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media/image68.jpg" ContentType="image/png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</p:sldMasterIdLst>
  <p:notesMasterIdLst>
    <p:notesMasterId r:id="rId33"/>
  </p:notesMasterIdLst>
  <p:sldIdLst>
    <p:sldId id="279" r:id="rId3"/>
    <p:sldId id="264" r:id="rId4"/>
    <p:sldId id="331" r:id="rId5"/>
    <p:sldId id="366" r:id="rId6"/>
    <p:sldId id="365" r:id="rId7"/>
    <p:sldId id="367" r:id="rId8"/>
    <p:sldId id="324" r:id="rId9"/>
    <p:sldId id="371" r:id="rId10"/>
    <p:sldId id="372" r:id="rId11"/>
    <p:sldId id="370" r:id="rId12"/>
    <p:sldId id="373" r:id="rId13"/>
    <p:sldId id="281" r:id="rId14"/>
    <p:sldId id="339" r:id="rId15"/>
    <p:sldId id="335" r:id="rId16"/>
    <p:sldId id="350" r:id="rId17"/>
    <p:sldId id="358" r:id="rId18"/>
    <p:sldId id="348" r:id="rId19"/>
    <p:sldId id="295" r:id="rId20"/>
    <p:sldId id="351" r:id="rId21"/>
    <p:sldId id="307" r:id="rId22"/>
    <p:sldId id="374" r:id="rId23"/>
    <p:sldId id="308" r:id="rId24"/>
    <p:sldId id="309" r:id="rId25"/>
    <p:sldId id="357" r:id="rId26"/>
    <p:sldId id="344" r:id="rId27"/>
    <p:sldId id="375" r:id="rId28"/>
    <p:sldId id="317" r:id="rId29"/>
    <p:sldId id="315" r:id="rId30"/>
    <p:sldId id="316" r:id="rId31"/>
    <p:sldId id="31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94" autoAdjust="0"/>
    <p:restoredTop sz="94660"/>
  </p:normalViewPr>
  <p:slideViewPr>
    <p:cSldViewPr snapToGrid="0">
      <p:cViewPr varScale="1">
        <p:scale>
          <a:sx n="75" d="100"/>
          <a:sy n="75" d="100"/>
        </p:scale>
        <p:origin x="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9183A-D1D9-45CB-8253-C2E3BE903EBD}" type="doc">
      <dgm:prSet loTypeId="urn:microsoft.com/office/officeart/2005/8/layout/matrix2" loCatId="matrix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D09E355-FA29-46E4-8706-2277BE030BB8}">
      <dgm:prSet phldrT="[Text]" custT="1"/>
      <dgm:spPr/>
      <dgm:t>
        <a:bodyPr/>
        <a:lstStyle/>
        <a:p>
          <a:pPr algn="l">
            <a:lnSpc>
              <a:spcPct val="90000"/>
            </a:lnSpc>
          </a:pPr>
          <a:r>
            <a:rPr lang="en-US" sz="1800" dirty="0" smtClean="0"/>
            <a:t>8 CREST Scientists across four </a:t>
          </a:r>
          <a:r>
            <a:rPr lang="en-US" sz="1800" dirty="0" smtClean="0">
              <a:solidFill>
                <a:schemeClr val="bg1"/>
              </a:solidFill>
            </a:rPr>
            <a:t>NOAA CREST Campuses.</a:t>
          </a:r>
        </a:p>
        <a:p>
          <a:pPr algn="l">
            <a:lnSpc>
              <a:spcPct val="90000"/>
            </a:lnSpc>
          </a:pPr>
          <a:r>
            <a:rPr lang="en-US" sz="1800" dirty="0" smtClean="0">
              <a:solidFill>
                <a:schemeClr val="bg1"/>
              </a:solidFill>
            </a:rPr>
            <a:t>Collaborations: NESDIS STAR (S. </a:t>
          </a:r>
          <a:r>
            <a:rPr lang="en-US" sz="1800" dirty="0" err="1" smtClean="0">
              <a:solidFill>
                <a:schemeClr val="bg1"/>
              </a:solidFill>
            </a:rPr>
            <a:t>Kondragunta</a:t>
          </a:r>
          <a:r>
            <a:rPr lang="en-US" sz="1800" dirty="0" smtClean="0">
              <a:solidFill>
                <a:schemeClr val="bg1"/>
              </a:solidFill>
            </a:rPr>
            <a:t>) ; ESRL (A. Brewer, G. </a:t>
          </a:r>
          <a:r>
            <a:rPr lang="en-US" sz="1800" dirty="0" err="1" smtClean="0">
              <a:solidFill>
                <a:schemeClr val="bg1"/>
              </a:solidFill>
            </a:rPr>
            <a:t>Feindgold</a:t>
          </a:r>
          <a:r>
            <a:rPr lang="en-US" sz="1800" dirty="0" smtClean="0">
              <a:solidFill>
                <a:schemeClr val="bg1"/>
              </a:solidFill>
            </a:rPr>
            <a:t>, </a:t>
          </a:r>
          <a:r>
            <a:rPr lang="en-US" sz="1800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rPr>
            <a:t>R. Alvarez, A. Langford;) </a:t>
          </a:r>
          <a:r>
            <a:rPr lang="en-US" sz="1800" dirty="0" smtClean="0">
              <a:solidFill>
                <a:schemeClr val="bg1"/>
              </a:solidFill>
            </a:rPr>
            <a:t>CIRES (M. Hardesty, </a:t>
          </a:r>
          <a:r>
            <a:rPr lang="en-US" sz="1800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800" dirty="0" smtClean="0">
              <a:solidFill>
                <a:schemeClr val="bg1"/>
              </a:solidFill>
            </a:rPr>
            <a:t>, C. </a:t>
          </a:r>
          <a:r>
            <a:rPr lang="en-US" sz="1800" dirty="0" err="1" smtClean="0">
              <a:solidFill>
                <a:schemeClr val="bg1"/>
              </a:solidFill>
            </a:rPr>
            <a:t>Senff</a:t>
          </a:r>
          <a:r>
            <a:rPr lang="en-US" sz="1800" dirty="0" smtClean="0">
              <a:solidFill>
                <a:schemeClr val="bg1"/>
              </a:solidFill>
            </a:rPr>
            <a:t>, </a:t>
          </a:r>
          <a:r>
            <a:rPr lang="en-US" sz="1800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rPr>
            <a:t>A. </a:t>
          </a:r>
          <a:r>
            <a:rPr lang="en-US" sz="1800" dirty="0" err="1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rPr>
            <a:t>Choukulkar</a:t>
          </a:r>
          <a:r>
            <a:rPr lang="en-US" sz="1800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rPr>
            <a:t>)</a:t>
          </a:r>
          <a:r>
            <a:rPr lang="en-US" sz="1800" dirty="0" smtClean="0">
              <a:solidFill>
                <a:schemeClr val="bg1"/>
              </a:solidFill>
            </a:rPr>
            <a:t>, NCAS (Q. Min)</a:t>
          </a:r>
        </a:p>
        <a:p>
          <a:pPr algn="l">
            <a:lnSpc>
              <a:spcPct val="90000"/>
            </a:lnSpc>
          </a:pPr>
          <a:r>
            <a:rPr lang="en-US" sz="1800" dirty="0" smtClean="0">
              <a:solidFill>
                <a:schemeClr val="bg1"/>
              </a:solidFill>
            </a:rPr>
            <a:t>NASA, JCET, ARL, Academic Institutions, Local Agencies, Industry</a:t>
          </a:r>
          <a:endParaRPr lang="en-US" sz="1800" dirty="0">
            <a:solidFill>
              <a:schemeClr val="bg1"/>
            </a:solidFill>
          </a:endParaRPr>
        </a:p>
      </dgm:t>
    </dgm:pt>
    <dgm:pt modelId="{3ADD16DA-273A-4C20-9B33-EA57C3A60E5B}" type="parTrans" cxnId="{493CBF40-8F3E-4D4B-9BC8-0DCB321159E9}">
      <dgm:prSet/>
      <dgm:spPr/>
      <dgm:t>
        <a:bodyPr/>
        <a:lstStyle/>
        <a:p>
          <a:endParaRPr lang="en-US" sz="2800"/>
        </a:p>
      </dgm:t>
    </dgm:pt>
    <dgm:pt modelId="{BB62B210-271F-4D7D-BC47-E55B3C3968E9}" type="sibTrans" cxnId="{493CBF40-8F3E-4D4B-9BC8-0DCB321159E9}">
      <dgm:prSet/>
      <dgm:spPr/>
      <dgm:t>
        <a:bodyPr/>
        <a:lstStyle/>
        <a:p>
          <a:endParaRPr lang="en-US" sz="2800"/>
        </a:p>
      </dgm:t>
    </dgm:pt>
    <dgm:pt modelId="{6A3DD164-E6E9-4192-AD7B-AB4505C27768}">
      <dgm:prSet phldrT="[Text]" custT="1"/>
      <dgm:spPr/>
      <dgm:t>
        <a:bodyPr/>
        <a:lstStyle/>
        <a:p>
          <a:pPr algn="l"/>
          <a:r>
            <a:rPr lang="en-US" sz="2800" dirty="0" smtClean="0"/>
            <a:t> </a:t>
          </a:r>
          <a:r>
            <a:rPr lang="en-US" sz="2400" dirty="0" smtClean="0"/>
            <a:t>Profiling observations of Aerosols, Water Vapor, Trace Gases, Wind, and Atmospheric Structure for Climate, Weather and Air Quality Applications.</a:t>
          </a:r>
          <a:endParaRPr lang="en-US" sz="2400" dirty="0"/>
        </a:p>
      </dgm:t>
    </dgm:pt>
    <dgm:pt modelId="{042146EC-D6DE-46FE-9BDE-41C981F52539}" type="parTrans" cxnId="{311F7A9F-DFFE-45E5-9E54-B07A60B93712}">
      <dgm:prSet/>
      <dgm:spPr/>
      <dgm:t>
        <a:bodyPr/>
        <a:lstStyle/>
        <a:p>
          <a:endParaRPr lang="en-US" sz="2800"/>
        </a:p>
      </dgm:t>
    </dgm:pt>
    <dgm:pt modelId="{81B7D04F-5E41-41E3-870F-8B407F4D74F9}" type="sibTrans" cxnId="{311F7A9F-DFFE-45E5-9E54-B07A60B93712}">
      <dgm:prSet/>
      <dgm:spPr/>
      <dgm:t>
        <a:bodyPr/>
        <a:lstStyle/>
        <a:p>
          <a:endParaRPr lang="en-US" sz="2800"/>
        </a:p>
      </dgm:t>
    </dgm:pt>
    <dgm:pt modelId="{24CED257-B4BC-4E1E-A844-7D18A1865C6B}">
      <dgm:prSet phldrT="[Text]" custT="1"/>
      <dgm:spPr/>
      <dgm:t>
        <a:bodyPr/>
        <a:lstStyle/>
        <a:p>
          <a:r>
            <a:rPr lang="en-US" sz="2400" dirty="0" smtClean="0"/>
            <a:t>Four Mie/Raman Lidar systems across the Eastern US from New York to Virginia, and in Puerto Rico. Representing Extensive Ground-based Observational Capability</a:t>
          </a:r>
          <a:r>
            <a:rPr lang="en-US" sz="2800" dirty="0" smtClean="0"/>
            <a:t>  </a:t>
          </a:r>
          <a:endParaRPr lang="en-US" sz="2800" dirty="0"/>
        </a:p>
      </dgm:t>
    </dgm:pt>
    <dgm:pt modelId="{A638D1C1-4B0A-4B0A-9CCF-D4EF37FB338A}" type="parTrans" cxnId="{57245258-5C11-45E8-B5AF-4E380445DCF3}">
      <dgm:prSet/>
      <dgm:spPr/>
      <dgm:t>
        <a:bodyPr/>
        <a:lstStyle/>
        <a:p>
          <a:endParaRPr lang="en-US" sz="2800"/>
        </a:p>
      </dgm:t>
    </dgm:pt>
    <dgm:pt modelId="{B790D343-2C83-47E2-8859-1030896DE50A}" type="sibTrans" cxnId="{57245258-5C11-45E8-B5AF-4E380445DCF3}">
      <dgm:prSet/>
      <dgm:spPr/>
      <dgm:t>
        <a:bodyPr/>
        <a:lstStyle/>
        <a:p>
          <a:endParaRPr lang="en-US" sz="2800"/>
        </a:p>
      </dgm:t>
    </dgm:pt>
    <dgm:pt modelId="{FBD0B24E-0EAA-41F7-8B72-ECCEE3EBFC7B}">
      <dgm:prSet phldrT="[Text]" custT="1"/>
      <dgm:spPr/>
      <dgm:t>
        <a:bodyPr/>
        <a:lstStyle/>
        <a:p>
          <a:r>
            <a:rPr lang="en-US" sz="2400" dirty="0" smtClean="0"/>
            <a:t>Understanding of Physical and Chemical Atmospheric Processes/Dynamics; Validation of Climate, Weather and Air Quality Forecast  Models, </a:t>
          </a:r>
          <a:r>
            <a:rPr lang="en-US" sz="2400" dirty="0" err="1" smtClean="0"/>
            <a:t>Testbed</a:t>
          </a:r>
          <a:r>
            <a:rPr lang="en-US" sz="2400" dirty="0" smtClean="0"/>
            <a:t> for training students in Science and Engineering.</a:t>
          </a:r>
          <a:endParaRPr lang="en-US" sz="2400" dirty="0"/>
        </a:p>
      </dgm:t>
    </dgm:pt>
    <dgm:pt modelId="{F0B6F75F-AF9C-4FF0-A1FD-BF19EA783291}" type="parTrans" cxnId="{0C625B4C-8107-45FD-A335-2C096D6B1428}">
      <dgm:prSet/>
      <dgm:spPr/>
      <dgm:t>
        <a:bodyPr/>
        <a:lstStyle/>
        <a:p>
          <a:endParaRPr lang="en-US" sz="2800"/>
        </a:p>
      </dgm:t>
    </dgm:pt>
    <dgm:pt modelId="{C5049E48-4A8E-408F-B244-18BE17F14057}" type="sibTrans" cxnId="{0C625B4C-8107-45FD-A335-2C096D6B1428}">
      <dgm:prSet/>
      <dgm:spPr/>
      <dgm:t>
        <a:bodyPr/>
        <a:lstStyle/>
        <a:p>
          <a:endParaRPr lang="en-US" sz="2800"/>
        </a:p>
      </dgm:t>
    </dgm:pt>
    <dgm:pt modelId="{9D15137C-7409-4EF1-A380-2DAFC46290FC}" type="pres">
      <dgm:prSet presAssocID="{9F39183A-D1D9-45CB-8253-C2E3BE903EB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63724B-9F08-4708-86F1-C584E5D0CB14}" type="pres">
      <dgm:prSet presAssocID="{9F39183A-D1D9-45CB-8253-C2E3BE903EBD}" presName="axisShape" presStyleLbl="bgShp" presStyleIdx="0" presStyleCnt="1" custScaleX="137232" custLinFactNeighborX="21302" custLinFactNeighborY="986"/>
      <dgm:spPr/>
    </dgm:pt>
    <dgm:pt modelId="{58FE485A-5DF6-4F9A-B426-B26202B646A7}" type="pres">
      <dgm:prSet presAssocID="{9F39183A-D1D9-45CB-8253-C2E3BE903EBD}" presName="rect1" presStyleLbl="node1" presStyleIdx="0" presStyleCnt="4" custScaleX="159740" custScaleY="108121" custLinFactNeighborX="-24455" custLinFactNeighborY="-39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E12BB-AA2A-489A-9F8B-AD775071428A}" type="pres">
      <dgm:prSet presAssocID="{9F39183A-D1D9-45CB-8253-C2E3BE903EBD}" presName="rect2" presStyleLbl="node1" presStyleIdx="1" presStyleCnt="4" custScaleX="161564" custScaleY="112214" custLinFactNeighborX="31001" custLinFactNeighborY="-49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407B7-19DB-4FF1-BB93-3615DC098F76}" type="pres">
      <dgm:prSet presAssocID="{9F39183A-D1D9-45CB-8253-C2E3BE903EBD}" presName="rect3" presStyleLbl="node1" presStyleIdx="2" presStyleCnt="4" custScaleX="165295" custScaleY="116755" custLinFactNeighborX="-29011" custLinFactNeighborY="44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6496A-DE06-40E1-99F8-F45E6D66D72E}" type="pres">
      <dgm:prSet presAssocID="{9F39183A-D1D9-45CB-8253-C2E3BE903EBD}" presName="rect4" presStyleLbl="node1" presStyleIdx="3" presStyleCnt="4" custScaleX="156420" custScaleY="112300" custLinFactNeighborX="30703" custLinFactNeighborY="36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E00B8F-F186-4DED-971B-2E1DE700DE6D}" type="presOf" srcId="{1D09E355-FA29-46E4-8706-2277BE030BB8}" destId="{58FE485A-5DF6-4F9A-B426-B26202B646A7}" srcOrd="0" destOrd="0" presId="urn:microsoft.com/office/officeart/2005/8/layout/matrix2"/>
    <dgm:cxn modelId="{493CBF40-8F3E-4D4B-9BC8-0DCB321159E9}" srcId="{9F39183A-D1D9-45CB-8253-C2E3BE903EBD}" destId="{1D09E355-FA29-46E4-8706-2277BE030BB8}" srcOrd="0" destOrd="0" parTransId="{3ADD16DA-273A-4C20-9B33-EA57C3A60E5B}" sibTransId="{BB62B210-271F-4D7D-BC47-E55B3C3968E9}"/>
    <dgm:cxn modelId="{DDAD01CD-B0E0-4267-8DDB-C719672E3551}" type="presOf" srcId="{24CED257-B4BC-4E1E-A844-7D18A1865C6B}" destId="{2E8407B7-19DB-4FF1-BB93-3615DC098F76}" srcOrd="0" destOrd="0" presId="urn:microsoft.com/office/officeart/2005/8/layout/matrix2"/>
    <dgm:cxn modelId="{59740695-E9B9-4DDB-A966-94B5F83AAF15}" type="presOf" srcId="{9F39183A-D1D9-45CB-8253-C2E3BE903EBD}" destId="{9D15137C-7409-4EF1-A380-2DAFC46290FC}" srcOrd="0" destOrd="0" presId="urn:microsoft.com/office/officeart/2005/8/layout/matrix2"/>
    <dgm:cxn modelId="{C1513BC4-E441-47C1-9DDE-DF02AC9675C1}" type="presOf" srcId="{FBD0B24E-0EAA-41F7-8B72-ECCEE3EBFC7B}" destId="{53A6496A-DE06-40E1-99F8-F45E6D66D72E}" srcOrd="0" destOrd="0" presId="urn:microsoft.com/office/officeart/2005/8/layout/matrix2"/>
    <dgm:cxn modelId="{67EA74A8-6E19-4772-96C3-E6C651B011D5}" type="presOf" srcId="{6A3DD164-E6E9-4192-AD7B-AB4505C27768}" destId="{A7DE12BB-AA2A-489A-9F8B-AD775071428A}" srcOrd="0" destOrd="0" presId="urn:microsoft.com/office/officeart/2005/8/layout/matrix2"/>
    <dgm:cxn modelId="{0C625B4C-8107-45FD-A335-2C096D6B1428}" srcId="{9F39183A-D1D9-45CB-8253-C2E3BE903EBD}" destId="{FBD0B24E-0EAA-41F7-8B72-ECCEE3EBFC7B}" srcOrd="3" destOrd="0" parTransId="{F0B6F75F-AF9C-4FF0-A1FD-BF19EA783291}" sibTransId="{C5049E48-4A8E-408F-B244-18BE17F14057}"/>
    <dgm:cxn modelId="{57245258-5C11-45E8-B5AF-4E380445DCF3}" srcId="{9F39183A-D1D9-45CB-8253-C2E3BE903EBD}" destId="{24CED257-B4BC-4E1E-A844-7D18A1865C6B}" srcOrd="2" destOrd="0" parTransId="{A638D1C1-4B0A-4B0A-9CCF-D4EF37FB338A}" sibTransId="{B790D343-2C83-47E2-8859-1030896DE50A}"/>
    <dgm:cxn modelId="{311F7A9F-DFFE-45E5-9E54-B07A60B93712}" srcId="{9F39183A-D1D9-45CB-8253-C2E3BE903EBD}" destId="{6A3DD164-E6E9-4192-AD7B-AB4505C27768}" srcOrd="1" destOrd="0" parTransId="{042146EC-D6DE-46FE-9BDE-41C981F52539}" sibTransId="{81B7D04F-5E41-41E3-870F-8B407F4D74F9}"/>
    <dgm:cxn modelId="{51B2FE44-9E21-4755-A0A1-18AE4445F5F7}" type="presParOf" srcId="{9D15137C-7409-4EF1-A380-2DAFC46290FC}" destId="{2763724B-9F08-4708-86F1-C584E5D0CB14}" srcOrd="0" destOrd="0" presId="urn:microsoft.com/office/officeart/2005/8/layout/matrix2"/>
    <dgm:cxn modelId="{61C98895-7C8A-4137-9AB1-9DB3A95D4C3F}" type="presParOf" srcId="{9D15137C-7409-4EF1-A380-2DAFC46290FC}" destId="{58FE485A-5DF6-4F9A-B426-B26202B646A7}" srcOrd="1" destOrd="0" presId="urn:microsoft.com/office/officeart/2005/8/layout/matrix2"/>
    <dgm:cxn modelId="{1D42C9A5-7E62-4A17-985C-977B77C6C694}" type="presParOf" srcId="{9D15137C-7409-4EF1-A380-2DAFC46290FC}" destId="{A7DE12BB-AA2A-489A-9F8B-AD775071428A}" srcOrd="2" destOrd="0" presId="urn:microsoft.com/office/officeart/2005/8/layout/matrix2"/>
    <dgm:cxn modelId="{20C96B6B-1D3A-4547-9A70-3AA897456D3D}" type="presParOf" srcId="{9D15137C-7409-4EF1-A380-2DAFC46290FC}" destId="{2E8407B7-19DB-4FF1-BB93-3615DC098F76}" srcOrd="3" destOrd="0" presId="urn:microsoft.com/office/officeart/2005/8/layout/matrix2"/>
    <dgm:cxn modelId="{E6D27079-8E44-4557-A1E5-F3BE8776A9EA}" type="presParOf" srcId="{9D15137C-7409-4EF1-A380-2DAFC46290FC}" destId="{53A6496A-DE06-40E1-99F8-F45E6D66D72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317E30-0BF1-48E2-B908-BD2F10EEA29D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D59E6A-4C2C-4529-BA51-F8AA1F693147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b="1" dirty="0" smtClean="0">
              <a:solidFill>
                <a:schemeClr val="accent4"/>
              </a:solidFill>
            </a:rPr>
            <a:t>City College of New York (CCNY)</a:t>
          </a:r>
          <a:endParaRPr lang="en-US" sz="1600" b="1" dirty="0">
            <a:solidFill>
              <a:schemeClr val="accent4"/>
            </a:solidFill>
          </a:endParaRPr>
        </a:p>
      </dgm:t>
    </dgm:pt>
    <dgm:pt modelId="{EE806F66-29D8-4D96-BD59-C2ACC0A31063}" type="parTrans" cxnId="{8B3F9BDF-602E-4EA5-88F3-A9530E0780EF}">
      <dgm:prSet/>
      <dgm:spPr/>
      <dgm:t>
        <a:bodyPr/>
        <a:lstStyle/>
        <a:p>
          <a:endParaRPr lang="en-US"/>
        </a:p>
      </dgm:t>
    </dgm:pt>
    <dgm:pt modelId="{5AC8E048-4A76-478C-8E64-7A1B2412AB3F}" type="sibTrans" cxnId="{8B3F9BDF-602E-4EA5-88F3-A9530E0780EF}">
      <dgm:prSet/>
      <dgm:spPr/>
      <dgm:t>
        <a:bodyPr/>
        <a:lstStyle/>
        <a:p>
          <a:endParaRPr lang="en-US"/>
        </a:p>
      </dgm:t>
    </dgm:pt>
    <dgm:pt modelId="{5F900A58-AA2F-41EB-A488-9CD0BF70AC61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 smtClean="0"/>
            <a:t>Backscatter  Lidar: 355, 532 and 1064 nm</a:t>
          </a:r>
          <a:endParaRPr lang="en-US" sz="1600" dirty="0"/>
        </a:p>
      </dgm:t>
    </dgm:pt>
    <dgm:pt modelId="{5074F485-4072-4B14-9745-4F1B3E1A4B1D}" type="parTrans" cxnId="{A217E280-F2F9-419B-83F3-9D318CE01A4A}">
      <dgm:prSet/>
      <dgm:spPr/>
      <dgm:t>
        <a:bodyPr/>
        <a:lstStyle/>
        <a:p>
          <a:endParaRPr lang="en-US"/>
        </a:p>
      </dgm:t>
    </dgm:pt>
    <dgm:pt modelId="{2DFF7540-D0C0-4E7A-B10B-C48FF471026B}" type="sibTrans" cxnId="{A217E280-F2F9-419B-83F3-9D318CE01A4A}">
      <dgm:prSet/>
      <dgm:spPr/>
      <dgm:t>
        <a:bodyPr/>
        <a:lstStyle/>
        <a:p>
          <a:endParaRPr lang="en-US"/>
        </a:p>
      </dgm:t>
    </dgm:pt>
    <dgm:pt modelId="{AE4FF22F-D253-4334-9CCC-46D1EEC05210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 smtClean="0"/>
            <a:t>Raman Lidar: H</a:t>
          </a:r>
          <a:r>
            <a:rPr lang="en-US" sz="1600" baseline="-25000" dirty="0" smtClean="0"/>
            <a:t>2</a:t>
          </a:r>
          <a:r>
            <a:rPr lang="en-US" sz="1600" dirty="0" smtClean="0"/>
            <a:t>O Vapor Mixing Ratio (407 nm /387 nm)</a:t>
          </a:r>
          <a:endParaRPr lang="en-US" sz="1600" dirty="0"/>
        </a:p>
      </dgm:t>
    </dgm:pt>
    <dgm:pt modelId="{4432FB68-05BE-4A3A-BBF9-8C44D7EF88FC}" type="parTrans" cxnId="{39DED793-AFFD-4480-9320-67B66F5436F4}">
      <dgm:prSet/>
      <dgm:spPr/>
      <dgm:t>
        <a:bodyPr/>
        <a:lstStyle/>
        <a:p>
          <a:endParaRPr lang="en-US"/>
        </a:p>
      </dgm:t>
    </dgm:pt>
    <dgm:pt modelId="{A3FA3E44-1230-4C20-9AF3-46F888B587BE}" type="sibTrans" cxnId="{39DED793-AFFD-4480-9320-67B66F5436F4}">
      <dgm:prSet/>
      <dgm:spPr/>
      <dgm:t>
        <a:bodyPr/>
        <a:lstStyle/>
        <a:p>
          <a:endParaRPr lang="en-US"/>
        </a:p>
      </dgm:t>
    </dgm:pt>
    <dgm:pt modelId="{61C6D388-633B-42E7-8909-EBD3F18F7AA1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b="1" dirty="0" smtClean="0">
              <a:solidFill>
                <a:schemeClr val="accent4"/>
              </a:solidFill>
            </a:rPr>
            <a:t>Hampton University (HU)</a:t>
          </a:r>
          <a:endParaRPr lang="en-US" sz="1600" b="1" dirty="0">
            <a:solidFill>
              <a:schemeClr val="accent4"/>
            </a:solidFill>
          </a:endParaRPr>
        </a:p>
      </dgm:t>
    </dgm:pt>
    <dgm:pt modelId="{5A831E26-11CB-42D5-9B26-68456B06B7D7}" type="parTrans" cxnId="{99FF571D-3843-470A-94EC-592E045F2486}">
      <dgm:prSet/>
      <dgm:spPr/>
      <dgm:t>
        <a:bodyPr/>
        <a:lstStyle/>
        <a:p>
          <a:endParaRPr lang="en-US"/>
        </a:p>
      </dgm:t>
    </dgm:pt>
    <dgm:pt modelId="{3570555A-AE84-48A1-B3C0-EA57F6B704B4}" type="sibTrans" cxnId="{99FF571D-3843-470A-94EC-592E045F2486}">
      <dgm:prSet/>
      <dgm:spPr/>
      <dgm:t>
        <a:bodyPr/>
        <a:lstStyle/>
        <a:p>
          <a:endParaRPr lang="en-US"/>
        </a:p>
      </dgm:t>
    </dgm:pt>
    <dgm:pt modelId="{6C11BE22-AC5F-4E17-B02F-72190B59EC12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 smtClean="0"/>
            <a:t>Backscatter Lidar: 355, 532 and 1064 nm</a:t>
          </a:r>
          <a:endParaRPr lang="en-US" sz="1600" dirty="0"/>
        </a:p>
      </dgm:t>
    </dgm:pt>
    <dgm:pt modelId="{F2250B16-32E6-407B-95A7-54B342B098E7}" type="parTrans" cxnId="{B5CFC0AB-335A-4A4D-823D-42D9171D2C48}">
      <dgm:prSet/>
      <dgm:spPr/>
      <dgm:t>
        <a:bodyPr/>
        <a:lstStyle/>
        <a:p>
          <a:endParaRPr lang="en-US"/>
        </a:p>
      </dgm:t>
    </dgm:pt>
    <dgm:pt modelId="{85968078-8CE5-4B73-807D-87FAD59016A7}" type="sibTrans" cxnId="{B5CFC0AB-335A-4A4D-823D-42D9171D2C48}">
      <dgm:prSet/>
      <dgm:spPr/>
      <dgm:t>
        <a:bodyPr/>
        <a:lstStyle/>
        <a:p>
          <a:endParaRPr lang="en-US"/>
        </a:p>
      </dgm:t>
    </dgm:pt>
    <dgm:pt modelId="{C5E5F4A5-88B2-46D0-891F-55ED2775A498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 smtClean="0"/>
            <a:t>Raman Lidar: H</a:t>
          </a:r>
          <a:r>
            <a:rPr lang="en-US" sz="1600" baseline="-25000" dirty="0" smtClean="0"/>
            <a:t>2</a:t>
          </a:r>
          <a:r>
            <a:rPr lang="en-US" sz="1600" dirty="0" smtClean="0"/>
            <a:t>O Vapor Mixing Ratio (407 nm /387 nm)	             Rotational Raman Temperature</a:t>
          </a:r>
          <a:endParaRPr lang="en-US" sz="1600" dirty="0"/>
        </a:p>
      </dgm:t>
    </dgm:pt>
    <dgm:pt modelId="{A8EF4638-4554-4D85-A1A0-95D72ED5947A}" type="parTrans" cxnId="{405BCA4C-7F41-44B4-BAFD-A9165ABA896D}">
      <dgm:prSet/>
      <dgm:spPr/>
      <dgm:t>
        <a:bodyPr/>
        <a:lstStyle/>
        <a:p>
          <a:endParaRPr lang="en-US"/>
        </a:p>
      </dgm:t>
    </dgm:pt>
    <dgm:pt modelId="{3369BEED-9E16-4CC8-80C6-B7B81CAB01E4}" type="sibTrans" cxnId="{405BCA4C-7F41-44B4-BAFD-A9165ABA896D}">
      <dgm:prSet/>
      <dgm:spPr/>
      <dgm:t>
        <a:bodyPr/>
        <a:lstStyle/>
        <a:p>
          <a:endParaRPr lang="en-US"/>
        </a:p>
      </dgm:t>
    </dgm:pt>
    <dgm:pt modelId="{B6EA288D-79A1-4D12-912E-780CF69EA49B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b="1" dirty="0" smtClean="0">
              <a:solidFill>
                <a:schemeClr val="accent4"/>
              </a:solidFill>
            </a:rPr>
            <a:t>University of Puerto Rico, </a:t>
          </a:r>
          <a:r>
            <a:rPr lang="en-US" sz="1600" b="1" dirty="0" err="1" smtClean="0">
              <a:solidFill>
                <a:schemeClr val="accent4"/>
              </a:solidFill>
            </a:rPr>
            <a:t>Mayagüez</a:t>
          </a:r>
          <a:r>
            <a:rPr lang="en-US" sz="1600" b="1" dirty="0" smtClean="0">
              <a:solidFill>
                <a:schemeClr val="accent4"/>
              </a:solidFill>
            </a:rPr>
            <a:t> (UPRM)</a:t>
          </a:r>
          <a:endParaRPr lang="en-US" sz="1600" b="1" dirty="0">
            <a:solidFill>
              <a:schemeClr val="accent4"/>
            </a:solidFill>
          </a:endParaRPr>
        </a:p>
      </dgm:t>
    </dgm:pt>
    <dgm:pt modelId="{E5853C7D-4C28-437A-95B9-3216B7BE3851}" type="parTrans" cxnId="{36293E6C-DDF6-4BC5-9488-63DA64C74E8D}">
      <dgm:prSet/>
      <dgm:spPr/>
      <dgm:t>
        <a:bodyPr/>
        <a:lstStyle/>
        <a:p>
          <a:endParaRPr lang="en-US"/>
        </a:p>
      </dgm:t>
    </dgm:pt>
    <dgm:pt modelId="{D21D11B0-14B4-487A-8E93-A1F4833F6019}" type="sibTrans" cxnId="{36293E6C-DDF6-4BC5-9488-63DA64C74E8D}">
      <dgm:prSet/>
      <dgm:spPr/>
      <dgm:t>
        <a:bodyPr/>
        <a:lstStyle/>
        <a:p>
          <a:endParaRPr lang="en-US"/>
        </a:p>
      </dgm:t>
    </dgm:pt>
    <dgm:pt modelId="{8D26C65E-0621-4A8A-88B0-6B774B5D39C2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 smtClean="0"/>
            <a:t>Backscatter Lidar: 355, 532 and 1064 nm</a:t>
          </a:r>
          <a:endParaRPr lang="en-US" sz="1600" dirty="0"/>
        </a:p>
      </dgm:t>
    </dgm:pt>
    <dgm:pt modelId="{C119F078-3EB5-4FE0-8158-DBF7582D84DA}" type="parTrans" cxnId="{F29CD24F-5329-4F16-B208-CF91DAC0F026}">
      <dgm:prSet/>
      <dgm:spPr/>
      <dgm:t>
        <a:bodyPr/>
        <a:lstStyle/>
        <a:p>
          <a:endParaRPr lang="en-US"/>
        </a:p>
      </dgm:t>
    </dgm:pt>
    <dgm:pt modelId="{2FC34F50-B82E-4DC0-8832-022FAF5BFA80}" type="sibTrans" cxnId="{F29CD24F-5329-4F16-B208-CF91DAC0F026}">
      <dgm:prSet/>
      <dgm:spPr/>
      <dgm:t>
        <a:bodyPr/>
        <a:lstStyle/>
        <a:p>
          <a:endParaRPr lang="en-US"/>
        </a:p>
      </dgm:t>
    </dgm:pt>
    <dgm:pt modelId="{0E8078B4-E7C1-444E-B6B6-5E0DB4FA4D5A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 smtClean="0"/>
            <a:t>Raman Lidar: H</a:t>
          </a:r>
          <a:r>
            <a:rPr lang="en-US" sz="1600" baseline="-25000" dirty="0" smtClean="0"/>
            <a:t>2</a:t>
          </a:r>
          <a:r>
            <a:rPr lang="en-US" sz="1600" dirty="0" smtClean="0"/>
            <a:t>O Vapor Mixing Ratio (407 nm /387nm)</a:t>
          </a:r>
          <a:endParaRPr lang="en-US" sz="1600" dirty="0"/>
        </a:p>
      </dgm:t>
    </dgm:pt>
    <dgm:pt modelId="{058837FA-7A3C-44A8-A767-ADC9B1664E4F}" type="parTrans" cxnId="{522A4FA4-CFD2-4AA3-A571-C7C49833BFA5}">
      <dgm:prSet/>
      <dgm:spPr/>
      <dgm:t>
        <a:bodyPr/>
        <a:lstStyle/>
        <a:p>
          <a:endParaRPr lang="en-US"/>
        </a:p>
      </dgm:t>
    </dgm:pt>
    <dgm:pt modelId="{9E50C4EA-8E77-499D-A5D1-0622E877F38A}" type="sibTrans" cxnId="{522A4FA4-CFD2-4AA3-A571-C7C49833BFA5}">
      <dgm:prSet/>
      <dgm:spPr/>
      <dgm:t>
        <a:bodyPr/>
        <a:lstStyle/>
        <a:p>
          <a:endParaRPr lang="en-US"/>
        </a:p>
      </dgm:t>
    </dgm:pt>
    <dgm:pt modelId="{64F59B1D-3DA1-4AAA-A96C-62A70EF898E2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b="1" dirty="0" smtClean="0">
              <a:solidFill>
                <a:schemeClr val="accent4"/>
              </a:solidFill>
            </a:rPr>
            <a:t>University of Maryland, Baltimore County (UMBC) </a:t>
          </a:r>
          <a:endParaRPr lang="en-US" sz="1600" b="1" dirty="0">
            <a:solidFill>
              <a:schemeClr val="accent4"/>
            </a:solidFill>
          </a:endParaRPr>
        </a:p>
      </dgm:t>
    </dgm:pt>
    <dgm:pt modelId="{333839B6-6423-445D-B3D1-4D111784D386}" type="sibTrans" cxnId="{1DA47B74-3716-4AB3-976F-4970E701B1BB}">
      <dgm:prSet/>
      <dgm:spPr/>
      <dgm:t>
        <a:bodyPr/>
        <a:lstStyle/>
        <a:p>
          <a:endParaRPr lang="en-US"/>
        </a:p>
      </dgm:t>
    </dgm:pt>
    <dgm:pt modelId="{C8B3109E-2089-45B8-A504-E4E0DD75F90B}" type="parTrans" cxnId="{1DA47B74-3716-4AB3-976F-4970E701B1BB}">
      <dgm:prSet/>
      <dgm:spPr/>
      <dgm:t>
        <a:bodyPr/>
        <a:lstStyle/>
        <a:p>
          <a:endParaRPr lang="en-US"/>
        </a:p>
      </dgm:t>
    </dgm:pt>
    <dgm:pt modelId="{10B0F168-BE15-4AD1-9E37-3D0DC87F4608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 smtClean="0"/>
            <a:t>Raman Lidar: H</a:t>
          </a:r>
          <a:r>
            <a:rPr lang="en-US" sz="1600" baseline="-25000" dirty="0" smtClean="0"/>
            <a:t>2</a:t>
          </a:r>
          <a:r>
            <a:rPr lang="en-US" sz="1600" dirty="0" smtClean="0"/>
            <a:t>O Vapor Mixing Ratio (407 nm /387 nm)</a:t>
          </a:r>
          <a:endParaRPr lang="en-US" sz="1600" dirty="0"/>
        </a:p>
      </dgm:t>
    </dgm:pt>
    <dgm:pt modelId="{71C6A1C7-7F50-477A-929F-2139C028EEFA}" type="parTrans" cxnId="{96E5DCDC-A653-4FFE-B719-2E421FC2A8B8}">
      <dgm:prSet/>
      <dgm:spPr/>
      <dgm:t>
        <a:bodyPr/>
        <a:lstStyle/>
        <a:p>
          <a:endParaRPr lang="en-US"/>
        </a:p>
      </dgm:t>
    </dgm:pt>
    <dgm:pt modelId="{93FDF86E-7FE9-4892-8B98-9919BD4DE8F5}" type="sibTrans" cxnId="{96E5DCDC-A653-4FFE-B719-2E421FC2A8B8}">
      <dgm:prSet/>
      <dgm:spPr/>
      <dgm:t>
        <a:bodyPr/>
        <a:lstStyle/>
        <a:p>
          <a:endParaRPr lang="en-US"/>
        </a:p>
      </dgm:t>
    </dgm:pt>
    <dgm:pt modelId="{1AFCB7AC-91DC-47E1-BCFE-CFBBFD2DCBCE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 smtClean="0"/>
            <a:t>Backscatter Lidar:  355, 532 (ǁ</a:t>
          </a:r>
          <a:r>
            <a:rPr lang="en-US" sz="1600" dirty="0" smtClean="0">
              <a:sym typeface="Symbol"/>
            </a:rPr>
            <a:t> and )</a:t>
          </a:r>
          <a:r>
            <a:rPr lang="en-US" sz="1600" dirty="0" smtClean="0"/>
            <a:t> and 1064 nm	Sigma Space </a:t>
          </a:r>
          <a:r>
            <a:rPr lang="en-US" sz="1600" dirty="0" err="1" smtClean="0"/>
            <a:t>Micropulse</a:t>
          </a:r>
          <a:r>
            <a:rPr lang="en-US" sz="1600" dirty="0" smtClean="0"/>
            <a:t> Lidar 527 nm 		</a:t>
          </a:r>
          <a:r>
            <a:rPr lang="en-US" sz="1600" b="0" i="0" dirty="0" err="1" smtClean="0"/>
            <a:t>Leosphere</a:t>
          </a:r>
          <a:r>
            <a:rPr lang="en-US" sz="1600" b="0" i="0" dirty="0" smtClean="0"/>
            <a:t>  Scanning ALS-450 355 nm</a:t>
          </a:r>
          <a:endParaRPr lang="en-US" sz="1600" b="0" i="0" dirty="0"/>
        </a:p>
      </dgm:t>
    </dgm:pt>
    <dgm:pt modelId="{99FBED39-9BC1-4A9D-BFDF-B7F92CC2F809}" type="sibTrans" cxnId="{FA52D74D-FAB6-4BFC-9413-F33F40365A90}">
      <dgm:prSet/>
      <dgm:spPr/>
      <dgm:t>
        <a:bodyPr/>
        <a:lstStyle/>
        <a:p>
          <a:endParaRPr lang="en-US"/>
        </a:p>
      </dgm:t>
    </dgm:pt>
    <dgm:pt modelId="{325BD510-5A9A-4807-8303-0616666E58C9}" type="parTrans" cxnId="{FA52D74D-FAB6-4BFC-9413-F33F40365A90}">
      <dgm:prSet/>
      <dgm:spPr/>
      <dgm:t>
        <a:bodyPr/>
        <a:lstStyle/>
        <a:p>
          <a:endParaRPr lang="en-US"/>
        </a:p>
      </dgm:t>
    </dgm:pt>
    <dgm:pt modelId="{914DE202-14C7-48F2-A918-53265CCB1ABE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 smtClean="0"/>
            <a:t>Scanning Doppler Wind </a:t>
          </a:r>
          <a:r>
            <a:rPr lang="en-US" sz="1600" dirty="0" err="1" smtClean="0"/>
            <a:t>Lidar</a:t>
          </a:r>
          <a:r>
            <a:rPr lang="en-US" sz="1600" dirty="0" smtClean="0"/>
            <a:t> 1.5 </a:t>
          </a:r>
          <a:r>
            <a:rPr lang="en-US" sz="1600" dirty="0" smtClean="0">
              <a:latin typeface="Symbol" panose="05050102010706020507" pitchFamily="18" charset="2"/>
            </a:rPr>
            <a:t>m</a:t>
          </a:r>
          <a:r>
            <a:rPr lang="en-US" sz="1600" dirty="0" smtClean="0"/>
            <a:t>m </a:t>
          </a:r>
          <a:endParaRPr lang="en-US" sz="1600" dirty="0"/>
        </a:p>
      </dgm:t>
    </dgm:pt>
    <dgm:pt modelId="{E1D6CFD0-3118-4EAB-98D2-8DFCF1323C8C}" type="parTrans" cxnId="{39F689D2-B0BC-42AD-8F6F-CDFEE91BE2FB}">
      <dgm:prSet/>
      <dgm:spPr/>
      <dgm:t>
        <a:bodyPr/>
        <a:lstStyle/>
        <a:p>
          <a:endParaRPr lang="en-US"/>
        </a:p>
      </dgm:t>
    </dgm:pt>
    <dgm:pt modelId="{4369009A-0AF3-4AAA-8332-FADA1C475AEF}" type="sibTrans" cxnId="{39F689D2-B0BC-42AD-8F6F-CDFEE91BE2FB}">
      <dgm:prSet/>
      <dgm:spPr/>
      <dgm:t>
        <a:bodyPr/>
        <a:lstStyle/>
        <a:p>
          <a:endParaRPr lang="en-US"/>
        </a:p>
      </dgm:t>
    </dgm:pt>
    <dgm:pt modelId="{371AFCB1-347F-47D7-A046-3D348911545E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 smtClean="0"/>
            <a:t>Scanning Doppler Wind </a:t>
          </a:r>
          <a:r>
            <a:rPr lang="en-US" sz="1600" dirty="0" err="1" smtClean="0"/>
            <a:t>Lidar</a:t>
          </a:r>
          <a:r>
            <a:rPr lang="en-US" sz="1600" dirty="0" smtClean="0"/>
            <a:t> 1.5 </a:t>
          </a:r>
          <a:r>
            <a:rPr lang="en-US" sz="1600" dirty="0" smtClean="0">
              <a:latin typeface="Symbol" panose="05050102010706020507" pitchFamily="18" charset="2"/>
            </a:rPr>
            <a:t>m</a:t>
          </a:r>
          <a:r>
            <a:rPr lang="en-US" sz="1600" dirty="0" smtClean="0"/>
            <a:t>m</a:t>
          </a:r>
          <a:endParaRPr lang="en-US" sz="1600" dirty="0"/>
        </a:p>
      </dgm:t>
    </dgm:pt>
    <dgm:pt modelId="{053A7BFA-6C92-4AD8-836C-F633000B3F3C}" type="parTrans" cxnId="{651081AE-066B-4EAB-8455-A988C57EC63E}">
      <dgm:prSet/>
      <dgm:spPr/>
      <dgm:t>
        <a:bodyPr/>
        <a:lstStyle/>
        <a:p>
          <a:endParaRPr lang="en-US"/>
        </a:p>
      </dgm:t>
    </dgm:pt>
    <dgm:pt modelId="{66E4F311-F148-4ED5-9993-17F5D8ACDD61}" type="sibTrans" cxnId="{651081AE-066B-4EAB-8455-A988C57EC63E}">
      <dgm:prSet/>
      <dgm:spPr/>
      <dgm:t>
        <a:bodyPr/>
        <a:lstStyle/>
        <a:p>
          <a:endParaRPr lang="en-US"/>
        </a:p>
      </dgm:t>
    </dgm:pt>
    <dgm:pt modelId="{D9402E68-4DFE-4BDA-AF73-203C3902B72F}">
      <dgm:prSet phldrT="[Text]" custT="1"/>
      <dgm:spPr>
        <a:solidFill>
          <a:schemeClr val="tx2"/>
        </a:solidFill>
      </dgm:spPr>
      <dgm:t>
        <a:bodyPr/>
        <a:lstStyle/>
        <a:p>
          <a:endParaRPr lang="en-US" sz="1800" dirty="0"/>
        </a:p>
      </dgm:t>
    </dgm:pt>
    <dgm:pt modelId="{4B3A7FD3-FEAD-4B13-8595-E36130F2B6D2}" type="parTrans" cxnId="{4EC81308-6BB8-4192-8F54-2FF5AE021E61}">
      <dgm:prSet/>
      <dgm:spPr/>
      <dgm:t>
        <a:bodyPr/>
        <a:lstStyle/>
        <a:p>
          <a:endParaRPr lang="en-US"/>
        </a:p>
      </dgm:t>
    </dgm:pt>
    <dgm:pt modelId="{6D7296D7-ECD1-436C-8321-0D6857F5E2B4}" type="sibTrans" cxnId="{4EC81308-6BB8-4192-8F54-2FF5AE021E61}">
      <dgm:prSet/>
      <dgm:spPr/>
      <dgm:t>
        <a:bodyPr/>
        <a:lstStyle/>
        <a:p>
          <a:endParaRPr lang="en-US"/>
        </a:p>
      </dgm:t>
    </dgm:pt>
    <dgm:pt modelId="{0E64ED64-1E29-4F67-A2FC-08B32998F041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 smtClean="0"/>
            <a:t>Doppler Wind </a:t>
          </a:r>
          <a:r>
            <a:rPr lang="en-US" sz="1600" dirty="0" err="1" smtClean="0"/>
            <a:t>Lidar</a:t>
          </a:r>
          <a:r>
            <a:rPr lang="en-US" sz="1600" dirty="0" smtClean="0"/>
            <a:t> 1.5 </a:t>
          </a:r>
          <a:r>
            <a:rPr lang="en-US" sz="1600" dirty="0" smtClean="0">
              <a:latin typeface="Symbol" panose="05050102010706020507" pitchFamily="18" charset="2"/>
            </a:rPr>
            <a:t>m</a:t>
          </a:r>
          <a:r>
            <a:rPr lang="en-US" sz="1600" dirty="0" smtClean="0"/>
            <a:t>m</a:t>
          </a:r>
          <a:endParaRPr lang="en-US" sz="1600" dirty="0"/>
        </a:p>
      </dgm:t>
    </dgm:pt>
    <dgm:pt modelId="{248D2DF9-1D04-4276-8D7A-365E19A6E228}" type="parTrans" cxnId="{569F0996-4997-44FA-84A5-ED27B170B85D}">
      <dgm:prSet/>
      <dgm:spPr/>
      <dgm:t>
        <a:bodyPr/>
        <a:lstStyle/>
        <a:p>
          <a:endParaRPr lang="en-US"/>
        </a:p>
      </dgm:t>
    </dgm:pt>
    <dgm:pt modelId="{E3DF7449-32E9-461D-A4B3-B5455B39D0EB}" type="sibTrans" cxnId="{569F0996-4997-44FA-84A5-ED27B170B85D}">
      <dgm:prSet/>
      <dgm:spPr/>
      <dgm:t>
        <a:bodyPr/>
        <a:lstStyle/>
        <a:p>
          <a:endParaRPr lang="en-US"/>
        </a:p>
      </dgm:t>
    </dgm:pt>
    <dgm:pt modelId="{01AF390A-9454-4004-B56D-A1F5359EE072}" type="pres">
      <dgm:prSet presAssocID="{7D317E30-0BF1-48E2-B908-BD2F10EEA29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445DBE-801C-4B5B-B2EC-8333CB62ADE6}" type="pres">
      <dgm:prSet presAssocID="{DDD59E6A-4C2C-4529-BA51-F8AA1F693147}" presName="comp" presStyleCnt="0"/>
      <dgm:spPr/>
    </dgm:pt>
    <dgm:pt modelId="{C3B48306-F65D-48D9-A933-75A001A250A0}" type="pres">
      <dgm:prSet presAssocID="{DDD59E6A-4C2C-4529-BA51-F8AA1F693147}" presName="box" presStyleLbl="node1" presStyleIdx="0" presStyleCnt="4" custScaleY="128657" custLinFactNeighborX="-38981" custLinFactNeighborY="-56343"/>
      <dgm:spPr/>
      <dgm:t>
        <a:bodyPr/>
        <a:lstStyle/>
        <a:p>
          <a:endParaRPr lang="en-US"/>
        </a:p>
      </dgm:t>
    </dgm:pt>
    <dgm:pt modelId="{F32FCE9B-237C-410B-B225-FE67AF5BC0B8}" type="pres">
      <dgm:prSet presAssocID="{DDD59E6A-4C2C-4529-BA51-F8AA1F693147}" presName="img" presStyleLbl="fgImgPlace1" presStyleIdx="0" presStyleCnt="4" custScaleY="13396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B0B1601-750A-4225-8702-6594A1614443}" type="pres">
      <dgm:prSet presAssocID="{DDD59E6A-4C2C-4529-BA51-F8AA1F693147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DA8F21-5B9A-4B54-A7EC-7AACC701E8A4}" type="pres">
      <dgm:prSet presAssocID="{5AC8E048-4A76-478C-8E64-7A1B2412AB3F}" presName="spacer" presStyleCnt="0"/>
      <dgm:spPr/>
    </dgm:pt>
    <dgm:pt modelId="{4FA4CBF0-AA91-4D3D-9A29-793ADD0F945A}" type="pres">
      <dgm:prSet presAssocID="{64F59B1D-3DA1-4AAA-A96C-62A70EF898E2}" presName="comp" presStyleCnt="0"/>
      <dgm:spPr/>
    </dgm:pt>
    <dgm:pt modelId="{79B56A83-BD33-4584-8672-1AAF3D89484D}" type="pres">
      <dgm:prSet presAssocID="{64F59B1D-3DA1-4AAA-A96C-62A70EF898E2}" presName="box" presStyleLbl="node1" presStyleIdx="1" presStyleCnt="4" custScaleY="166771"/>
      <dgm:spPr/>
      <dgm:t>
        <a:bodyPr/>
        <a:lstStyle/>
        <a:p>
          <a:endParaRPr lang="en-US"/>
        </a:p>
      </dgm:t>
    </dgm:pt>
    <dgm:pt modelId="{E2ACCC2D-BFB9-4AB4-BB74-471A41530B48}" type="pres">
      <dgm:prSet presAssocID="{64F59B1D-3DA1-4AAA-A96C-62A70EF898E2}" presName="img" presStyleLbl="fgImgPlace1" presStyleIdx="1" presStyleCnt="4" custScaleY="16962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3C39EDF-2AF4-43F2-B56E-5F0C5A038365}" type="pres">
      <dgm:prSet presAssocID="{64F59B1D-3DA1-4AAA-A96C-62A70EF898E2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7C5C86-01EA-4D8C-89C3-255A0C4095B9}" type="pres">
      <dgm:prSet presAssocID="{333839B6-6423-445D-B3D1-4D111784D386}" presName="spacer" presStyleCnt="0"/>
      <dgm:spPr/>
    </dgm:pt>
    <dgm:pt modelId="{CDE346F3-D160-47B4-B27B-90E4305AABA1}" type="pres">
      <dgm:prSet presAssocID="{61C6D388-633B-42E7-8909-EBD3F18F7AA1}" presName="comp" presStyleCnt="0"/>
      <dgm:spPr/>
    </dgm:pt>
    <dgm:pt modelId="{029349FD-1AAA-4926-84E0-18264FA3A16F}" type="pres">
      <dgm:prSet presAssocID="{61C6D388-633B-42E7-8909-EBD3F18F7AA1}" presName="box" presStyleLbl="node1" presStyleIdx="2" presStyleCnt="4" custScaleY="159181"/>
      <dgm:spPr/>
      <dgm:t>
        <a:bodyPr/>
        <a:lstStyle/>
        <a:p>
          <a:endParaRPr lang="en-US"/>
        </a:p>
      </dgm:t>
    </dgm:pt>
    <dgm:pt modelId="{227299FD-5919-411A-9076-234C8592666C}" type="pres">
      <dgm:prSet presAssocID="{61C6D388-633B-42E7-8909-EBD3F18F7AA1}" presName="img" presStyleLbl="fgImgPlace1" presStyleIdx="2" presStyleCnt="4" custScaleY="14891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73CAE7A-B6C2-43EB-9124-297F129E2BF3}" type="pres">
      <dgm:prSet presAssocID="{61C6D388-633B-42E7-8909-EBD3F18F7AA1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6FAF20-B11C-4E8D-8D77-A6562ECC09F3}" type="pres">
      <dgm:prSet presAssocID="{3570555A-AE84-48A1-B3C0-EA57F6B704B4}" presName="spacer" presStyleCnt="0"/>
      <dgm:spPr/>
    </dgm:pt>
    <dgm:pt modelId="{31D653C1-35A5-4BBB-9ADB-897FCD4050B2}" type="pres">
      <dgm:prSet presAssocID="{B6EA288D-79A1-4D12-912E-780CF69EA49B}" presName="comp" presStyleCnt="0"/>
      <dgm:spPr/>
    </dgm:pt>
    <dgm:pt modelId="{46B83309-A815-4680-BB1C-E884910C0957}" type="pres">
      <dgm:prSet presAssocID="{B6EA288D-79A1-4D12-912E-780CF69EA49B}" presName="box" presStyleLbl="node1" presStyleIdx="3" presStyleCnt="4" custScaleY="107601"/>
      <dgm:spPr/>
      <dgm:t>
        <a:bodyPr/>
        <a:lstStyle/>
        <a:p>
          <a:endParaRPr lang="en-US"/>
        </a:p>
      </dgm:t>
    </dgm:pt>
    <dgm:pt modelId="{E612863E-8F1A-43C0-9E98-3EF401B96A82}" type="pres">
      <dgm:prSet presAssocID="{B6EA288D-79A1-4D12-912E-780CF69EA49B}" presName="img" presStyleLbl="fgImgPlace1" presStyleIdx="3" presStyleCnt="4" custScaleY="10611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4E38718-2262-492E-B6B5-824B9E6504FE}" type="pres">
      <dgm:prSet presAssocID="{B6EA288D-79A1-4D12-912E-780CF69EA49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45EAF1-C25E-436C-BCB2-980F2500482D}" type="presOf" srcId="{0E8078B4-E7C1-444E-B6B6-5E0DB4FA4D5A}" destId="{46B83309-A815-4680-BB1C-E884910C0957}" srcOrd="0" destOrd="2" presId="urn:microsoft.com/office/officeart/2005/8/layout/vList4#1"/>
    <dgm:cxn modelId="{97308453-08A9-4479-95F6-CC7AEA23D9CC}" type="presOf" srcId="{DDD59E6A-4C2C-4529-BA51-F8AA1F693147}" destId="{8B0B1601-750A-4225-8702-6594A1614443}" srcOrd="1" destOrd="0" presId="urn:microsoft.com/office/officeart/2005/8/layout/vList4#1"/>
    <dgm:cxn modelId="{E64982D3-6076-4733-9692-D09C3670855C}" type="presOf" srcId="{0E8078B4-E7C1-444E-B6B6-5E0DB4FA4D5A}" destId="{44E38718-2262-492E-B6B5-824B9E6504FE}" srcOrd="1" destOrd="2" presId="urn:microsoft.com/office/officeart/2005/8/layout/vList4#1"/>
    <dgm:cxn modelId="{567F26DF-DF0D-4462-9DAF-2C23F4ACD1DE}" type="presOf" srcId="{1AFCB7AC-91DC-47E1-BCFE-CFBBFD2DCBCE}" destId="{79B56A83-BD33-4584-8672-1AAF3D89484D}" srcOrd="0" destOrd="1" presId="urn:microsoft.com/office/officeart/2005/8/layout/vList4#1"/>
    <dgm:cxn modelId="{39DED793-AFFD-4480-9320-67B66F5436F4}" srcId="{DDD59E6A-4C2C-4529-BA51-F8AA1F693147}" destId="{AE4FF22F-D253-4334-9CCC-46D1EEC05210}" srcOrd="1" destOrd="0" parTransId="{4432FB68-05BE-4A3A-BBF9-8C44D7EF88FC}" sibTransId="{A3FA3E44-1230-4C20-9AF3-46F888B587BE}"/>
    <dgm:cxn modelId="{A04321C1-3142-4D44-94D7-06DE68186378}" type="presOf" srcId="{64F59B1D-3DA1-4AAA-A96C-62A70EF898E2}" destId="{79B56A83-BD33-4584-8672-1AAF3D89484D}" srcOrd="0" destOrd="0" presId="urn:microsoft.com/office/officeart/2005/8/layout/vList4#1"/>
    <dgm:cxn modelId="{EAA8E08E-FD85-4495-90CC-B019AE22D8F9}" type="presOf" srcId="{0E64ED64-1E29-4F67-A2FC-08B32998F041}" destId="{8B0B1601-750A-4225-8702-6594A1614443}" srcOrd="1" destOrd="3" presId="urn:microsoft.com/office/officeart/2005/8/layout/vList4#1"/>
    <dgm:cxn modelId="{2FA31B03-E0E7-44C3-8F79-D1AB64814C53}" type="presOf" srcId="{AE4FF22F-D253-4334-9CCC-46D1EEC05210}" destId="{C3B48306-F65D-48D9-A933-75A001A250A0}" srcOrd="0" destOrd="2" presId="urn:microsoft.com/office/officeart/2005/8/layout/vList4#1"/>
    <dgm:cxn modelId="{7A95C15B-EBCD-4067-A3F8-EC6A671C8897}" type="presOf" srcId="{6C11BE22-AC5F-4E17-B02F-72190B59EC12}" destId="{029349FD-1AAA-4926-84E0-18264FA3A16F}" srcOrd="0" destOrd="1" presId="urn:microsoft.com/office/officeart/2005/8/layout/vList4#1"/>
    <dgm:cxn modelId="{28457CAA-242C-4D71-B99E-A36F761EB649}" type="presOf" srcId="{6C11BE22-AC5F-4E17-B02F-72190B59EC12}" destId="{973CAE7A-B6C2-43EB-9124-297F129E2BF3}" srcOrd="1" destOrd="1" presId="urn:microsoft.com/office/officeart/2005/8/layout/vList4#1"/>
    <dgm:cxn modelId="{E7B1758D-D8FF-4240-B0B2-2268D6128813}" type="presOf" srcId="{1AFCB7AC-91DC-47E1-BCFE-CFBBFD2DCBCE}" destId="{C3C39EDF-2AF4-43F2-B56E-5F0C5A038365}" srcOrd="1" destOrd="1" presId="urn:microsoft.com/office/officeart/2005/8/layout/vList4#1"/>
    <dgm:cxn modelId="{A197A637-14B6-4F25-9498-F62B80413233}" type="presOf" srcId="{914DE202-14C7-48F2-A918-53265CCB1ABE}" destId="{C3C39EDF-2AF4-43F2-B56E-5F0C5A038365}" srcOrd="1" destOrd="3" presId="urn:microsoft.com/office/officeart/2005/8/layout/vList4#1"/>
    <dgm:cxn modelId="{99FF571D-3843-470A-94EC-592E045F2486}" srcId="{7D317E30-0BF1-48E2-B908-BD2F10EEA29D}" destId="{61C6D388-633B-42E7-8909-EBD3F18F7AA1}" srcOrd="2" destOrd="0" parTransId="{5A831E26-11CB-42D5-9B26-68456B06B7D7}" sibTransId="{3570555A-AE84-48A1-B3C0-EA57F6B704B4}"/>
    <dgm:cxn modelId="{1D941367-ACC3-481F-B2CE-726B36992B2E}" type="presOf" srcId="{B6EA288D-79A1-4D12-912E-780CF69EA49B}" destId="{46B83309-A815-4680-BB1C-E884910C0957}" srcOrd="0" destOrd="0" presId="urn:microsoft.com/office/officeart/2005/8/layout/vList4#1"/>
    <dgm:cxn modelId="{60ADDFF2-337E-4D85-B84E-36F4FEE88528}" type="presOf" srcId="{7D317E30-0BF1-48E2-B908-BD2F10EEA29D}" destId="{01AF390A-9454-4004-B56D-A1F5359EE072}" srcOrd="0" destOrd="0" presId="urn:microsoft.com/office/officeart/2005/8/layout/vList4#1"/>
    <dgm:cxn modelId="{94B74D24-3557-4337-B6C1-7F74B69D0BB4}" type="presOf" srcId="{64F59B1D-3DA1-4AAA-A96C-62A70EF898E2}" destId="{C3C39EDF-2AF4-43F2-B56E-5F0C5A038365}" srcOrd="1" destOrd="0" presId="urn:microsoft.com/office/officeart/2005/8/layout/vList4#1"/>
    <dgm:cxn modelId="{B0631E77-977F-4A52-ADB9-02D1507419E6}" type="presOf" srcId="{B6EA288D-79A1-4D12-912E-780CF69EA49B}" destId="{44E38718-2262-492E-B6B5-824B9E6504FE}" srcOrd="1" destOrd="0" presId="urn:microsoft.com/office/officeart/2005/8/layout/vList4#1"/>
    <dgm:cxn modelId="{D351BDDD-26E2-4801-8327-A1921311C4F1}" type="presOf" srcId="{10B0F168-BE15-4AD1-9E37-3D0DC87F4608}" destId="{C3C39EDF-2AF4-43F2-B56E-5F0C5A038365}" srcOrd="1" destOrd="2" presId="urn:microsoft.com/office/officeart/2005/8/layout/vList4#1"/>
    <dgm:cxn modelId="{96E5DCDC-A653-4FFE-B719-2E421FC2A8B8}" srcId="{64F59B1D-3DA1-4AAA-A96C-62A70EF898E2}" destId="{10B0F168-BE15-4AD1-9E37-3D0DC87F4608}" srcOrd="1" destOrd="0" parTransId="{71C6A1C7-7F50-477A-929F-2139C028EEFA}" sibTransId="{93FDF86E-7FE9-4892-8B98-9919BD4DE8F5}"/>
    <dgm:cxn modelId="{FFBC6F44-4D65-4425-AA15-B9BBA54E0272}" type="presOf" srcId="{5F900A58-AA2F-41EB-A488-9CD0BF70AC61}" destId="{C3B48306-F65D-48D9-A933-75A001A250A0}" srcOrd="0" destOrd="1" presId="urn:microsoft.com/office/officeart/2005/8/layout/vList4#1"/>
    <dgm:cxn modelId="{36293E6C-DDF6-4BC5-9488-63DA64C74E8D}" srcId="{7D317E30-0BF1-48E2-B908-BD2F10EEA29D}" destId="{B6EA288D-79A1-4D12-912E-780CF69EA49B}" srcOrd="3" destOrd="0" parTransId="{E5853C7D-4C28-437A-95B9-3216B7BE3851}" sibTransId="{D21D11B0-14B4-487A-8E93-A1F4833F6019}"/>
    <dgm:cxn modelId="{F29CD24F-5329-4F16-B208-CF91DAC0F026}" srcId="{B6EA288D-79A1-4D12-912E-780CF69EA49B}" destId="{8D26C65E-0621-4A8A-88B0-6B774B5D39C2}" srcOrd="0" destOrd="0" parTransId="{C119F078-3EB5-4FE0-8158-DBF7582D84DA}" sibTransId="{2FC34F50-B82E-4DC0-8832-022FAF5BFA80}"/>
    <dgm:cxn modelId="{405BCA4C-7F41-44B4-BAFD-A9165ABA896D}" srcId="{61C6D388-633B-42E7-8909-EBD3F18F7AA1}" destId="{C5E5F4A5-88B2-46D0-891F-55ED2775A498}" srcOrd="1" destOrd="0" parTransId="{A8EF4638-4554-4D85-A1A0-95D72ED5947A}" sibTransId="{3369BEED-9E16-4CC8-80C6-B7B81CAB01E4}"/>
    <dgm:cxn modelId="{1B20FFC0-A5CA-4D2F-8406-FEF71D3A27FB}" type="presOf" srcId="{914DE202-14C7-48F2-A918-53265CCB1ABE}" destId="{79B56A83-BD33-4584-8672-1AAF3D89484D}" srcOrd="0" destOrd="3" presId="urn:microsoft.com/office/officeart/2005/8/layout/vList4#1"/>
    <dgm:cxn modelId="{569F0996-4997-44FA-84A5-ED27B170B85D}" srcId="{DDD59E6A-4C2C-4529-BA51-F8AA1F693147}" destId="{0E64ED64-1E29-4F67-A2FC-08B32998F041}" srcOrd="2" destOrd="0" parTransId="{248D2DF9-1D04-4276-8D7A-365E19A6E228}" sibTransId="{E3DF7449-32E9-461D-A4B3-B5455B39D0EB}"/>
    <dgm:cxn modelId="{07245201-2CCF-45F8-AAC8-2A70F66366E0}" type="presOf" srcId="{D9402E68-4DFE-4BDA-AF73-203C3902B72F}" destId="{973CAE7A-B6C2-43EB-9124-297F129E2BF3}" srcOrd="1" destOrd="4" presId="urn:microsoft.com/office/officeart/2005/8/layout/vList4#1"/>
    <dgm:cxn modelId="{1E91F46A-9D7A-4FAF-9FC0-B3D68EBF6CC2}" type="presOf" srcId="{0E64ED64-1E29-4F67-A2FC-08B32998F041}" destId="{C3B48306-F65D-48D9-A933-75A001A250A0}" srcOrd="0" destOrd="3" presId="urn:microsoft.com/office/officeart/2005/8/layout/vList4#1"/>
    <dgm:cxn modelId="{651081AE-066B-4EAB-8455-A988C57EC63E}" srcId="{61C6D388-633B-42E7-8909-EBD3F18F7AA1}" destId="{371AFCB1-347F-47D7-A046-3D348911545E}" srcOrd="2" destOrd="0" parTransId="{053A7BFA-6C92-4AD8-836C-F633000B3F3C}" sibTransId="{66E4F311-F148-4ED5-9993-17F5D8ACDD61}"/>
    <dgm:cxn modelId="{8409BF67-A3B8-4A6C-B68B-67481DA150C9}" type="presOf" srcId="{371AFCB1-347F-47D7-A046-3D348911545E}" destId="{973CAE7A-B6C2-43EB-9124-297F129E2BF3}" srcOrd="1" destOrd="3" presId="urn:microsoft.com/office/officeart/2005/8/layout/vList4#1"/>
    <dgm:cxn modelId="{0004D6B2-4366-4B93-A13E-124CC052B34A}" type="presOf" srcId="{AE4FF22F-D253-4334-9CCC-46D1EEC05210}" destId="{8B0B1601-750A-4225-8702-6594A1614443}" srcOrd="1" destOrd="2" presId="urn:microsoft.com/office/officeart/2005/8/layout/vList4#1"/>
    <dgm:cxn modelId="{D35A2327-8E1A-4C0F-A619-F21F7CD65FC6}" type="presOf" srcId="{5F900A58-AA2F-41EB-A488-9CD0BF70AC61}" destId="{8B0B1601-750A-4225-8702-6594A1614443}" srcOrd="1" destOrd="1" presId="urn:microsoft.com/office/officeart/2005/8/layout/vList4#1"/>
    <dgm:cxn modelId="{B1991FFC-AC3D-426C-A879-585FAD887A57}" type="presOf" srcId="{371AFCB1-347F-47D7-A046-3D348911545E}" destId="{029349FD-1AAA-4926-84E0-18264FA3A16F}" srcOrd="0" destOrd="3" presId="urn:microsoft.com/office/officeart/2005/8/layout/vList4#1"/>
    <dgm:cxn modelId="{522A4FA4-CFD2-4AA3-A571-C7C49833BFA5}" srcId="{B6EA288D-79A1-4D12-912E-780CF69EA49B}" destId="{0E8078B4-E7C1-444E-B6B6-5E0DB4FA4D5A}" srcOrd="1" destOrd="0" parTransId="{058837FA-7A3C-44A8-A767-ADC9B1664E4F}" sibTransId="{9E50C4EA-8E77-499D-A5D1-0622E877F38A}"/>
    <dgm:cxn modelId="{8B3F9BDF-602E-4EA5-88F3-A9530E0780EF}" srcId="{7D317E30-0BF1-48E2-B908-BD2F10EEA29D}" destId="{DDD59E6A-4C2C-4529-BA51-F8AA1F693147}" srcOrd="0" destOrd="0" parTransId="{EE806F66-29D8-4D96-BD59-C2ACC0A31063}" sibTransId="{5AC8E048-4A76-478C-8E64-7A1B2412AB3F}"/>
    <dgm:cxn modelId="{A217E280-F2F9-419B-83F3-9D318CE01A4A}" srcId="{DDD59E6A-4C2C-4529-BA51-F8AA1F693147}" destId="{5F900A58-AA2F-41EB-A488-9CD0BF70AC61}" srcOrd="0" destOrd="0" parTransId="{5074F485-4072-4B14-9745-4F1B3E1A4B1D}" sibTransId="{2DFF7540-D0C0-4E7A-B10B-C48FF471026B}"/>
    <dgm:cxn modelId="{5F3E0AAB-E7B4-44C0-AD6E-F8CA0DAD0364}" type="presOf" srcId="{DDD59E6A-4C2C-4529-BA51-F8AA1F693147}" destId="{C3B48306-F65D-48D9-A933-75A001A250A0}" srcOrd="0" destOrd="0" presId="urn:microsoft.com/office/officeart/2005/8/layout/vList4#1"/>
    <dgm:cxn modelId="{CD0416C6-78FA-436F-84E5-11EF8DD5B696}" type="presOf" srcId="{D9402E68-4DFE-4BDA-AF73-203C3902B72F}" destId="{029349FD-1AAA-4926-84E0-18264FA3A16F}" srcOrd="0" destOrd="4" presId="urn:microsoft.com/office/officeart/2005/8/layout/vList4#1"/>
    <dgm:cxn modelId="{39F689D2-B0BC-42AD-8F6F-CDFEE91BE2FB}" srcId="{64F59B1D-3DA1-4AAA-A96C-62A70EF898E2}" destId="{914DE202-14C7-48F2-A918-53265CCB1ABE}" srcOrd="2" destOrd="0" parTransId="{E1D6CFD0-3118-4EAB-98D2-8DFCF1323C8C}" sibTransId="{4369009A-0AF3-4AAA-8332-FADA1C475AEF}"/>
    <dgm:cxn modelId="{FA52D74D-FAB6-4BFC-9413-F33F40365A90}" srcId="{64F59B1D-3DA1-4AAA-A96C-62A70EF898E2}" destId="{1AFCB7AC-91DC-47E1-BCFE-CFBBFD2DCBCE}" srcOrd="0" destOrd="0" parTransId="{325BD510-5A9A-4807-8303-0616666E58C9}" sibTransId="{99FBED39-9BC1-4A9D-BFDF-B7F92CC2F809}"/>
    <dgm:cxn modelId="{3367DD6D-2D68-4B23-B227-4FE5F9D13A45}" type="presOf" srcId="{8D26C65E-0621-4A8A-88B0-6B774B5D39C2}" destId="{44E38718-2262-492E-B6B5-824B9E6504FE}" srcOrd="1" destOrd="1" presId="urn:microsoft.com/office/officeart/2005/8/layout/vList4#1"/>
    <dgm:cxn modelId="{4EC81308-6BB8-4192-8F54-2FF5AE021E61}" srcId="{61C6D388-633B-42E7-8909-EBD3F18F7AA1}" destId="{D9402E68-4DFE-4BDA-AF73-203C3902B72F}" srcOrd="3" destOrd="0" parTransId="{4B3A7FD3-FEAD-4B13-8595-E36130F2B6D2}" sibTransId="{6D7296D7-ECD1-436C-8321-0D6857F5E2B4}"/>
    <dgm:cxn modelId="{BC4D3231-6B79-4D8D-8D09-988B6509F7FE}" type="presOf" srcId="{61C6D388-633B-42E7-8909-EBD3F18F7AA1}" destId="{973CAE7A-B6C2-43EB-9124-297F129E2BF3}" srcOrd="1" destOrd="0" presId="urn:microsoft.com/office/officeart/2005/8/layout/vList4#1"/>
    <dgm:cxn modelId="{F84F5287-D1A9-46C5-977D-3DFFBF4097B6}" type="presOf" srcId="{C5E5F4A5-88B2-46D0-891F-55ED2775A498}" destId="{029349FD-1AAA-4926-84E0-18264FA3A16F}" srcOrd="0" destOrd="2" presId="urn:microsoft.com/office/officeart/2005/8/layout/vList4#1"/>
    <dgm:cxn modelId="{B4D522D3-BED2-4660-B396-A381601D2B08}" type="presOf" srcId="{8D26C65E-0621-4A8A-88B0-6B774B5D39C2}" destId="{46B83309-A815-4680-BB1C-E884910C0957}" srcOrd="0" destOrd="1" presId="urn:microsoft.com/office/officeart/2005/8/layout/vList4#1"/>
    <dgm:cxn modelId="{923B6250-CB00-47F7-AC9F-B71E80CCDB6C}" type="presOf" srcId="{C5E5F4A5-88B2-46D0-891F-55ED2775A498}" destId="{973CAE7A-B6C2-43EB-9124-297F129E2BF3}" srcOrd="1" destOrd="2" presId="urn:microsoft.com/office/officeart/2005/8/layout/vList4#1"/>
    <dgm:cxn modelId="{A98A7319-1974-41B0-8B8D-930A70AB2367}" type="presOf" srcId="{61C6D388-633B-42E7-8909-EBD3F18F7AA1}" destId="{029349FD-1AAA-4926-84E0-18264FA3A16F}" srcOrd="0" destOrd="0" presId="urn:microsoft.com/office/officeart/2005/8/layout/vList4#1"/>
    <dgm:cxn modelId="{2A3B71B4-D34C-4C46-BA71-43121B016A4A}" type="presOf" srcId="{10B0F168-BE15-4AD1-9E37-3D0DC87F4608}" destId="{79B56A83-BD33-4584-8672-1AAF3D89484D}" srcOrd="0" destOrd="2" presId="urn:microsoft.com/office/officeart/2005/8/layout/vList4#1"/>
    <dgm:cxn modelId="{B5CFC0AB-335A-4A4D-823D-42D9171D2C48}" srcId="{61C6D388-633B-42E7-8909-EBD3F18F7AA1}" destId="{6C11BE22-AC5F-4E17-B02F-72190B59EC12}" srcOrd="0" destOrd="0" parTransId="{F2250B16-32E6-407B-95A7-54B342B098E7}" sibTransId="{85968078-8CE5-4B73-807D-87FAD59016A7}"/>
    <dgm:cxn modelId="{1DA47B74-3716-4AB3-976F-4970E701B1BB}" srcId="{7D317E30-0BF1-48E2-B908-BD2F10EEA29D}" destId="{64F59B1D-3DA1-4AAA-A96C-62A70EF898E2}" srcOrd="1" destOrd="0" parTransId="{C8B3109E-2089-45B8-A504-E4E0DD75F90B}" sibTransId="{333839B6-6423-445D-B3D1-4D111784D386}"/>
    <dgm:cxn modelId="{26C46E73-AF48-472E-8E93-D96C481A9572}" type="presParOf" srcId="{01AF390A-9454-4004-B56D-A1F5359EE072}" destId="{CB445DBE-801C-4B5B-B2EC-8333CB62ADE6}" srcOrd="0" destOrd="0" presId="urn:microsoft.com/office/officeart/2005/8/layout/vList4#1"/>
    <dgm:cxn modelId="{98F70070-7F21-4DC6-876A-AE281964B7B3}" type="presParOf" srcId="{CB445DBE-801C-4B5B-B2EC-8333CB62ADE6}" destId="{C3B48306-F65D-48D9-A933-75A001A250A0}" srcOrd="0" destOrd="0" presId="urn:microsoft.com/office/officeart/2005/8/layout/vList4#1"/>
    <dgm:cxn modelId="{2C1ADAE9-88DB-4D4D-A94C-A0642512CF8C}" type="presParOf" srcId="{CB445DBE-801C-4B5B-B2EC-8333CB62ADE6}" destId="{F32FCE9B-237C-410B-B225-FE67AF5BC0B8}" srcOrd="1" destOrd="0" presId="urn:microsoft.com/office/officeart/2005/8/layout/vList4#1"/>
    <dgm:cxn modelId="{5287789D-3CBA-4E2A-8A89-0E5AE8FB489C}" type="presParOf" srcId="{CB445DBE-801C-4B5B-B2EC-8333CB62ADE6}" destId="{8B0B1601-750A-4225-8702-6594A1614443}" srcOrd="2" destOrd="0" presId="urn:microsoft.com/office/officeart/2005/8/layout/vList4#1"/>
    <dgm:cxn modelId="{A2196E83-3B99-4D47-B100-1158D6D35BC7}" type="presParOf" srcId="{01AF390A-9454-4004-B56D-A1F5359EE072}" destId="{52DA8F21-5B9A-4B54-A7EC-7AACC701E8A4}" srcOrd="1" destOrd="0" presId="urn:microsoft.com/office/officeart/2005/8/layout/vList4#1"/>
    <dgm:cxn modelId="{CA88E9EC-61C0-4496-9877-29CF3DE7F8B2}" type="presParOf" srcId="{01AF390A-9454-4004-B56D-A1F5359EE072}" destId="{4FA4CBF0-AA91-4D3D-9A29-793ADD0F945A}" srcOrd="2" destOrd="0" presId="urn:microsoft.com/office/officeart/2005/8/layout/vList4#1"/>
    <dgm:cxn modelId="{320A633B-6439-45F8-83A4-EE956FCD45C9}" type="presParOf" srcId="{4FA4CBF0-AA91-4D3D-9A29-793ADD0F945A}" destId="{79B56A83-BD33-4584-8672-1AAF3D89484D}" srcOrd="0" destOrd="0" presId="urn:microsoft.com/office/officeart/2005/8/layout/vList4#1"/>
    <dgm:cxn modelId="{712DE08E-D72A-4068-A2C9-BC9BFBD637AC}" type="presParOf" srcId="{4FA4CBF0-AA91-4D3D-9A29-793ADD0F945A}" destId="{E2ACCC2D-BFB9-4AB4-BB74-471A41530B48}" srcOrd="1" destOrd="0" presId="urn:microsoft.com/office/officeart/2005/8/layout/vList4#1"/>
    <dgm:cxn modelId="{86EBCA18-9E02-4A1C-8394-C1A1AAE39C73}" type="presParOf" srcId="{4FA4CBF0-AA91-4D3D-9A29-793ADD0F945A}" destId="{C3C39EDF-2AF4-43F2-B56E-5F0C5A038365}" srcOrd="2" destOrd="0" presId="urn:microsoft.com/office/officeart/2005/8/layout/vList4#1"/>
    <dgm:cxn modelId="{E5660D97-47F2-4A03-9F76-345965FE65A6}" type="presParOf" srcId="{01AF390A-9454-4004-B56D-A1F5359EE072}" destId="{697C5C86-01EA-4D8C-89C3-255A0C4095B9}" srcOrd="3" destOrd="0" presId="urn:microsoft.com/office/officeart/2005/8/layout/vList4#1"/>
    <dgm:cxn modelId="{73F63BA2-8888-4637-995F-D59F604E901C}" type="presParOf" srcId="{01AF390A-9454-4004-B56D-A1F5359EE072}" destId="{CDE346F3-D160-47B4-B27B-90E4305AABA1}" srcOrd="4" destOrd="0" presId="urn:microsoft.com/office/officeart/2005/8/layout/vList4#1"/>
    <dgm:cxn modelId="{A32232AE-FC73-4C26-893A-97722AC32995}" type="presParOf" srcId="{CDE346F3-D160-47B4-B27B-90E4305AABA1}" destId="{029349FD-1AAA-4926-84E0-18264FA3A16F}" srcOrd="0" destOrd="0" presId="urn:microsoft.com/office/officeart/2005/8/layout/vList4#1"/>
    <dgm:cxn modelId="{F1A61780-32FF-43B6-97C9-DDFCBD6F26D6}" type="presParOf" srcId="{CDE346F3-D160-47B4-B27B-90E4305AABA1}" destId="{227299FD-5919-411A-9076-234C8592666C}" srcOrd="1" destOrd="0" presId="urn:microsoft.com/office/officeart/2005/8/layout/vList4#1"/>
    <dgm:cxn modelId="{65BFEA04-BC86-441D-BEF2-D230D12254FB}" type="presParOf" srcId="{CDE346F3-D160-47B4-B27B-90E4305AABA1}" destId="{973CAE7A-B6C2-43EB-9124-297F129E2BF3}" srcOrd="2" destOrd="0" presId="urn:microsoft.com/office/officeart/2005/8/layout/vList4#1"/>
    <dgm:cxn modelId="{B2B3D871-F88F-4721-9CBD-41ECD52D2494}" type="presParOf" srcId="{01AF390A-9454-4004-B56D-A1F5359EE072}" destId="{A06FAF20-B11C-4E8D-8D77-A6562ECC09F3}" srcOrd="5" destOrd="0" presId="urn:microsoft.com/office/officeart/2005/8/layout/vList4#1"/>
    <dgm:cxn modelId="{10D16EC4-5E7A-490D-813F-5F0298AF7634}" type="presParOf" srcId="{01AF390A-9454-4004-B56D-A1F5359EE072}" destId="{31D653C1-35A5-4BBB-9ADB-897FCD4050B2}" srcOrd="6" destOrd="0" presId="urn:microsoft.com/office/officeart/2005/8/layout/vList4#1"/>
    <dgm:cxn modelId="{93FFD730-2154-42D4-AEAB-3552207974C2}" type="presParOf" srcId="{31D653C1-35A5-4BBB-9ADB-897FCD4050B2}" destId="{46B83309-A815-4680-BB1C-E884910C0957}" srcOrd="0" destOrd="0" presId="urn:microsoft.com/office/officeart/2005/8/layout/vList4#1"/>
    <dgm:cxn modelId="{249F1454-25BA-435E-8D2D-EB4A70994AB8}" type="presParOf" srcId="{31D653C1-35A5-4BBB-9ADB-897FCD4050B2}" destId="{E612863E-8F1A-43C0-9E98-3EF401B96A82}" srcOrd="1" destOrd="0" presId="urn:microsoft.com/office/officeart/2005/8/layout/vList4#1"/>
    <dgm:cxn modelId="{7C4292E9-BDE0-4AA4-B8F5-021CD72B7864}" type="presParOf" srcId="{31D653C1-35A5-4BBB-9ADB-897FCD4050B2}" destId="{44E38718-2262-492E-B6B5-824B9E6504FE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39183A-D1D9-45CB-8253-C2E3BE903EBD}" type="doc">
      <dgm:prSet loTypeId="urn:microsoft.com/office/officeart/2005/8/layout/matrix2" loCatId="matrix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D09E355-FA29-46E4-8706-2277BE030BB8}">
      <dgm:prSet phldrT="[Text]" custT="1"/>
      <dgm:spPr/>
      <dgm:t>
        <a:bodyPr/>
        <a:lstStyle/>
        <a:p>
          <a:pPr algn="l">
            <a:lnSpc>
              <a:spcPct val="100000"/>
            </a:lnSpc>
          </a:pPr>
          <a:endParaRPr lang="en-US" sz="2000" b="1" dirty="0" smtClean="0"/>
        </a:p>
        <a:p>
          <a:pPr algn="ctr">
            <a:lnSpc>
              <a:spcPct val="100000"/>
            </a:lnSpc>
          </a:pPr>
          <a:r>
            <a:rPr lang="en-US" sz="2000" b="1" dirty="0" smtClean="0">
              <a:ea typeface="Calibri" panose="020F0502020204030204" pitchFamily="34" charset="0"/>
              <a:cs typeface="Times New Roman" panose="02020603050405020304" pitchFamily="18" charset="0"/>
            </a:rPr>
            <a:t>Ceilometer PBL Heights for Assimilation and Verification of Forecast Products</a:t>
          </a:r>
        </a:p>
        <a:p>
          <a:pPr algn="l">
            <a:lnSpc>
              <a:spcPct val="100000"/>
            </a:lnSpc>
          </a:pPr>
          <a:r>
            <a:rPr lang="en-US" sz="1800" b="1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rPr>
            <a:t>UMBC</a:t>
          </a:r>
          <a:r>
            <a:rPr lang="en-US" sz="1800" b="1" dirty="0" smtClean="0">
              <a:ea typeface="Calibri" panose="020F0502020204030204" pitchFamily="34" charset="0"/>
              <a:cs typeface="Times New Roman" panose="02020603050405020304" pitchFamily="18" charset="0"/>
            </a:rPr>
            <a:t>: </a:t>
          </a:r>
          <a:r>
            <a:rPr lang="en-US" sz="1800" b="0" dirty="0" smtClean="0">
              <a:ea typeface="Calibri" panose="020F0502020204030204" pitchFamily="34" charset="0"/>
              <a:cs typeface="Times New Roman" panose="02020603050405020304" pitchFamily="18" charset="0"/>
            </a:rPr>
            <a:t>Belay </a:t>
          </a:r>
          <a:r>
            <a:rPr lang="en-US" sz="1800" b="0" dirty="0" err="1" smtClean="0">
              <a:ea typeface="Calibri" panose="020F0502020204030204" pitchFamily="34" charset="0"/>
              <a:cs typeface="Times New Roman" panose="02020603050405020304" pitchFamily="18" charset="0"/>
            </a:rPr>
            <a:t>Demoz</a:t>
          </a:r>
          <a:r>
            <a:rPr lang="en-US" sz="1800" b="1" dirty="0" smtClean="0"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1800" dirty="0" smtClean="0">
              <a:ea typeface="Calibri" panose="020F0502020204030204" pitchFamily="34" charset="0"/>
              <a:cs typeface="Times New Roman" panose="02020603050405020304" pitchFamily="18" charset="0"/>
            </a:rPr>
            <a:t>Ruben Delgado, </a:t>
          </a:r>
          <a:r>
            <a:rPr lang="en-US" sz="1800" b="1" i="0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rPr>
            <a:t>Howard University</a:t>
          </a:r>
          <a:r>
            <a:rPr lang="en-US" sz="1800" b="1" i="0" dirty="0" smtClean="0">
              <a:ea typeface="Calibri" panose="020F0502020204030204" pitchFamily="34" charset="0"/>
              <a:cs typeface="Times New Roman" panose="02020603050405020304" pitchFamily="18" charset="0"/>
            </a:rPr>
            <a:t>:</a:t>
          </a:r>
          <a:r>
            <a:rPr lang="en-US" sz="1800" i="0" dirty="0" smtClean="0">
              <a:ea typeface="Calibri" panose="020F0502020204030204" pitchFamily="34" charset="0"/>
              <a:cs typeface="Times New Roman" panose="02020603050405020304" pitchFamily="18" charset="0"/>
            </a:rPr>
            <a:t> Ricardo Sakai; </a:t>
          </a:r>
          <a:r>
            <a:rPr lang="en-US" sz="1800" b="1" i="0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rPr>
            <a:t>NWS</a:t>
          </a:r>
          <a:r>
            <a:rPr lang="en-US" sz="1800" b="1" i="0" dirty="0" smtClean="0">
              <a:ea typeface="Calibri" panose="020F0502020204030204" pitchFamily="34" charset="0"/>
              <a:cs typeface="Times New Roman" panose="02020603050405020304" pitchFamily="18" charset="0"/>
            </a:rPr>
            <a:t>:</a:t>
          </a:r>
          <a:r>
            <a:rPr lang="en-US" sz="1800" i="0" dirty="0" smtClean="0">
              <a:ea typeface="Calibri" panose="020F0502020204030204" pitchFamily="34" charset="0"/>
              <a:cs typeface="Times New Roman" panose="02020603050405020304" pitchFamily="18" charset="0"/>
            </a:rPr>
            <a:t> Dennis Atkinson, Michael Hicks, Jason Chasse (Program Manager </a:t>
          </a:r>
          <a:r>
            <a:rPr lang="en-US" sz="1800" i="0" dirty="0" err="1" smtClean="0">
              <a:ea typeface="Calibri" panose="020F0502020204030204" pitchFamily="34" charset="0"/>
              <a:cs typeface="Times New Roman" panose="02020603050405020304" pitchFamily="18" charset="0"/>
            </a:rPr>
            <a:t>NextGen</a:t>
          </a:r>
          <a:r>
            <a:rPr lang="en-US" sz="1800" i="0" dirty="0" smtClean="0">
              <a:ea typeface="Calibri" panose="020F0502020204030204" pitchFamily="34" charset="0"/>
              <a:cs typeface="Times New Roman" panose="02020603050405020304" pitchFamily="18" charset="0"/>
            </a:rPr>
            <a:t> Aviation Weather at NOAA/NWS/ OS&amp;T)</a:t>
          </a:r>
        </a:p>
        <a:p>
          <a:pPr algn="l">
            <a:lnSpc>
              <a:spcPct val="100000"/>
            </a:lnSpc>
          </a:pPr>
          <a:r>
            <a:rPr lang="en-US" sz="1800" b="1" dirty="0" smtClean="0">
              <a:solidFill>
                <a:srgbClr val="66FF66"/>
              </a:solidFill>
            </a:rPr>
            <a:t>Funding Source</a:t>
          </a:r>
          <a:r>
            <a:rPr lang="en-US" sz="1800" dirty="0" smtClean="0"/>
            <a:t>: EPP/NWS</a:t>
          </a:r>
        </a:p>
        <a:p>
          <a:pPr algn="l">
            <a:lnSpc>
              <a:spcPct val="90000"/>
            </a:lnSpc>
          </a:pPr>
          <a:r>
            <a:rPr lang="en-US" sz="2400" dirty="0" smtClean="0"/>
            <a:t> </a:t>
          </a:r>
          <a:endParaRPr lang="en-US" sz="2400" dirty="0">
            <a:solidFill>
              <a:srgbClr val="FFC000"/>
            </a:solidFill>
          </a:endParaRPr>
        </a:p>
      </dgm:t>
    </dgm:pt>
    <dgm:pt modelId="{3ADD16DA-273A-4C20-9B33-EA57C3A60E5B}" type="parTrans" cxnId="{493CBF40-8F3E-4D4B-9BC8-0DCB321159E9}">
      <dgm:prSet/>
      <dgm:spPr/>
      <dgm:t>
        <a:bodyPr/>
        <a:lstStyle/>
        <a:p>
          <a:endParaRPr lang="en-US" sz="2800"/>
        </a:p>
      </dgm:t>
    </dgm:pt>
    <dgm:pt modelId="{BB62B210-271F-4D7D-BC47-E55B3C3968E9}" type="sibTrans" cxnId="{493CBF40-8F3E-4D4B-9BC8-0DCB321159E9}">
      <dgm:prSet/>
      <dgm:spPr/>
      <dgm:t>
        <a:bodyPr/>
        <a:lstStyle/>
        <a:p>
          <a:endParaRPr lang="en-US" sz="2800"/>
        </a:p>
      </dgm:t>
    </dgm:pt>
    <dgm:pt modelId="{6A3DD164-E6E9-4192-AD7B-AB4505C27768}">
      <dgm:prSet phldrT="[Text]" custT="1"/>
      <dgm:spPr/>
      <dgm:t>
        <a:bodyPr/>
        <a:lstStyle/>
        <a:p>
          <a:pPr algn="l"/>
          <a:r>
            <a:rPr lang="en-US" sz="2800" dirty="0" smtClean="0"/>
            <a:t>Observations of PBL height and dynamics, aerosol, clouds, an aloft aerosol plumes as function of diurnal cycle, season and ancillary MET data sets.</a:t>
          </a:r>
          <a:endParaRPr lang="en-US" sz="2800" dirty="0"/>
        </a:p>
      </dgm:t>
    </dgm:pt>
    <dgm:pt modelId="{042146EC-D6DE-46FE-9BDE-41C981F52539}" type="parTrans" cxnId="{311F7A9F-DFFE-45E5-9E54-B07A60B93712}">
      <dgm:prSet/>
      <dgm:spPr/>
      <dgm:t>
        <a:bodyPr/>
        <a:lstStyle/>
        <a:p>
          <a:endParaRPr lang="en-US" sz="2800"/>
        </a:p>
      </dgm:t>
    </dgm:pt>
    <dgm:pt modelId="{81B7D04F-5E41-41E3-870F-8B407F4D74F9}" type="sibTrans" cxnId="{311F7A9F-DFFE-45E5-9E54-B07A60B93712}">
      <dgm:prSet/>
      <dgm:spPr/>
      <dgm:t>
        <a:bodyPr/>
        <a:lstStyle/>
        <a:p>
          <a:endParaRPr lang="en-US" sz="2800"/>
        </a:p>
      </dgm:t>
    </dgm:pt>
    <dgm:pt modelId="{24CED257-B4BC-4E1E-A844-7D18A1865C6B}">
      <dgm:prSet phldrT="[Text]" custT="1"/>
      <dgm:spPr/>
      <dgm:t>
        <a:bodyPr/>
        <a:lstStyle/>
        <a:p>
          <a:pPr algn="just"/>
          <a:r>
            <a:rPr lang="en-US" sz="1800" dirty="0" smtClean="0">
              <a:ea typeface="Calibri" panose="020F0502020204030204" pitchFamily="34" charset="0"/>
              <a:cs typeface="Times New Roman" panose="02020603050405020304" pitchFamily="18" charset="0"/>
            </a:rPr>
            <a:t>UMBC algorithm being used to retrieve PBL heights from the NWS </a:t>
          </a:r>
          <a:r>
            <a:rPr lang="en-US" sz="1800" dirty="0" err="1" smtClean="0">
              <a:ea typeface="Calibri" panose="020F0502020204030204" pitchFamily="34" charset="0"/>
              <a:cs typeface="Times New Roman" panose="02020603050405020304" pitchFamily="18" charset="0"/>
            </a:rPr>
            <a:t>Vaisala’s</a:t>
          </a:r>
          <a:r>
            <a:rPr lang="en-US" sz="1800" dirty="0" smtClean="0">
              <a:ea typeface="Calibri" panose="020F0502020204030204" pitchFamily="34" charset="0"/>
              <a:cs typeface="Times New Roman" panose="02020603050405020304" pitchFamily="18" charset="0"/>
            </a:rPr>
            <a:t> CL31 ceilometers, as part of a Proof of Concept Test bed. </a:t>
          </a:r>
        </a:p>
        <a:p>
          <a:pPr algn="just"/>
          <a:r>
            <a:rPr lang="en-US" sz="1800" dirty="0" smtClean="0">
              <a:ea typeface="Calibri" panose="020F0502020204030204" pitchFamily="34" charset="0"/>
              <a:cs typeface="Times New Roman" panose="02020603050405020304" pitchFamily="18" charset="0"/>
            </a:rPr>
            <a:t>Collocated measurements between CL31 ceilometer and UMBC </a:t>
          </a:r>
          <a:r>
            <a:rPr lang="en-US" sz="1800" dirty="0" err="1" smtClean="0">
              <a:ea typeface="Calibri" panose="020F0502020204030204" pitchFamily="34" charset="0"/>
              <a:cs typeface="Times New Roman" panose="02020603050405020304" pitchFamily="18" charset="0"/>
            </a:rPr>
            <a:t>Micropulse</a:t>
          </a:r>
          <a:r>
            <a:rPr lang="en-US" sz="1800" dirty="0" smtClean="0">
              <a:ea typeface="Calibri" panose="020F0502020204030204" pitchFamily="34" charset="0"/>
              <a:cs typeface="Times New Roman" panose="02020603050405020304" pitchFamily="18" charset="0"/>
            </a:rPr>
            <a:t> Lidar. </a:t>
          </a:r>
        </a:p>
        <a:p>
          <a:pPr algn="just"/>
          <a:r>
            <a:rPr lang="en-US" sz="1800" dirty="0" smtClean="0">
              <a:ea typeface="Calibri" panose="020F0502020204030204" pitchFamily="34" charset="0"/>
              <a:cs typeface="Times New Roman" panose="02020603050405020304" pitchFamily="18" charset="0"/>
            </a:rPr>
            <a:t>Collaboration between UMBC and Howard University. </a:t>
          </a:r>
          <a:endParaRPr lang="en-US" sz="1800" dirty="0"/>
        </a:p>
      </dgm:t>
    </dgm:pt>
    <dgm:pt modelId="{A638D1C1-4B0A-4B0A-9CCF-D4EF37FB338A}" type="parTrans" cxnId="{57245258-5C11-45E8-B5AF-4E380445DCF3}">
      <dgm:prSet/>
      <dgm:spPr/>
      <dgm:t>
        <a:bodyPr/>
        <a:lstStyle/>
        <a:p>
          <a:endParaRPr lang="en-US" sz="2800"/>
        </a:p>
      </dgm:t>
    </dgm:pt>
    <dgm:pt modelId="{B790D343-2C83-47E2-8859-1030896DE50A}" type="sibTrans" cxnId="{57245258-5C11-45E8-B5AF-4E380445DCF3}">
      <dgm:prSet/>
      <dgm:spPr/>
      <dgm:t>
        <a:bodyPr/>
        <a:lstStyle/>
        <a:p>
          <a:endParaRPr lang="en-US" sz="2800"/>
        </a:p>
      </dgm:t>
    </dgm:pt>
    <dgm:pt modelId="{129D4F25-9C86-455A-826D-9B4FF1162ADF}">
      <dgm:prSet custT="1"/>
      <dgm:spPr/>
      <dgm:t>
        <a:bodyPr/>
        <a:lstStyle/>
        <a:p>
          <a:pPr algn="ctr"/>
          <a:endParaRPr lang="en-US" sz="18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ctr"/>
          <a:endParaRPr lang="en-US" sz="18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ctr"/>
          <a:endParaRPr lang="en-US" sz="18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ctr"/>
          <a:endParaRPr lang="en-US" sz="18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ctr"/>
          <a:endParaRPr lang="en-US" sz="18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ctr"/>
          <a:endParaRPr lang="en-US" sz="18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ctr"/>
          <a:endParaRPr lang="en-US" sz="18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ctr"/>
          <a:endParaRPr lang="en-US" sz="18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ctr"/>
          <a:endParaRPr lang="en-US" sz="18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just"/>
          <a:r>
            <a:rPr lang="en-US" sz="1800" dirty="0" smtClean="0">
              <a:ea typeface="Calibri" panose="020F0502020204030204" pitchFamily="34" charset="0"/>
              <a:cs typeface="Times New Roman" panose="02020603050405020304" pitchFamily="18" charset="0"/>
            </a:rPr>
            <a:t>PBL heights retrieved from CL31 will be implemented at nationwide ASOS sites, as support of scientific efforts of the NWS Sterling Field Support Center. </a:t>
          </a:r>
          <a:endParaRPr lang="en-US" sz="1800" dirty="0" smtClean="0"/>
        </a:p>
        <a:p>
          <a:pPr algn="ctr"/>
          <a:endParaRPr lang="en-US" sz="1800" dirty="0" smtClean="0"/>
        </a:p>
        <a:p>
          <a:pPr algn="ctr"/>
          <a:endParaRPr lang="en-US" sz="1800" dirty="0" smtClean="0"/>
        </a:p>
        <a:p>
          <a:pPr algn="ctr"/>
          <a:endParaRPr lang="en-US" sz="1800" dirty="0" smtClean="0"/>
        </a:p>
        <a:p>
          <a:pPr algn="ctr"/>
          <a:endParaRPr lang="en-US" sz="1800" dirty="0" smtClean="0"/>
        </a:p>
        <a:p>
          <a:pPr algn="ctr"/>
          <a:endParaRPr lang="en-US" sz="1800" dirty="0" smtClean="0"/>
        </a:p>
      </dgm:t>
    </dgm:pt>
    <dgm:pt modelId="{C23A38BA-2C69-4171-BB01-9C382B0FFD90}" type="parTrans" cxnId="{3E851ABA-8976-4CEB-B38A-F55901ED233D}">
      <dgm:prSet/>
      <dgm:spPr/>
      <dgm:t>
        <a:bodyPr/>
        <a:lstStyle/>
        <a:p>
          <a:endParaRPr lang="en-US"/>
        </a:p>
      </dgm:t>
    </dgm:pt>
    <dgm:pt modelId="{8D42C06A-218B-416C-9A6F-9BB07C80A159}" type="sibTrans" cxnId="{3E851ABA-8976-4CEB-B38A-F55901ED233D}">
      <dgm:prSet/>
      <dgm:spPr/>
      <dgm:t>
        <a:bodyPr/>
        <a:lstStyle/>
        <a:p>
          <a:endParaRPr lang="en-US"/>
        </a:p>
      </dgm:t>
    </dgm:pt>
    <dgm:pt modelId="{9D15137C-7409-4EF1-A380-2DAFC46290FC}" type="pres">
      <dgm:prSet presAssocID="{9F39183A-D1D9-45CB-8253-C2E3BE903EB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63724B-9F08-4708-86F1-C584E5D0CB14}" type="pres">
      <dgm:prSet presAssocID="{9F39183A-D1D9-45CB-8253-C2E3BE903EBD}" presName="axisShape" presStyleLbl="bgShp" presStyleIdx="0" presStyleCnt="1" custScaleX="128229" custLinFactNeighborX="221" custLinFactNeighborY="-221"/>
      <dgm:spPr/>
    </dgm:pt>
    <dgm:pt modelId="{58FE485A-5DF6-4F9A-B426-B26202B646A7}" type="pres">
      <dgm:prSet presAssocID="{9F39183A-D1D9-45CB-8253-C2E3BE903EBD}" presName="rect1" presStyleLbl="node1" presStyleIdx="0" presStyleCnt="4" custScaleX="152469" custScaleY="120645" custLinFactNeighborX="-58059" custLinFactNeighborY="-103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E12BB-AA2A-489A-9F8B-AD775071428A}" type="pres">
      <dgm:prSet presAssocID="{9F39183A-D1D9-45CB-8253-C2E3BE903EBD}" presName="rect2" presStyleLbl="node1" presStyleIdx="1" presStyleCnt="4" custScaleX="151274" custScaleY="120588" custLinFactNeighborX="58366" custLinFactNeighborY="-231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407B7-19DB-4FF1-BB93-3615DC098F76}" type="pres">
      <dgm:prSet presAssocID="{9F39183A-D1D9-45CB-8253-C2E3BE903EBD}" presName="rect3" presStyleLbl="node1" presStyleIdx="2" presStyleCnt="4" custScaleX="146123" custScaleY="106346" custLinFactNeighborX="-24026" custLinFactNeighborY="28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6496A-DE06-40E1-99F8-F45E6D66D72E}" type="pres">
      <dgm:prSet presAssocID="{9F39183A-D1D9-45CB-8253-C2E3BE903EBD}" presName="rect4" presStyleLbl="node1" presStyleIdx="3" presStyleCnt="4" custScaleX="149285" custScaleY="106972" custLinFactNeighborX="22244" custLinFactNeighborY="24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201520-FB32-44C9-A287-8148DE640956}" type="presOf" srcId="{6A3DD164-E6E9-4192-AD7B-AB4505C27768}" destId="{A7DE12BB-AA2A-489A-9F8B-AD775071428A}" srcOrd="0" destOrd="0" presId="urn:microsoft.com/office/officeart/2005/8/layout/matrix2"/>
    <dgm:cxn modelId="{1EF93A6A-E96E-4793-9344-EC731980E697}" type="presOf" srcId="{9F39183A-D1D9-45CB-8253-C2E3BE903EBD}" destId="{9D15137C-7409-4EF1-A380-2DAFC46290FC}" srcOrd="0" destOrd="0" presId="urn:microsoft.com/office/officeart/2005/8/layout/matrix2"/>
    <dgm:cxn modelId="{202E203B-D0CB-4781-B200-D9A869138131}" type="presOf" srcId="{1D09E355-FA29-46E4-8706-2277BE030BB8}" destId="{58FE485A-5DF6-4F9A-B426-B26202B646A7}" srcOrd="0" destOrd="0" presId="urn:microsoft.com/office/officeart/2005/8/layout/matrix2"/>
    <dgm:cxn modelId="{3E851ABA-8976-4CEB-B38A-F55901ED233D}" srcId="{9F39183A-D1D9-45CB-8253-C2E3BE903EBD}" destId="{129D4F25-9C86-455A-826D-9B4FF1162ADF}" srcOrd="3" destOrd="0" parTransId="{C23A38BA-2C69-4171-BB01-9C382B0FFD90}" sibTransId="{8D42C06A-218B-416C-9A6F-9BB07C80A159}"/>
    <dgm:cxn modelId="{493CBF40-8F3E-4D4B-9BC8-0DCB321159E9}" srcId="{9F39183A-D1D9-45CB-8253-C2E3BE903EBD}" destId="{1D09E355-FA29-46E4-8706-2277BE030BB8}" srcOrd="0" destOrd="0" parTransId="{3ADD16DA-273A-4C20-9B33-EA57C3A60E5B}" sibTransId="{BB62B210-271F-4D7D-BC47-E55B3C3968E9}"/>
    <dgm:cxn modelId="{54A36E98-8B57-4E77-A50A-9F240359DCD4}" type="presOf" srcId="{129D4F25-9C86-455A-826D-9B4FF1162ADF}" destId="{53A6496A-DE06-40E1-99F8-F45E6D66D72E}" srcOrd="0" destOrd="0" presId="urn:microsoft.com/office/officeart/2005/8/layout/matrix2"/>
    <dgm:cxn modelId="{635FA3FE-BCE5-4093-8342-7C783C7F8106}" type="presOf" srcId="{24CED257-B4BC-4E1E-A844-7D18A1865C6B}" destId="{2E8407B7-19DB-4FF1-BB93-3615DC098F76}" srcOrd="0" destOrd="0" presId="urn:microsoft.com/office/officeart/2005/8/layout/matrix2"/>
    <dgm:cxn modelId="{57245258-5C11-45E8-B5AF-4E380445DCF3}" srcId="{9F39183A-D1D9-45CB-8253-C2E3BE903EBD}" destId="{24CED257-B4BC-4E1E-A844-7D18A1865C6B}" srcOrd="2" destOrd="0" parTransId="{A638D1C1-4B0A-4B0A-9CCF-D4EF37FB338A}" sibTransId="{B790D343-2C83-47E2-8859-1030896DE50A}"/>
    <dgm:cxn modelId="{311F7A9F-DFFE-45E5-9E54-B07A60B93712}" srcId="{9F39183A-D1D9-45CB-8253-C2E3BE903EBD}" destId="{6A3DD164-E6E9-4192-AD7B-AB4505C27768}" srcOrd="1" destOrd="0" parTransId="{042146EC-D6DE-46FE-9BDE-41C981F52539}" sibTransId="{81B7D04F-5E41-41E3-870F-8B407F4D74F9}"/>
    <dgm:cxn modelId="{22A8F5FA-02E8-4D9B-968B-EBADB116C510}" type="presParOf" srcId="{9D15137C-7409-4EF1-A380-2DAFC46290FC}" destId="{2763724B-9F08-4708-86F1-C584E5D0CB14}" srcOrd="0" destOrd="0" presId="urn:microsoft.com/office/officeart/2005/8/layout/matrix2"/>
    <dgm:cxn modelId="{8DC9ED60-D1BD-4DDF-B2BA-C52CABAE6A89}" type="presParOf" srcId="{9D15137C-7409-4EF1-A380-2DAFC46290FC}" destId="{58FE485A-5DF6-4F9A-B426-B26202B646A7}" srcOrd="1" destOrd="0" presId="urn:microsoft.com/office/officeart/2005/8/layout/matrix2"/>
    <dgm:cxn modelId="{013634AB-1CC4-4146-9C51-5903EAEC091A}" type="presParOf" srcId="{9D15137C-7409-4EF1-A380-2DAFC46290FC}" destId="{A7DE12BB-AA2A-489A-9F8B-AD775071428A}" srcOrd="2" destOrd="0" presId="urn:microsoft.com/office/officeart/2005/8/layout/matrix2"/>
    <dgm:cxn modelId="{3E52595B-0A45-4190-85CA-76612D6566EC}" type="presParOf" srcId="{9D15137C-7409-4EF1-A380-2DAFC46290FC}" destId="{2E8407B7-19DB-4FF1-BB93-3615DC098F76}" srcOrd="3" destOrd="0" presId="urn:microsoft.com/office/officeart/2005/8/layout/matrix2"/>
    <dgm:cxn modelId="{93B0AD3A-A941-433F-8EA2-945C214067D9}" type="presParOf" srcId="{9D15137C-7409-4EF1-A380-2DAFC46290FC}" destId="{53A6496A-DE06-40E1-99F8-F45E6D66D72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39183A-D1D9-45CB-8253-C2E3BE903EBD}" type="doc">
      <dgm:prSet loTypeId="urn:microsoft.com/office/officeart/2005/8/layout/matrix2" loCatId="matrix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D09E355-FA29-46E4-8706-2277BE030BB8}">
      <dgm:prSet phldrT="[Text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endParaRPr lang="en-US" sz="1800" b="1" dirty="0" smtClean="0">
            <a:solidFill>
              <a:srgbClr val="FFC000"/>
            </a:solidFill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1800" b="1" dirty="0" smtClean="0">
              <a:solidFill>
                <a:srgbClr val="FFC000"/>
              </a:solidFill>
            </a:rPr>
            <a:t>Sensors and Networks for Research  on Urban Atmospheric Boundary Layer Dynamics and Processes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1800" dirty="0" smtClean="0"/>
            <a:t>CREST Contact : </a:t>
          </a:r>
          <a:r>
            <a:rPr lang="en-US" sz="1800" dirty="0" err="1" smtClean="0"/>
            <a:t>Arend</a:t>
          </a:r>
          <a:r>
            <a:rPr lang="en-US" sz="1800" dirty="0" smtClean="0"/>
            <a:t>, </a:t>
          </a:r>
          <a:r>
            <a:rPr lang="en-US" sz="1800" dirty="0" err="1" smtClean="0"/>
            <a:t>Moshary</a:t>
          </a:r>
          <a:r>
            <a:rPr lang="en-US" sz="1800" dirty="0" smtClean="0"/>
            <a:t>, </a:t>
          </a:r>
          <a:r>
            <a:rPr lang="en-US" sz="1800" b="1" dirty="0" err="1" smtClean="0">
              <a:solidFill>
                <a:srgbClr val="FF0000"/>
              </a:solidFill>
            </a:rPr>
            <a:t>Ramamuthy</a:t>
          </a:r>
          <a:r>
            <a:rPr lang="en-US" sz="1800" b="1" dirty="0" smtClean="0">
              <a:solidFill>
                <a:srgbClr val="FF0000"/>
              </a:solidFill>
            </a:rPr>
            <a:t> (CCNY)</a:t>
          </a:r>
          <a:endParaRPr lang="en-US" sz="1800" dirty="0" smtClean="0"/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1800" dirty="0" smtClean="0"/>
            <a:t>Collaborators ESRL: Alan Brewer, Mike Hardesty, NWS:  Jeffery Tongue; NASA: Cynthia </a:t>
          </a:r>
          <a:r>
            <a:rPr lang="en-US" sz="1800" dirty="0" err="1" smtClean="0"/>
            <a:t>Rosensweig</a:t>
          </a:r>
          <a:r>
            <a:rPr lang="en-US" sz="1800" dirty="0" smtClean="0"/>
            <a:t>; NYC Department of Health: Tom Matte.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1800" dirty="0" smtClean="0"/>
            <a:t>Leveraged Project, Funding </a:t>
          </a:r>
          <a:r>
            <a:rPr lang="en-US" sz="1800" dirty="0" smtClean="0">
              <a:latin typeface="+mn-lt"/>
            </a:rPr>
            <a:t>Source (</a:t>
          </a:r>
          <a:r>
            <a:rPr lang="en-US" sz="1800" dirty="0" smtClean="0">
              <a:latin typeface="+mn-lt"/>
              <a:cs typeface="Arial" panose="020B0604020202020204" pitchFamily="34" charset="0"/>
            </a:rPr>
            <a:t>NOAA EPP/CPO, NSF, DHS</a:t>
          </a:r>
          <a:r>
            <a:rPr lang="en-US" sz="1800" dirty="0" smtClean="0">
              <a:latin typeface="+mn-lt"/>
            </a:rPr>
            <a:t>)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r>
            <a:rPr lang="en-US" sz="2400" dirty="0" smtClean="0"/>
            <a:t> </a:t>
          </a:r>
          <a:endParaRPr lang="en-US" sz="2400" dirty="0">
            <a:solidFill>
              <a:srgbClr val="FFC000"/>
            </a:solidFill>
          </a:endParaRPr>
        </a:p>
      </dgm:t>
    </dgm:pt>
    <dgm:pt modelId="{3ADD16DA-273A-4C20-9B33-EA57C3A60E5B}" type="parTrans" cxnId="{493CBF40-8F3E-4D4B-9BC8-0DCB321159E9}">
      <dgm:prSet/>
      <dgm:spPr/>
      <dgm:t>
        <a:bodyPr/>
        <a:lstStyle/>
        <a:p>
          <a:endParaRPr lang="en-US" sz="2800"/>
        </a:p>
      </dgm:t>
    </dgm:pt>
    <dgm:pt modelId="{BB62B210-271F-4D7D-BC47-E55B3C3968E9}" type="sibTrans" cxnId="{493CBF40-8F3E-4D4B-9BC8-0DCB321159E9}">
      <dgm:prSet/>
      <dgm:spPr/>
      <dgm:t>
        <a:bodyPr/>
        <a:lstStyle/>
        <a:p>
          <a:endParaRPr lang="en-US" sz="2800"/>
        </a:p>
      </dgm:t>
    </dgm:pt>
    <dgm:pt modelId="{6A3DD164-E6E9-4192-AD7B-AB4505C27768}">
      <dgm:prSet phldrT="[Text]" custT="1"/>
      <dgm:spPr/>
      <dgm:t>
        <a:bodyPr/>
        <a:lstStyle/>
        <a:p>
          <a:pPr algn="l">
            <a:spcAft>
              <a:spcPts val="0"/>
            </a:spcAft>
          </a:pPr>
          <a:r>
            <a:rPr lang="en-US" sz="1400" b="0" dirty="0" smtClean="0">
              <a:latin typeface="+mn-lt"/>
              <a:cs typeface="Arial" panose="020B0604020202020204" pitchFamily="34" charset="0"/>
            </a:rPr>
            <a:t> </a:t>
          </a:r>
          <a:r>
            <a:rPr lang="en-US" sz="1800" b="1" u="sng" dirty="0" smtClean="0">
              <a:solidFill>
                <a:srgbClr val="FFC000"/>
              </a:solidFill>
              <a:latin typeface="+mn-lt"/>
              <a:cs typeface="Arial" panose="020B0604020202020204" pitchFamily="34" charset="0"/>
            </a:rPr>
            <a:t>Objectives: </a:t>
          </a:r>
        </a:p>
        <a:p>
          <a:pPr>
            <a:spcAft>
              <a:spcPts val="0"/>
            </a:spcAft>
          </a:pPr>
          <a:r>
            <a:rPr lang="en-US" sz="1800" b="0" dirty="0" smtClean="0">
              <a:latin typeface="+mn-lt"/>
              <a:cs typeface="Arial" panose="020B0604020202020204" pitchFamily="34" charset="0"/>
            </a:rPr>
            <a:t>- Characterize atmospheric stability</a:t>
          </a:r>
        </a:p>
        <a:p>
          <a:pPr>
            <a:spcAft>
              <a:spcPts val="0"/>
            </a:spcAft>
          </a:pPr>
          <a:r>
            <a:rPr lang="en-US" sz="1800" b="0" dirty="0" smtClean="0">
              <a:latin typeface="+mn-lt"/>
              <a:cs typeface="Arial" panose="020B0604020202020204" pitchFamily="34" charset="0"/>
            </a:rPr>
            <a:t>- Understand energy flux processes</a:t>
          </a:r>
        </a:p>
        <a:p>
          <a:pPr>
            <a:spcAft>
              <a:spcPts val="0"/>
            </a:spcAft>
          </a:pPr>
          <a:r>
            <a:rPr lang="en-US" sz="1800" b="0" dirty="0" smtClean="0">
              <a:latin typeface="+mn-lt"/>
              <a:cs typeface="Arial" panose="020B0604020202020204" pitchFamily="34" charset="0"/>
            </a:rPr>
            <a:t>- Measure the intensity of severe storms</a:t>
          </a:r>
        </a:p>
        <a:p>
          <a:pPr>
            <a:spcAft>
              <a:spcPts val="0"/>
            </a:spcAft>
          </a:pPr>
          <a:r>
            <a:rPr lang="en-US" sz="1800" b="1" u="sng" dirty="0" smtClean="0">
              <a:solidFill>
                <a:srgbClr val="FFC000"/>
              </a:solidFill>
              <a:latin typeface="+mn-lt"/>
              <a:cs typeface="Arial" panose="020B0604020202020204" pitchFamily="34" charset="0"/>
            </a:rPr>
            <a:t>NOAA Relevance</a:t>
          </a:r>
          <a:r>
            <a:rPr lang="en-US" sz="1800" b="1" dirty="0" smtClean="0">
              <a:solidFill>
                <a:srgbClr val="FFC000"/>
              </a:solidFill>
              <a:latin typeface="+mn-lt"/>
              <a:cs typeface="Arial" panose="020B0604020202020204" pitchFamily="34" charset="0"/>
            </a:rPr>
            <a:t>: </a:t>
          </a:r>
          <a:r>
            <a:rPr lang="en-US" sz="1800" b="0" dirty="0" smtClean="0">
              <a:latin typeface="+mn-lt"/>
              <a:cs typeface="Arial" panose="020B0604020202020204" pitchFamily="34" charset="0"/>
            </a:rPr>
            <a:t>Understand and predict changes in the climate and weather of urban coastal regions.  Share that knowledge and information with relevant stakeholders. </a:t>
          </a:r>
          <a:r>
            <a:rPr lang="en-US" sz="1800" dirty="0" smtClean="0"/>
            <a:t>Supports testing fundamental hypothesis and models of urban coastal meteorology.</a:t>
          </a:r>
          <a:endParaRPr lang="en-US" sz="1800" b="0" dirty="0" smtClean="0">
            <a:latin typeface="+mn-lt"/>
            <a:cs typeface="Arial" panose="020B0604020202020204" pitchFamily="34" charset="0"/>
          </a:endParaRPr>
        </a:p>
      </dgm:t>
    </dgm:pt>
    <dgm:pt modelId="{042146EC-D6DE-46FE-9BDE-41C981F52539}" type="parTrans" cxnId="{311F7A9F-DFFE-45E5-9E54-B07A60B93712}">
      <dgm:prSet/>
      <dgm:spPr/>
      <dgm:t>
        <a:bodyPr/>
        <a:lstStyle/>
        <a:p>
          <a:endParaRPr lang="en-US" sz="2800"/>
        </a:p>
      </dgm:t>
    </dgm:pt>
    <dgm:pt modelId="{81B7D04F-5E41-41E3-870F-8B407F4D74F9}" type="sibTrans" cxnId="{311F7A9F-DFFE-45E5-9E54-B07A60B93712}">
      <dgm:prSet/>
      <dgm:spPr/>
      <dgm:t>
        <a:bodyPr/>
        <a:lstStyle/>
        <a:p>
          <a:endParaRPr lang="en-US" sz="2800"/>
        </a:p>
      </dgm:t>
    </dgm:pt>
    <dgm:pt modelId="{FBD0B24E-0EAA-41F7-8B72-ECCEE3EBFC7B}">
      <dgm:prSet phldrT="[Text]" custT="1"/>
      <dgm:spPr/>
      <dgm:t>
        <a:bodyPr/>
        <a:lstStyle/>
        <a:p>
          <a:pPr algn="l"/>
          <a:r>
            <a:rPr lang="en-US" sz="1000" dirty="0" smtClean="0"/>
            <a:t>- </a:t>
          </a:r>
          <a:r>
            <a:rPr lang="en-US" sz="1000" dirty="0" err="1" smtClean="0"/>
            <a:t>Arend</a:t>
          </a:r>
          <a:r>
            <a:rPr lang="en-US" sz="1000" dirty="0" smtClean="0"/>
            <a:t>, M., et. al. 2012, </a:t>
          </a:r>
          <a:r>
            <a:rPr lang="en-US" sz="1000" dirty="0" err="1" smtClean="0"/>
            <a:t>NYCMetNet</a:t>
          </a:r>
          <a:r>
            <a:rPr lang="en-US" sz="1000" dirty="0" smtClean="0"/>
            <a:t> Graphic, in Urban Meteorology: Forecasting, Monitoring, and Meeting Users' Needs, Board on Atmospheric Sciences and Climate, National Academy of Sciences, </a:t>
          </a:r>
          <a:r>
            <a:rPr lang="en-US" sz="1000" dirty="0" err="1" smtClean="0"/>
            <a:t>NRC,National</a:t>
          </a:r>
          <a:r>
            <a:rPr lang="en-US" sz="1000" dirty="0" smtClean="0"/>
            <a:t> Academies Press, Washington. pg. 54</a:t>
          </a:r>
        </a:p>
      </dgm:t>
    </dgm:pt>
    <dgm:pt modelId="{F0B6F75F-AF9C-4FF0-A1FD-BF19EA783291}" type="parTrans" cxnId="{0C625B4C-8107-45FD-A335-2C096D6B1428}">
      <dgm:prSet/>
      <dgm:spPr/>
      <dgm:t>
        <a:bodyPr/>
        <a:lstStyle/>
        <a:p>
          <a:endParaRPr lang="en-US" sz="2800"/>
        </a:p>
      </dgm:t>
    </dgm:pt>
    <dgm:pt modelId="{C5049E48-4A8E-408F-B244-18BE17F14057}" type="sibTrans" cxnId="{0C625B4C-8107-45FD-A335-2C096D6B1428}">
      <dgm:prSet/>
      <dgm:spPr/>
      <dgm:t>
        <a:bodyPr/>
        <a:lstStyle/>
        <a:p>
          <a:endParaRPr lang="en-US" sz="2800"/>
        </a:p>
      </dgm:t>
    </dgm:pt>
    <dgm:pt modelId="{24CED257-B4BC-4E1E-A844-7D18A1865C6B}">
      <dgm:prSet phldrT="[Text]" custT="1"/>
      <dgm:spPr/>
      <dgm:t>
        <a:bodyPr/>
        <a:lstStyle/>
        <a:p>
          <a:pPr algn="l">
            <a:spcAft>
              <a:spcPts val="0"/>
            </a:spcAft>
          </a:pPr>
          <a:r>
            <a:rPr lang="en-US" sz="1800" b="1" u="sng" dirty="0" smtClean="0">
              <a:solidFill>
                <a:srgbClr val="FFC000"/>
              </a:solidFill>
            </a:rPr>
            <a:t>Description: </a:t>
          </a:r>
          <a:r>
            <a:rPr lang="en-US" sz="1800" dirty="0" smtClean="0"/>
            <a:t>Develop and install unique ground based remote sensing  and in-situ instruments and networks  to observe flows and physical processes in the urban coastal atmospheric boundary layer.</a:t>
          </a:r>
        </a:p>
        <a:p>
          <a:pPr algn="l">
            <a:spcAft>
              <a:spcPts val="0"/>
            </a:spcAft>
          </a:pPr>
          <a:r>
            <a:rPr lang="en-US" sz="1800" b="1" u="sng" dirty="0" smtClean="0">
              <a:solidFill>
                <a:srgbClr val="FFC000"/>
              </a:solidFill>
            </a:rPr>
            <a:t>Methodology: </a:t>
          </a:r>
          <a:r>
            <a:rPr lang="en-US" sz="1800" dirty="0" smtClean="0"/>
            <a:t>By implementing a structured multilevel data product strategy, many stages of analysis is performed, ranging from individual instrument and network integrity to the use of co-operating observations.</a:t>
          </a:r>
        </a:p>
      </dgm:t>
    </dgm:pt>
    <dgm:pt modelId="{B790D343-2C83-47E2-8859-1030896DE50A}" type="sibTrans" cxnId="{57245258-5C11-45E8-B5AF-4E380445DCF3}">
      <dgm:prSet/>
      <dgm:spPr/>
      <dgm:t>
        <a:bodyPr/>
        <a:lstStyle/>
        <a:p>
          <a:endParaRPr lang="en-US" sz="2800"/>
        </a:p>
      </dgm:t>
    </dgm:pt>
    <dgm:pt modelId="{A638D1C1-4B0A-4B0A-9CCF-D4EF37FB338A}" type="parTrans" cxnId="{57245258-5C11-45E8-B5AF-4E380445DCF3}">
      <dgm:prSet/>
      <dgm:spPr/>
      <dgm:t>
        <a:bodyPr/>
        <a:lstStyle/>
        <a:p>
          <a:endParaRPr lang="en-US" sz="2800"/>
        </a:p>
      </dgm:t>
    </dgm:pt>
    <dgm:pt modelId="{9D15137C-7409-4EF1-A380-2DAFC46290FC}" type="pres">
      <dgm:prSet presAssocID="{9F39183A-D1D9-45CB-8253-C2E3BE903EB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63724B-9F08-4708-86F1-C584E5D0CB14}" type="pres">
      <dgm:prSet presAssocID="{9F39183A-D1D9-45CB-8253-C2E3BE903EBD}" presName="axisShape" presStyleLbl="bgShp" presStyleIdx="0" presStyleCnt="1" custScaleX="129118" custLinFactNeighborX="-563" custLinFactNeighborY="-21429"/>
      <dgm:spPr/>
    </dgm:pt>
    <dgm:pt modelId="{58FE485A-5DF6-4F9A-B426-B26202B646A7}" type="pres">
      <dgm:prSet presAssocID="{9F39183A-D1D9-45CB-8253-C2E3BE903EBD}" presName="rect1" presStyleLbl="node1" presStyleIdx="0" presStyleCnt="4" custScaleX="154877" custScaleY="112347" custLinFactNeighborX="-50352" custLinFactNeighborY="-48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E12BB-AA2A-489A-9F8B-AD775071428A}" type="pres">
      <dgm:prSet presAssocID="{9F39183A-D1D9-45CB-8253-C2E3BE903EBD}" presName="rect2" presStyleLbl="node1" presStyleIdx="1" presStyleCnt="4" custScaleX="154885" custScaleY="114436" custLinFactNeighborX="45487" custLinFactNeighborY="-53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407B7-19DB-4FF1-BB93-3615DC098F76}" type="pres">
      <dgm:prSet presAssocID="{9F39183A-D1D9-45CB-8253-C2E3BE903EBD}" presName="rect3" presStyleLbl="node1" presStyleIdx="2" presStyleCnt="4" custScaleX="156030" custScaleY="113553" custLinFactNeighborX="-52800" custLinFactNeighborY="44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6496A-DE06-40E1-99F8-F45E6D66D72E}" type="pres">
      <dgm:prSet presAssocID="{9F39183A-D1D9-45CB-8253-C2E3BE903EBD}" presName="rect4" presStyleLbl="node1" presStyleIdx="3" presStyleCnt="4" custScaleX="134890" custScaleY="22779" custLinFactNeighborX="24434" custLinFactNeighborY="502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3CBF40-8F3E-4D4B-9BC8-0DCB321159E9}" srcId="{9F39183A-D1D9-45CB-8253-C2E3BE903EBD}" destId="{1D09E355-FA29-46E4-8706-2277BE030BB8}" srcOrd="0" destOrd="0" parTransId="{3ADD16DA-273A-4C20-9B33-EA57C3A60E5B}" sibTransId="{BB62B210-271F-4D7D-BC47-E55B3C3968E9}"/>
    <dgm:cxn modelId="{26C0FD9E-B865-4ECD-812A-4F26D6DBA044}" type="presOf" srcId="{FBD0B24E-0EAA-41F7-8B72-ECCEE3EBFC7B}" destId="{53A6496A-DE06-40E1-99F8-F45E6D66D72E}" srcOrd="0" destOrd="0" presId="urn:microsoft.com/office/officeart/2005/8/layout/matrix2"/>
    <dgm:cxn modelId="{3FE3DFAE-4A2C-49DC-995D-CDB897992195}" type="presOf" srcId="{24CED257-B4BC-4E1E-A844-7D18A1865C6B}" destId="{2E8407B7-19DB-4FF1-BB93-3615DC098F76}" srcOrd="0" destOrd="0" presId="urn:microsoft.com/office/officeart/2005/8/layout/matrix2"/>
    <dgm:cxn modelId="{335197FD-139E-480B-8839-9BB5318C31B5}" type="presOf" srcId="{6A3DD164-E6E9-4192-AD7B-AB4505C27768}" destId="{A7DE12BB-AA2A-489A-9F8B-AD775071428A}" srcOrd="0" destOrd="0" presId="urn:microsoft.com/office/officeart/2005/8/layout/matrix2"/>
    <dgm:cxn modelId="{0C625B4C-8107-45FD-A335-2C096D6B1428}" srcId="{9F39183A-D1D9-45CB-8253-C2E3BE903EBD}" destId="{FBD0B24E-0EAA-41F7-8B72-ECCEE3EBFC7B}" srcOrd="3" destOrd="0" parTransId="{F0B6F75F-AF9C-4FF0-A1FD-BF19EA783291}" sibTransId="{C5049E48-4A8E-408F-B244-18BE17F14057}"/>
    <dgm:cxn modelId="{00355531-946C-4A2A-A1C8-726311E3A700}" type="presOf" srcId="{1D09E355-FA29-46E4-8706-2277BE030BB8}" destId="{58FE485A-5DF6-4F9A-B426-B26202B646A7}" srcOrd="0" destOrd="0" presId="urn:microsoft.com/office/officeart/2005/8/layout/matrix2"/>
    <dgm:cxn modelId="{994C9E02-9184-4A56-8D2F-969E35B76493}" type="presOf" srcId="{9F39183A-D1D9-45CB-8253-C2E3BE903EBD}" destId="{9D15137C-7409-4EF1-A380-2DAFC46290FC}" srcOrd="0" destOrd="0" presId="urn:microsoft.com/office/officeart/2005/8/layout/matrix2"/>
    <dgm:cxn modelId="{57245258-5C11-45E8-B5AF-4E380445DCF3}" srcId="{9F39183A-D1D9-45CB-8253-C2E3BE903EBD}" destId="{24CED257-B4BC-4E1E-A844-7D18A1865C6B}" srcOrd="2" destOrd="0" parTransId="{A638D1C1-4B0A-4B0A-9CCF-D4EF37FB338A}" sibTransId="{B790D343-2C83-47E2-8859-1030896DE50A}"/>
    <dgm:cxn modelId="{311F7A9F-DFFE-45E5-9E54-B07A60B93712}" srcId="{9F39183A-D1D9-45CB-8253-C2E3BE903EBD}" destId="{6A3DD164-E6E9-4192-AD7B-AB4505C27768}" srcOrd="1" destOrd="0" parTransId="{042146EC-D6DE-46FE-9BDE-41C981F52539}" sibTransId="{81B7D04F-5E41-41E3-870F-8B407F4D74F9}"/>
    <dgm:cxn modelId="{A0AC72F5-A09E-47BE-9879-D7C72D8B27F8}" type="presParOf" srcId="{9D15137C-7409-4EF1-A380-2DAFC46290FC}" destId="{2763724B-9F08-4708-86F1-C584E5D0CB14}" srcOrd="0" destOrd="0" presId="urn:microsoft.com/office/officeart/2005/8/layout/matrix2"/>
    <dgm:cxn modelId="{127D589F-CA94-4FC2-ADD9-8B1959461B85}" type="presParOf" srcId="{9D15137C-7409-4EF1-A380-2DAFC46290FC}" destId="{58FE485A-5DF6-4F9A-B426-B26202B646A7}" srcOrd="1" destOrd="0" presId="urn:microsoft.com/office/officeart/2005/8/layout/matrix2"/>
    <dgm:cxn modelId="{52666421-353F-4584-9F9C-67BFDC96ADBE}" type="presParOf" srcId="{9D15137C-7409-4EF1-A380-2DAFC46290FC}" destId="{A7DE12BB-AA2A-489A-9F8B-AD775071428A}" srcOrd="2" destOrd="0" presId="urn:microsoft.com/office/officeart/2005/8/layout/matrix2"/>
    <dgm:cxn modelId="{E3B0A50C-A8F1-481C-8BD7-5DCF7FE143DC}" type="presParOf" srcId="{9D15137C-7409-4EF1-A380-2DAFC46290FC}" destId="{2E8407B7-19DB-4FF1-BB93-3615DC098F76}" srcOrd="3" destOrd="0" presId="urn:microsoft.com/office/officeart/2005/8/layout/matrix2"/>
    <dgm:cxn modelId="{2F56930A-E56D-494A-8292-572C4902EB29}" type="presParOf" srcId="{9D15137C-7409-4EF1-A380-2DAFC46290FC}" destId="{53A6496A-DE06-40E1-99F8-F45E6D66D72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39183A-D1D9-45CB-8253-C2E3BE903EBD}" type="doc">
      <dgm:prSet loTypeId="urn:microsoft.com/office/officeart/2005/8/layout/matrix2" loCatId="matrix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D09E355-FA29-46E4-8706-2277BE030BB8}">
      <dgm:prSet phldrT="[Text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endParaRPr lang="en-US" sz="1800" b="1" dirty="0" smtClean="0">
            <a:solidFill>
              <a:srgbClr val="FFC000"/>
            </a:solidFill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1800" b="1" dirty="0" smtClean="0">
              <a:solidFill>
                <a:srgbClr val="FFC000"/>
              </a:solidFill>
            </a:rPr>
            <a:t>Remote Sensing of Greenhouse Gases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1800" dirty="0" smtClean="0"/>
            <a:t>CREST Contact : </a:t>
          </a:r>
          <a:r>
            <a:rPr lang="en-US" sz="1800" dirty="0" err="1" smtClean="0"/>
            <a:t>Moshary</a:t>
          </a:r>
          <a:r>
            <a:rPr lang="en-US" sz="1800" dirty="0" smtClean="0"/>
            <a:t>/Gross (CCNY)</a:t>
          </a:r>
        </a:p>
        <a:p>
          <a:pPr algn="l">
            <a:lnSpc>
              <a:spcPct val="100000"/>
            </a:lnSpc>
            <a:spcAft>
              <a:spcPts val="0"/>
            </a:spcAft>
          </a:pPr>
          <a:endParaRPr lang="en-US" sz="1800" dirty="0" smtClean="0"/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1800" dirty="0" smtClean="0"/>
            <a:t>Collaborators DoE (BNL)</a:t>
          </a:r>
        </a:p>
        <a:p>
          <a:pPr algn="l">
            <a:lnSpc>
              <a:spcPct val="100000"/>
            </a:lnSpc>
            <a:spcAft>
              <a:spcPts val="0"/>
            </a:spcAft>
          </a:pPr>
          <a:endParaRPr lang="en-US" sz="1800" dirty="0" smtClean="0"/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1800" dirty="0" smtClean="0"/>
            <a:t>Potential Collaboration with ESRL CSD and CIRES for Urban Methane levels and leaks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1800" dirty="0" smtClean="0"/>
            <a:t>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1800" dirty="0" smtClean="0"/>
            <a:t>Leveraged Project: Funding </a:t>
          </a:r>
          <a:r>
            <a:rPr lang="en-US" sz="1800" dirty="0" smtClean="0">
              <a:latin typeface="+mn-lt"/>
            </a:rPr>
            <a:t>Source (</a:t>
          </a:r>
          <a:r>
            <a:rPr lang="en-US" sz="1800" dirty="0" smtClean="0">
              <a:latin typeface="+mn-lt"/>
              <a:cs typeface="Arial" panose="020B0604020202020204" pitchFamily="34" charset="0"/>
            </a:rPr>
            <a:t>NSF</a:t>
          </a:r>
          <a:r>
            <a:rPr lang="en-US" sz="1800" dirty="0" smtClean="0">
              <a:latin typeface="+mn-lt"/>
            </a:rPr>
            <a:t>)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r>
            <a:rPr lang="en-US" sz="2400" dirty="0" smtClean="0"/>
            <a:t> </a:t>
          </a:r>
          <a:endParaRPr lang="en-US" sz="2400" dirty="0">
            <a:solidFill>
              <a:srgbClr val="FFC000"/>
            </a:solidFill>
          </a:endParaRPr>
        </a:p>
      </dgm:t>
    </dgm:pt>
    <dgm:pt modelId="{3ADD16DA-273A-4C20-9B33-EA57C3A60E5B}" type="parTrans" cxnId="{493CBF40-8F3E-4D4B-9BC8-0DCB321159E9}">
      <dgm:prSet/>
      <dgm:spPr/>
      <dgm:t>
        <a:bodyPr/>
        <a:lstStyle/>
        <a:p>
          <a:endParaRPr lang="en-US" sz="2800"/>
        </a:p>
      </dgm:t>
    </dgm:pt>
    <dgm:pt modelId="{BB62B210-271F-4D7D-BC47-E55B3C3968E9}" type="sibTrans" cxnId="{493CBF40-8F3E-4D4B-9BC8-0DCB321159E9}">
      <dgm:prSet/>
      <dgm:spPr/>
      <dgm:t>
        <a:bodyPr/>
        <a:lstStyle/>
        <a:p>
          <a:endParaRPr lang="en-US" sz="2800"/>
        </a:p>
      </dgm:t>
    </dgm:pt>
    <dgm:pt modelId="{6A3DD164-E6E9-4192-AD7B-AB4505C27768}">
      <dgm:prSet phldrT="[Text]" custT="1"/>
      <dgm:spPr/>
      <dgm:t>
        <a:bodyPr/>
        <a:lstStyle/>
        <a:p>
          <a:pPr algn="l">
            <a:spcAft>
              <a:spcPts val="0"/>
            </a:spcAft>
          </a:pPr>
          <a:r>
            <a:rPr lang="en-US" sz="1400" b="0" dirty="0" smtClean="0">
              <a:latin typeface="+mn-lt"/>
              <a:cs typeface="Arial" panose="020B0604020202020204" pitchFamily="34" charset="0"/>
            </a:rPr>
            <a:t> </a:t>
          </a:r>
          <a:r>
            <a:rPr lang="en-US" sz="1800" b="1" u="sng" dirty="0" smtClean="0">
              <a:solidFill>
                <a:srgbClr val="FFC000"/>
              </a:solidFill>
              <a:latin typeface="+mn-lt"/>
              <a:cs typeface="Arial" panose="020B0604020202020204" pitchFamily="34" charset="0"/>
            </a:rPr>
            <a:t>Objectives: </a:t>
          </a:r>
        </a:p>
        <a:p>
          <a:pPr>
            <a:spcAft>
              <a:spcPts val="0"/>
            </a:spcAft>
          </a:pPr>
          <a:r>
            <a:rPr lang="en-US" sz="1800" b="0" dirty="0" smtClean="0">
              <a:latin typeface="+mn-lt"/>
              <a:cs typeface="Arial" panose="020B0604020202020204" pitchFamily="34" charset="0"/>
            </a:rPr>
            <a:t>- Characterize GHGs at model grid scales</a:t>
          </a:r>
        </a:p>
        <a:p>
          <a:pPr>
            <a:spcAft>
              <a:spcPts val="0"/>
            </a:spcAft>
          </a:pPr>
          <a:r>
            <a:rPr lang="en-US" sz="1800" b="0" dirty="0" smtClean="0">
              <a:latin typeface="+mn-lt"/>
              <a:cs typeface="Arial" panose="020B0604020202020204" pitchFamily="34" charset="0"/>
            </a:rPr>
            <a:t>- Develop ranging instruments for GHGs</a:t>
          </a:r>
        </a:p>
        <a:p>
          <a:pPr>
            <a:spcAft>
              <a:spcPts val="0"/>
            </a:spcAft>
          </a:pPr>
          <a:r>
            <a:rPr lang="en-US" sz="1800" b="1" u="sng" dirty="0" smtClean="0">
              <a:solidFill>
                <a:srgbClr val="FFC000"/>
              </a:solidFill>
              <a:latin typeface="+mn-lt"/>
              <a:cs typeface="Arial" panose="020B0604020202020204" pitchFamily="34" charset="0"/>
            </a:rPr>
            <a:t>NOAA Relevance</a:t>
          </a:r>
          <a:r>
            <a:rPr lang="en-US" sz="1800" b="1" dirty="0" smtClean="0">
              <a:solidFill>
                <a:srgbClr val="FFC000"/>
              </a:solidFill>
              <a:latin typeface="+mn-lt"/>
              <a:cs typeface="Arial" panose="020B0604020202020204" pitchFamily="34" charset="0"/>
            </a:rPr>
            <a:t>: </a:t>
          </a:r>
          <a:r>
            <a:rPr lang="en-US" sz="1800" b="0" dirty="0" smtClean="0">
              <a:latin typeface="+mn-lt"/>
              <a:cs typeface="Arial" panose="020B0604020202020204" pitchFamily="34" charset="0"/>
            </a:rPr>
            <a:t>Validation of atmospheric Chemistry and Climate models</a:t>
          </a:r>
        </a:p>
        <a:p>
          <a:pPr>
            <a:spcAft>
              <a:spcPts val="0"/>
            </a:spcAft>
          </a:pPr>
          <a:endParaRPr lang="en-US" sz="1800" b="0" dirty="0" smtClean="0">
            <a:latin typeface="+mn-lt"/>
            <a:cs typeface="Arial" panose="020B0604020202020204" pitchFamily="34" charset="0"/>
          </a:endParaRPr>
        </a:p>
        <a:p>
          <a:pPr>
            <a:spcAft>
              <a:spcPts val="0"/>
            </a:spcAft>
          </a:pPr>
          <a:endParaRPr lang="en-US" sz="1800" b="0" dirty="0" smtClean="0">
            <a:latin typeface="+mn-lt"/>
            <a:cs typeface="Arial" panose="020B0604020202020204" pitchFamily="34" charset="0"/>
          </a:endParaRPr>
        </a:p>
        <a:p>
          <a:pPr>
            <a:spcAft>
              <a:spcPts val="0"/>
            </a:spcAft>
          </a:pPr>
          <a:endParaRPr lang="en-US" sz="1800" b="0" dirty="0" smtClean="0">
            <a:latin typeface="+mn-lt"/>
            <a:cs typeface="Arial" panose="020B0604020202020204" pitchFamily="34" charset="0"/>
          </a:endParaRPr>
        </a:p>
        <a:p>
          <a:pPr>
            <a:spcAft>
              <a:spcPts val="0"/>
            </a:spcAft>
          </a:pPr>
          <a:endParaRPr lang="en-US" sz="1800" b="0" dirty="0" smtClean="0">
            <a:latin typeface="+mn-lt"/>
            <a:cs typeface="Arial" panose="020B0604020202020204" pitchFamily="34" charset="0"/>
          </a:endParaRPr>
        </a:p>
        <a:p>
          <a:pPr>
            <a:spcAft>
              <a:spcPts val="0"/>
            </a:spcAft>
          </a:pPr>
          <a:endParaRPr lang="en-US" sz="1800" b="0" dirty="0" smtClean="0">
            <a:latin typeface="+mn-lt"/>
            <a:cs typeface="Arial" panose="020B0604020202020204" pitchFamily="34" charset="0"/>
          </a:endParaRPr>
        </a:p>
        <a:p>
          <a:pPr>
            <a:spcAft>
              <a:spcPts val="0"/>
            </a:spcAft>
          </a:pPr>
          <a:endParaRPr lang="en-US" sz="1800" b="0" dirty="0" smtClean="0">
            <a:latin typeface="+mn-lt"/>
            <a:cs typeface="Arial" panose="020B0604020202020204" pitchFamily="34" charset="0"/>
          </a:endParaRPr>
        </a:p>
      </dgm:t>
    </dgm:pt>
    <dgm:pt modelId="{042146EC-D6DE-46FE-9BDE-41C981F52539}" type="parTrans" cxnId="{311F7A9F-DFFE-45E5-9E54-B07A60B93712}">
      <dgm:prSet/>
      <dgm:spPr/>
      <dgm:t>
        <a:bodyPr/>
        <a:lstStyle/>
        <a:p>
          <a:endParaRPr lang="en-US" sz="2800"/>
        </a:p>
      </dgm:t>
    </dgm:pt>
    <dgm:pt modelId="{81B7D04F-5E41-41E3-870F-8B407F4D74F9}" type="sibTrans" cxnId="{311F7A9F-DFFE-45E5-9E54-B07A60B93712}">
      <dgm:prSet/>
      <dgm:spPr/>
      <dgm:t>
        <a:bodyPr/>
        <a:lstStyle/>
        <a:p>
          <a:endParaRPr lang="en-US" sz="2800"/>
        </a:p>
      </dgm:t>
    </dgm:pt>
    <dgm:pt modelId="{24CED257-B4BC-4E1E-A844-7D18A1865C6B}">
      <dgm:prSet phldrT="[Text]" custT="1"/>
      <dgm:spPr/>
      <dgm:t>
        <a:bodyPr/>
        <a:lstStyle/>
        <a:p>
          <a:pPr algn="l">
            <a:spcAft>
              <a:spcPts val="0"/>
            </a:spcAft>
          </a:pPr>
          <a:r>
            <a:rPr lang="en-US" sz="1800" b="1" u="sng" dirty="0" smtClean="0">
              <a:solidFill>
                <a:srgbClr val="FFC000"/>
              </a:solidFill>
            </a:rPr>
            <a:t>Description: </a:t>
          </a:r>
          <a:r>
            <a:rPr lang="en-US" sz="1800" dirty="0" smtClean="0"/>
            <a:t>Develop instrumentation for remote sensing of GHGs.</a:t>
          </a:r>
        </a:p>
        <a:p>
          <a:pPr algn="l">
            <a:spcAft>
              <a:spcPts val="0"/>
            </a:spcAft>
          </a:pPr>
          <a:endParaRPr lang="en-US" sz="1800" dirty="0" smtClean="0"/>
        </a:p>
        <a:p>
          <a:pPr algn="l">
            <a:spcAft>
              <a:spcPts val="0"/>
            </a:spcAft>
          </a:pPr>
          <a:r>
            <a:rPr lang="en-US" sz="1800" b="1" u="sng" dirty="0" smtClean="0">
              <a:solidFill>
                <a:srgbClr val="FFC000"/>
              </a:solidFill>
            </a:rPr>
            <a:t>Methodology: </a:t>
          </a:r>
          <a:r>
            <a:rPr lang="en-US" sz="1800" dirty="0" smtClean="0"/>
            <a:t>Take advantage of latest laser technology developments to design </a:t>
          </a:r>
          <a:r>
            <a:rPr lang="en-US" sz="1800" smtClean="0"/>
            <a:t>and demonstrate atmospheric remote </a:t>
          </a:r>
          <a:r>
            <a:rPr lang="en-US" sz="1800" dirty="0" smtClean="0"/>
            <a:t>sensing instruments based differential absorption technique</a:t>
          </a:r>
        </a:p>
      </dgm:t>
    </dgm:pt>
    <dgm:pt modelId="{B790D343-2C83-47E2-8859-1030896DE50A}" type="sibTrans" cxnId="{57245258-5C11-45E8-B5AF-4E380445DCF3}">
      <dgm:prSet/>
      <dgm:spPr/>
      <dgm:t>
        <a:bodyPr/>
        <a:lstStyle/>
        <a:p>
          <a:endParaRPr lang="en-US" sz="2800"/>
        </a:p>
      </dgm:t>
    </dgm:pt>
    <dgm:pt modelId="{A638D1C1-4B0A-4B0A-9CCF-D4EF37FB338A}" type="parTrans" cxnId="{57245258-5C11-45E8-B5AF-4E380445DCF3}">
      <dgm:prSet/>
      <dgm:spPr/>
      <dgm:t>
        <a:bodyPr/>
        <a:lstStyle/>
        <a:p>
          <a:endParaRPr lang="en-US" sz="2800"/>
        </a:p>
      </dgm:t>
    </dgm:pt>
    <dgm:pt modelId="{9D15137C-7409-4EF1-A380-2DAFC46290FC}" type="pres">
      <dgm:prSet presAssocID="{9F39183A-D1D9-45CB-8253-C2E3BE903EB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63724B-9F08-4708-86F1-C584E5D0CB14}" type="pres">
      <dgm:prSet presAssocID="{9F39183A-D1D9-45CB-8253-C2E3BE903EBD}" presName="axisShape" presStyleLbl="bgShp" presStyleIdx="0" presStyleCnt="1" custScaleX="129118" custLinFactNeighborX="-563" custLinFactNeighborY="-21429"/>
      <dgm:spPr/>
    </dgm:pt>
    <dgm:pt modelId="{58FE485A-5DF6-4F9A-B426-B26202B646A7}" type="pres">
      <dgm:prSet presAssocID="{9F39183A-D1D9-45CB-8253-C2E3BE903EBD}" presName="rect1" presStyleLbl="node1" presStyleIdx="0" presStyleCnt="4" custScaleX="154877" custScaleY="112347" custLinFactNeighborX="-50352" custLinFactNeighborY="-48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E12BB-AA2A-489A-9F8B-AD775071428A}" type="pres">
      <dgm:prSet presAssocID="{9F39183A-D1D9-45CB-8253-C2E3BE903EBD}" presName="rect2" presStyleLbl="node1" presStyleIdx="1" presStyleCnt="4" custScaleX="154885" custScaleY="114436" custLinFactNeighborX="45487" custLinFactNeighborY="-53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407B7-19DB-4FF1-BB93-3615DC098F76}" type="pres">
      <dgm:prSet presAssocID="{9F39183A-D1D9-45CB-8253-C2E3BE903EBD}" presName="rect3" presStyleLbl="node1" presStyleIdx="2" presStyleCnt="4" custScaleX="156030" custScaleY="113553" custLinFactNeighborX="-52800" custLinFactNeighborY="44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6496A-DE06-40E1-99F8-F45E6D66D72E}" type="pres">
      <dgm:prSet presAssocID="{9F39183A-D1D9-45CB-8253-C2E3BE903EBD}" presName="rect4" presStyleLbl="node1" presStyleIdx="3" presStyleCnt="4" custFlipVert="1" custScaleX="134890" custScaleY="3386" custLinFactNeighborX="23087" custLinFactNeighborY="58665">
        <dgm:presLayoutVars>
          <dgm:chMax val="0"/>
          <dgm:chPref val="0"/>
          <dgm:bulletEnabled val="1"/>
        </dgm:presLayoutVars>
      </dgm:prSet>
      <dgm:spPr>
        <a:noFill/>
      </dgm:spPr>
      <dgm:t>
        <a:bodyPr/>
        <a:lstStyle/>
        <a:p>
          <a:endParaRPr lang="en-US"/>
        </a:p>
      </dgm:t>
    </dgm:pt>
  </dgm:ptLst>
  <dgm:cxnLst>
    <dgm:cxn modelId="{B7B66530-C9F5-47E7-9D5F-2BEB0C62868A}" type="presOf" srcId="{6A3DD164-E6E9-4192-AD7B-AB4505C27768}" destId="{A7DE12BB-AA2A-489A-9F8B-AD775071428A}" srcOrd="0" destOrd="0" presId="urn:microsoft.com/office/officeart/2005/8/layout/matrix2"/>
    <dgm:cxn modelId="{493CBF40-8F3E-4D4B-9BC8-0DCB321159E9}" srcId="{9F39183A-D1D9-45CB-8253-C2E3BE903EBD}" destId="{1D09E355-FA29-46E4-8706-2277BE030BB8}" srcOrd="0" destOrd="0" parTransId="{3ADD16DA-273A-4C20-9B33-EA57C3A60E5B}" sibTransId="{BB62B210-271F-4D7D-BC47-E55B3C3968E9}"/>
    <dgm:cxn modelId="{515C34ED-9279-4A95-979F-0EC86E2F4EF5}" type="presOf" srcId="{9F39183A-D1D9-45CB-8253-C2E3BE903EBD}" destId="{9D15137C-7409-4EF1-A380-2DAFC46290FC}" srcOrd="0" destOrd="0" presId="urn:microsoft.com/office/officeart/2005/8/layout/matrix2"/>
    <dgm:cxn modelId="{E353F2B5-69FF-4566-BC17-AE9E6B620076}" type="presOf" srcId="{24CED257-B4BC-4E1E-A844-7D18A1865C6B}" destId="{2E8407B7-19DB-4FF1-BB93-3615DC098F76}" srcOrd="0" destOrd="0" presId="urn:microsoft.com/office/officeart/2005/8/layout/matrix2"/>
    <dgm:cxn modelId="{61593EE1-EEAA-4FE4-A94B-76F4049E4A4F}" type="presOf" srcId="{1D09E355-FA29-46E4-8706-2277BE030BB8}" destId="{58FE485A-5DF6-4F9A-B426-B26202B646A7}" srcOrd="0" destOrd="0" presId="urn:microsoft.com/office/officeart/2005/8/layout/matrix2"/>
    <dgm:cxn modelId="{57245258-5C11-45E8-B5AF-4E380445DCF3}" srcId="{9F39183A-D1D9-45CB-8253-C2E3BE903EBD}" destId="{24CED257-B4BC-4E1E-A844-7D18A1865C6B}" srcOrd="2" destOrd="0" parTransId="{A638D1C1-4B0A-4B0A-9CCF-D4EF37FB338A}" sibTransId="{B790D343-2C83-47E2-8859-1030896DE50A}"/>
    <dgm:cxn modelId="{311F7A9F-DFFE-45E5-9E54-B07A60B93712}" srcId="{9F39183A-D1D9-45CB-8253-C2E3BE903EBD}" destId="{6A3DD164-E6E9-4192-AD7B-AB4505C27768}" srcOrd="1" destOrd="0" parTransId="{042146EC-D6DE-46FE-9BDE-41C981F52539}" sibTransId="{81B7D04F-5E41-41E3-870F-8B407F4D74F9}"/>
    <dgm:cxn modelId="{8AFF74B1-FDC2-40A7-9386-59C37BAE40DB}" type="presParOf" srcId="{9D15137C-7409-4EF1-A380-2DAFC46290FC}" destId="{2763724B-9F08-4708-86F1-C584E5D0CB14}" srcOrd="0" destOrd="0" presId="urn:microsoft.com/office/officeart/2005/8/layout/matrix2"/>
    <dgm:cxn modelId="{6F261327-3CF0-4AD3-96DF-E0C1DC44192A}" type="presParOf" srcId="{9D15137C-7409-4EF1-A380-2DAFC46290FC}" destId="{58FE485A-5DF6-4F9A-B426-B26202B646A7}" srcOrd="1" destOrd="0" presId="urn:microsoft.com/office/officeart/2005/8/layout/matrix2"/>
    <dgm:cxn modelId="{371CFC71-5234-419B-8CC0-D0ADCA94F5ED}" type="presParOf" srcId="{9D15137C-7409-4EF1-A380-2DAFC46290FC}" destId="{A7DE12BB-AA2A-489A-9F8B-AD775071428A}" srcOrd="2" destOrd="0" presId="urn:microsoft.com/office/officeart/2005/8/layout/matrix2"/>
    <dgm:cxn modelId="{799E25FB-65B7-4F45-958A-7457E91CC295}" type="presParOf" srcId="{9D15137C-7409-4EF1-A380-2DAFC46290FC}" destId="{2E8407B7-19DB-4FF1-BB93-3615DC098F76}" srcOrd="3" destOrd="0" presId="urn:microsoft.com/office/officeart/2005/8/layout/matrix2"/>
    <dgm:cxn modelId="{7A727CD2-83C3-4CA1-9AE9-C99F0BEFFF8A}" type="presParOf" srcId="{9D15137C-7409-4EF1-A380-2DAFC46290FC}" destId="{53A6496A-DE06-40E1-99F8-F45E6D66D72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39183A-D1D9-45CB-8253-C2E3BE903EBD}" type="doc">
      <dgm:prSet loTypeId="urn:microsoft.com/office/officeart/2005/8/layout/matrix2" loCatId="matrix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D09E355-FA29-46E4-8706-2277BE030BB8}">
      <dgm:prSet phldrT="[Text]" custT="1"/>
      <dgm:spPr/>
      <dgm:t>
        <a:bodyPr/>
        <a:lstStyle/>
        <a:p>
          <a:pPr algn="l">
            <a:lnSpc>
              <a:spcPct val="100000"/>
            </a:lnSpc>
          </a:pPr>
          <a:endParaRPr lang="en-US" sz="2000" dirty="0" smtClean="0"/>
        </a:p>
        <a:p>
          <a:pPr algn="ctr">
            <a:lnSpc>
              <a:spcPct val="100000"/>
            </a:lnSpc>
          </a:pPr>
          <a:r>
            <a:rPr lang="en-US" sz="2000" dirty="0" smtClean="0"/>
            <a:t>PM</a:t>
          </a:r>
          <a:r>
            <a:rPr lang="en-US" sz="2000" baseline="-25000" dirty="0" smtClean="0"/>
            <a:t>2.5</a:t>
          </a:r>
          <a:r>
            <a:rPr lang="en-US" sz="2000" dirty="0" smtClean="0"/>
            <a:t> Estimator  from Satellite Aerosol Products </a:t>
          </a:r>
        </a:p>
        <a:p>
          <a:pPr algn="l">
            <a:lnSpc>
              <a:spcPct val="100000"/>
            </a:lnSpc>
          </a:pPr>
          <a:r>
            <a:rPr lang="en-US" sz="2000" dirty="0" smtClean="0"/>
            <a:t>CREST Contact: Gross/ </a:t>
          </a:r>
          <a:r>
            <a:rPr lang="en-US" sz="2000" dirty="0" err="1" smtClean="0"/>
            <a:t>Moshary</a:t>
          </a:r>
          <a:r>
            <a:rPr lang="en-US" sz="2000" dirty="0" smtClean="0"/>
            <a:t>/Wu (CCNY); Hoff/ Delgado (UMBC)</a:t>
          </a:r>
        </a:p>
        <a:p>
          <a:pPr algn="l">
            <a:lnSpc>
              <a:spcPct val="100000"/>
            </a:lnSpc>
          </a:pPr>
          <a:r>
            <a:rPr lang="en-US" sz="2000" dirty="0" smtClean="0"/>
            <a:t>S. </a:t>
          </a:r>
          <a:r>
            <a:rPr lang="en-US" sz="2000" dirty="0" err="1" smtClean="0"/>
            <a:t>Kondrogunta</a:t>
          </a:r>
          <a:r>
            <a:rPr lang="en-US" sz="2000" dirty="0" smtClean="0"/>
            <a:t> (NOAA) , M. Ku (NYS DEC), P. </a:t>
          </a:r>
          <a:r>
            <a:rPr lang="en-US" sz="2000" dirty="0" err="1" smtClean="0"/>
            <a:t>Ginoux</a:t>
          </a:r>
          <a:r>
            <a:rPr lang="en-US" sz="2000" dirty="0" smtClean="0"/>
            <a:t> (GFDL), J. McQueen (NWS ), MD DEP</a:t>
          </a:r>
        </a:p>
        <a:p>
          <a:pPr algn="l">
            <a:lnSpc>
              <a:spcPct val="100000"/>
            </a:lnSpc>
          </a:pPr>
          <a:r>
            <a:rPr lang="en-US" sz="2000" dirty="0" smtClean="0"/>
            <a:t>Funding Source (EPP / NYSERDA)</a:t>
          </a:r>
          <a:endParaRPr lang="en-US" sz="2400" dirty="0" smtClean="0"/>
        </a:p>
        <a:p>
          <a:pPr algn="l">
            <a:lnSpc>
              <a:spcPct val="90000"/>
            </a:lnSpc>
          </a:pPr>
          <a:r>
            <a:rPr lang="en-US" sz="2400" dirty="0" smtClean="0"/>
            <a:t> </a:t>
          </a:r>
          <a:endParaRPr lang="en-US" sz="2400" dirty="0">
            <a:solidFill>
              <a:srgbClr val="FFC000"/>
            </a:solidFill>
          </a:endParaRPr>
        </a:p>
      </dgm:t>
    </dgm:pt>
    <dgm:pt modelId="{3ADD16DA-273A-4C20-9B33-EA57C3A60E5B}" type="parTrans" cxnId="{493CBF40-8F3E-4D4B-9BC8-0DCB321159E9}">
      <dgm:prSet/>
      <dgm:spPr/>
      <dgm:t>
        <a:bodyPr/>
        <a:lstStyle/>
        <a:p>
          <a:endParaRPr lang="en-US" sz="2800"/>
        </a:p>
      </dgm:t>
    </dgm:pt>
    <dgm:pt modelId="{BB62B210-271F-4D7D-BC47-E55B3C3968E9}" type="sibTrans" cxnId="{493CBF40-8F3E-4D4B-9BC8-0DCB321159E9}">
      <dgm:prSet/>
      <dgm:spPr/>
      <dgm:t>
        <a:bodyPr/>
        <a:lstStyle/>
        <a:p>
          <a:endParaRPr lang="en-US" sz="2800"/>
        </a:p>
      </dgm:t>
    </dgm:pt>
    <dgm:pt modelId="{6A3DD164-E6E9-4192-AD7B-AB4505C27768}">
      <dgm:prSet phldrT="[Text]" custT="1"/>
      <dgm:spPr/>
      <dgm:t>
        <a:bodyPr/>
        <a:lstStyle/>
        <a:p>
          <a:pPr algn="l"/>
          <a:endParaRPr lang="en-US" sz="2400" dirty="0" smtClean="0"/>
        </a:p>
        <a:p>
          <a:pPr algn="l"/>
          <a:r>
            <a:rPr lang="en-US" sz="1800" dirty="0" smtClean="0"/>
            <a:t>NOAA Relevancy</a:t>
          </a:r>
        </a:p>
        <a:p>
          <a:pPr algn="l"/>
          <a:r>
            <a:rPr lang="en-US" sz="1800" dirty="0" smtClean="0"/>
            <a:t>1) Improve the application of MODIS and VIIRS Satellite AOD products to estimate surface level PM2.5 </a:t>
          </a:r>
        </a:p>
        <a:p>
          <a:pPr algn="l"/>
          <a:r>
            <a:rPr lang="en-US" sz="1800" dirty="0" smtClean="0"/>
            <a:t>2) Work Closely with State Stake Holders </a:t>
          </a:r>
        </a:p>
        <a:p>
          <a:pPr algn="l"/>
          <a:r>
            <a:rPr lang="en-US" sz="1800" dirty="0" smtClean="0"/>
            <a:t>3) Optimize the use of combining ground based observations, and models with satellite observations. </a:t>
          </a:r>
        </a:p>
        <a:p>
          <a:pPr algn="l"/>
          <a:endParaRPr lang="en-US" sz="2800" dirty="0"/>
        </a:p>
      </dgm:t>
    </dgm:pt>
    <dgm:pt modelId="{042146EC-D6DE-46FE-9BDE-41C981F52539}" type="parTrans" cxnId="{311F7A9F-DFFE-45E5-9E54-B07A60B93712}">
      <dgm:prSet/>
      <dgm:spPr/>
      <dgm:t>
        <a:bodyPr/>
        <a:lstStyle/>
        <a:p>
          <a:endParaRPr lang="en-US" sz="2800"/>
        </a:p>
      </dgm:t>
    </dgm:pt>
    <dgm:pt modelId="{81B7D04F-5E41-41E3-870F-8B407F4D74F9}" type="sibTrans" cxnId="{311F7A9F-DFFE-45E5-9E54-B07A60B93712}">
      <dgm:prSet/>
      <dgm:spPr/>
      <dgm:t>
        <a:bodyPr/>
        <a:lstStyle/>
        <a:p>
          <a:endParaRPr lang="en-US" sz="2800"/>
        </a:p>
      </dgm:t>
    </dgm:pt>
    <dgm:pt modelId="{24CED257-B4BC-4E1E-A844-7D18A1865C6B}">
      <dgm:prSet phldrT="[Text]" custT="1"/>
      <dgm:spPr/>
      <dgm:t>
        <a:bodyPr/>
        <a:lstStyle/>
        <a:p>
          <a:pPr algn="l"/>
          <a:r>
            <a:rPr lang="en-US" sz="2400" dirty="0" smtClean="0"/>
            <a:t>      </a:t>
          </a:r>
        </a:p>
        <a:p>
          <a:pPr algn="l"/>
          <a:r>
            <a:rPr lang="en-US" sz="1800" dirty="0" smtClean="0"/>
            <a:t>1) Study connection between PM sampler measurements, AERONET AOD, and Lidar aerosol profiles</a:t>
          </a:r>
        </a:p>
        <a:p>
          <a:pPr algn="l"/>
          <a:r>
            <a:rPr lang="en-US" sz="1800" dirty="0" smtClean="0"/>
            <a:t>2) Study  meteorological factors which lead to bias between PM25 measurements and estimators </a:t>
          </a:r>
        </a:p>
        <a:p>
          <a:pPr algn="l"/>
          <a:r>
            <a:rPr lang="en-US" sz="1800" dirty="0" smtClean="0"/>
            <a:t>3) Ingest WRF meteorology including PBL parameters into a NN module </a:t>
          </a:r>
        </a:p>
        <a:p>
          <a:pPr algn="l"/>
          <a:r>
            <a:rPr lang="en-US" sz="1800" dirty="0" smtClean="0"/>
            <a:t>4) Direct comparisons made with both NOAA/EPA IDEA PM25 estimator and CMAQ</a:t>
          </a:r>
        </a:p>
        <a:p>
          <a:pPr algn="l"/>
          <a:r>
            <a:rPr lang="en-US" sz="1800" dirty="0" smtClean="0"/>
            <a:t> </a:t>
          </a:r>
          <a:endParaRPr lang="en-US" sz="1800" dirty="0"/>
        </a:p>
      </dgm:t>
    </dgm:pt>
    <dgm:pt modelId="{A638D1C1-4B0A-4B0A-9CCF-D4EF37FB338A}" type="parTrans" cxnId="{57245258-5C11-45E8-B5AF-4E380445DCF3}">
      <dgm:prSet/>
      <dgm:spPr/>
      <dgm:t>
        <a:bodyPr/>
        <a:lstStyle/>
        <a:p>
          <a:endParaRPr lang="en-US" sz="2800"/>
        </a:p>
      </dgm:t>
    </dgm:pt>
    <dgm:pt modelId="{B790D343-2C83-47E2-8859-1030896DE50A}" type="sibTrans" cxnId="{57245258-5C11-45E8-B5AF-4E380445DCF3}">
      <dgm:prSet/>
      <dgm:spPr/>
      <dgm:t>
        <a:bodyPr/>
        <a:lstStyle/>
        <a:p>
          <a:endParaRPr lang="en-US" sz="2800"/>
        </a:p>
      </dgm:t>
    </dgm:pt>
    <dgm:pt modelId="{FBD0B24E-0EAA-41F7-8B72-ECCEE3EBFC7B}">
      <dgm:prSet phldrT="[Text]" custT="1"/>
      <dgm:spPr/>
      <dgm:t>
        <a:bodyPr/>
        <a:lstStyle/>
        <a:p>
          <a:pPr algn="l"/>
          <a:endParaRPr lang="en-US" sz="2400" dirty="0" smtClean="0"/>
        </a:p>
        <a:p>
          <a:pPr algn="l"/>
          <a:r>
            <a:rPr lang="en-US" sz="2400" dirty="0" smtClean="0"/>
            <a:t> </a:t>
          </a:r>
        </a:p>
        <a:p>
          <a:pPr algn="l"/>
          <a:endParaRPr lang="en-US" sz="2400" dirty="0" smtClean="0"/>
        </a:p>
        <a:p>
          <a:pPr algn="l"/>
          <a:r>
            <a:rPr lang="en-US" sz="2000" dirty="0" smtClean="0"/>
            <a:t>Local measurements at CCNY show the importance of the PBL height in connecting AOD to PM2.5 </a:t>
          </a:r>
        </a:p>
        <a:p>
          <a:pPr algn="l"/>
          <a:r>
            <a:rPr lang="en-US" sz="2000" dirty="0" smtClean="0"/>
            <a:t>Results over New York State show that WRF  PBL averaged temperature is more robust than PBL height </a:t>
          </a:r>
        </a:p>
        <a:p>
          <a:pPr algn="l"/>
          <a:r>
            <a:rPr lang="en-US" sz="2000" dirty="0" smtClean="0"/>
            <a:t>Improvement seen in comparisons to both CMAQ and IDEA.</a:t>
          </a:r>
        </a:p>
        <a:p>
          <a:pPr algn="l"/>
          <a:endParaRPr lang="en-US" sz="1600" dirty="0" smtClean="0"/>
        </a:p>
        <a:p>
          <a:pPr algn="l"/>
          <a:endParaRPr lang="en-US" sz="1600" dirty="0" smtClean="0"/>
        </a:p>
        <a:p>
          <a:pPr algn="l"/>
          <a:endParaRPr lang="en-US" sz="1600" dirty="0" smtClean="0"/>
        </a:p>
        <a:p>
          <a:pPr algn="l"/>
          <a:r>
            <a:rPr lang="en-US" sz="1600" dirty="0" smtClean="0"/>
            <a:t/>
          </a:r>
          <a:br>
            <a:rPr lang="en-US" sz="1600" dirty="0" smtClean="0"/>
          </a:br>
          <a:endParaRPr lang="en-US" sz="1600" dirty="0" smtClean="0"/>
        </a:p>
      </dgm:t>
    </dgm:pt>
    <dgm:pt modelId="{F0B6F75F-AF9C-4FF0-A1FD-BF19EA783291}" type="parTrans" cxnId="{0C625B4C-8107-45FD-A335-2C096D6B1428}">
      <dgm:prSet/>
      <dgm:spPr/>
      <dgm:t>
        <a:bodyPr/>
        <a:lstStyle/>
        <a:p>
          <a:endParaRPr lang="en-US" sz="2800"/>
        </a:p>
      </dgm:t>
    </dgm:pt>
    <dgm:pt modelId="{C5049E48-4A8E-408F-B244-18BE17F14057}" type="sibTrans" cxnId="{0C625B4C-8107-45FD-A335-2C096D6B1428}">
      <dgm:prSet/>
      <dgm:spPr/>
      <dgm:t>
        <a:bodyPr/>
        <a:lstStyle/>
        <a:p>
          <a:endParaRPr lang="en-US" sz="2800"/>
        </a:p>
      </dgm:t>
    </dgm:pt>
    <dgm:pt modelId="{DF5BF3FC-AB1F-4B55-90BC-2E677E509E64}">
      <dgm:prSet/>
      <dgm:spPr/>
      <dgm:t>
        <a:bodyPr/>
        <a:lstStyle/>
        <a:p>
          <a:endParaRPr lang="en-US" dirty="0"/>
        </a:p>
      </dgm:t>
    </dgm:pt>
    <dgm:pt modelId="{77EF6193-5007-4054-BEC5-B7C8C03F6C19}" type="parTrans" cxnId="{954CF1E7-76DC-4966-BA28-BA13C7A85132}">
      <dgm:prSet/>
      <dgm:spPr/>
      <dgm:t>
        <a:bodyPr/>
        <a:lstStyle/>
        <a:p>
          <a:endParaRPr lang="en-US"/>
        </a:p>
      </dgm:t>
    </dgm:pt>
    <dgm:pt modelId="{C3B3CE2E-878A-482E-B273-68D65A737130}" type="sibTrans" cxnId="{954CF1E7-76DC-4966-BA28-BA13C7A85132}">
      <dgm:prSet/>
      <dgm:spPr/>
      <dgm:t>
        <a:bodyPr/>
        <a:lstStyle/>
        <a:p>
          <a:endParaRPr lang="en-US"/>
        </a:p>
      </dgm:t>
    </dgm:pt>
    <dgm:pt modelId="{9D15137C-7409-4EF1-A380-2DAFC46290FC}" type="pres">
      <dgm:prSet presAssocID="{9F39183A-D1D9-45CB-8253-C2E3BE903EB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63724B-9F08-4708-86F1-C584E5D0CB14}" type="pres">
      <dgm:prSet presAssocID="{9F39183A-D1D9-45CB-8253-C2E3BE903EBD}" presName="axisShape" presStyleLbl="bgShp" presStyleIdx="0" presStyleCnt="1" custScaleX="129118"/>
      <dgm:spPr/>
    </dgm:pt>
    <dgm:pt modelId="{58FE485A-5DF6-4F9A-B426-B26202B646A7}" type="pres">
      <dgm:prSet presAssocID="{9F39183A-D1D9-45CB-8253-C2E3BE903EBD}" presName="rect1" presStyleLbl="node1" presStyleIdx="0" presStyleCnt="4" custScaleX="146037" custScaleY="113176" custLinFactNeighborX="-20728" custLinFactNeighborY="-38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E12BB-AA2A-489A-9F8B-AD775071428A}" type="pres">
      <dgm:prSet presAssocID="{9F39183A-D1D9-45CB-8253-C2E3BE903EBD}" presName="rect2" presStyleLbl="node1" presStyleIdx="1" presStyleCnt="4" custScaleX="141324" custScaleY="113176" custLinFactNeighborX="22043" custLinFactNeighborY="-14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407B7-19DB-4FF1-BB93-3615DC098F76}" type="pres">
      <dgm:prSet presAssocID="{9F39183A-D1D9-45CB-8253-C2E3BE903EBD}" presName="rect3" presStyleLbl="node1" presStyleIdx="2" presStyleCnt="4" custScaleX="154791" custScaleY="113176" custLinFactNeighborX="-24676" custLinFactNeighborY="56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6496A-DE06-40E1-99F8-F45E6D66D72E}" type="pres">
      <dgm:prSet presAssocID="{9F39183A-D1D9-45CB-8253-C2E3BE903EBD}" presName="rect4" presStyleLbl="node1" presStyleIdx="3" presStyleCnt="4" custScaleX="149404" custScaleY="113176" custLinFactNeighborX="21884" custLinFactNeighborY="42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2C9999-8B6D-4937-926C-F1E2B0F0F0B2}" type="presOf" srcId="{FBD0B24E-0EAA-41F7-8B72-ECCEE3EBFC7B}" destId="{53A6496A-DE06-40E1-99F8-F45E6D66D72E}" srcOrd="0" destOrd="0" presId="urn:microsoft.com/office/officeart/2005/8/layout/matrix2"/>
    <dgm:cxn modelId="{BE0F6CE4-64D9-4B36-AF64-769015ED05E7}" type="presOf" srcId="{1D09E355-FA29-46E4-8706-2277BE030BB8}" destId="{58FE485A-5DF6-4F9A-B426-B26202B646A7}" srcOrd="0" destOrd="0" presId="urn:microsoft.com/office/officeart/2005/8/layout/matrix2"/>
    <dgm:cxn modelId="{57245258-5C11-45E8-B5AF-4E380445DCF3}" srcId="{9F39183A-D1D9-45CB-8253-C2E3BE903EBD}" destId="{24CED257-B4BC-4E1E-A844-7D18A1865C6B}" srcOrd="2" destOrd="0" parTransId="{A638D1C1-4B0A-4B0A-9CCF-D4EF37FB338A}" sibTransId="{B790D343-2C83-47E2-8859-1030896DE50A}"/>
    <dgm:cxn modelId="{0C625B4C-8107-45FD-A335-2C096D6B1428}" srcId="{9F39183A-D1D9-45CB-8253-C2E3BE903EBD}" destId="{FBD0B24E-0EAA-41F7-8B72-ECCEE3EBFC7B}" srcOrd="3" destOrd="0" parTransId="{F0B6F75F-AF9C-4FF0-A1FD-BF19EA783291}" sibTransId="{C5049E48-4A8E-408F-B244-18BE17F14057}"/>
    <dgm:cxn modelId="{954CF1E7-76DC-4966-BA28-BA13C7A85132}" srcId="{9F39183A-D1D9-45CB-8253-C2E3BE903EBD}" destId="{DF5BF3FC-AB1F-4B55-90BC-2E677E509E64}" srcOrd="4" destOrd="0" parTransId="{77EF6193-5007-4054-BEC5-B7C8C03F6C19}" sibTransId="{C3B3CE2E-878A-482E-B273-68D65A737130}"/>
    <dgm:cxn modelId="{87BDA420-8737-49F5-8949-D066A331C0C7}" type="presOf" srcId="{9F39183A-D1D9-45CB-8253-C2E3BE903EBD}" destId="{9D15137C-7409-4EF1-A380-2DAFC46290FC}" srcOrd="0" destOrd="0" presId="urn:microsoft.com/office/officeart/2005/8/layout/matrix2"/>
    <dgm:cxn modelId="{493CBF40-8F3E-4D4B-9BC8-0DCB321159E9}" srcId="{9F39183A-D1D9-45CB-8253-C2E3BE903EBD}" destId="{1D09E355-FA29-46E4-8706-2277BE030BB8}" srcOrd="0" destOrd="0" parTransId="{3ADD16DA-273A-4C20-9B33-EA57C3A60E5B}" sibTransId="{BB62B210-271F-4D7D-BC47-E55B3C3968E9}"/>
    <dgm:cxn modelId="{CAF19EB8-15BB-47BD-BCDC-E4335C7BA0E1}" type="presOf" srcId="{24CED257-B4BC-4E1E-A844-7D18A1865C6B}" destId="{2E8407B7-19DB-4FF1-BB93-3615DC098F76}" srcOrd="0" destOrd="0" presId="urn:microsoft.com/office/officeart/2005/8/layout/matrix2"/>
    <dgm:cxn modelId="{311F7A9F-DFFE-45E5-9E54-B07A60B93712}" srcId="{9F39183A-D1D9-45CB-8253-C2E3BE903EBD}" destId="{6A3DD164-E6E9-4192-AD7B-AB4505C27768}" srcOrd="1" destOrd="0" parTransId="{042146EC-D6DE-46FE-9BDE-41C981F52539}" sibTransId="{81B7D04F-5E41-41E3-870F-8B407F4D74F9}"/>
    <dgm:cxn modelId="{1D16C73D-82C3-404B-A890-19697636B27A}" type="presOf" srcId="{6A3DD164-E6E9-4192-AD7B-AB4505C27768}" destId="{A7DE12BB-AA2A-489A-9F8B-AD775071428A}" srcOrd="0" destOrd="0" presId="urn:microsoft.com/office/officeart/2005/8/layout/matrix2"/>
    <dgm:cxn modelId="{67C654A3-BF1C-40AB-BA51-A83D8BE941A5}" type="presParOf" srcId="{9D15137C-7409-4EF1-A380-2DAFC46290FC}" destId="{2763724B-9F08-4708-86F1-C584E5D0CB14}" srcOrd="0" destOrd="0" presId="urn:microsoft.com/office/officeart/2005/8/layout/matrix2"/>
    <dgm:cxn modelId="{B922D28C-060C-4E57-9823-DB065BABE8A0}" type="presParOf" srcId="{9D15137C-7409-4EF1-A380-2DAFC46290FC}" destId="{58FE485A-5DF6-4F9A-B426-B26202B646A7}" srcOrd="1" destOrd="0" presId="urn:microsoft.com/office/officeart/2005/8/layout/matrix2"/>
    <dgm:cxn modelId="{DBC411B2-5CB1-4895-A1B1-577A7DBFD161}" type="presParOf" srcId="{9D15137C-7409-4EF1-A380-2DAFC46290FC}" destId="{A7DE12BB-AA2A-489A-9F8B-AD775071428A}" srcOrd="2" destOrd="0" presId="urn:microsoft.com/office/officeart/2005/8/layout/matrix2"/>
    <dgm:cxn modelId="{6D3AC7A8-3448-4CB8-B968-4D0A9FD3A548}" type="presParOf" srcId="{9D15137C-7409-4EF1-A380-2DAFC46290FC}" destId="{2E8407B7-19DB-4FF1-BB93-3615DC098F76}" srcOrd="3" destOrd="0" presId="urn:microsoft.com/office/officeart/2005/8/layout/matrix2"/>
    <dgm:cxn modelId="{69FF0AC2-85E0-4811-AC6E-54DEAC9FB6E0}" type="presParOf" srcId="{9D15137C-7409-4EF1-A380-2DAFC46290FC}" destId="{53A6496A-DE06-40E1-99F8-F45E6D66D72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39183A-D1D9-45CB-8253-C2E3BE903EBD}" type="doc">
      <dgm:prSet loTypeId="urn:microsoft.com/office/officeart/2005/8/layout/matrix2" loCatId="matrix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D09E355-FA29-46E4-8706-2277BE030BB8}">
      <dgm:prSet phldrT="[Text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2400" dirty="0" smtClean="0"/>
            <a:t>Puerto Rico Weather Radar Network </a:t>
          </a:r>
        </a:p>
        <a:p>
          <a:pPr algn="l">
            <a:lnSpc>
              <a:spcPct val="100000"/>
            </a:lnSpc>
          </a:pPr>
          <a:r>
            <a:rPr lang="en-US" sz="2000" dirty="0" smtClean="0"/>
            <a:t>CREST Contact: </a:t>
          </a:r>
          <a:r>
            <a:rPr lang="en-US" sz="2000" dirty="0" smtClean="0">
              <a:solidFill>
                <a:srgbClr val="FF0000"/>
              </a:solidFill>
            </a:rPr>
            <a:t>Rafael Rodríguez-</a:t>
          </a:r>
          <a:r>
            <a:rPr lang="en-US" sz="2000" dirty="0" err="1" smtClean="0">
              <a:solidFill>
                <a:srgbClr val="FF0000"/>
              </a:solidFill>
            </a:rPr>
            <a:t>Solís</a:t>
          </a:r>
          <a:r>
            <a:rPr lang="en-US" sz="2000" dirty="0" smtClean="0">
              <a:solidFill>
                <a:srgbClr val="FF0000"/>
              </a:solidFill>
            </a:rPr>
            <a:t> (UPRM)</a:t>
          </a:r>
        </a:p>
        <a:p>
          <a:pPr algn="l">
            <a:lnSpc>
              <a:spcPct val="100000"/>
            </a:lnSpc>
          </a:pPr>
          <a:r>
            <a:rPr lang="en-US" sz="2000" dirty="0" smtClean="0"/>
            <a:t>Collaborators (Sandra Cruz-Pol, José Colom, </a:t>
          </a:r>
          <a:r>
            <a:rPr lang="en-US" sz="2000" dirty="0" err="1" smtClean="0"/>
            <a:t>Leyda</a:t>
          </a:r>
          <a:r>
            <a:rPr lang="en-US" sz="2000" dirty="0" smtClean="0"/>
            <a:t> León - UPRM)</a:t>
          </a:r>
        </a:p>
        <a:p>
          <a:pPr algn="l">
            <a:lnSpc>
              <a:spcPct val="100000"/>
            </a:lnSpc>
          </a:pPr>
          <a:r>
            <a:rPr lang="en-US" sz="2000" dirty="0" smtClean="0"/>
            <a:t>Leveraged: Funding Source NSF </a:t>
          </a:r>
        </a:p>
      </dgm:t>
    </dgm:pt>
    <dgm:pt modelId="{3ADD16DA-273A-4C20-9B33-EA57C3A60E5B}" type="parTrans" cxnId="{493CBF40-8F3E-4D4B-9BC8-0DCB321159E9}">
      <dgm:prSet/>
      <dgm:spPr/>
      <dgm:t>
        <a:bodyPr/>
        <a:lstStyle/>
        <a:p>
          <a:endParaRPr lang="en-US" sz="2800"/>
        </a:p>
      </dgm:t>
    </dgm:pt>
    <dgm:pt modelId="{BB62B210-271F-4D7D-BC47-E55B3C3968E9}" type="sibTrans" cxnId="{493CBF40-8F3E-4D4B-9BC8-0DCB321159E9}">
      <dgm:prSet/>
      <dgm:spPr/>
      <dgm:t>
        <a:bodyPr/>
        <a:lstStyle/>
        <a:p>
          <a:endParaRPr lang="en-US" sz="2800"/>
        </a:p>
      </dgm:t>
    </dgm:pt>
    <dgm:pt modelId="{6A3DD164-E6E9-4192-AD7B-AB4505C27768}">
      <dgm:prSet phldrT="[Text]" custT="1"/>
      <dgm:spPr/>
      <dgm:t>
        <a:bodyPr/>
        <a:lstStyle/>
        <a:p>
          <a:pPr algn="l"/>
          <a:r>
            <a:rPr lang="en-US" sz="2800" dirty="0" smtClean="0"/>
            <a:t>High Spatial and Temporal Resolution </a:t>
          </a:r>
          <a:r>
            <a:rPr lang="en-US" sz="2800" dirty="0" err="1" smtClean="0"/>
            <a:t>Polarimetric</a:t>
          </a:r>
          <a:r>
            <a:rPr lang="en-US" sz="2800" dirty="0" smtClean="0"/>
            <a:t> Products</a:t>
          </a:r>
        </a:p>
        <a:p>
          <a:pPr algn="l"/>
          <a:r>
            <a:rPr lang="en-US" sz="2800" dirty="0" smtClean="0"/>
            <a:t>NOAA Mission Relevancy: Weather Ready Nation</a:t>
          </a:r>
          <a:endParaRPr lang="en-US" sz="2800" dirty="0"/>
        </a:p>
      </dgm:t>
    </dgm:pt>
    <dgm:pt modelId="{042146EC-D6DE-46FE-9BDE-41C981F52539}" type="parTrans" cxnId="{311F7A9F-DFFE-45E5-9E54-B07A60B93712}">
      <dgm:prSet/>
      <dgm:spPr/>
      <dgm:t>
        <a:bodyPr/>
        <a:lstStyle/>
        <a:p>
          <a:endParaRPr lang="en-US" sz="2800"/>
        </a:p>
      </dgm:t>
    </dgm:pt>
    <dgm:pt modelId="{81B7D04F-5E41-41E3-870F-8B407F4D74F9}" type="sibTrans" cxnId="{311F7A9F-DFFE-45E5-9E54-B07A60B93712}">
      <dgm:prSet/>
      <dgm:spPr/>
      <dgm:t>
        <a:bodyPr/>
        <a:lstStyle/>
        <a:p>
          <a:endParaRPr lang="en-US" sz="2800"/>
        </a:p>
      </dgm:t>
    </dgm:pt>
    <dgm:pt modelId="{24CED257-B4BC-4E1E-A844-7D18A1865C6B}">
      <dgm:prSet phldrT="[Text]" custT="1"/>
      <dgm:spPr/>
      <dgm:t>
        <a:bodyPr/>
        <a:lstStyle/>
        <a:p>
          <a:r>
            <a:rPr lang="en-US" sz="2000" dirty="0" smtClean="0"/>
            <a:t>.</a:t>
          </a:r>
        </a:p>
        <a:p>
          <a:r>
            <a:rPr lang="en-US" sz="1800" dirty="0" smtClean="0"/>
            <a:t>Identify and validate techniques to efficiently and effectively utilize very high temporal and spatial resolution multi-sensor (including Doppler radar and emerging observational systems).</a:t>
          </a:r>
        </a:p>
        <a:p>
          <a:r>
            <a:rPr lang="en-US" sz="1800" dirty="0" smtClean="0"/>
            <a:t> Support improved warnings and short-term forecasts for convective hazards. </a:t>
          </a:r>
        </a:p>
        <a:p>
          <a:r>
            <a:rPr lang="en-US" sz="1800" dirty="0" smtClean="0"/>
            <a:t>Network operation of 3 </a:t>
          </a:r>
          <a:r>
            <a:rPr lang="en-US" sz="1800" dirty="0" err="1" smtClean="0"/>
            <a:t>TropiNet</a:t>
          </a:r>
          <a:r>
            <a:rPr lang="en-US" sz="1800" dirty="0" smtClean="0"/>
            <a:t> radars integrating OTG radars.</a:t>
          </a:r>
        </a:p>
        <a:p>
          <a:endParaRPr lang="en-US" sz="2800" dirty="0"/>
        </a:p>
      </dgm:t>
    </dgm:pt>
    <dgm:pt modelId="{A638D1C1-4B0A-4B0A-9CCF-D4EF37FB338A}" type="parTrans" cxnId="{57245258-5C11-45E8-B5AF-4E380445DCF3}">
      <dgm:prSet/>
      <dgm:spPr/>
      <dgm:t>
        <a:bodyPr/>
        <a:lstStyle/>
        <a:p>
          <a:endParaRPr lang="en-US" sz="2800"/>
        </a:p>
      </dgm:t>
    </dgm:pt>
    <dgm:pt modelId="{B790D343-2C83-47E2-8859-1030896DE50A}" type="sibTrans" cxnId="{57245258-5C11-45E8-B5AF-4E380445DCF3}">
      <dgm:prSet/>
      <dgm:spPr/>
      <dgm:t>
        <a:bodyPr/>
        <a:lstStyle/>
        <a:p>
          <a:endParaRPr lang="en-US" sz="2800"/>
        </a:p>
      </dgm:t>
    </dgm:pt>
    <dgm:pt modelId="{FBD0B24E-0EAA-41F7-8B72-ECCEE3EBFC7B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sz="2400" dirty="0"/>
        </a:p>
      </dgm:t>
    </dgm:pt>
    <dgm:pt modelId="{F0B6F75F-AF9C-4FF0-A1FD-BF19EA783291}" type="parTrans" cxnId="{0C625B4C-8107-45FD-A335-2C096D6B1428}">
      <dgm:prSet/>
      <dgm:spPr/>
      <dgm:t>
        <a:bodyPr/>
        <a:lstStyle/>
        <a:p>
          <a:endParaRPr lang="en-US" sz="2800"/>
        </a:p>
      </dgm:t>
    </dgm:pt>
    <dgm:pt modelId="{C5049E48-4A8E-408F-B244-18BE17F14057}" type="sibTrans" cxnId="{0C625B4C-8107-45FD-A335-2C096D6B1428}">
      <dgm:prSet/>
      <dgm:spPr/>
      <dgm:t>
        <a:bodyPr/>
        <a:lstStyle/>
        <a:p>
          <a:endParaRPr lang="en-US" sz="2800"/>
        </a:p>
      </dgm:t>
    </dgm:pt>
    <dgm:pt modelId="{9D15137C-7409-4EF1-A380-2DAFC46290FC}" type="pres">
      <dgm:prSet presAssocID="{9F39183A-D1D9-45CB-8253-C2E3BE903EB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63724B-9F08-4708-86F1-C584E5D0CB14}" type="pres">
      <dgm:prSet presAssocID="{9F39183A-D1D9-45CB-8253-C2E3BE903EBD}" presName="axisShape" presStyleLbl="bgShp" presStyleIdx="0" presStyleCnt="1" custScaleX="135765" custLinFactNeighborX="0" custLinFactNeighborY="-1013"/>
      <dgm:spPr/>
    </dgm:pt>
    <dgm:pt modelId="{58FE485A-5DF6-4F9A-B426-B26202B646A7}" type="pres">
      <dgm:prSet presAssocID="{9F39183A-D1D9-45CB-8253-C2E3BE903EBD}" presName="rect1" presStyleLbl="node1" presStyleIdx="0" presStyleCnt="4" custScaleX="158113" custScaleY="107264" custLinFactNeighborX="-25872" custLinFactNeighborY="-9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E12BB-AA2A-489A-9F8B-AD775071428A}" type="pres">
      <dgm:prSet presAssocID="{9F39183A-D1D9-45CB-8253-C2E3BE903EBD}" presName="rect2" presStyleLbl="node1" presStyleIdx="1" presStyleCnt="4" custScaleX="158840" custLinFactNeighborX="23655" custLinFactNeighborY="-6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407B7-19DB-4FF1-BB93-3615DC098F76}" type="pres">
      <dgm:prSet presAssocID="{9F39183A-D1D9-45CB-8253-C2E3BE903EBD}" presName="rect3" presStyleLbl="node1" presStyleIdx="2" presStyleCnt="4" custScaleX="158020" custScaleY="115200" custLinFactNeighborX="-25421" custLinFactNeighborY="44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6496A-DE06-40E1-99F8-F45E6D66D72E}" type="pres">
      <dgm:prSet presAssocID="{9F39183A-D1D9-45CB-8253-C2E3BE903EBD}" presName="rect4" presStyleLbl="node1" presStyleIdx="3" presStyleCnt="4" custScaleX="155009" custLinFactNeighborX="47893" custLinFactNeighborY="22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FD347B-DDC8-4A6A-B4F3-C56508D098D3}" type="presOf" srcId="{FBD0B24E-0EAA-41F7-8B72-ECCEE3EBFC7B}" destId="{53A6496A-DE06-40E1-99F8-F45E6D66D72E}" srcOrd="0" destOrd="0" presId="urn:microsoft.com/office/officeart/2005/8/layout/matrix2"/>
    <dgm:cxn modelId="{AC7A9EDC-A729-4D75-AF94-A4BA1B993C1E}" type="presOf" srcId="{24CED257-B4BC-4E1E-A844-7D18A1865C6B}" destId="{2E8407B7-19DB-4FF1-BB93-3615DC098F76}" srcOrd="0" destOrd="0" presId="urn:microsoft.com/office/officeart/2005/8/layout/matrix2"/>
    <dgm:cxn modelId="{534A8578-9022-4679-A234-DD5DD1763886}" type="presOf" srcId="{9F39183A-D1D9-45CB-8253-C2E3BE903EBD}" destId="{9D15137C-7409-4EF1-A380-2DAFC46290FC}" srcOrd="0" destOrd="0" presId="urn:microsoft.com/office/officeart/2005/8/layout/matrix2"/>
    <dgm:cxn modelId="{493CBF40-8F3E-4D4B-9BC8-0DCB321159E9}" srcId="{9F39183A-D1D9-45CB-8253-C2E3BE903EBD}" destId="{1D09E355-FA29-46E4-8706-2277BE030BB8}" srcOrd="0" destOrd="0" parTransId="{3ADD16DA-273A-4C20-9B33-EA57C3A60E5B}" sibTransId="{BB62B210-271F-4D7D-BC47-E55B3C3968E9}"/>
    <dgm:cxn modelId="{0C625B4C-8107-45FD-A335-2C096D6B1428}" srcId="{9F39183A-D1D9-45CB-8253-C2E3BE903EBD}" destId="{FBD0B24E-0EAA-41F7-8B72-ECCEE3EBFC7B}" srcOrd="3" destOrd="0" parTransId="{F0B6F75F-AF9C-4FF0-A1FD-BF19EA783291}" sibTransId="{C5049E48-4A8E-408F-B244-18BE17F14057}"/>
    <dgm:cxn modelId="{E467E91A-597F-4A10-9B32-FDA22EB93EC1}" type="presOf" srcId="{1D09E355-FA29-46E4-8706-2277BE030BB8}" destId="{58FE485A-5DF6-4F9A-B426-B26202B646A7}" srcOrd="0" destOrd="0" presId="urn:microsoft.com/office/officeart/2005/8/layout/matrix2"/>
    <dgm:cxn modelId="{B3936BCF-9DA9-41FB-BB53-1D41CCBC3FC1}" type="presOf" srcId="{6A3DD164-E6E9-4192-AD7B-AB4505C27768}" destId="{A7DE12BB-AA2A-489A-9F8B-AD775071428A}" srcOrd="0" destOrd="0" presId="urn:microsoft.com/office/officeart/2005/8/layout/matrix2"/>
    <dgm:cxn modelId="{57245258-5C11-45E8-B5AF-4E380445DCF3}" srcId="{9F39183A-D1D9-45CB-8253-C2E3BE903EBD}" destId="{24CED257-B4BC-4E1E-A844-7D18A1865C6B}" srcOrd="2" destOrd="0" parTransId="{A638D1C1-4B0A-4B0A-9CCF-D4EF37FB338A}" sibTransId="{B790D343-2C83-47E2-8859-1030896DE50A}"/>
    <dgm:cxn modelId="{311F7A9F-DFFE-45E5-9E54-B07A60B93712}" srcId="{9F39183A-D1D9-45CB-8253-C2E3BE903EBD}" destId="{6A3DD164-E6E9-4192-AD7B-AB4505C27768}" srcOrd="1" destOrd="0" parTransId="{042146EC-D6DE-46FE-9BDE-41C981F52539}" sibTransId="{81B7D04F-5E41-41E3-870F-8B407F4D74F9}"/>
    <dgm:cxn modelId="{06F64696-B52F-4DDB-9D77-7689DE689E16}" type="presParOf" srcId="{9D15137C-7409-4EF1-A380-2DAFC46290FC}" destId="{2763724B-9F08-4708-86F1-C584E5D0CB14}" srcOrd="0" destOrd="0" presId="urn:microsoft.com/office/officeart/2005/8/layout/matrix2"/>
    <dgm:cxn modelId="{13FEBFEB-12B5-4531-8DFC-3ED7E4937837}" type="presParOf" srcId="{9D15137C-7409-4EF1-A380-2DAFC46290FC}" destId="{58FE485A-5DF6-4F9A-B426-B26202B646A7}" srcOrd="1" destOrd="0" presId="urn:microsoft.com/office/officeart/2005/8/layout/matrix2"/>
    <dgm:cxn modelId="{4E160CA1-CC67-4BCB-BC83-47D4C97332E1}" type="presParOf" srcId="{9D15137C-7409-4EF1-A380-2DAFC46290FC}" destId="{A7DE12BB-AA2A-489A-9F8B-AD775071428A}" srcOrd="2" destOrd="0" presId="urn:microsoft.com/office/officeart/2005/8/layout/matrix2"/>
    <dgm:cxn modelId="{D1233F5A-A3F3-42ED-9CD7-8B917BA63F52}" type="presParOf" srcId="{9D15137C-7409-4EF1-A380-2DAFC46290FC}" destId="{2E8407B7-19DB-4FF1-BB93-3615DC098F76}" srcOrd="3" destOrd="0" presId="urn:microsoft.com/office/officeart/2005/8/layout/matrix2"/>
    <dgm:cxn modelId="{D8439B30-11B1-4656-9993-92071A8756A7}" type="presParOf" srcId="{9D15137C-7409-4EF1-A380-2DAFC46290FC}" destId="{53A6496A-DE06-40E1-99F8-F45E6D66D72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F39183A-D1D9-45CB-8253-C2E3BE903EBD}" type="doc">
      <dgm:prSet loTypeId="urn:microsoft.com/office/officeart/2005/8/layout/matrix2" loCatId="matrix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D09E355-FA29-46E4-8706-2277BE030BB8}">
      <dgm:prSet phldrT="[Text]" custT="1"/>
      <dgm:spPr/>
      <dgm:t>
        <a:bodyPr lIns="0" tIns="0" rIns="0" bIns="0" anchor="t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cap="small" baseline="0" dirty="0" smtClean="0"/>
            <a:t>novel Pandora spectrometers, and applications to studies of coastal Air-Quality, Atmospheric Deposition, and Ocean Color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ts val="1200"/>
            </a:spcAft>
          </a:pPr>
          <a:r>
            <a:rPr lang="en-US" sz="1600" dirty="0" smtClean="0"/>
            <a:t>CREST Contact: </a:t>
          </a:r>
          <a:r>
            <a:rPr lang="en-US" sz="1600" b="1" dirty="0" smtClean="0">
              <a:solidFill>
                <a:srgbClr val="FF0000"/>
              </a:solidFill>
            </a:rPr>
            <a:t>M. Tzortziou</a:t>
          </a:r>
          <a:r>
            <a:rPr lang="en-US" sz="1600" dirty="0" smtClean="0"/>
            <a:t> (CCNY)                     I. </a:t>
          </a:r>
          <a:r>
            <a:rPr lang="en-US" sz="1600" dirty="0" err="1" smtClean="0"/>
            <a:t>Petropavlovskikh</a:t>
          </a:r>
          <a:r>
            <a:rPr lang="en-US" sz="1600" dirty="0" smtClean="0"/>
            <a:t> ‎(NOAA), R. Evans (NOAA), G. </a:t>
          </a:r>
          <a:r>
            <a:rPr lang="en-US" sz="1600" dirty="0" err="1" smtClean="0"/>
            <a:t>McConville</a:t>
          </a:r>
          <a:r>
            <a:rPr lang="en-US" sz="1600" dirty="0" smtClean="0"/>
            <a:t> (NOAA),  J. Herman (NASA), J. Kaye (NASA), A. Cede ‎(NASA)</a:t>
          </a:r>
        </a:p>
        <a:p>
          <a:pPr algn="l">
            <a:lnSpc>
              <a:spcPct val="100000"/>
            </a:lnSpc>
            <a:spcBef>
              <a:spcPts val="1200"/>
            </a:spcBef>
            <a:spcAft>
              <a:spcPts val="0"/>
            </a:spcAft>
          </a:pPr>
          <a:r>
            <a:rPr lang="en-US" sz="1600" dirty="0" smtClean="0"/>
            <a:t>Funding Source: NOAA, NASA, NSF, EPA</a:t>
          </a:r>
        </a:p>
      </dgm:t>
    </dgm:pt>
    <dgm:pt modelId="{3ADD16DA-273A-4C20-9B33-EA57C3A60E5B}" type="parTrans" cxnId="{493CBF40-8F3E-4D4B-9BC8-0DCB321159E9}">
      <dgm:prSet/>
      <dgm:spPr/>
      <dgm:t>
        <a:bodyPr/>
        <a:lstStyle/>
        <a:p>
          <a:endParaRPr lang="en-US" sz="2800"/>
        </a:p>
      </dgm:t>
    </dgm:pt>
    <dgm:pt modelId="{BB62B210-271F-4D7D-BC47-E55B3C3968E9}" type="sibTrans" cxnId="{493CBF40-8F3E-4D4B-9BC8-0DCB321159E9}">
      <dgm:prSet/>
      <dgm:spPr/>
      <dgm:t>
        <a:bodyPr/>
        <a:lstStyle/>
        <a:p>
          <a:endParaRPr lang="en-US" sz="2800"/>
        </a:p>
      </dgm:t>
    </dgm:pt>
    <dgm:pt modelId="{FBD0B24E-0EAA-41F7-8B72-ECCEE3EBFC7B}">
      <dgm:prSet phldrT="[Text]" custT="1"/>
      <dgm:spPr/>
      <dgm:t>
        <a:bodyPr lIns="0" tIns="0" rIns="0" bIns="0"/>
        <a:lstStyle/>
        <a:p>
          <a:pPr algn="l">
            <a:spcBef>
              <a:spcPct val="0"/>
            </a:spcBef>
            <a:spcAft>
              <a:spcPct val="35000"/>
            </a:spcAft>
          </a:pPr>
          <a:r>
            <a:rPr lang="en-US" sz="1400" b="1" i="0" u="sng" dirty="0" smtClean="0"/>
            <a:t>The Pandora system network:</a:t>
          </a:r>
        </a:p>
        <a:p>
          <a:pPr algn="l">
            <a:spcBef>
              <a:spcPct val="0"/>
            </a:spcBef>
            <a:spcAft>
              <a:spcPts val="600"/>
            </a:spcAft>
          </a:pPr>
          <a:r>
            <a:rPr lang="en-US" sz="1400" b="0" i="0" u="none" dirty="0" smtClean="0"/>
            <a:t>- in the US (e.g., NOAA in Boulder CO; NASA Greenbelt MD; Washington DC; NASA Langley VA; Boston MA; Houston TX; Four Corners NM; Annapolis MD; Smithsonian MD; UMD MD; and soon in CUNY, NY)</a:t>
          </a:r>
        </a:p>
        <a:p>
          <a:pPr algn="l">
            <a:spcBef>
              <a:spcPct val="0"/>
            </a:spcBef>
            <a:spcAft>
              <a:spcPts val="600"/>
            </a:spcAft>
          </a:pPr>
          <a:r>
            <a:rPr lang="en-US" sz="1400" b="0" i="0" u="none" dirty="0" smtClean="0"/>
            <a:t>- in Europe (Helsinki, Finland, Innsbruck, Austria, Canary Islands)</a:t>
          </a:r>
        </a:p>
        <a:p>
          <a:pPr algn="l">
            <a:spcBef>
              <a:spcPct val="0"/>
            </a:spcBef>
            <a:spcAft>
              <a:spcPts val="600"/>
            </a:spcAft>
          </a:pPr>
          <a:r>
            <a:rPr lang="en-US" sz="1400" b="0" i="0" u="none" dirty="0" smtClean="0"/>
            <a:t>- in Korea (Seoul and Busan)</a:t>
          </a:r>
        </a:p>
        <a:p>
          <a:pPr algn="l">
            <a:spcBef>
              <a:spcPts val="1200"/>
            </a:spcBef>
            <a:spcAft>
              <a:spcPct val="35000"/>
            </a:spcAft>
          </a:pPr>
          <a:r>
            <a:rPr lang="en-US" sz="1200" b="1" i="0" u="sng" dirty="0" smtClean="0"/>
            <a:t>Publications (selected): </a:t>
          </a:r>
        </a:p>
        <a:p>
          <a:pPr algn="l">
            <a:spcBef>
              <a:spcPct val="0"/>
            </a:spcBef>
            <a:spcAft>
              <a:spcPct val="35000"/>
            </a:spcAft>
          </a:pPr>
          <a:r>
            <a:rPr lang="en-US" sz="1200" b="1" i="0" u="none" dirty="0" smtClean="0"/>
            <a:t>Tzortziou et al. 2012; Tzortziou et al. 2013; Tzortziou et al. 2014; *Reed et al. 2014; *He et al. 2014; *Stauffer et al. 2013; Herman et al. 2009; Herman et al. In Review; Cede 2012, Flynn et al. 2014; Lamsal et al. 2014</a:t>
          </a:r>
          <a:endParaRPr lang="en-US" sz="1200" b="1" dirty="0"/>
        </a:p>
      </dgm:t>
    </dgm:pt>
    <dgm:pt modelId="{F0B6F75F-AF9C-4FF0-A1FD-BF19EA783291}" type="parTrans" cxnId="{0C625B4C-8107-45FD-A335-2C096D6B1428}">
      <dgm:prSet/>
      <dgm:spPr/>
      <dgm:t>
        <a:bodyPr/>
        <a:lstStyle/>
        <a:p>
          <a:endParaRPr lang="en-US" sz="2800"/>
        </a:p>
      </dgm:t>
    </dgm:pt>
    <dgm:pt modelId="{C5049E48-4A8E-408F-B244-18BE17F14057}" type="sibTrans" cxnId="{0C625B4C-8107-45FD-A335-2C096D6B1428}">
      <dgm:prSet/>
      <dgm:spPr/>
      <dgm:t>
        <a:bodyPr/>
        <a:lstStyle/>
        <a:p>
          <a:endParaRPr lang="en-US" sz="2800"/>
        </a:p>
      </dgm:t>
    </dgm:pt>
    <dgm:pt modelId="{24CED257-B4BC-4E1E-A844-7D18A1865C6B}">
      <dgm:prSet phldrT="[Text]" custT="1"/>
      <dgm:spPr/>
      <dgm:t>
        <a:bodyPr lIns="0" rIns="0" anchor="t"/>
        <a:lstStyle/>
        <a:p>
          <a:pPr algn="l">
            <a:spcAft>
              <a:spcPct val="35000"/>
            </a:spcAft>
          </a:pPr>
          <a:r>
            <a:rPr lang="en-US" sz="1800" b="1" i="0" u="none" dirty="0" smtClean="0"/>
            <a:t>Pandora is a small, low-cost, extensively validated spectrometer system for measurements of atmospheric trace gases (total amount, vertical profiles) and aerosols, from fixed and moving platforms (ground-based network, ships, mobile vehicles). </a:t>
          </a:r>
        </a:p>
        <a:p>
          <a:pPr algn="l">
            <a:spcAft>
              <a:spcPct val="35000"/>
            </a:spcAft>
          </a:pPr>
          <a:r>
            <a:rPr lang="en-US" sz="1800" b="1" dirty="0" smtClean="0"/>
            <a:t>Products: NO</a:t>
          </a:r>
          <a:r>
            <a:rPr lang="en-US" sz="1800" b="1" baseline="-25000" dirty="0" smtClean="0"/>
            <a:t>2</a:t>
          </a:r>
          <a:r>
            <a:rPr lang="en-US" sz="1800" b="1" dirty="0" smtClean="0"/>
            <a:t>, H</a:t>
          </a:r>
          <a:r>
            <a:rPr lang="en-US" sz="1800" b="1" baseline="-25000" dirty="0" smtClean="0"/>
            <a:t>2</a:t>
          </a:r>
          <a:r>
            <a:rPr lang="en-US" sz="1800" b="1" dirty="0" smtClean="0"/>
            <a:t>O, O</a:t>
          </a:r>
          <a:r>
            <a:rPr lang="en-US" sz="1800" b="1" baseline="-25000" dirty="0" smtClean="0"/>
            <a:t>3</a:t>
          </a:r>
          <a:r>
            <a:rPr lang="en-US" sz="1800" b="1" dirty="0" smtClean="0"/>
            <a:t>, SO</a:t>
          </a:r>
          <a:r>
            <a:rPr lang="en-US" sz="1800" b="1" baseline="-25000" dirty="0" smtClean="0"/>
            <a:t>2</a:t>
          </a:r>
          <a:r>
            <a:rPr lang="en-US" sz="1800" b="1" dirty="0" smtClean="0"/>
            <a:t>, HCHO, aerosol properties</a:t>
          </a:r>
          <a:r>
            <a:rPr lang="en-US" sz="1800" dirty="0" smtClean="0"/>
            <a:t>.</a:t>
          </a:r>
          <a:endParaRPr lang="en-US" sz="1800" dirty="0" smtClean="0">
            <a:solidFill>
              <a:srgbClr val="C00000"/>
            </a:solidFill>
            <a:sym typeface="Wingdings"/>
          </a:endParaRPr>
        </a:p>
      </dgm:t>
    </dgm:pt>
    <dgm:pt modelId="{B790D343-2C83-47E2-8859-1030896DE50A}" type="sibTrans" cxnId="{57245258-5C11-45E8-B5AF-4E380445DCF3}">
      <dgm:prSet/>
      <dgm:spPr/>
      <dgm:t>
        <a:bodyPr/>
        <a:lstStyle/>
        <a:p>
          <a:endParaRPr lang="en-US" sz="2800"/>
        </a:p>
      </dgm:t>
    </dgm:pt>
    <dgm:pt modelId="{A638D1C1-4B0A-4B0A-9CCF-D4EF37FB338A}" type="parTrans" cxnId="{57245258-5C11-45E8-B5AF-4E380445DCF3}">
      <dgm:prSet/>
      <dgm:spPr/>
      <dgm:t>
        <a:bodyPr/>
        <a:lstStyle/>
        <a:p>
          <a:endParaRPr lang="en-US" sz="2800"/>
        </a:p>
      </dgm:t>
    </dgm:pt>
    <dgm:pt modelId="{6A3DD164-E6E9-4192-AD7B-AB4505C27768}">
      <dgm:prSet phldrT="[Text]" custT="1"/>
      <dgm:spPr/>
      <dgm:t>
        <a:bodyPr/>
        <a:lstStyle/>
        <a:p>
          <a:pPr algn="l"/>
          <a:r>
            <a:rPr lang="en-US" sz="1200" dirty="0" smtClean="0">
              <a:solidFill>
                <a:srgbClr val="FFC000"/>
              </a:solidFill>
            </a:rPr>
            <a:t> </a:t>
          </a:r>
          <a:r>
            <a:rPr lang="en-US" sz="1200" b="1" dirty="0" smtClean="0">
              <a:solidFill>
                <a:srgbClr val="FFC000"/>
              </a:solidFill>
            </a:rPr>
            <a:t>Task Goal &amp; Objectives: </a:t>
          </a:r>
          <a:r>
            <a:rPr lang="en-US" sz="1200" b="1" dirty="0" smtClean="0">
              <a:solidFill>
                <a:schemeClr val="bg1"/>
              </a:solidFill>
            </a:rPr>
            <a:t>Understand impacts of anthropogenic emissions and climate change on atmospheric composition;</a:t>
          </a:r>
          <a:r>
            <a:rPr lang="en-US" sz="1200" b="1" spc="-10" baseline="0" dirty="0" smtClean="0">
              <a:solidFill>
                <a:schemeClr val="bg1"/>
              </a:solidFill>
            </a:rPr>
            <a:t> study deposition of  air pollutants at the land-ocean interface; assess environmental and ecological benefits of air-quality regulations</a:t>
          </a:r>
        </a:p>
        <a:p>
          <a:pPr algn="l"/>
          <a:r>
            <a:rPr lang="en-US" sz="1200" b="1" dirty="0" smtClean="0">
              <a:solidFill>
                <a:srgbClr val="FFC000"/>
              </a:solidFill>
            </a:rPr>
            <a:t>NOAA Mission Relevancy: </a:t>
          </a:r>
          <a:r>
            <a:rPr lang="en-US" sz="1200" b="1" dirty="0" smtClean="0">
              <a:solidFill>
                <a:schemeClr val="bg1"/>
              </a:solidFill>
            </a:rPr>
            <a:t>Climate, Air-quality &amp; Human health, Coastal Ocean Color, Validation of satellite retrievals, Weather-ready nation </a:t>
          </a:r>
          <a:endParaRPr lang="en-US" sz="1200" b="1" dirty="0">
            <a:solidFill>
              <a:schemeClr val="bg1"/>
            </a:solidFill>
          </a:endParaRPr>
        </a:p>
      </dgm:t>
    </dgm:pt>
    <dgm:pt modelId="{81B7D04F-5E41-41E3-870F-8B407F4D74F9}" type="sibTrans" cxnId="{311F7A9F-DFFE-45E5-9E54-B07A60B93712}">
      <dgm:prSet/>
      <dgm:spPr/>
      <dgm:t>
        <a:bodyPr/>
        <a:lstStyle/>
        <a:p>
          <a:endParaRPr lang="en-US" sz="2800"/>
        </a:p>
      </dgm:t>
    </dgm:pt>
    <dgm:pt modelId="{042146EC-D6DE-46FE-9BDE-41C981F52539}" type="parTrans" cxnId="{311F7A9F-DFFE-45E5-9E54-B07A60B93712}">
      <dgm:prSet/>
      <dgm:spPr/>
      <dgm:t>
        <a:bodyPr/>
        <a:lstStyle/>
        <a:p>
          <a:endParaRPr lang="en-US" sz="2800"/>
        </a:p>
      </dgm:t>
    </dgm:pt>
    <dgm:pt modelId="{9D15137C-7409-4EF1-A380-2DAFC46290FC}" type="pres">
      <dgm:prSet presAssocID="{9F39183A-D1D9-45CB-8253-C2E3BE903EB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63724B-9F08-4708-86F1-C584E5D0CB14}" type="pres">
      <dgm:prSet presAssocID="{9F39183A-D1D9-45CB-8253-C2E3BE903EBD}" presName="axisShape" presStyleLbl="bgShp" presStyleIdx="0" presStyleCnt="1" custScaleX="124533"/>
      <dgm:spPr/>
    </dgm:pt>
    <dgm:pt modelId="{58FE485A-5DF6-4F9A-B426-B26202B646A7}" type="pres">
      <dgm:prSet presAssocID="{9F39183A-D1D9-45CB-8253-C2E3BE903EBD}" presName="rect1" presStyleLbl="node1" presStyleIdx="0" presStyleCnt="4" custScaleX="148046" custScaleY="114218" custLinFactNeighborX="-22436" custLinFactNeighborY="-62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E12BB-AA2A-489A-9F8B-AD775071428A}" type="pres">
      <dgm:prSet presAssocID="{9F39183A-D1D9-45CB-8253-C2E3BE903EBD}" presName="rect2" presStyleLbl="node1" presStyleIdx="1" presStyleCnt="4" custScaleX="157241" custScaleY="57415" custLinFactNeighborX="22037" custLinFactNeighborY="208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407B7-19DB-4FF1-BB93-3615DC098F76}" type="pres">
      <dgm:prSet presAssocID="{9F39183A-D1D9-45CB-8253-C2E3BE903EBD}" presName="rect3" presStyleLbl="node1" presStyleIdx="2" presStyleCnt="4" custScaleX="151179" custScaleY="106455" custLinFactNeighborX="-25780" custLinFactNeighborY="23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6496A-DE06-40E1-99F8-F45E6D66D72E}" type="pres">
      <dgm:prSet presAssocID="{9F39183A-D1D9-45CB-8253-C2E3BE903EBD}" presName="rect4" presStyleLbl="node1" presStyleIdx="3" presStyleCnt="4" custScaleX="152032" custScaleY="113515" custLinFactNeighborX="23026" custLinFactNeighborY="37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E0FAE4-DBDF-4AED-BB33-C675D198E957}" type="presOf" srcId="{6A3DD164-E6E9-4192-AD7B-AB4505C27768}" destId="{A7DE12BB-AA2A-489A-9F8B-AD775071428A}" srcOrd="0" destOrd="0" presId="urn:microsoft.com/office/officeart/2005/8/layout/matrix2"/>
    <dgm:cxn modelId="{493CBF40-8F3E-4D4B-9BC8-0DCB321159E9}" srcId="{9F39183A-D1D9-45CB-8253-C2E3BE903EBD}" destId="{1D09E355-FA29-46E4-8706-2277BE030BB8}" srcOrd="0" destOrd="0" parTransId="{3ADD16DA-273A-4C20-9B33-EA57C3A60E5B}" sibTransId="{BB62B210-271F-4D7D-BC47-E55B3C3968E9}"/>
    <dgm:cxn modelId="{9CBF4C07-289F-44F8-A7BE-657B4C96918E}" type="presOf" srcId="{FBD0B24E-0EAA-41F7-8B72-ECCEE3EBFC7B}" destId="{53A6496A-DE06-40E1-99F8-F45E6D66D72E}" srcOrd="0" destOrd="0" presId="urn:microsoft.com/office/officeart/2005/8/layout/matrix2"/>
    <dgm:cxn modelId="{41528861-CA1D-423E-BECD-408CA1F54FA5}" type="presOf" srcId="{9F39183A-D1D9-45CB-8253-C2E3BE903EBD}" destId="{9D15137C-7409-4EF1-A380-2DAFC46290FC}" srcOrd="0" destOrd="0" presId="urn:microsoft.com/office/officeart/2005/8/layout/matrix2"/>
    <dgm:cxn modelId="{95279B6D-0901-4CE7-97B4-DF9801A060C9}" type="presOf" srcId="{1D09E355-FA29-46E4-8706-2277BE030BB8}" destId="{58FE485A-5DF6-4F9A-B426-B26202B646A7}" srcOrd="0" destOrd="0" presId="urn:microsoft.com/office/officeart/2005/8/layout/matrix2"/>
    <dgm:cxn modelId="{0C625B4C-8107-45FD-A335-2C096D6B1428}" srcId="{9F39183A-D1D9-45CB-8253-C2E3BE903EBD}" destId="{FBD0B24E-0EAA-41F7-8B72-ECCEE3EBFC7B}" srcOrd="3" destOrd="0" parTransId="{F0B6F75F-AF9C-4FF0-A1FD-BF19EA783291}" sibTransId="{C5049E48-4A8E-408F-B244-18BE17F14057}"/>
    <dgm:cxn modelId="{DDDDBD64-3FE8-4F59-9E3E-3B6414ACDF96}" type="presOf" srcId="{24CED257-B4BC-4E1E-A844-7D18A1865C6B}" destId="{2E8407B7-19DB-4FF1-BB93-3615DC098F76}" srcOrd="0" destOrd="0" presId="urn:microsoft.com/office/officeart/2005/8/layout/matrix2"/>
    <dgm:cxn modelId="{57245258-5C11-45E8-B5AF-4E380445DCF3}" srcId="{9F39183A-D1D9-45CB-8253-C2E3BE903EBD}" destId="{24CED257-B4BC-4E1E-A844-7D18A1865C6B}" srcOrd="2" destOrd="0" parTransId="{A638D1C1-4B0A-4B0A-9CCF-D4EF37FB338A}" sibTransId="{B790D343-2C83-47E2-8859-1030896DE50A}"/>
    <dgm:cxn modelId="{311F7A9F-DFFE-45E5-9E54-B07A60B93712}" srcId="{9F39183A-D1D9-45CB-8253-C2E3BE903EBD}" destId="{6A3DD164-E6E9-4192-AD7B-AB4505C27768}" srcOrd="1" destOrd="0" parTransId="{042146EC-D6DE-46FE-9BDE-41C981F52539}" sibTransId="{81B7D04F-5E41-41E3-870F-8B407F4D74F9}"/>
    <dgm:cxn modelId="{05AD3AFE-8E85-40FD-BE7D-AD9807162B2F}" type="presParOf" srcId="{9D15137C-7409-4EF1-A380-2DAFC46290FC}" destId="{2763724B-9F08-4708-86F1-C584E5D0CB14}" srcOrd="0" destOrd="0" presId="urn:microsoft.com/office/officeart/2005/8/layout/matrix2"/>
    <dgm:cxn modelId="{07B5A6E4-6936-43FD-AB1E-07698C28FE4E}" type="presParOf" srcId="{9D15137C-7409-4EF1-A380-2DAFC46290FC}" destId="{58FE485A-5DF6-4F9A-B426-B26202B646A7}" srcOrd="1" destOrd="0" presId="urn:microsoft.com/office/officeart/2005/8/layout/matrix2"/>
    <dgm:cxn modelId="{9D2C37F6-5D67-4B6E-801A-DC73FF26A2C5}" type="presParOf" srcId="{9D15137C-7409-4EF1-A380-2DAFC46290FC}" destId="{A7DE12BB-AA2A-489A-9F8B-AD775071428A}" srcOrd="2" destOrd="0" presId="urn:microsoft.com/office/officeart/2005/8/layout/matrix2"/>
    <dgm:cxn modelId="{658B1C6F-17FA-4D17-A3B9-0E515ADF5382}" type="presParOf" srcId="{9D15137C-7409-4EF1-A380-2DAFC46290FC}" destId="{2E8407B7-19DB-4FF1-BB93-3615DC098F76}" srcOrd="3" destOrd="0" presId="urn:microsoft.com/office/officeart/2005/8/layout/matrix2"/>
    <dgm:cxn modelId="{79FE3A1D-1A8D-4EA2-B24F-108196BE64E6}" type="presParOf" srcId="{9D15137C-7409-4EF1-A380-2DAFC46290FC}" destId="{53A6496A-DE06-40E1-99F8-F45E6D66D72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48306-F65D-48D9-A933-75A001A250A0}">
      <dsp:nvSpPr>
        <dsp:cNvPr id="0" name=""/>
        <dsp:cNvSpPr/>
      </dsp:nvSpPr>
      <dsp:spPr>
        <a:xfrm>
          <a:off x="0" y="0"/>
          <a:ext cx="6981050" cy="1269142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4"/>
              </a:solidFill>
            </a:rPr>
            <a:t>City College of New York (CCNY)</a:t>
          </a:r>
          <a:endParaRPr lang="en-US" sz="1600" b="1" kern="1200" dirty="0">
            <a:solidFill>
              <a:schemeClr val="accent4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Backscatter  Lidar: 355, 532 and 1064 nm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Raman Lidar: H</a:t>
          </a:r>
          <a:r>
            <a:rPr lang="en-US" sz="1600" kern="1200" baseline="-25000" dirty="0" smtClean="0"/>
            <a:t>2</a:t>
          </a:r>
          <a:r>
            <a:rPr lang="en-US" sz="1600" kern="1200" dirty="0" smtClean="0"/>
            <a:t>O Vapor Mixing Ratio (407 nm /387 nm)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Doppler Wind </a:t>
          </a:r>
          <a:r>
            <a:rPr lang="en-US" sz="1600" kern="1200" dirty="0" err="1" smtClean="0"/>
            <a:t>Lidar</a:t>
          </a:r>
          <a:r>
            <a:rPr lang="en-US" sz="1600" kern="1200" dirty="0" smtClean="0"/>
            <a:t> 1.5 </a:t>
          </a:r>
          <a:r>
            <a:rPr lang="en-US" sz="1600" kern="1200" dirty="0" smtClean="0">
              <a:latin typeface="Symbol" panose="05050102010706020507" pitchFamily="18" charset="2"/>
            </a:rPr>
            <a:t>m</a:t>
          </a:r>
          <a:r>
            <a:rPr lang="en-US" sz="1600" kern="1200" dirty="0" smtClean="0"/>
            <a:t>m</a:t>
          </a:r>
          <a:endParaRPr lang="en-US" sz="1600" kern="1200" dirty="0"/>
        </a:p>
      </dsp:txBody>
      <dsp:txXfrm>
        <a:off x="1494855" y="0"/>
        <a:ext cx="5486194" cy="1269142"/>
      </dsp:txXfrm>
    </dsp:sp>
    <dsp:sp modelId="{F32FCE9B-237C-410B-B225-FE67AF5BC0B8}">
      <dsp:nvSpPr>
        <dsp:cNvPr id="0" name=""/>
        <dsp:cNvSpPr/>
      </dsp:nvSpPr>
      <dsp:spPr>
        <a:xfrm>
          <a:off x="98645" y="105973"/>
          <a:ext cx="1396210" cy="10571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56A83-BD33-4584-8672-1AAF3D89484D}">
      <dsp:nvSpPr>
        <dsp:cNvPr id="0" name=""/>
        <dsp:cNvSpPr/>
      </dsp:nvSpPr>
      <dsp:spPr>
        <a:xfrm>
          <a:off x="0" y="1367787"/>
          <a:ext cx="6981050" cy="1645119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4"/>
              </a:solidFill>
            </a:rPr>
            <a:t>University of Maryland, Baltimore County (UMBC) </a:t>
          </a:r>
          <a:endParaRPr lang="en-US" sz="1600" b="1" kern="1200" dirty="0">
            <a:solidFill>
              <a:schemeClr val="accent4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Backscatter Lidar:  355, 532 (ǁ</a:t>
          </a:r>
          <a:r>
            <a:rPr lang="en-US" sz="1600" kern="1200" dirty="0" smtClean="0">
              <a:sym typeface="Symbol"/>
            </a:rPr>
            <a:t> and )</a:t>
          </a:r>
          <a:r>
            <a:rPr lang="en-US" sz="1600" kern="1200" dirty="0" smtClean="0"/>
            <a:t> and 1064 nm	Sigma Space </a:t>
          </a:r>
          <a:r>
            <a:rPr lang="en-US" sz="1600" kern="1200" dirty="0" err="1" smtClean="0"/>
            <a:t>Micropulse</a:t>
          </a:r>
          <a:r>
            <a:rPr lang="en-US" sz="1600" kern="1200" dirty="0" smtClean="0"/>
            <a:t> Lidar 527 nm 		</a:t>
          </a:r>
          <a:r>
            <a:rPr lang="en-US" sz="1600" b="0" i="0" kern="1200" dirty="0" err="1" smtClean="0"/>
            <a:t>Leosphere</a:t>
          </a:r>
          <a:r>
            <a:rPr lang="en-US" sz="1600" b="0" i="0" kern="1200" dirty="0" smtClean="0"/>
            <a:t>  Scanning ALS-450 355 nm</a:t>
          </a:r>
          <a:endParaRPr lang="en-US" sz="1600" b="0" i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Raman Lidar: H</a:t>
          </a:r>
          <a:r>
            <a:rPr lang="en-US" sz="1600" kern="1200" baseline="-25000" dirty="0" smtClean="0"/>
            <a:t>2</a:t>
          </a:r>
          <a:r>
            <a:rPr lang="en-US" sz="1600" kern="1200" dirty="0" smtClean="0"/>
            <a:t>O Vapor Mixing Ratio (407 nm /387 nm)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Scanning Doppler Wind </a:t>
          </a:r>
          <a:r>
            <a:rPr lang="en-US" sz="1600" kern="1200" dirty="0" err="1" smtClean="0"/>
            <a:t>Lidar</a:t>
          </a:r>
          <a:r>
            <a:rPr lang="en-US" sz="1600" kern="1200" dirty="0" smtClean="0"/>
            <a:t> 1.5 </a:t>
          </a:r>
          <a:r>
            <a:rPr lang="en-US" sz="1600" kern="1200" dirty="0" smtClean="0">
              <a:latin typeface="Symbol" panose="05050102010706020507" pitchFamily="18" charset="2"/>
            </a:rPr>
            <a:t>m</a:t>
          </a:r>
          <a:r>
            <a:rPr lang="en-US" sz="1600" kern="1200" dirty="0" smtClean="0"/>
            <a:t>m </a:t>
          </a:r>
          <a:endParaRPr lang="en-US" sz="1600" kern="1200" dirty="0"/>
        </a:p>
      </dsp:txBody>
      <dsp:txXfrm>
        <a:off x="1494855" y="1367787"/>
        <a:ext cx="5486194" cy="1645119"/>
      </dsp:txXfrm>
    </dsp:sp>
    <dsp:sp modelId="{E2ACCC2D-BFB9-4AB4-BB74-471A41530B48}">
      <dsp:nvSpPr>
        <dsp:cNvPr id="0" name=""/>
        <dsp:cNvSpPr/>
      </dsp:nvSpPr>
      <dsp:spPr>
        <a:xfrm>
          <a:off x="98645" y="1521022"/>
          <a:ext cx="1396210" cy="133864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349FD-1AAA-4926-84E0-18264FA3A16F}">
      <dsp:nvSpPr>
        <dsp:cNvPr id="0" name=""/>
        <dsp:cNvSpPr/>
      </dsp:nvSpPr>
      <dsp:spPr>
        <a:xfrm>
          <a:off x="0" y="3111552"/>
          <a:ext cx="6981050" cy="1570247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4"/>
              </a:solidFill>
            </a:rPr>
            <a:t>Hampton University (HU)</a:t>
          </a:r>
          <a:endParaRPr lang="en-US" sz="1600" b="1" kern="1200" dirty="0">
            <a:solidFill>
              <a:schemeClr val="accent4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Backscatter Lidar: 355, 532 and 1064 nm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Raman Lidar: H</a:t>
          </a:r>
          <a:r>
            <a:rPr lang="en-US" sz="1600" kern="1200" baseline="-25000" dirty="0" smtClean="0"/>
            <a:t>2</a:t>
          </a:r>
          <a:r>
            <a:rPr lang="en-US" sz="1600" kern="1200" dirty="0" smtClean="0"/>
            <a:t>O Vapor Mixing Ratio (407 nm /387 nm)	             Rotational Raman Temperature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Scanning Doppler Wind </a:t>
          </a:r>
          <a:r>
            <a:rPr lang="en-US" sz="1600" kern="1200" dirty="0" err="1" smtClean="0"/>
            <a:t>Lidar</a:t>
          </a:r>
          <a:r>
            <a:rPr lang="en-US" sz="1600" kern="1200" dirty="0" smtClean="0"/>
            <a:t> 1.5 </a:t>
          </a:r>
          <a:r>
            <a:rPr lang="en-US" sz="1600" kern="1200" dirty="0" smtClean="0">
              <a:latin typeface="Symbol" panose="05050102010706020507" pitchFamily="18" charset="2"/>
            </a:rPr>
            <a:t>m</a:t>
          </a:r>
          <a:r>
            <a:rPr lang="en-US" sz="1600" kern="1200" dirty="0" smtClean="0"/>
            <a:t>m</a:t>
          </a:r>
          <a:endParaRPr lang="en-US" sz="16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</dsp:txBody>
      <dsp:txXfrm>
        <a:off x="1494855" y="3111552"/>
        <a:ext cx="5486194" cy="1570247"/>
      </dsp:txXfrm>
    </dsp:sp>
    <dsp:sp modelId="{227299FD-5919-411A-9076-234C8592666C}">
      <dsp:nvSpPr>
        <dsp:cNvPr id="0" name=""/>
        <dsp:cNvSpPr/>
      </dsp:nvSpPr>
      <dsp:spPr>
        <a:xfrm>
          <a:off x="98645" y="3309073"/>
          <a:ext cx="1396210" cy="11752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83309-A815-4680-BB1C-E884910C0957}">
      <dsp:nvSpPr>
        <dsp:cNvPr id="0" name=""/>
        <dsp:cNvSpPr/>
      </dsp:nvSpPr>
      <dsp:spPr>
        <a:xfrm>
          <a:off x="0" y="4780445"/>
          <a:ext cx="6981050" cy="1061434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4"/>
              </a:solidFill>
            </a:rPr>
            <a:t>University of Puerto Rico, </a:t>
          </a:r>
          <a:r>
            <a:rPr lang="en-US" sz="1600" b="1" kern="1200" dirty="0" err="1" smtClean="0">
              <a:solidFill>
                <a:schemeClr val="accent4"/>
              </a:solidFill>
            </a:rPr>
            <a:t>Mayagüez</a:t>
          </a:r>
          <a:r>
            <a:rPr lang="en-US" sz="1600" b="1" kern="1200" dirty="0" smtClean="0">
              <a:solidFill>
                <a:schemeClr val="accent4"/>
              </a:solidFill>
            </a:rPr>
            <a:t> (UPRM)</a:t>
          </a:r>
          <a:endParaRPr lang="en-US" sz="1600" b="1" kern="1200" dirty="0">
            <a:solidFill>
              <a:schemeClr val="accent4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Backscatter Lidar: 355, 532 and 1064 nm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Raman Lidar: H</a:t>
          </a:r>
          <a:r>
            <a:rPr lang="en-US" sz="1600" kern="1200" baseline="-25000" dirty="0" smtClean="0"/>
            <a:t>2</a:t>
          </a:r>
          <a:r>
            <a:rPr lang="en-US" sz="1600" kern="1200" dirty="0" smtClean="0"/>
            <a:t>O Vapor Mixing Ratio (407 nm /387nm)</a:t>
          </a:r>
          <a:endParaRPr lang="en-US" sz="1600" kern="1200" dirty="0"/>
        </a:p>
      </dsp:txBody>
      <dsp:txXfrm>
        <a:off x="1494855" y="4780445"/>
        <a:ext cx="5486194" cy="1061434"/>
      </dsp:txXfrm>
    </dsp:sp>
    <dsp:sp modelId="{E612863E-8F1A-43C0-9E98-3EF401B96A82}">
      <dsp:nvSpPr>
        <dsp:cNvPr id="0" name=""/>
        <dsp:cNvSpPr/>
      </dsp:nvSpPr>
      <dsp:spPr>
        <a:xfrm>
          <a:off x="98645" y="4892460"/>
          <a:ext cx="1396210" cy="8374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3724B-9F08-4708-86F1-C584E5D0CB14}">
      <dsp:nvSpPr>
        <dsp:cNvPr id="0" name=""/>
        <dsp:cNvSpPr/>
      </dsp:nvSpPr>
      <dsp:spPr>
        <a:xfrm>
          <a:off x="11" y="0"/>
          <a:ext cx="8793944" cy="685800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FE485A-5DF6-4F9A-B426-B26202B646A7}">
      <dsp:nvSpPr>
        <dsp:cNvPr id="0" name=""/>
        <dsp:cNvSpPr/>
      </dsp:nvSpPr>
      <dsp:spPr>
        <a:xfrm>
          <a:off x="0" y="0"/>
          <a:ext cx="4182529" cy="330953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 smtClean="0"/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a typeface="Calibri" panose="020F0502020204030204" pitchFamily="34" charset="0"/>
              <a:cs typeface="Times New Roman" panose="02020603050405020304" pitchFamily="18" charset="0"/>
            </a:rPr>
            <a:t>Ceilometer PBL Heights for Assimilation and Verification of Forecast Products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rPr>
            <a:t>UMBC</a:t>
          </a:r>
          <a:r>
            <a:rPr lang="en-US" sz="1800" b="1" kern="1200" dirty="0" smtClean="0">
              <a:ea typeface="Calibri" panose="020F0502020204030204" pitchFamily="34" charset="0"/>
              <a:cs typeface="Times New Roman" panose="02020603050405020304" pitchFamily="18" charset="0"/>
            </a:rPr>
            <a:t>: </a:t>
          </a:r>
          <a:r>
            <a:rPr lang="en-US" sz="1800" b="0" kern="1200" dirty="0" smtClean="0">
              <a:ea typeface="Calibri" panose="020F0502020204030204" pitchFamily="34" charset="0"/>
              <a:cs typeface="Times New Roman" panose="02020603050405020304" pitchFamily="18" charset="0"/>
            </a:rPr>
            <a:t>Belay </a:t>
          </a:r>
          <a:r>
            <a:rPr lang="en-US" sz="1800" b="0" kern="1200" dirty="0" err="1" smtClean="0">
              <a:ea typeface="Calibri" panose="020F0502020204030204" pitchFamily="34" charset="0"/>
              <a:cs typeface="Times New Roman" panose="02020603050405020304" pitchFamily="18" charset="0"/>
            </a:rPr>
            <a:t>Demoz</a:t>
          </a:r>
          <a:r>
            <a:rPr lang="en-US" sz="1800" b="1" kern="1200" dirty="0" smtClean="0"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1800" kern="1200" dirty="0" smtClean="0">
              <a:ea typeface="Calibri" panose="020F0502020204030204" pitchFamily="34" charset="0"/>
              <a:cs typeface="Times New Roman" panose="02020603050405020304" pitchFamily="18" charset="0"/>
            </a:rPr>
            <a:t>Ruben Delgado, </a:t>
          </a:r>
          <a:r>
            <a:rPr lang="en-US" sz="1800" b="1" i="0" kern="1200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rPr>
            <a:t>Howard University</a:t>
          </a:r>
          <a:r>
            <a:rPr lang="en-US" sz="1800" b="1" i="0" kern="1200" dirty="0" smtClean="0">
              <a:ea typeface="Calibri" panose="020F0502020204030204" pitchFamily="34" charset="0"/>
              <a:cs typeface="Times New Roman" panose="02020603050405020304" pitchFamily="18" charset="0"/>
            </a:rPr>
            <a:t>:</a:t>
          </a:r>
          <a:r>
            <a:rPr lang="en-US" sz="1800" i="0" kern="1200" dirty="0" smtClean="0">
              <a:ea typeface="Calibri" panose="020F0502020204030204" pitchFamily="34" charset="0"/>
              <a:cs typeface="Times New Roman" panose="02020603050405020304" pitchFamily="18" charset="0"/>
            </a:rPr>
            <a:t> Ricardo Sakai; </a:t>
          </a:r>
          <a:r>
            <a:rPr lang="en-US" sz="1800" b="1" i="0" kern="1200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rPr>
            <a:t>NWS</a:t>
          </a:r>
          <a:r>
            <a:rPr lang="en-US" sz="1800" b="1" i="0" kern="1200" dirty="0" smtClean="0">
              <a:ea typeface="Calibri" panose="020F0502020204030204" pitchFamily="34" charset="0"/>
              <a:cs typeface="Times New Roman" panose="02020603050405020304" pitchFamily="18" charset="0"/>
            </a:rPr>
            <a:t>:</a:t>
          </a:r>
          <a:r>
            <a:rPr lang="en-US" sz="1800" i="0" kern="1200" dirty="0" smtClean="0">
              <a:ea typeface="Calibri" panose="020F0502020204030204" pitchFamily="34" charset="0"/>
              <a:cs typeface="Times New Roman" panose="02020603050405020304" pitchFamily="18" charset="0"/>
            </a:rPr>
            <a:t> Dennis Atkinson, Michael Hicks, Jason Chasse (Program Manager </a:t>
          </a:r>
          <a:r>
            <a:rPr lang="en-US" sz="1800" i="0" kern="1200" dirty="0" err="1" smtClean="0">
              <a:ea typeface="Calibri" panose="020F0502020204030204" pitchFamily="34" charset="0"/>
              <a:cs typeface="Times New Roman" panose="02020603050405020304" pitchFamily="18" charset="0"/>
            </a:rPr>
            <a:t>NextGen</a:t>
          </a:r>
          <a:r>
            <a:rPr lang="en-US" sz="1800" i="0" kern="1200" dirty="0" smtClean="0">
              <a:ea typeface="Calibri" panose="020F0502020204030204" pitchFamily="34" charset="0"/>
              <a:cs typeface="Times New Roman" panose="02020603050405020304" pitchFamily="18" charset="0"/>
            </a:rPr>
            <a:t> Aviation Weather at NOAA/NWS/ OS&amp;T)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66FF66"/>
              </a:solidFill>
            </a:rPr>
            <a:t>Funding Source</a:t>
          </a:r>
          <a:r>
            <a:rPr lang="en-US" sz="1800" kern="1200" dirty="0" smtClean="0"/>
            <a:t>: EPP/NWS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</a:t>
          </a:r>
          <a:endParaRPr lang="en-US" sz="2400" kern="1200" dirty="0">
            <a:solidFill>
              <a:srgbClr val="FFC000"/>
            </a:solidFill>
          </a:endParaRPr>
        </a:p>
      </dsp:txBody>
      <dsp:txXfrm>
        <a:off x="161558" y="161558"/>
        <a:ext cx="3859413" cy="2986417"/>
      </dsp:txXfrm>
    </dsp:sp>
    <dsp:sp modelId="{A7DE12BB-AA2A-489A-9F8B-AD775071428A}">
      <dsp:nvSpPr>
        <dsp:cNvPr id="0" name=""/>
        <dsp:cNvSpPr/>
      </dsp:nvSpPr>
      <dsp:spPr>
        <a:xfrm>
          <a:off x="4644207" y="0"/>
          <a:ext cx="4149748" cy="330797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Observations of PBL height and dynamics, aerosol, clouds, an aloft aerosol plumes as function of diurnal cycle, season and ancillary MET data sets.</a:t>
          </a:r>
          <a:endParaRPr lang="en-US" sz="2800" kern="1200" dirty="0"/>
        </a:p>
      </dsp:txBody>
      <dsp:txXfrm>
        <a:off x="4805689" y="161482"/>
        <a:ext cx="3826784" cy="2985006"/>
      </dsp:txXfrm>
    </dsp:sp>
    <dsp:sp modelId="{2E8407B7-19DB-4FF1-BB93-3615DC098F76}">
      <dsp:nvSpPr>
        <dsp:cNvPr id="0" name=""/>
        <dsp:cNvSpPr/>
      </dsp:nvSpPr>
      <dsp:spPr>
        <a:xfrm>
          <a:off x="122043" y="3660361"/>
          <a:ext cx="4008446" cy="291728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ea typeface="Calibri" panose="020F0502020204030204" pitchFamily="34" charset="0"/>
              <a:cs typeface="Times New Roman" panose="02020603050405020304" pitchFamily="18" charset="0"/>
            </a:rPr>
            <a:t>UMBC algorithm being used to retrieve PBL heights from the NWS </a:t>
          </a:r>
          <a:r>
            <a:rPr lang="en-US" sz="1800" kern="1200" dirty="0" err="1" smtClean="0">
              <a:ea typeface="Calibri" panose="020F0502020204030204" pitchFamily="34" charset="0"/>
              <a:cs typeface="Times New Roman" panose="02020603050405020304" pitchFamily="18" charset="0"/>
            </a:rPr>
            <a:t>Vaisala’s</a:t>
          </a:r>
          <a:r>
            <a:rPr lang="en-US" sz="1800" kern="1200" dirty="0" smtClean="0">
              <a:ea typeface="Calibri" panose="020F0502020204030204" pitchFamily="34" charset="0"/>
              <a:cs typeface="Times New Roman" panose="02020603050405020304" pitchFamily="18" charset="0"/>
            </a:rPr>
            <a:t> CL31 ceilometers, as part of a Proof of Concept Test bed.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ea typeface="Calibri" panose="020F0502020204030204" pitchFamily="34" charset="0"/>
              <a:cs typeface="Times New Roman" panose="02020603050405020304" pitchFamily="18" charset="0"/>
            </a:rPr>
            <a:t>Collocated measurements between CL31 ceilometer and UMBC </a:t>
          </a:r>
          <a:r>
            <a:rPr lang="en-US" sz="1800" kern="1200" dirty="0" err="1" smtClean="0">
              <a:ea typeface="Calibri" panose="020F0502020204030204" pitchFamily="34" charset="0"/>
              <a:cs typeface="Times New Roman" panose="02020603050405020304" pitchFamily="18" charset="0"/>
            </a:rPr>
            <a:t>Micropulse</a:t>
          </a:r>
          <a:r>
            <a:rPr lang="en-US" sz="1800" kern="1200" dirty="0" smtClean="0">
              <a:ea typeface="Calibri" panose="020F0502020204030204" pitchFamily="34" charset="0"/>
              <a:cs typeface="Times New Roman" panose="02020603050405020304" pitchFamily="18" charset="0"/>
            </a:rPr>
            <a:t> Lidar.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ea typeface="Calibri" panose="020F0502020204030204" pitchFamily="34" charset="0"/>
              <a:cs typeface="Times New Roman" panose="02020603050405020304" pitchFamily="18" charset="0"/>
            </a:rPr>
            <a:t>Collaboration between UMBC and Howard University. </a:t>
          </a:r>
          <a:endParaRPr lang="en-US" sz="1800" kern="1200" dirty="0"/>
        </a:p>
      </dsp:txBody>
      <dsp:txXfrm>
        <a:off x="264453" y="3802771"/>
        <a:ext cx="3723626" cy="2632463"/>
      </dsp:txXfrm>
    </dsp:sp>
    <dsp:sp modelId="{53A6496A-DE06-40E1-99F8-F45E6D66D72E}">
      <dsp:nvSpPr>
        <dsp:cNvPr id="0" name=""/>
        <dsp:cNvSpPr/>
      </dsp:nvSpPr>
      <dsp:spPr>
        <a:xfrm>
          <a:off x="4571212" y="3640583"/>
          <a:ext cx="4095186" cy="293445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ea typeface="Calibri" panose="020F0502020204030204" pitchFamily="34" charset="0"/>
              <a:cs typeface="Times New Roman" panose="02020603050405020304" pitchFamily="18" charset="0"/>
            </a:rPr>
            <a:t>PBL heights retrieved from CL31 will be implemented at nationwide ASOS sites, as support of scientific efforts of the NWS Sterling Field Support Center. </a:t>
          </a:r>
          <a:endParaRPr lang="en-U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</dsp:txBody>
      <dsp:txXfrm>
        <a:off x="4714460" y="3783831"/>
        <a:ext cx="3808690" cy="26479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3724B-9F08-4708-86F1-C584E5D0CB14}">
      <dsp:nvSpPr>
        <dsp:cNvPr id="0" name=""/>
        <dsp:cNvSpPr/>
      </dsp:nvSpPr>
      <dsp:spPr>
        <a:xfrm>
          <a:off x="-11" y="0"/>
          <a:ext cx="8854912" cy="685800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FE485A-5DF6-4F9A-B426-B26202B646A7}">
      <dsp:nvSpPr>
        <dsp:cNvPr id="0" name=""/>
        <dsp:cNvSpPr/>
      </dsp:nvSpPr>
      <dsp:spPr>
        <a:xfrm>
          <a:off x="0" y="143647"/>
          <a:ext cx="4248585" cy="30819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800" b="1" kern="1200" dirty="0" smtClean="0">
            <a:solidFill>
              <a:srgbClr val="FFC000"/>
            </a:solidFill>
          </a:endParaRP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1" kern="1200" dirty="0" smtClean="0">
              <a:solidFill>
                <a:srgbClr val="FFC000"/>
              </a:solidFill>
            </a:rPr>
            <a:t>Sensors and Networks for Research  on Urban Atmospheric Boundary Layer Dynamics and Processes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CREST Contact : </a:t>
          </a:r>
          <a:r>
            <a:rPr lang="en-US" sz="1800" kern="1200" dirty="0" err="1" smtClean="0"/>
            <a:t>Arend</a:t>
          </a:r>
          <a:r>
            <a:rPr lang="en-US" sz="1800" kern="1200" dirty="0" smtClean="0"/>
            <a:t>, </a:t>
          </a:r>
          <a:r>
            <a:rPr lang="en-US" sz="1800" kern="1200" dirty="0" err="1" smtClean="0"/>
            <a:t>Moshary</a:t>
          </a:r>
          <a:r>
            <a:rPr lang="en-US" sz="1800" kern="1200" dirty="0" smtClean="0"/>
            <a:t>, </a:t>
          </a:r>
          <a:r>
            <a:rPr lang="en-US" sz="1800" b="1" kern="1200" dirty="0" err="1" smtClean="0">
              <a:solidFill>
                <a:srgbClr val="FF0000"/>
              </a:solidFill>
            </a:rPr>
            <a:t>Ramamuthy</a:t>
          </a:r>
          <a:r>
            <a:rPr lang="en-US" sz="1800" b="1" kern="1200" dirty="0" smtClean="0">
              <a:solidFill>
                <a:srgbClr val="FF0000"/>
              </a:solidFill>
            </a:rPr>
            <a:t> (CCNY)</a:t>
          </a:r>
          <a:endParaRPr lang="en-US" sz="1800" kern="1200" dirty="0" smtClean="0"/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Collaborators ESRL: Alan Brewer, Mike Hardesty, NWS:  Jeffery Tongue; NASA: Cynthia </a:t>
          </a:r>
          <a:r>
            <a:rPr lang="en-US" sz="1800" kern="1200" dirty="0" err="1" smtClean="0"/>
            <a:t>Rosensweig</a:t>
          </a:r>
          <a:r>
            <a:rPr lang="en-US" sz="1800" kern="1200" dirty="0" smtClean="0"/>
            <a:t>; NYC Department of Health: Tom Matte.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Leveraged Project, Funding </a:t>
          </a:r>
          <a:r>
            <a:rPr lang="en-US" sz="1800" kern="1200" dirty="0" smtClean="0">
              <a:latin typeface="+mn-lt"/>
            </a:rPr>
            <a:t>Source (</a:t>
          </a:r>
          <a:r>
            <a:rPr lang="en-US" sz="1800" kern="1200" dirty="0" smtClean="0">
              <a:latin typeface="+mn-lt"/>
              <a:cs typeface="Arial" panose="020B0604020202020204" pitchFamily="34" charset="0"/>
            </a:rPr>
            <a:t>NOAA EPP/CPO, NSF, DHS</a:t>
          </a:r>
          <a:r>
            <a:rPr lang="en-US" sz="1800" kern="1200" dirty="0" smtClean="0">
              <a:latin typeface="+mn-lt"/>
            </a:rPr>
            <a:t>)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</a:t>
          </a:r>
          <a:endParaRPr lang="en-US" sz="2400" kern="1200" dirty="0">
            <a:solidFill>
              <a:srgbClr val="FFC000"/>
            </a:solidFill>
          </a:endParaRPr>
        </a:p>
      </dsp:txBody>
      <dsp:txXfrm>
        <a:off x="150446" y="294093"/>
        <a:ext cx="3947693" cy="2781010"/>
      </dsp:txXfrm>
    </dsp:sp>
    <dsp:sp modelId="{A7DE12BB-AA2A-489A-9F8B-AD775071428A}">
      <dsp:nvSpPr>
        <dsp:cNvPr id="0" name=""/>
        <dsp:cNvSpPr/>
      </dsp:nvSpPr>
      <dsp:spPr>
        <a:xfrm>
          <a:off x="4606083" y="99770"/>
          <a:ext cx="4248805" cy="313920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b="0" kern="1200" dirty="0" smtClean="0">
              <a:latin typeface="+mn-lt"/>
              <a:cs typeface="Arial" panose="020B0604020202020204" pitchFamily="34" charset="0"/>
            </a:rPr>
            <a:t> </a:t>
          </a:r>
          <a:r>
            <a:rPr lang="en-US" sz="1800" b="1" u="sng" kern="1200" dirty="0" smtClean="0">
              <a:solidFill>
                <a:srgbClr val="FFC000"/>
              </a:solidFill>
              <a:latin typeface="+mn-lt"/>
              <a:cs typeface="Arial" panose="020B0604020202020204" pitchFamily="34" charset="0"/>
            </a:rPr>
            <a:t>Objectives: 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0" kern="1200" dirty="0" smtClean="0">
              <a:latin typeface="+mn-lt"/>
              <a:cs typeface="Arial" panose="020B0604020202020204" pitchFamily="34" charset="0"/>
            </a:rPr>
            <a:t>- Characterize atmospheric stability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0" kern="1200" dirty="0" smtClean="0">
              <a:latin typeface="+mn-lt"/>
              <a:cs typeface="Arial" panose="020B0604020202020204" pitchFamily="34" charset="0"/>
            </a:rPr>
            <a:t>- Understand energy flux processes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0" kern="1200" dirty="0" smtClean="0">
              <a:latin typeface="+mn-lt"/>
              <a:cs typeface="Arial" panose="020B0604020202020204" pitchFamily="34" charset="0"/>
            </a:rPr>
            <a:t>- Measure the intensity of severe storms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1" u="sng" kern="1200" dirty="0" smtClean="0">
              <a:solidFill>
                <a:srgbClr val="FFC000"/>
              </a:solidFill>
              <a:latin typeface="+mn-lt"/>
              <a:cs typeface="Arial" panose="020B0604020202020204" pitchFamily="34" charset="0"/>
            </a:rPr>
            <a:t>NOAA Relevance</a:t>
          </a:r>
          <a:r>
            <a:rPr lang="en-US" sz="1800" b="1" kern="1200" dirty="0" smtClean="0">
              <a:solidFill>
                <a:srgbClr val="FFC000"/>
              </a:solidFill>
              <a:latin typeface="+mn-lt"/>
              <a:cs typeface="Arial" panose="020B0604020202020204" pitchFamily="34" charset="0"/>
            </a:rPr>
            <a:t>: </a:t>
          </a:r>
          <a:r>
            <a:rPr lang="en-US" sz="1800" b="0" kern="1200" dirty="0" smtClean="0">
              <a:latin typeface="+mn-lt"/>
              <a:cs typeface="Arial" panose="020B0604020202020204" pitchFamily="34" charset="0"/>
            </a:rPr>
            <a:t>Understand and predict changes in the climate and weather of urban coastal regions.  Share that knowledge and information with relevant stakeholders. </a:t>
          </a:r>
          <a:r>
            <a:rPr lang="en-US" sz="1800" kern="1200" dirty="0" smtClean="0"/>
            <a:t>Supports testing fundamental hypothesis and models of urban coastal meteorology.</a:t>
          </a:r>
          <a:endParaRPr lang="en-US" sz="1800" b="0" kern="1200" dirty="0" smtClean="0">
            <a:latin typeface="+mn-lt"/>
            <a:cs typeface="Arial" panose="020B0604020202020204" pitchFamily="34" charset="0"/>
          </a:endParaRPr>
        </a:p>
      </dsp:txBody>
      <dsp:txXfrm>
        <a:off x="4759327" y="253014"/>
        <a:ext cx="3942317" cy="2832720"/>
      </dsp:txXfrm>
    </dsp:sp>
    <dsp:sp modelId="{2E8407B7-19DB-4FF1-BB93-3615DC098F76}">
      <dsp:nvSpPr>
        <dsp:cNvPr id="0" name=""/>
        <dsp:cNvSpPr/>
      </dsp:nvSpPr>
      <dsp:spPr>
        <a:xfrm>
          <a:off x="0" y="3604413"/>
          <a:ext cx="4280214" cy="311498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1" u="sng" kern="1200" dirty="0" smtClean="0">
              <a:solidFill>
                <a:srgbClr val="FFC000"/>
              </a:solidFill>
            </a:rPr>
            <a:t>Description: </a:t>
          </a:r>
          <a:r>
            <a:rPr lang="en-US" sz="1800" kern="1200" dirty="0" smtClean="0"/>
            <a:t>Develop and install unique ground based remote sensing  and in-situ instruments and networks  to observe flows and physical processes in the urban coastal atmospheric boundary layer.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1" u="sng" kern="1200" dirty="0" smtClean="0">
              <a:solidFill>
                <a:srgbClr val="FFC000"/>
              </a:solidFill>
            </a:rPr>
            <a:t>Methodology: </a:t>
          </a:r>
          <a:r>
            <a:rPr lang="en-US" sz="1800" kern="1200" dirty="0" smtClean="0"/>
            <a:t>By implementing a structured multilevel data product strategy, many stages of analysis is performed, ranging from individual instrument and network integrity to the use of co-operating observations.</a:t>
          </a:r>
        </a:p>
      </dsp:txBody>
      <dsp:txXfrm>
        <a:off x="152061" y="3756474"/>
        <a:ext cx="3976092" cy="2810863"/>
      </dsp:txXfrm>
    </dsp:sp>
    <dsp:sp modelId="{53A6496A-DE06-40E1-99F8-F45E6D66D72E}">
      <dsp:nvSpPr>
        <dsp:cNvPr id="0" name=""/>
        <dsp:cNvSpPr/>
      </dsp:nvSpPr>
      <dsp:spPr>
        <a:xfrm>
          <a:off x="4859196" y="6106568"/>
          <a:ext cx="3700302" cy="62487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- </a:t>
          </a:r>
          <a:r>
            <a:rPr lang="en-US" sz="1000" kern="1200" dirty="0" err="1" smtClean="0"/>
            <a:t>Arend</a:t>
          </a:r>
          <a:r>
            <a:rPr lang="en-US" sz="1000" kern="1200" dirty="0" smtClean="0"/>
            <a:t>, M., et. al. 2012, </a:t>
          </a:r>
          <a:r>
            <a:rPr lang="en-US" sz="1000" kern="1200" dirty="0" err="1" smtClean="0"/>
            <a:t>NYCMetNet</a:t>
          </a:r>
          <a:r>
            <a:rPr lang="en-US" sz="1000" kern="1200" dirty="0" smtClean="0"/>
            <a:t> Graphic, in Urban Meteorology: Forecasting, Monitoring, and Meeting Users' Needs, Board on Atmospheric Sciences and Climate, National Academy of Sciences, </a:t>
          </a:r>
          <a:r>
            <a:rPr lang="en-US" sz="1000" kern="1200" dirty="0" err="1" smtClean="0"/>
            <a:t>NRC,National</a:t>
          </a:r>
          <a:r>
            <a:rPr lang="en-US" sz="1000" kern="1200" dirty="0" smtClean="0"/>
            <a:t> Academies Press, Washington. pg. 54</a:t>
          </a:r>
        </a:p>
      </dsp:txBody>
      <dsp:txXfrm>
        <a:off x="4889700" y="6137072"/>
        <a:ext cx="3639294" cy="5638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3724B-9F08-4708-86F1-C584E5D0CB14}">
      <dsp:nvSpPr>
        <dsp:cNvPr id="0" name=""/>
        <dsp:cNvSpPr/>
      </dsp:nvSpPr>
      <dsp:spPr>
        <a:xfrm>
          <a:off x="-11" y="0"/>
          <a:ext cx="8854912" cy="685800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FE485A-5DF6-4F9A-B426-B26202B646A7}">
      <dsp:nvSpPr>
        <dsp:cNvPr id="0" name=""/>
        <dsp:cNvSpPr/>
      </dsp:nvSpPr>
      <dsp:spPr>
        <a:xfrm>
          <a:off x="0" y="143647"/>
          <a:ext cx="4248585" cy="30819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800" b="1" kern="1200" dirty="0" smtClean="0">
            <a:solidFill>
              <a:srgbClr val="FFC000"/>
            </a:solidFill>
          </a:endParaRP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1" kern="1200" dirty="0" smtClean="0">
              <a:solidFill>
                <a:srgbClr val="FFC000"/>
              </a:solidFill>
            </a:rPr>
            <a:t>Remote Sensing of Greenhouse Gases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CREST Contact : </a:t>
          </a:r>
          <a:r>
            <a:rPr lang="en-US" sz="1800" kern="1200" dirty="0" err="1" smtClean="0"/>
            <a:t>Moshary</a:t>
          </a:r>
          <a:r>
            <a:rPr lang="en-US" sz="1800" kern="1200" dirty="0" smtClean="0"/>
            <a:t>/Gross (CCNY)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800" kern="1200" dirty="0" smtClean="0"/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Collaborators DoE (BNL)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800" kern="1200" dirty="0" smtClean="0"/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Potential Collaboration with ESRL CSD and CIRES for Urban Methane levels and leaks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 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Leveraged Project: Funding </a:t>
          </a:r>
          <a:r>
            <a:rPr lang="en-US" sz="1800" kern="1200" dirty="0" smtClean="0">
              <a:latin typeface="+mn-lt"/>
            </a:rPr>
            <a:t>Source (</a:t>
          </a:r>
          <a:r>
            <a:rPr lang="en-US" sz="1800" kern="1200" dirty="0" smtClean="0">
              <a:latin typeface="+mn-lt"/>
              <a:cs typeface="Arial" panose="020B0604020202020204" pitchFamily="34" charset="0"/>
            </a:rPr>
            <a:t>NSF</a:t>
          </a:r>
          <a:r>
            <a:rPr lang="en-US" sz="1800" kern="1200" dirty="0" smtClean="0">
              <a:latin typeface="+mn-lt"/>
            </a:rPr>
            <a:t>)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</a:t>
          </a:r>
          <a:endParaRPr lang="en-US" sz="2400" kern="1200" dirty="0">
            <a:solidFill>
              <a:srgbClr val="FFC000"/>
            </a:solidFill>
          </a:endParaRPr>
        </a:p>
      </dsp:txBody>
      <dsp:txXfrm>
        <a:off x="150446" y="294093"/>
        <a:ext cx="3947693" cy="2781010"/>
      </dsp:txXfrm>
    </dsp:sp>
    <dsp:sp modelId="{A7DE12BB-AA2A-489A-9F8B-AD775071428A}">
      <dsp:nvSpPr>
        <dsp:cNvPr id="0" name=""/>
        <dsp:cNvSpPr/>
      </dsp:nvSpPr>
      <dsp:spPr>
        <a:xfrm>
          <a:off x="4606083" y="99770"/>
          <a:ext cx="4248805" cy="313920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b="0" kern="1200" dirty="0" smtClean="0">
              <a:latin typeface="+mn-lt"/>
              <a:cs typeface="Arial" panose="020B0604020202020204" pitchFamily="34" charset="0"/>
            </a:rPr>
            <a:t> </a:t>
          </a:r>
          <a:r>
            <a:rPr lang="en-US" sz="1800" b="1" u="sng" kern="1200" dirty="0" smtClean="0">
              <a:solidFill>
                <a:srgbClr val="FFC000"/>
              </a:solidFill>
              <a:latin typeface="+mn-lt"/>
              <a:cs typeface="Arial" panose="020B0604020202020204" pitchFamily="34" charset="0"/>
            </a:rPr>
            <a:t>Objectives: 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0" kern="1200" dirty="0" smtClean="0">
              <a:latin typeface="+mn-lt"/>
              <a:cs typeface="Arial" panose="020B0604020202020204" pitchFamily="34" charset="0"/>
            </a:rPr>
            <a:t>- Characterize GHGs at model grid scales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0" kern="1200" dirty="0" smtClean="0">
              <a:latin typeface="+mn-lt"/>
              <a:cs typeface="Arial" panose="020B0604020202020204" pitchFamily="34" charset="0"/>
            </a:rPr>
            <a:t>- Develop ranging instruments for GHGs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1" u="sng" kern="1200" dirty="0" smtClean="0">
              <a:solidFill>
                <a:srgbClr val="FFC000"/>
              </a:solidFill>
              <a:latin typeface="+mn-lt"/>
              <a:cs typeface="Arial" panose="020B0604020202020204" pitchFamily="34" charset="0"/>
            </a:rPr>
            <a:t>NOAA Relevance</a:t>
          </a:r>
          <a:r>
            <a:rPr lang="en-US" sz="1800" b="1" kern="1200" dirty="0" smtClean="0">
              <a:solidFill>
                <a:srgbClr val="FFC000"/>
              </a:solidFill>
              <a:latin typeface="+mn-lt"/>
              <a:cs typeface="Arial" panose="020B0604020202020204" pitchFamily="34" charset="0"/>
            </a:rPr>
            <a:t>: </a:t>
          </a:r>
          <a:r>
            <a:rPr lang="en-US" sz="1800" b="0" kern="1200" dirty="0" smtClean="0">
              <a:latin typeface="+mn-lt"/>
              <a:cs typeface="Arial" panose="020B0604020202020204" pitchFamily="34" charset="0"/>
            </a:rPr>
            <a:t>Validation of atmospheric Chemistry and Climate models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800" b="0" kern="1200" dirty="0" smtClean="0">
            <a:latin typeface="+mn-lt"/>
            <a:cs typeface="Arial" panose="020B0604020202020204" pitchFamily="34" charset="0"/>
          </a:endParaRP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800" b="0" kern="1200" dirty="0" smtClean="0">
            <a:latin typeface="+mn-lt"/>
            <a:cs typeface="Arial" panose="020B0604020202020204" pitchFamily="34" charset="0"/>
          </a:endParaRP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800" b="0" kern="1200" dirty="0" smtClean="0">
            <a:latin typeface="+mn-lt"/>
            <a:cs typeface="Arial" panose="020B0604020202020204" pitchFamily="34" charset="0"/>
          </a:endParaRP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800" b="0" kern="1200" dirty="0" smtClean="0">
            <a:latin typeface="+mn-lt"/>
            <a:cs typeface="Arial" panose="020B0604020202020204" pitchFamily="34" charset="0"/>
          </a:endParaRP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800" b="0" kern="1200" dirty="0" smtClean="0">
            <a:latin typeface="+mn-lt"/>
            <a:cs typeface="Arial" panose="020B0604020202020204" pitchFamily="34" charset="0"/>
          </a:endParaRP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800" b="0" kern="1200" dirty="0" smtClean="0">
            <a:latin typeface="+mn-lt"/>
            <a:cs typeface="Arial" panose="020B0604020202020204" pitchFamily="34" charset="0"/>
          </a:endParaRPr>
        </a:p>
      </dsp:txBody>
      <dsp:txXfrm>
        <a:off x="4759327" y="253014"/>
        <a:ext cx="3942317" cy="2832720"/>
      </dsp:txXfrm>
    </dsp:sp>
    <dsp:sp modelId="{2E8407B7-19DB-4FF1-BB93-3615DC098F76}">
      <dsp:nvSpPr>
        <dsp:cNvPr id="0" name=""/>
        <dsp:cNvSpPr/>
      </dsp:nvSpPr>
      <dsp:spPr>
        <a:xfrm>
          <a:off x="0" y="3604413"/>
          <a:ext cx="4280214" cy="311498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1" u="sng" kern="1200" dirty="0" smtClean="0">
              <a:solidFill>
                <a:srgbClr val="FFC000"/>
              </a:solidFill>
            </a:rPr>
            <a:t>Description: </a:t>
          </a:r>
          <a:r>
            <a:rPr lang="en-US" sz="1800" kern="1200" dirty="0" smtClean="0"/>
            <a:t>Develop instrumentation for remote sensing of GHGs.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1" u="sng" kern="1200" dirty="0" smtClean="0">
              <a:solidFill>
                <a:srgbClr val="FFC000"/>
              </a:solidFill>
            </a:rPr>
            <a:t>Methodology: </a:t>
          </a:r>
          <a:r>
            <a:rPr lang="en-US" sz="1800" kern="1200" dirty="0" smtClean="0"/>
            <a:t>Take advantage of latest laser technology developments to design </a:t>
          </a:r>
          <a:r>
            <a:rPr lang="en-US" sz="1800" kern="1200" smtClean="0"/>
            <a:t>and demonstrate atmospheric remote </a:t>
          </a:r>
          <a:r>
            <a:rPr lang="en-US" sz="1800" kern="1200" dirty="0" smtClean="0"/>
            <a:t>sensing instruments based differential absorption technique</a:t>
          </a:r>
        </a:p>
      </dsp:txBody>
      <dsp:txXfrm>
        <a:off x="152061" y="3756474"/>
        <a:ext cx="3976092" cy="2810863"/>
      </dsp:txXfrm>
    </dsp:sp>
    <dsp:sp modelId="{53A6496A-DE06-40E1-99F8-F45E6D66D72E}">
      <dsp:nvSpPr>
        <dsp:cNvPr id="0" name=""/>
        <dsp:cNvSpPr/>
      </dsp:nvSpPr>
      <dsp:spPr>
        <a:xfrm flipV="1">
          <a:off x="4822245" y="6603485"/>
          <a:ext cx="3700302" cy="92884"/>
        </a:xfrm>
        <a:prstGeom prst="round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3724B-9F08-4708-86F1-C584E5D0CB14}">
      <dsp:nvSpPr>
        <dsp:cNvPr id="0" name=""/>
        <dsp:cNvSpPr/>
      </dsp:nvSpPr>
      <dsp:spPr>
        <a:xfrm>
          <a:off x="-11" y="0"/>
          <a:ext cx="8854912" cy="685800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FE485A-5DF6-4F9A-B426-B26202B646A7}">
      <dsp:nvSpPr>
        <dsp:cNvPr id="0" name=""/>
        <dsp:cNvSpPr/>
      </dsp:nvSpPr>
      <dsp:spPr>
        <a:xfrm>
          <a:off x="244160" y="159846"/>
          <a:ext cx="4006086" cy="310464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 smtClean="0"/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PM</a:t>
          </a:r>
          <a:r>
            <a:rPr lang="en-US" sz="2000" kern="1200" baseline="-25000" dirty="0" smtClean="0"/>
            <a:t>2.5</a:t>
          </a:r>
          <a:r>
            <a:rPr lang="en-US" sz="2000" kern="1200" dirty="0" smtClean="0"/>
            <a:t> Estimator  from Satellite Aerosol Products 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CREST Contact: Gross/ </a:t>
          </a:r>
          <a:r>
            <a:rPr lang="en-US" sz="2000" kern="1200" dirty="0" err="1" smtClean="0"/>
            <a:t>Moshary</a:t>
          </a:r>
          <a:r>
            <a:rPr lang="en-US" sz="2000" kern="1200" dirty="0" smtClean="0"/>
            <a:t>/Wu (CCNY); Hoff/ Delgado (UMBC)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S. </a:t>
          </a:r>
          <a:r>
            <a:rPr lang="en-US" sz="2000" kern="1200" dirty="0" err="1" smtClean="0"/>
            <a:t>Kondrogunta</a:t>
          </a:r>
          <a:r>
            <a:rPr lang="en-US" sz="2000" kern="1200" dirty="0" smtClean="0"/>
            <a:t> (NOAA) , M. Ku (NYS DEC), P. </a:t>
          </a:r>
          <a:r>
            <a:rPr lang="en-US" sz="2000" kern="1200" dirty="0" err="1" smtClean="0"/>
            <a:t>Ginoux</a:t>
          </a:r>
          <a:r>
            <a:rPr lang="en-US" sz="2000" kern="1200" dirty="0" smtClean="0"/>
            <a:t> (GFDL), J. McQueen (NWS ), MD DEP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Funding Source (EPP / NYSERDA)</a:t>
          </a:r>
          <a:endParaRPr lang="en-US" sz="24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</a:t>
          </a:r>
          <a:endParaRPr lang="en-US" sz="2400" kern="1200" dirty="0">
            <a:solidFill>
              <a:srgbClr val="FFC000"/>
            </a:solidFill>
          </a:endParaRPr>
        </a:p>
      </dsp:txBody>
      <dsp:txXfrm>
        <a:off x="395716" y="311402"/>
        <a:ext cx="3702974" cy="2801532"/>
      </dsp:txXfrm>
    </dsp:sp>
    <dsp:sp modelId="{A7DE12BB-AA2A-489A-9F8B-AD775071428A}">
      <dsp:nvSpPr>
        <dsp:cNvPr id="0" name=""/>
        <dsp:cNvSpPr/>
      </dsp:nvSpPr>
      <dsp:spPr>
        <a:xfrm>
          <a:off x="4705358" y="224585"/>
          <a:ext cx="3876799" cy="310464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NOAA Relevancy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1) Improve the application of MODIS and VIIRS Satellite AOD products to estimate surface level PM2.5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2) Work Closely with State Stake Holders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3) Optimize the use of combining ground based observations, and models with satellite observations.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4856914" y="376141"/>
        <a:ext cx="3573687" cy="2801532"/>
      </dsp:txXfrm>
    </dsp:sp>
    <dsp:sp modelId="{2E8407B7-19DB-4FF1-BB93-3615DC098F76}">
      <dsp:nvSpPr>
        <dsp:cNvPr id="0" name=""/>
        <dsp:cNvSpPr/>
      </dsp:nvSpPr>
      <dsp:spPr>
        <a:xfrm>
          <a:off x="15789" y="3642558"/>
          <a:ext cx="4246226" cy="310464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    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1) Study connection between PM sampler measurements, AERONET AOD, and Lidar aerosol profiles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2) Study  meteorological factors which lead to bias between PM25 measurements and estimators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3) Ingest WRF meteorology including PBL parameters into a NN module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4) Direct comparisons made with both NOAA/EPA IDEA PM25 estimator and CMAQ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 </a:t>
          </a:r>
          <a:endParaRPr lang="en-US" sz="1800" kern="1200" dirty="0"/>
        </a:p>
      </dsp:txBody>
      <dsp:txXfrm>
        <a:off x="167345" y="3794114"/>
        <a:ext cx="3943114" cy="2801532"/>
      </dsp:txXfrm>
    </dsp:sp>
    <dsp:sp modelId="{53A6496A-DE06-40E1-99F8-F45E6D66D72E}">
      <dsp:nvSpPr>
        <dsp:cNvPr id="0" name=""/>
        <dsp:cNvSpPr/>
      </dsp:nvSpPr>
      <dsp:spPr>
        <a:xfrm>
          <a:off x="4590171" y="3605579"/>
          <a:ext cx="4098450" cy="310464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Local measurements at CCNY show the importance of the PBL height in connecting AOD to PM2.5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Results over New York State show that WRF  PBL averaged temperature is more robust than PBL height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Improvement seen in comparisons to both CMAQ and IDEA.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/>
          </a:r>
          <a:br>
            <a:rPr lang="en-US" sz="1600" kern="1200" dirty="0" smtClean="0"/>
          </a:br>
          <a:endParaRPr lang="en-US" sz="1600" kern="1200" dirty="0" smtClean="0"/>
        </a:p>
      </dsp:txBody>
      <dsp:txXfrm>
        <a:off x="4741727" y="3757135"/>
        <a:ext cx="3795338" cy="28015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3724B-9F08-4708-86F1-C584E5D0CB14}">
      <dsp:nvSpPr>
        <dsp:cNvPr id="0" name=""/>
        <dsp:cNvSpPr/>
      </dsp:nvSpPr>
      <dsp:spPr>
        <a:xfrm>
          <a:off x="-83381" y="0"/>
          <a:ext cx="9310763" cy="685800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FE485A-5DF6-4F9A-B426-B26202B646A7}">
      <dsp:nvSpPr>
        <dsp:cNvPr id="0" name=""/>
        <dsp:cNvSpPr/>
      </dsp:nvSpPr>
      <dsp:spPr>
        <a:xfrm>
          <a:off x="81971" y="319363"/>
          <a:ext cx="4337355" cy="294246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Puerto Rico Weather Radar Network </a:t>
          </a:r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CREST Contact: </a:t>
          </a:r>
          <a:r>
            <a:rPr lang="en-US" sz="2000" kern="1200" dirty="0" smtClean="0">
              <a:solidFill>
                <a:srgbClr val="FF0000"/>
              </a:solidFill>
            </a:rPr>
            <a:t>Rafael Rodríguez-</a:t>
          </a:r>
          <a:r>
            <a:rPr lang="en-US" sz="2000" kern="1200" dirty="0" err="1" smtClean="0">
              <a:solidFill>
                <a:srgbClr val="FF0000"/>
              </a:solidFill>
            </a:rPr>
            <a:t>Solís</a:t>
          </a:r>
          <a:r>
            <a:rPr lang="en-US" sz="2000" kern="1200" dirty="0" smtClean="0">
              <a:solidFill>
                <a:srgbClr val="FF0000"/>
              </a:solidFill>
            </a:rPr>
            <a:t> (UPRM)</a:t>
          </a:r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Collaborators (Sandra Cruz-Pol, José Colom, </a:t>
          </a:r>
          <a:r>
            <a:rPr lang="en-US" sz="2000" kern="1200" dirty="0" err="1" smtClean="0"/>
            <a:t>Leyda</a:t>
          </a:r>
          <a:r>
            <a:rPr lang="en-US" sz="2000" kern="1200" dirty="0" smtClean="0"/>
            <a:t> León - UPRM)</a:t>
          </a:r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Leveraged: Funding Source NSF </a:t>
          </a:r>
        </a:p>
      </dsp:txBody>
      <dsp:txXfrm>
        <a:off x="225610" y="463002"/>
        <a:ext cx="4050077" cy="2655188"/>
      </dsp:txXfrm>
    </dsp:sp>
    <dsp:sp modelId="{A7DE12BB-AA2A-489A-9F8B-AD775071428A}">
      <dsp:nvSpPr>
        <dsp:cNvPr id="0" name=""/>
        <dsp:cNvSpPr/>
      </dsp:nvSpPr>
      <dsp:spPr>
        <a:xfrm>
          <a:off x="4653884" y="268751"/>
          <a:ext cx="4357298" cy="27432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High Spatial and Temporal Resolution </a:t>
          </a:r>
          <a:r>
            <a:rPr lang="en-US" sz="2800" kern="1200" dirty="0" err="1" smtClean="0"/>
            <a:t>Polarimetric</a:t>
          </a:r>
          <a:r>
            <a:rPr lang="en-US" sz="2800" kern="1200" dirty="0" smtClean="0"/>
            <a:t> Products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NOAA Mission Relevancy: Weather Ready Nation</a:t>
          </a:r>
          <a:endParaRPr lang="en-US" sz="2800" kern="1200" dirty="0"/>
        </a:p>
      </dsp:txBody>
      <dsp:txXfrm>
        <a:off x="4787796" y="402663"/>
        <a:ext cx="4089474" cy="2475376"/>
      </dsp:txXfrm>
    </dsp:sp>
    <dsp:sp modelId="{2E8407B7-19DB-4FF1-BB93-3615DC098F76}">
      <dsp:nvSpPr>
        <dsp:cNvPr id="0" name=""/>
        <dsp:cNvSpPr/>
      </dsp:nvSpPr>
      <dsp:spPr>
        <a:xfrm>
          <a:off x="95618" y="3581823"/>
          <a:ext cx="4334804" cy="316016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Identify and validate techniques to efficiently and effectively utilize very high temporal and spatial resolution multi-sensor (including Doppler radar and emerging observational systems).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 Support improved warnings and short-term forecasts for convective hazards.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Network operation of 3 </a:t>
          </a:r>
          <a:r>
            <a:rPr lang="en-US" sz="1800" kern="1200" dirty="0" err="1" smtClean="0"/>
            <a:t>TropiNet</a:t>
          </a:r>
          <a:r>
            <a:rPr lang="en-US" sz="1800" kern="1200" dirty="0" smtClean="0"/>
            <a:t> radars integrating OTG radars.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249885" y="3736090"/>
        <a:ext cx="4026270" cy="2851632"/>
      </dsp:txXfrm>
    </dsp:sp>
    <dsp:sp modelId="{53A6496A-DE06-40E1-99F8-F45E6D66D72E}">
      <dsp:nvSpPr>
        <dsp:cNvPr id="0" name=""/>
        <dsp:cNvSpPr/>
      </dsp:nvSpPr>
      <dsp:spPr>
        <a:xfrm>
          <a:off x="4891793" y="3729682"/>
          <a:ext cx="4252206" cy="274320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5025705" y="3863594"/>
        <a:ext cx="3984382" cy="24753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3724B-9F08-4708-86F1-C584E5D0CB14}">
      <dsp:nvSpPr>
        <dsp:cNvPr id="0" name=""/>
        <dsp:cNvSpPr/>
      </dsp:nvSpPr>
      <dsp:spPr>
        <a:xfrm>
          <a:off x="157207" y="0"/>
          <a:ext cx="8540473" cy="685800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FE485A-5DF6-4F9A-B426-B26202B646A7}">
      <dsp:nvSpPr>
        <dsp:cNvPr id="0" name=""/>
        <dsp:cNvSpPr/>
      </dsp:nvSpPr>
      <dsp:spPr>
        <a:xfrm>
          <a:off x="169751" y="79717"/>
          <a:ext cx="4061197" cy="313322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cap="small" baseline="0" dirty="0" smtClean="0"/>
            <a:t>novel Pandora spectrometers, and applications to studies of coastal Air-Quality, Atmospheric Deposition, and Ocean Color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1200"/>
            </a:spcAft>
          </a:pPr>
          <a:r>
            <a:rPr lang="en-US" sz="1600" kern="1200" dirty="0" smtClean="0"/>
            <a:t>CREST Contact: </a:t>
          </a:r>
          <a:r>
            <a:rPr lang="en-US" sz="1600" b="1" kern="1200" dirty="0" smtClean="0">
              <a:solidFill>
                <a:srgbClr val="FF0000"/>
              </a:solidFill>
            </a:rPr>
            <a:t>M. Tzortziou</a:t>
          </a:r>
          <a:r>
            <a:rPr lang="en-US" sz="1600" kern="1200" dirty="0" smtClean="0"/>
            <a:t> (CCNY)                     I. </a:t>
          </a:r>
          <a:r>
            <a:rPr lang="en-US" sz="1600" kern="1200" dirty="0" err="1" smtClean="0"/>
            <a:t>Petropavlovskikh</a:t>
          </a:r>
          <a:r>
            <a:rPr lang="en-US" sz="1600" kern="1200" dirty="0" smtClean="0"/>
            <a:t> ‎(NOAA), R. Evans (NOAA), G. </a:t>
          </a:r>
          <a:r>
            <a:rPr lang="en-US" sz="1600" kern="1200" dirty="0" err="1" smtClean="0"/>
            <a:t>McConville</a:t>
          </a:r>
          <a:r>
            <a:rPr lang="en-US" sz="1600" kern="1200" dirty="0" smtClean="0"/>
            <a:t> (NOAA),  J. Herman (NASA), J. Kaye (NASA), A. Cede ‎(NASA)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kern="1200" dirty="0" smtClean="0"/>
            <a:t>Funding Source: NOAA, NASA, NSF, EPA</a:t>
          </a:r>
        </a:p>
      </dsp:txBody>
      <dsp:txXfrm>
        <a:off x="322703" y="232669"/>
        <a:ext cx="3755293" cy="2827324"/>
      </dsp:txXfrm>
    </dsp:sp>
    <dsp:sp modelId="{A7DE12BB-AA2A-489A-9F8B-AD775071428A}">
      <dsp:nvSpPr>
        <dsp:cNvPr id="0" name=""/>
        <dsp:cNvSpPr/>
      </dsp:nvSpPr>
      <dsp:spPr>
        <a:xfrm>
          <a:off x="4486875" y="1602892"/>
          <a:ext cx="4313435" cy="157500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FFC000"/>
              </a:solidFill>
            </a:rPr>
            <a:t> </a:t>
          </a:r>
          <a:r>
            <a:rPr lang="en-US" sz="1200" b="1" kern="1200" dirty="0" smtClean="0">
              <a:solidFill>
                <a:srgbClr val="FFC000"/>
              </a:solidFill>
            </a:rPr>
            <a:t>Task Goal &amp; Objectives: </a:t>
          </a:r>
          <a:r>
            <a:rPr lang="en-US" sz="1200" b="1" kern="1200" dirty="0" smtClean="0">
              <a:solidFill>
                <a:schemeClr val="bg1"/>
              </a:solidFill>
            </a:rPr>
            <a:t>Understand impacts of anthropogenic emissions and climate change on atmospheric composition;</a:t>
          </a:r>
          <a:r>
            <a:rPr lang="en-US" sz="1200" b="1" kern="1200" spc="-10" baseline="0" dirty="0" smtClean="0">
              <a:solidFill>
                <a:schemeClr val="bg1"/>
              </a:solidFill>
            </a:rPr>
            <a:t> study deposition of  air pollutants at the land-ocean interface; assess environmental and ecological benefits of air-quality regulations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FFC000"/>
              </a:solidFill>
            </a:rPr>
            <a:t>NOAA Mission Relevancy: </a:t>
          </a:r>
          <a:r>
            <a:rPr lang="en-US" sz="1200" b="1" kern="1200" dirty="0" smtClean="0">
              <a:solidFill>
                <a:schemeClr val="bg1"/>
              </a:solidFill>
            </a:rPr>
            <a:t>Climate, Air-quality &amp; Human health, Coastal Ocean Color, Validation of satellite retrievals, Weather-ready nation </a:t>
          </a:r>
          <a:endParaRPr lang="en-US" sz="1200" b="1" kern="1200" dirty="0">
            <a:solidFill>
              <a:schemeClr val="bg1"/>
            </a:solidFill>
          </a:endParaRPr>
        </a:p>
      </dsp:txBody>
      <dsp:txXfrm>
        <a:off x="4563761" y="1679778"/>
        <a:ext cx="4159663" cy="1421236"/>
      </dsp:txXfrm>
    </dsp:sp>
    <dsp:sp modelId="{2E8407B7-19DB-4FF1-BB93-3615DC098F76}">
      <dsp:nvSpPr>
        <dsp:cNvPr id="0" name=""/>
        <dsp:cNvSpPr/>
      </dsp:nvSpPr>
      <dsp:spPr>
        <a:xfrm>
          <a:off x="35046" y="3644300"/>
          <a:ext cx="4147142" cy="292027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u="none" kern="1200" dirty="0" smtClean="0"/>
            <a:t>Pandora is a small, low-cost, extensively validated spectrometer system for measurements of atmospheric trace gases (total amount, vertical profiles) and aerosols, from fixed and moving platforms (ground-based network, ships, mobile vehicles).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Products: NO</a:t>
          </a:r>
          <a:r>
            <a:rPr lang="en-US" sz="1800" b="1" kern="1200" baseline="-25000" dirty="0" smtClean="0"/>
            <a:t>2</a:t>
          </a:r>
          <a:r>
            <a:rPr lang="en-US" sz="1800" b="1" kern="1200" dirty="0" smtClean="0"/>
            <a:t>, H</a:t>
          </a:r>
          <a:r>
            <a:rPr lang="en-US" sz="1800" b="1" kern="1200" baseline="-25000" dirty="0" smtClean="0"/>
            <a:t>2</a:t>
          </a:r>
          <a:r>
            <a:rPr lang="en-US" sz="1800" b="1" kern="1200" dirty="0" smtClean="0"/>
            <a:t>O, O</a:t>
          </a:r>
          <a:r>
            <a:rPr lang="en-US" sz="1800" b="1" kern="1200" baseline="-25000" dirty="0" smtClean="0"/>
            <a:t>3</a:t>
          </a:r>
          <a:r>
            <a:rPr lang="en-US" sz="1800" b="1" kern="1200" dirty="0" smtClean="0"/>
            <a:t>, SO</a:t>
          </a:r>
          <a:r>
            <a:rPr lang="en-US" sz="1800" b="1" kern="1200" baseline="-25000" dirty="0" smtClean="0"/>
            <a:t>2</a:t>
          </a:r>
          <a:r>
            <a:rPr lang="en-US" sz="1800" b="1" kern="1200" dirty="0" smtClean="0"/>
            <a:t>, HCHO, aerosol properties</a:t>
          </a:r>
          <a:r>
            <a:rPr lang="en-US" sz="1800" kern="1200" dirty="0" smtClean="0"/>
            <a:t>.</a:t>
          </a:r>
          <a:endParaRPr lang="en-US" sz="1800" kern="1200" dirty="0" smtClean="0">
            <a:solidFill>
              <a:srgbClr val="C00000"/>
            </a:solidFill>
            <a:sym typeface="Wingdings"/>
          </a:endParaRPr>
        </a:p>
      </dsp:txBody>
      <dsp:txXfrm>
        <a:off x="177602" y="3786856"/>
        <a:ext cx="3862030" cy="2635161"/>
      </dsp:txXfrm>
    </dsp:sp>
    <dsp:sp modelId="{53A6496A-DE06-40E1-99F8-F45E6D66D72E}">
      <dsp:nvSpPr>
        <dsp:cNvPr id="0" name=""/>
        <dsp:cNvSpPr/>
      </dsp:nvSpPr>
      <dsp:spPr>
        <a:xfrm>
          <a:off x="4585452" y="3587762"/>
          <a:ext cx="4170541" cy="311394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sng" kern="1200" dirty="0" smtClean="0"/>
            <a:t>The Pandora system network: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1400" b="0" i="0" u="none" kern="1200" dirty="0" smtClean="0"/>
            <a:t>- in the US (e.g., NOAA in Boulder CO; NASA Greenbelt MD; Washington DC; NASA Langley VA; Boston MA; Houston TX; Four Corners NM; Annapolis MD; Smithsonian MD; UMD MD; and soon in CUNY, NY)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1400" b="0" i="0" u="none" kern="1200" dirty="0" smtClean="0"/>
            <a:t>- in Europe (Helsinki, Finland, Innsbruck, Austria, Canary Islands)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1400" b="0" i="0" u="none" kern="1200" dirty="0" smtClean="0"/>
            <a:t>- in Korea (Seoul and Busan)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i="0" u="sng" kern="1200" dirty="0" smtClean="0"/>
            <a:t>Publications (selected):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i="0" u="none" kern="1200" dirty="0" smtClean="0"/>
            <a:t>Tzortziou et al. 2012; Tzortziou et al. 2013; Tzortziou et al. 2014; *Reed et al. 2014; *He et al. 2014; *Stauffer et al. 2013; Herman et al. 2009; Herman et al. In Review; Cede 2012, Flynn et al. 2014; Lamsal et al. 2014</a:t>
          </a:r>
          <a:endParaRPr lang="en-US" sz="1200" b="1" kern="1200" dirty="0"/>
        </a:p>
      </dsp:txBody>
      <dsp:txXfrm>
        <a:off x="4737462" y="3739772"/>
        <a:ext cx="3866521" cy="28099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9662B-6097-47A8-A74E-2C04016BDA47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D53B9-3931-430A-8D10-7E015EDF3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4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D0B63-3773-4D77-A083-FD4D17465F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96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9DFC-4120-4642-9BEA-27528C5FC1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5th Joint Technical and 14th Annual Advisory Board Meeting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E7C7-8B5C-43E2-B682-36A791E6A2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8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27D-C00F-42A6-8EF9-BC2EFB3403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5th Joint Technical and 14th Annual Advisory Board Meeting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E7C7-8B5C-43E2-B682-36A791E6A2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4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AC97-02F1-4E36-84D8-9EAD1A608C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5th Joint Technical and 14th Annual Advisory Board Meeting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E7C7-8B5C-43E2-B682-36A791E6A2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72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02F1-A5F7-4D43-957F-E6D0CA388F0A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F2A7-4035-4056-9CB7-E3396F8D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13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02F1-A5F7-4D43-957F-E6D0CA388F0A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F2A7-4035-4056-9CB7-E3396F8D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00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02F1-A5F7-4D43-957F-E6D0CA388F0A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F2A7-4035-4056-9CB7-E3396F8D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8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02F1-A5F7-4D43-957F-E6D0CA388F0A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F2A7-4035-4056-9CB7-E3396F8D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89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02F1-A5F7-4D43-957F-E6D0CA388F0A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F2A7-4035-4056-9CB7-E3396F8D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02F1-A5F7-4D43-957F-E6D0CA388F0A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F2A7-4035-4056-9CB7-E3396F8D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82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02F1-A5F7-4D43-957F-E6D0CA388F0A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F2A7-4035-4056-9CB7-E3396F8D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07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02F1-A5F7-4D43-957F-E6D0CA388F0A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F2A7-4035-4056-9CB7-E3396F8D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24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07ED-1AAF-4E56-B01D-FFE0F304B8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5th Joint Technical and 14th Annual Advisory Board Meeting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E7C7-8B5C-43E2-B682-36A791E6A2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5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02F1-A5F7-4D43-957F-E6D0CA388F0A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F2A7-4035-4056-9CB7-E3396F8D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24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02F1-A5F7-4D43-957F-E6D0CA388F0A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F2A7-4035-4056-9CB7-E3396F8D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70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02F1-A5F7-4D43-957F-E6D0CA388F0A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F2A7-4035-4056-9CB7-E3396F8D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43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7BA9-9A36-4CAD-87A9-813D17E22A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5th Joint Technical and 14th Annual Advisory Board Meeting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E7C7-8B5C-43E2-B682-36A791E6A2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73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A7CD-4DAA-41AC-9698-A977C36303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5th Joint Technical and 14th Annual Advisory Board Meeting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E7C7-8B5C-43E2-B682-36A791E6A2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79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6D6D-F97A-40AB-B26C-56F7CB64F4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5th Joint Technical and 14th Annual Advisory Board Meeting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E7C7-8B5C-43E2-B682-36A791E6A2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219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C7CF-A4BC-4AF7-B5A9-9CB7E4F03D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5th Joint Technical and 14th Annual Advisory Board Meeting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E7C7-8B5C-43E2-B682-36A791E6A2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43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6950-40D1-4AE1-9EAD-B999336907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5th Joint Technical and 14th Annual Advisory Board Meeting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E7C7-8B5C-43E2-B682-36A791E6A2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2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2980E-FB3E-4C52-8910-4D316755EDD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5th Joint Technical and 14th Annual Advisory Board Meeting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E7C7-8B5C-43E2-B682-36A791E6A2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76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06CC-D05A-44D0-8EA1-36F2FF2CFE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5th Joint Technical and 14th Annual Advisory Board Meeting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E7C7-8B5C-43E2-B682-36A791E6A2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6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E02F1-A5F7-4D43-957F-E6D0CA388F0A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9F2A7-4035-4056-9CB7-E3396F8D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0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E02F1-A5F7-4D43-957F-E6D0CA388F0A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9F2A7-4035-4056-9CB7-E3396F8D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8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1.wmf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emf"/><Relationship Id="rId5" Type="http://schemas.openxmlformats.org/officeDocument/2006/relationships/image" Target="../media/image22.jpeg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8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8.pn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jpeg"/><Relationship Id="rId5" Type="http://schemas.openxmlformats.org/officeDocument/2006/relationships/image" Target="../media/image5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diagramLayout" Target="../diagrams/layout5.xml"/><Relationship Id="rId7" Type="http://schemas.openxmlformats.org/officeDocument/2006/relationships/image" Target="../media/image6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6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7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11" Type="http://schemas.openxmlformats.org/officeDocument/2006/relationships/image" Target="../media/image77.png"/><Relationship Id="rId5" Type="http://schemas.openxmlformats.org/officeDocument/2006/relationships/diagramColors" Target="../diagrams/colors8.xml"/><Relationship Id="rId10" Type="http://schemas.openxmlformats.org/officeDocument/2006/relationships/image" Target="../media/image76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43000" y="1448631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Observation, Monitoring, and Applications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59193" y="4288236"/>
            <a:ext cx="7625615" cy="309460"/>
          </a:xfrm>
        </p:spPr>
        <p:txBody>
          <a:bodyPr>
            <a:noAutofit/>
          </a:bodyPr>
          <a:lstStyle/>
          <a:p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Fred </a:t>
            </a:r>
            <a:r>
              <a:rPr lang="en-US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Moshary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Ruben Delgado</a:t>
            </a:r>
          </a:p>
        </p:txBody>
      </p:sp>
    </p:spTree>
    <p:extLst>
      <p:ext uri="{BB962C8B-B14F-4D97-AF65-F5344CB8AC3E}">
        <p14:creationId xmlns:p14="http://schemas.microsoft.com/office/powerpoint/2010/main" val="284412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808_10minave_layerAOD_comp.emf"/>
          <p:cNvPicPr>
            <a:picLocks noChangeAspect="1"/>
          </p:cNvPicPr>
          <p:nvPr/>
        </p:nvPicPr>
        <p:blipFill>
          <a:blip r:embed="rId2" cstate="print"/>
          <a:srcRect l="3774" r="7548"/>
          <a:stretch>
            <a:fillRect/>
          </a:stretch>
        </p:blipFill>
        <p:spPr>
          <a:xfrm>
            <a:off x="4571999" y="3918260"/>
            <a:ext cx="4011195" cy="2698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9093" y="5668957"/>
            <a:ext cx="26993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80-90% fraction from the aloft layer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703" y="194646"/>
            <a:ext cx="89045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Canadian Smoke plumes transport to US east coast on Aug. 8, 2014</a:t>
            </a:r>
          </a:p>
        </p:txBody>
      </p:sp>
      <p:pic>
        <p:nvPicPr>
          <p:cNvPr id="5" name="Picture 4" descr="20140808_10minave_ext532_cutcld.emf"/>
          <p:cNvPicPr>
            <a:picLocks noChangeAspect="1"/>
          </p:cNvPicPr>
          <p:nvPr/>
        </p:nvPicPr>
        <p:blipFill>
          <a:blip r:embed="rId3" cstate="print"/>
          <a:srcRect l="4577" t="711" r="6407" b="711"/>
          <a:stretch>
            <a:fillRect/>
          </a:stretch>
        </p:blipFill>
        <p:spPr>
          <a:xfrm>
            <a:off x="351355" y="1254724"/>
            <a:ext cx="4328800" cy="29653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4260" y="3158225"/>
            <a:ext cx="6591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Clouds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9910" y="1798531"/>
            <a:ext cx="1547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Smoke plumes</a:t>
            </a:r>
          </a:p>
        </p:txBody>
      </p:sp>
      <p:pic>
        <p:nvPicPr>
          <p:cNvPr id="8" name="Picture 7" descr="20140808_10minave_extAng_cutcld.emf"/>
          <p:cNvPicPr>
            <a:picLocks noChangeAspect="1"/>
          </p:cNvPicPr>
          <p:nvPr/>
        </p:nvPicPr>
        <p:blipFill>
          <a:blip r:embed="rId4" cstate="print"/>
          <a:srcRect l="4375" r="7437"/>
          <a:stretch>
            <a:fillRect/>
          </a:stretch>
        </p:blipFill>
        <p:spPr>
          <a:xfrm>
            <a:off x="351355" y="3915054"/>
            <a:ext cx="4058627" cy="2659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49216" y="4111841"/>
            <a:ext cx="218284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Fine-mode particles (smoke)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9409" y="628158"/>
            <a:ext cx="8418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3333FF"/>
                </a:solidFill>
              </a:rPr>
              <a:t>Lidar+AERONET</a:t>
            </a:r>
            <a:r>
              <a:rPr lang="en-US" sz="1600" b="1" dirty="0">
                <a:solidFill>
                  <a:srgbClr val="3333FF"/>
                </a:solidFill>
              </a:rPr>
              <a:t>-SP data show the </a:t>
            </a:r>
            <a:r>
              <a:rPr lang="en-US" sz="1600" b="1" u="sng" dirty="0">
                <a:solidFill>
                  <a:srgbClr val="3333FF"/>
                </a:solidFill>
              </a:rPr>
              <a:t>aloft dense fine-mode particles at 4-8 km in NYC, </a:t>
            </a:r>
            <a:r>
              <a:rPr lang="en-US" sz="1600" b="1" dirty="0">
                <a:solidFill>
                  <a:srgbClr val="3333FF"/>
                </a:solidFill>
              </a:rPr>
              <a:t>indicating the Canadian smoke transport  seen from  NOAA-GOES AOD and HYSPLIT trajectories.</a:t>
            </a:r>
          </a:p>
        </p:txBody>
      </p:sp>
      <p:pic>
        <p:nvPicPr>
          <p:cNvPr id="11" name="Picture 10" descr="20140808_AOD_2215_U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73585" y="1268368"/>
            <a:ext cx="3684702" cy="2631930"/>
          </a:xfrm>
          <a:prstGeom prst="rect">
            <a:avLst/>
          </a:prstGeom>
        </p:spPr>
      </p:pic>
      <p:pic>
        <p:nvPicPr>
          <p:cNvPr id="12" name="Picture 11" descr="20140808_1600UTC_HYSPLIT_60hr.gif"/>
          <p:cNvPicPr>
            <a:picLocks noChangeAspect="1"/>
          </p:cNvPicPr>
          <p:nvPr/>
        </p:nvPicPr>
        <p:blipFill>
          <a:blip r:embed="rId6" cstate="print"/>
          <a:srcRect b="30547"/>
          <a:stretch>
            <a:fillRect/>
          </a:stretch>
        </p:blipFill>
        <p:spPr>
          <a:xfrm>
            <a:off x="5058054" y="2070100"/>
            <a:ext cx="1815594" cy="15337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9703" y="6536489"/>
            <a:ext cx="842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*Work on validation of NESDIS ASDTA smoke product </a:t>
            </a:r>
            <a:r>
              <a:rPr lang="en-US" smtClean="0"/>
              <a:t>and HYSPLIT </a:t>
            </a:r>
            <a:r>
              <a:rPr lang="en-US" dirty="0" smtClean="0"/>
              <a:t>Smoke Forecast (ARL)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26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55" r="1718"/>
          <a:stretch>
            <a:fillRect/>
          </a:stretch>
        </p:blipFill>
        <p:spPr bwMode="auto">
          <a:xfrm>
            <a:off x="5934450" y="1538790"/>
            <a:ext cx="31200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20140808_10minave_ext532_cutcld.emf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7" t="711" r="6407" b="711"/>
          <a:stretch>
            <a:fillRect/>
          </a:stretch>
        </p:blipFill>
        <p:spPr>
          <a:xfrm>
            <a:off x="21984" y="1430778"/>
            <a:ext cx="2767818" cy="2430270"/>
          </a:xfrm>
          <a:prstGeom prst="rect">
            <a:avLst/>
          </a:prstGeom>
        </p:spPr>
      </p:pic>
      <p:pic>
        <p:nvPicPr>
          <p:cNvPr id="4" name="Picture 3" descr="Aug82014_UMBC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30967" y="1364109"/>
            <a:ext cx="2862318" cy="2455596"/>
          </a:xfrm>
          <a:prstGeom prst="rect">
            <a:avLst/>
          </a:prstGeom>
        </p:spPr>
      </p:pic>
      <p:pic>
        <p:nvPicPr>
          <p:cNvPr id="5" name="Picture 4" descr="20140701_lUPRM_Pbar1064.emf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0" r="9441"/>
          <a:stretch>
            <a:fillRect/>
          </a:stretch>
        </p:blipFill>
        <p:spPr>
          <a:xfrm>
            <a:off x="109749" y="3989216"/>
            <a:ext cx="2592288" cy="1890210"/>
          </a:xfrm>
          <a:prstGeom prst="rect">
            <a:avLst/>
          </a:prstGeom>
        </p:spPr>
      </p:pic>
      <p:pic>
        <p:nvPicPr>
          <p:cNvPr id="6" name="Picture 5" descr="UPRM_20140701_dVdR.gif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00801" y="4063378"/>
            <a:ext cx="2538282" cy="1741886"/>
          </a:xfrm>
          <a:prstGeom prst="rect">
            <a:avLst/>
          </a:prstGeom>
        </p:spPr>
      </p:pic>
      <p:pic>
        <p:nvPicPr>
          <p:cNvPr id="7" name="Picture 6" descr="UPRM_20140701_6km_9day.gif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521"/>
          <a:stretch>
            <a:fillRect/>
          </a:stretch>
        </p:blipFill>
        <p:spPr>
          <a:xfrm>
            <a:off x="6117321" y="3807042"/>
            <a:ext cx="2754306" cy="1869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054" y="881007"/>
            <a:ext cx="567116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THE NETWORK OF NOAA CREST LIDARS</a:t>
            </a:r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457465" y="2834934"/>
            <a:ext cx="8473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New York</a:t>
            </a:r>
            <a:endParaRPr lang="en-US" sz="135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7965" y="3111933"/>
            <a:ext cx="8748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Baltimore</a:t>
            </a:r>
            <a:endParaRPr lang="en-US" sz="135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8294" y="1970838"/>
            <a:ext cx="1070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Hampton VA</a:t>
            </a:r>
            <a:endParaRPr lang="en-US" sz="135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744" y="4111179"/>
            <a:ext cx="16937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Puerto Rico</a:t>
            </a:r>
          </a:p>
          <a:p>
            <a:r>
              <a:rPr lang="en-US" sz="1350" b="1" dirty="0"/>
              <a:t>Saharan Dust Plumes</a:t>
            </a:r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72285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4910"/>
            <a:ext cx="7326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Cluster analysis of aerosol transport </a:t>
            </a:r>
            <a:r>
              <a:rPr lang="en-US" sz="3200" b="1" dirty="0" smtClean="0"/>
              <a:t>paths</a:t>
            </a:r>
            <a:endParaRPr lang="en-US" sz="3200" b="1" dirty="0"/>
          </a:p>
        </p:txBody>
      </p:sp>
      <p:pic>
        <p:nvPicPr>
          <p:cNvPr id="3" name="Picture 2" descr="AOD_cluster_num.jpg"/>
          <p:cNvPicPr>
            <a:picLocks noChangeAspect="1"/>
          </p:cNvPicPr>
          <p:nvPr/>
        </p:nvPicPr>
        <p:blipFill>
          <a:blip r:embed="rId2" cstate="print"/>
          <a:srcRect l="2256" t="6406" r="8462" b="915"/>
          <a:stretch>
            <a:fillRect/>
          </a:stretch>
        </p:blipFill>
        <p:spPr>
          <a:xfrm>
            <a:off x="4788024" y="860543"/>
            <a:ext cx="3746376" cy="2622463"/>
          </a:xfrm>
          <a:prstGeom prst="rect">
            <a:avLst/>
          </a:prstGeom>
        </p:spPr>
      </p:pic>
      <p:pic>
        <p:nvPicPr>
          <p:cNvPr id="4" name="Picture 3" descr="Ang_cluster_num.jpg"/>
          <p:cNvPicPr>
            <a:picLocks noChangeAspect="1"/>
          </p:cNvPicPr>
          <p:nvPr/>
        </p:nvPicPr>
        <p:blipFill>
          <a:blip r:embed="rId3" cstate="print"/>
          <a:srcRect l="2821" t="6068" r="8462" b="867"/>
          <a:stretch>
            <a:fillRect/>
          </a:stretch>
        </p:blipFill>
        <p:spPr>
          <a:xfrm>
            <a:off x="4788024" y="3894516"/>
            <a:ext cx="3746376" cy="2809782"/>
          </a:xfrm>
          <a:prstGeom prst="rect">
            <a:avLst/>
          </a:prstGeom>
        </p:spPr>
      </p:pic>
      <p:pic>
        <p:nvPicPr>
          <p:cNvPr id="5" name="Picture 4" descr="clusmean1_6_20062013.jpg"/>
          <p:cNvPicPr>
            <a:picLocks noChangeAspect="1"/>
          </p:cNvPicPr>
          <p:nvPr/>
        </p:nvPicPr>
        <p:blipFill>
          <a:blip r:embed="rId4" cstate="print"/>
          <a:srcRect l="11915" t="22549" r="12869" b="31636"/>
          <a:stretch>
            <a:fillRect/>
          </a:stretch>
        </p:blipFill>
        <p:spPr>
          <a:xfrm>
            <a:off x="609600" y="735869"/>
            <a:ext cx="3962400" cy="2996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5993" y="643422"/>
            <a:ext cx="20908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Mean-AOD for each cluster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48442" y="3570480"/>
            <a:ext cx="27875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Mean-Angstrom exp. for each cluster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437743" y="3836922"/>
            <a:ext cx="430611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Total 6 clusters determined from the total spatial variance of all trajectories (4-km level, 72-hr long).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Cluster-2: highest  AOD &amp;  Angstrom exp.</a:t>
            </a: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air-mass transported from the Great Lakes area,      </a:t>
            </a: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(industrial emissions and biomass burning </a:t>
            </a: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aerosols from the NW US and Canada.)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Cluster-6:  smaller AOD and Angstrom exponent </a:t>
            </a: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 trans-pacific Asian dust transport.</a:t>
            </a:r>
          </a:p>
        </p:txBody>
      </p:sp>
    </p:spTree>
    <p:extLst>
      <p:ext uri="{BB962C8B-B14F-4D97-AF65-F5344CB8AC3E}">
        <p14:creationId xmlns:p14="http://schemas.microsoft.com/office/powerpoint/2010/main" val="118819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6" descr="lidar signals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4233"/>
            <a:ext cx="4622800" cy="346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tem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542" y="1830463"/>
            <a:ext cx="4896458" cy="369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Text Box 26"/>
          <p:cNvSpPr txBox="1">
            <a:spLocks noChangeArrowheads="1"/>
          </p:cNvSpPr>
          <p:nvPr/>
        </p:nvSpPr>
        <p:spPr bwMode="auto">
          <a:xfrm>
            <a:off x="241299" y="302510"/>
            <a:ext cx="73406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500" b="1" dirty="0">
                <a:latin typeface="Times New Roman" panose="02020603050405020304" pitchFamily="18" charset="0"/>
                <a:ea typeface="MS PGothic" panose="020B0600070205080204" pitchFamily="34" charset="-128"/>
              </a:rPr>
              <a:t>    </a:t>
            </a:r>
            <a:r>
              <a:rPr lang="en-US" altLang="zh-CN" sz="3200" b="1" dirty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t>Lidar Cloud   Temperature Retrievals</a:t>
            </a:r>
            <a:endParaRPr lang="en-US" altLang="zh-CN" sz="3200" b="1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08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8565" y="80953"/>
            <a:ext cx="8609432" cy="72507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Aerosol Cloud Interaction (</a:t>
            </a:r>
            <a:r>
              <a:rPr lang="en-US" sz="2800" b="1" dirty="0" err="1" smtClean="0"/>
              <a:t>Twomey</a:t>
            </a:r>
            <a:r>
              <a:rPr lang="en-US" sz="2800" b="1" dirty="0"/>
              <a:t> </a:t>
            </a:r>
            <a:r>
              <a:rPr lang="en-US" sz="2800" b="1" dirty="0" smtClean="0"/>
              <a:t>effect)</a:t>
            </a:r>
            <a:br>
              <a:rPr lang="en-US" sz="2800" b="1" dirty="0" smtClean="0"/>
            </a:br>
            <a:r>
              <a:rPr lang="en-US" sz="1800" dirty="0" smtClean="0"/>
              <a:t>CREST Contact: Gross/</a:t>
            </a:r>
            <a:r>
              <a:rPr lang="en-US" sz="1800" dirty="0" err="1" smtClean="0"/>
              <a:t>Moshary</a:t>
            </a:r>
            <a:r>
              <a:rPr lang="en-US" sz="1800" dirty="0" smtClean="0"/>
              <a:t> (CCNY)</a:t>
            </a:r>
            <a:br>
              <a:rPr lang="en-US" sz="1800" dirty="0" smtClean="0"/>
            </a:br>
            <a:r>
              <a:rPr lang="en-US" sz="1800" dirty="0" smtClean="0"/>
              <a:t>NOAA EPP funding</a:t>
            </a:r>
            <a:endParaRPr lang="en-US" sz="18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9283" y="2345509"/>
            <a:ext cx="8993875" cy="1737958"/>
          </a:xfrm>
        </p:spPr>
        <p:txBody>
          <a:bodyPr>
            <a:noAutofit/>
          </a:bodyPr>
          <a:lstStyle/>
          <a:p>
            <a:pPr lvl="0"/>
            <a:r>
              <a:rPr lang="en-US" sz="2000" dirty="0" smtClean="0"/>
              <a:t>Clear ACI effects observed with realistic correlations.</a:t>
            </a:r>
          </a:p>
          <a:p>
            <a:pPr lvl="0"/>
            <a:r>
              <a:rPr lang="en-US" sz="2000" dirty="0" smtClean="0"/>
              <a:t>Demonstrate </a:t>
            </a:r>
            <a:r>
              <a:rPr lang="en-US" sz="2000" dirty="0"/>
              <a:t>effects of urban aerosols on water phase </a:t>
            </a:r>
            <a:r>
              <a:rPr lang="en-US" sz="2000" dirty="0" smtClean="0"/>
              <a:t>cloud droplets</a:t>
            </a:r>
          </a:p>
          <a:p>
            <a:pPr lvl="0"/>
            <a:r>
              <a:rPr lang="en-US" sz="2000" dirty="0" smtClean="0"/>
              <a:t>Lidar </a:t>
            </a:r>
            <a:r>
              <a:rPr lang="en-US" sz="2000" dirty="0"/>
              <a:t>results show that these effects are strongly modified  when aerosol layers are far from cloud </a:t>
            </a:r>
            <a:r>
              <a:rPr lang="en-US" sz="2000" dirty="0" smtClean="0"/>
              <a:t>base </a:t>
            </a:r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904" y="4136762"/>
            <a:ext cx="3178097" cy="262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105" y="4096763"/>
            <a:ext cx="3201231" cy="266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" y="8902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12001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2250281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1" y="4197678"/>
            <a:ext cx="16735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9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sz="1350">
              <a:latin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" y="4059267"/>
            <a:ext cx="2971275" cy="27021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114" y="4029321"/>
            <a:ext cx="1361567" cy="240821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V="1">
            <a:off x="409809" y="5610186"/>
            <a:ext cx="1943014" cy="114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354" y="787443"/>
            <a:ext cx="87273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&gt;</a:t>
            </a:r>
            <a:r>
              <a:rPr lang="en-US" dirty="0" smtClean="0"/>
              <a:t>Use profiling microwave </a:t>
            </a:r>
            <a:r>
              <a:rPr lang="en-US" dirty="0"/>
              <a:t>radiometer </a:t>
            </a:r>
            <a:r>
              <a:rPr lang="en-US" dirty="0" smtClean="0"/>
              <a:t>observations to </a:t>
            </a:r>
            <a:r>
              <a:rPr lang="en-US" dirty="0"/>
              <a:t>get cloud liquid water </a:t>
            </a:r>
            <a:r>
              <a:rPr lang="en-US" dirty="0" smtClean="0"/>
              <a:t>path</a:t>
            </a:r>
          </a:p>
          <a:p>
            <a:pPr lvl="0"/>
            <a:r>
              <a:rPr lang="en-US" dirty="0" smtClean="0"/>
              <a:t>&gt;Use </a:t>
            </a:r>
            <a:r>
              <a:rPr lang="en-US" dirty="0" err="1" smtClean="0"/>
              <a:t>multifilter</a:t>
            </a:r>
            <a:r>
              <a:rPr lang="en-US" dirty="0" smtClean="0"/>
              <a:t> </a:t>
            </a:r>
            <a:r>
              <a:rPr lang="en-US" dirty="0" err="1" smtClean="0"/>
              <a:t>shadowband</a:t>
            </a:r>
            <a:r>
              <a:rPr lang="en-US" dirty="0" smtClean="0"/>
              <a:t> radiometer </a:t>
            </a:r>
            <a:r>
              <a:rPr lang="en-US" dirty="0"/>
              <a:t>to get cloud optical thickness</a:t>
            </a:r>
          </a:p>
          <a:p>
            <a:pPr lvl="0"/>
            <a:r>
              <a:rPr lang="en-US" dirty="0" smtClean="0"/>
              <a:t>&gt;Use </a:t>
            </a:r>
            <a:r>
              <a:rPr lang="en-US" dirty="0"/>
              <a:t>of Raman Lidar to estimate aerosols near cloud base. </a:t>
            </a:r>
          </a:p>
          <a:p>
            <a:pPr lvl="0"/>
            <a:r>
              <a:rPr lang="en-US" dirty="0" smtClean="0"/>
              <a:t>&gt;Use </a:t>
            </a:r>
            <a:r>
              <a:rPr lang="en-US" dirty="0"/>
              <a:t>multiple methods (NN approach versus dual </a:t>
            </a:r>
            <a:r>
              <a:rPr lang="en-US" dirty="0" smtClean="0"/>
              <a:t>band) </a:t>
            </a:r>
            <a:r>
              <a:rPr lang="en-US" dirty="0"/>
              <a:t>to get Cloud Liquid Water Path to improve results. </a:t>
            </a:r>
          </a:p>
        </p:txBody>
      </p:sp>
    </p:spTree>
    <p:extLst>
      <p:ext uri="{BB962C8B-B14F-4D97-AF65-F5344CB8AC3E}">
        <p14:creationId xmlns:p14="http://schemas.microsoft.com/office/powerpoint/2010/main" val="40125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042"/>
            <a:ext cx="567275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cs typeface="Arial" panose="020B0604020202020204" pitchFamily="34" charset="0"/>
              </a:rPr>
              <a:t>Coherent Doppler </a:t>
            </a:r>
            <a:r>
              <a:rPr lang="en-US" sz="2800" dirty="0" smtClean="0">
                <a:cs typeface="Arial" panose="020B0604020202020204" pitchFamily="34" charset="0"/>
              </a:rPr>
              <a:t>Lidar</a:t>
            </a:r>
          </a:p>
          <a:p>
            <a:pPr lvl="0"/>
            <a:r>
              <a:rPr lang="en-US" sz="2800" dirty="0" smtClean="0">
                <a:cs typeface="Arial" panose="020B0604020202020204" pitchFamily="34" charset="0"/>
              </a:rPr>
              <a:t>Wind and Flux Measurements</a:t>
            </a:r>
          </a:p>
          <a:p>
            <a:pPr lvl="0"/>
            <a:r>
              <a:rPr lang="en-US" dirty="0" smtClean="0">
                <a:cs typeface="Arial" panose="020B0604020202020204" pitchFamily="34" charset="0"/>
              </a:rPr>
              <a:t>CREST Contact: </a:t>
            </a:r>
            <a:r>
              <a:rPr lang="en-US" dirty="0" err="1" smtClean="0">
                <a:cs typeface="Arial" panose="020B0604020202020204" pitchFamily="34" charset="0"/>
              </a:rPr>
              <a:t>Arend</a:t>
            </a:r>
            <a:r>
              <a:rPr lang="en-US" dirty="0" smtClean="0">
                <a:cs typeface="Arial" panose="020B0604020202020204" pitchFamily="34" charset="0"/>
              </a:rPr>
              <a:t>/</a:t>
            </a:r>
            <a:r>
              <a:rPr lang="en-US" dirty="0" err="1" smtClean="0">
                <a:cs typeface="Arial" panose="020B0604020202020204" pitchFamily="34" charset="0"/>
              </a:rPr>
              <a:t>Moshary</a:t>
            </a:r>
            <a:r>
              <a:rPr lang="en-US" dirty="0" smtClean="0">
                <a:cs typeface="Arial" panose="020B0604020202020204" pitchFamily="34" charset="0"/>
              </a:rPr>
              <a:t> (CCNY)</a:t>
            </a:r>
          </a:p>
          <a:p>
            <a:pPr lvl="0"/>
            <a:r>
              <a:rPr lang="en-US" dirty="0" smtClean="0">
                <a:cs typeface="Arial" panose="020B0604020202020204" pitchFamily="34" charset="0"/>
              </a:rPr>
              <a:t>EPP Funding</a:t>
            </a:r>
            <a:endParaRPr lang="en-US" dirty="0"/>
          </a:p>
        </p:txBody>
      </p:sp>
      <p:pic>
        <p:nvPicPr>
          <p:cNvPr id="50" name="Picture 49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" y="1542719"/>
            <a:ext cx="3431584" cy="2699378"/>
          </a:xfrm>
          <a:prstGeom prst="rect">
            <a:avLst/>
          </a:prstGeom>
        </p:spPr>
      </p:pic>
      <p:pic>
        <p:nvPicPr>
          <p:cNvPr id="51" name="Picture 50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798" y="1573364"/>
            <a:ext cx="3229202" cy="2585254"/>
          </a:xfrm>
          <a:prstGeom prst="rect">
            <a:avLst/>
          </a:prstGeom>
        </p:spPr>
      </p:pic>
      <p:pic>
        <p:nvPicPr>
          <p:cNvPr id="52" name="Picture 5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56" y="4317328"/>
            <a:ext cx="3292701" cy="2381585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4584549" y="4490619"/>
            <a:ext cx="1148312" cy="1928894"/>
          </a:xfrm>
          <a:prstGeom prst="rect">
            <a:avLst/>
          </a:prstGeom>
          <a:noFill/>
          <a:ln w="38100">
            <a:solidFill>
              <a:srgbClr val="08FA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Rectangle 54"/>
          <p:cNvSpPr/>
          <p:nvPr/>
        </p:nvSpPr>
        <p:spPr>
          <a:xfrm>
            <a:off x="6838640" y="5139116"/>
            <a:ext cx="2405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The rising and sinking motions of </a:t>
            </a:r>
            <a:r>
              <a:rPr lang="en-US" dirty="0" smtClean="0"/>
              <a:t>aerosols </a:t>
            </a:r>
            <a:r>
              <a:rPr lang="en-US" dirty="0"/>
              <a:t>are then observed with the </a:t>
            </a:r>
            <a:r>
              <a:rPr lang="en-US" b="1" dirty="0"/>
              <a:t>CDL</a:t>
            </a:r>
            <a:r>
              <a:rPr lang="en-US" dirty="0"/>
              <a:t>.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603232" y="1723405"/>
            <a:ext cx="23157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/>
              <a:t>Looking at the results from the </a:t>
            </a:r>
            <a:r>
              <a:rPr lang="en-US" sz="1600" b="1" dirty="0"/>
              <a:t>DDL</a:t>
            </a:r>
            <a:r>
              <a:rPr lang="en-US" sz="1600" dirty="0"/>
              <a:t>, a high aerosol concentration at a height of ~1500m is seen in all three wavelengths. The presence of these aerosols is key to the formation of clouds.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458050" y="1244047"/>
            <a:ext cx="4683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DDL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527222" y="1239546"/>
            <a:ext cx="4555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CDL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837200" y="128508"/>
            <a:ext cx="3046859" cy="1122812"/>
            <a:chOff x="1371253" y="19371749"/>
            <a:chExt cx="4972556" cy="1290593"/>
          </a:xfrm>
          <a:effectLst/>
        </p:grpSpPr>
        <p:pic>
          <p:nvPicPr>
            <p:cNvPr id="14" name="Picture 13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" t="3418" r="1178" b="1844"/>
            <a:stretch/>
          </p:blipFill>
          <p:spPr>
            <a:xfrm>
              <a:off x="1371253" y="19371749"/>
              <a:ext cx="2500369" cy="1250479"/>
            </a:xfrm>
            <a:prstGeom prst="rect">
              <a:avLst/>
            </a:prstGeom>
            <a:ln w="5080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872" t="9475" r="166" b="1217"/>
            <a:stretch/>
          </p:blipFill>
          <p:spPr>
            <a:xfrm>
              <a:off x="3947452" y="19371749"/>
              <a:ext cx="2396357" cy="1290593"/>
            </a:xfrm>
            <a:prstGeom prst="rect">
              <a:avLst/>
            </a:prstGeom>
            <a:ln w="50800">
              <a:solidFill>
                <a:schemeClr val="accent3"/>
              </a:solidFill>
            </a:ln>
            <a:effectLst>
              <a:outerShdw blurRad="288925" dir="2700000" algn="tl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7466085" y="1244996"/>
            <a:ext cx="13676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CDL Mobile Unit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4023" y="1244997"/>
            <a:ext cx="13676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CDL Schematic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22754" y="4393556"/>
            <a:ext cx="2917598" cy="2229127"/>
            <a:chOff x="457200" y="1600200"/>
            <a:chExt cx="8101013" cy="4142148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14" t="23625" r="7891" b="12813"/>
            <a:stretch/>
          </p:blipFill>
          <p:spPr bwMode="auto">
            <a:xfrm>
              <a:off x="457200" y="1600200"/>
              <a:ext cx="8101013" cy="4142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4507706" y="2133600"/>
              <a:ext cx="673894" cy="2874819"/>
            </a:xfrm>
            <a:prstGeom prst="rect">
              <a:avLst/>
            </a:prstGeom>
            <a:noFill/>
            <a:ln w="38100">
              <a:solidFill>
                <a:srgbClr val="08FA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68295" y="2133600"/>
              <a:ext cx="1065705" cy="2874819"/>
            </a:xfrm>
            <a:prstGeom prst="rect">
              <a:avLst/>
            </a:prstGeom>
            <a:noFill/>
            <a:ln w="38100">
              <a:solidFill>
                <a:srgbClr val="F424DB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58903" y="4248322"/>
            <a:ext cx="20345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Profiling Microwave Radiometer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0638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67860"/>
            <a:ext cx="80521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sz="2800" b="1" dirty="0">
                <a:cs typeface="Times New Roman" panose="02020603050405020304" pitchFamily="18" charset="0"/>
              </a:rPr>
              <a:t>Lidar Uncertainty Measurement </a:t>
            </a:r>
            <a:r>
              <a:rPr lang="en-US" sz="2800" b="1" dirty="0" smtClean="0">
                <a:cs typeface="Times New Roman" panose="02020603050405020304" pitchFamily="18" charset="0"/>
              </a:rPr>
              <a:t>Experiment (LUMEX</a:t>
            </a:r>
            <a:r>
              <a:rPr lang="en-US" sz="2800" b="1" dirty="0">
                <a:cs typeface="Times New Roman" panose="02020603050405020304" pitchFamily="18" charset="0"/>
              </a:rPr>
              <a:t>)</a:t>
            </a:r>
          </a:p>
          <a:p>
            <a:pPr lvl="0">
              <a:lnSpc>
                <a:spcPct val="100000"/>
              </a:lnSpc>
            </a:pP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CREST Contact: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R. Delgado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0">
              <a:lnSpc>
                <a:spcPct val="100000"/>
              </a:lnSpc>
            </a:pPr>
            <a:r>
              <a:rPr lang="en-US" b="1" dirty="0" smtClean="0"/>
              <a:t>Leveraged </a:t>
            </a:r>
            <a:r>
              <a:rPr lang="en-US" b="1" dirty="0"/>
              <a:t>Project</a:t>
            </a:r>
            <a:r>
              <a:rPr lang="en-US" dirty="0"/>
              <a:t>: Funded by EPP/MD Energy Administration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33808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dirty="0"/>
              <a:t>Field campaign June-August 2014 at NOAA Boulder Atmospheric Observatory. Phase2: XPIA Mar.-Apr. </a:t>
            </a:r>
            <a:r>
              <a:rPr lang="en-US" dirty="0" smtClean="0"/>
              <a:t>2015.</a:t>
            </a:r>
          </a:p>
          <a:p>
            <a:pPr lvl="0" algn="just"/>
            <a:endParaRPr lang="en-US" dirty="0"/>
          </a:p>
          <a:p>
            <a:pPr lvl="0" algn="just"/>
            <a:r>
              <a:rPr lang="en-US" dirty="0"/>
              <a:t>Sensitivity analysis of different Doppler </a:t>
            </a:r>
            <a:r>
              <a:rPr lang="en-US" dirty="0" err="1"/>
              <a:t>lidar</a:t>
            </a:r>
            <a:r>
              <a:rPr lang="en-US" dirty="0"/>
              <a:t> systems and Inter-comparison of various single, dual and triple Doppler retrieval techniques.</a:t>
            </a:r>
          </a:p>
          <a:p>
            <a:pPr lvl="0" algn="just"/>
            <a:endParaRPr lang="en-US" dirty="0" smtClean="0"/>
          </a:p>
          <a:p>
            <a:pPr lvl="0" algn="just"/>
            <a:r>
              <a:rPr lang="en-US" dirty="0" smtClean="0"/>
              <a:t>Validation </a:t>
            </a:r>
            <a:r>
              <a:rPr lang="en-US" dirty="0"/>
              <a:t>of turbulence analysis techniques and retrievals from Doppler </a:t>
            </a:r>
            <a:r>
              <a:rPr lang="en-US" dirty="0" err="1"/>
              <a:t>lidars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-13265" y="4097230"/>
            <a:ext cx="35245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dirty="0"/>
              <a:t>UMBC and NOAA ESRL </a:t>
            </a:r>
            <a:r>
              <a:rPr lang="en-US" dirty="0" err="1"/>
              <a:t>intercomparison</a:t>
            </a:r>
            <a:r>
              <a:rPr lang="en-US" dirty="0"/>
              <a:t> of Doppler wind </a:t>
            </a:r>
            <a:r>
              <a:rPr lang="en-US" dirty="0" err="1"/>
              <a:t>lidar</a:t>
            </a:r>
            <a:r>
              <a:rPr lang="en-US" dirty="0"/>
              <a:t> retrieval techniques and error of spatial representativeness analysis will allow to establish scanning strategies and retrieval algorithm based on the application (PBL studies or wind energy).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421" y="3631889"/>
            <a:ext cx="3454584" cy="192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Elbow Connector 7"/>
          <p:cNvCxnSpPr/>
          <p:nvPr/>
        </p:nvCxnSpPr>
        <p:spPr>
          <a:xfrm rot="19920000">
            <a:off x="7865001" y="5123103"/>
            <a:ext cx="72074" cy="60650"/>
          </a:xfrm>
          <a:prstGeom prst="bentConnector3">
            <a:avLst>
              <a:gd name="adj1" fmla="val -263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/>
          <p:cNvSpPr/>
          <p:nvPr/>
        </p:nvSpPr>
        <p:spPr>
          <a:xfrm>
            <a:off x="7122360" y="5431482"/>
            <a:ext cx="145869" cy="101443"/>
          </a:xfrm>
          <a:prstGeom prst="triangle">
            <a:avLst/>
          </a:prstGeom>
          <a:solidFill>
            <a:schemeClr val="bg1">
              <a:lumMod val="85000"/>
            </a:schemeClr>
          </a:solidFill>
          <a:ln w="476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Isosceles Triangle 9"/>
          <p:cNvSpPr/>
          <p:nvPr/>
        </p:nvSpPr>
        <p:spPr>
          <a:xfrm>
            <a:off x="8702606" y="6364756"/>
            <a:ext cx="145869" cy="101443"/>
          </a:xfrm>
          <a:prstGeom prst="triangle">
            <a:avLst/>
          </a:prstGeom>
          <a:solidFill>
            <a:schemeClr val="bg1">
              <a:lumMod val="85000"/>
            </a:schemeClr>
          </a:solidFill>
          <a:ln w="476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Oval 10"/>
          <p:cNvSpPr/>
          <p:nvPr/>
        </p:nvSpPr>
        <p:spPr>
          <a:xfrm>
            <a:off x="7584278" y="5005422"/>
            <a:ext cx="72935" cy="6086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12" name="Straight Connector 11"/>
          <p:cNvCxnSpPr>
            <a:stCxn id="9" idx="0"/>
            <a:endCxn id="19" idx="6"/>
          </p:cNvCxnSpPr>
          <p:nvPr/>
        </p:nvCxnSpPr>
        <p:spPr>
          <a:xfrm flipV="1">
            <a:off x="7195295" y="5096721"/>
            <a:ext cx="753656" cy="334761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0"/>
            <a:endCxn id="19" idx="1"/>
          </p:cNvCxnSpPr>
          <p:nvPr/>
        </p:nvCxnSpPr>
        <p:spPr>
          <a:xfrm flipH="1" flipV="1">
            <a:off x="7886697" y="5075202"/>
            <a:ext cx="888844" cy="1289553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0"/>
            <a:endCxn id="11" idx="3"/>
          </p:cNvCxnSpPr>
          <p:nvPr/>
        </p:nvCxnSpPr>
        <p:spPr>
          <a:xfrm flipV="1">
            <a:off x="7195294" y="5057374"/>
            <a:ext cx="399665" cy="374108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0"/>
            <a:endCxn id="11" idx="5"/>
          </p:cNvCxnSpPr>
          <p:nvPr/>
        </p:nvCxnSpPr>
        <p:spPr>
          <a:xfrm flipH="1" flipV="1">
            <a:off x="7646531" y="5057374"/>
            <a:ext cx="1129010" cy="1307381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0"/>
            <a:endCxn id="18" idx="3"/>
          </p:cNvCxnSpPr>
          <p:nvPr/>
        </p:nvCxnSpPr>
        <p:spPr>
          <a:xfrm flipV="1">
            <a:off x="7195294" y="4732758"/>
            <a:ext cx="545534" cy="698724"/>
          </a:xfrm>
          <a:prstGeom prst="line">
            <a:avLst/>
          </a:prstGeom>
          <a:ln w="2222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8" idx="1"/>
            <a:endCxn id="10" idx="0"/>
          </p:cNvCxnSpPr>
          <p:nvPr/>
        </p:nvCxnSpPr>
        <p:spPr>
          <a:xfrm>
            <a:off x="7740828" y="4689720"/>
            <a:ext cx="1034713" cy="1675036"/>
          </a:xfrm>
          <a:prstGeom prst="line">
            <a:avLst/>
          </a:prstGeom>
          <a:ln w="2222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730147" y="4680806"/>
            <a:ext cx="72935" cy="6086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Oval 18"/>
          <p:cNvSpPr/>
          <p:nvPr/>
        </p:nvSpPr>
        <p:spPr>
          <a:xfrm>
            <a:off x="7876016" y="5066288"/>
            <a:ext cx="72935" cy="60866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" name="TextBox 19"/>
          <p:cNvSpPr txBox="1"/>
          <p:nvPr/>
        </p:nvSpPr>
        <p:spPr>
          <a:xfrm>
            <a:off x="7268229" y="5431483"/>
            <a:ext cx="48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Lidar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87005" y="6317956"/>
            <a:ext cx="48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Lidar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82004" y="5086577"/>
            <a:ext cx="29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70</a:t>
            </a:r>
            <a:r>
              <a:rPr lang="en-US" sz="900" baseline="30000" dirty="0"/>
              <a:t>o</a:t>
            </a:r>
            <a:endParaRPr lang="en-US" sz="900" dirty="0"/>
          </a:p>
        </p:txBody>
      </p:sp>
      <p:sp>
        <p:nvSpPr>
          <p:cNvPr id="23" name="TextBox 22"/>
          <p:cNvSpPr txBox="1"/>
          <p:nvPr/>
        </p:nvSpPr>
        <p:spPr>
          <a:xfrm>
            <a:off x="7573598" y="4802537"/>
            <a:ext cx="3267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 45</a:t>
            </a:r>
            <a:r>
              <a:rPr lang="en-US" sz="900" baseline="30000" dirty="0"/>
              <a:t>o</a:t>
            </a:r>
            <a:endParaRPr lang="en-US" sz="900" dirty="0"/>
          </a:p>
        </p:txBody>
      </p:sp>
      <p:sp>
        <p:nvSpPr>
          <p:cNvPr id="24" name="TextBox 23"/>
          <p:cNvSpPr txBox="1"/>
          <p:nvPr/>
        </p:nvSpPr>
        <p:spPr>
          <a:xfrm>
            <a:off x="7778771" y="4672458"/>
            <a:ext cx="48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tower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59848" y="5025712"/>
            <a:ext cx="8156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profiler</a:t>
            </a:r>
          </a:p>
        </p:txBody>
      </p:sp>
      <p:sp>
        <p:nvSpPr>
          <p:cNvPr id="26" name="Isosceles Triangle 25"/>
          <p:cNvSpPr/>
          <p:nvPr/>
        </p:nvSpPr>
        <p:spPr>
          <a:xfrm>
            <a:off x="7122360" y="5431482"/>
            <a:ext cx="145869" cy="101443"/>
          </a:xfrm>
          <a:prstGeom prst="triangle">
            <a:avLst/>
          </a:prstGeom>
          <a:solidFill>
            <a:schemeClr val="bg1">
              <a:lumMod val="85000"/>
            </a:schemeClr>
          </a:solidFill>
          <a:ln w="476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Rectangle 26"/>
          <p:cNvSpPr/>
          <p:nvPr/>
        </p:nvSpPr>
        <p:spPr>
          <a:xfrm>
            <a:off x="4982229" y="560016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Validation of Dual Doppler Lidar</a:t>
            </a:r>
          </a:p>
          <a:p>
            <a:pPr lvl="1"/>
            <a:r>
              <a:rPr lang="en-US" sz="1200" dirty="0"/>
              <a:t>Enhance the ease and accuracy of future wind</a:t>
            </a:r>
          </a:p>
          <a:p>
            <a:pPr lvl="1"/>
            <a:r>
              <a:rPr lang="en-US" sz="1200" dirty="0"/>
              <a:t>measurement experiments</a:t>
            </a:r>
          </a:p>
          <a:p>
            <a:r>
              <a:rPr lang="en-US" sz="1200" dirty="0"/>
              <a:t>Characterization of Dual Doppler Scan Parameters</a:t>
            </a:r>
          </a:p>
          <a:p>
            <a:pPr lvl="1"/>
            <a:r>
              <a:rPr lang="en-US" sz="1200" dirty="0"/>
              <a:t>Intersection angle, dwell time</a:t>
            </a:r>
          </a:p>
        </p:txBody>
      </p:sp>
    </p:spTree>
    <p:extLst>
      <p:ext uri="{BB962C8B-B14F-4D97-AF65-F5344CB8AC3E}">
        <p14:creationId xmlns:p14="http://schemas.microsoft.com/office/powerpoint/2010/main" val="204002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5609"/>
            <a:ext cx="9012116" cy="785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31"/>
              </a:spcAft>
            </a:pPr>
            <a:r>
              <a:rPr lang="en-US" sz="2100" b="1" dirty="0">
                <a:cs typeface="Times New Roman" panose="02020603050405020304" pitchFamily="18" charset="0"/>
              </a:rPr>
              <a:t>Coastal/Offshore Lidar Measurements for Renewable Energy </a:t>
            </a:r>
            <a:r>
              <a:rPr lang="en-US" sz="2100" b="1" dirty="0" smtClean="0">
                <a:cs typeface="Times New Roman" panose="02020603050405020304" pitchFamily="18" charset="0"/>
              </a:rPr>
              <a:t>Applications</a:t>
            </a:r>
          </a:p>
          <a:p>
            <a:pPr>
              <a:lnSpc>
                <a:spcPct val="107000"/>
              </a:lnSpc>
              <a:spcAft>
                <a:spcPts val="431"/>
              </a:spcAft>
            </a:pPr>
            <a:r>
              <a:rPr lang="en-US" dirty="0" smtClean="0">
                <a:cs typeface="Times New Roman" panose="02020603050405020304" pitchFamily="18" charset="0"/>
              </a:rPr>
              <a:t>CREST Contact: R. Delgado (UMBC)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5" name="Picture 3" descr="C:\Users\Scott\Documents\UMBC-postdoc\JCET_appointment\STC\OC_map_merged_halfTrans1.jpg"/>
          <p:cNvPicPr>
            <a:picLocks noChangeAspect="1" noChangeArrowheads="1"/>
          </p:cNvPicPr>
          <p:nvPr/>
        </p:nvPicPr>
        <p:blipFill>
          <a:blip r:embed="rId2" cstate="print"/>
          <a:srcRect l="27660" t="17724" r="30638" b="11380"/>
          <a:stretch>
            <a:fillRect/>
          </a:stretch>
        </p:blipFill>
        <p:spPr bwMode="auto">
          <a:xfrm>
            <a:off x="5149865" y="553704"/>
            <a:ext cx="3515140" cy="315644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101600" dist="50800" dir="2700000" algn="tl" rotWithShape="0">
              <a:prstClr val="black"/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19439" y="968635"/>
            <a:ext cx="460615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cs typeface="Times New Roman" pitchFamily="18" charset="0"/>
              </a:rPr>
              <a:t>Leveraged Project</a:t>
            </a:r>
            <a:r>
              <a:rPr lang="en-US" dirty="0">
                <a:cs typeface="Times New Roman" pitchFamily="18" charset="0"/>
              </a:rPr>
              <a:t>: Support MD coastal and offshore wind resource assessment.</a:t>
            </a:r>
          </a:p>
          <a:p>
            <a:pPr algn="just"/>
            <a:endParaRPr lang="en-US" dirty="0" smtClean="0">
              <a:cs typeface="Times New Roman" pitchFamily="18" charset="0"/>
            </a:endParaRPr>
          </a:p>
          <a:p>
            <a:pPr algn="just"/>
            <a:r>
              <a:rPr lang="en-US" dirty="0" smtClean="0">
                <a:cs typeface="Times New Roman" pitchFamily="18" charset="0"/>
              </a:rPr>
              <a:t>Doppler </a:t>
            </a:r>
            <a:r>
              <a:rPr lang="en-US" dirty="0">
                <a:cs typeface="Times New Roman" pitchFamily="18" charset="0"/>
              </a:rPr>
              <a:t>wind </a:t>
            </a:r>
            <a:r>
              <a:rPr lang="en-US" dirty="0" err="1">
                <a:cs typeface="Times New Roman" pitchFamily="18" charset="0"/>
              </a:rPr>
              <a:t>lidar</a:t>
            </a:r>
            <a:r>
              <a:rPr lang="en-US" dirty="0">
                <a:cs typeface="Times New Roman" pitchFamily="18" charset="0"/>
              </a:rPr>
              <a:t> measurements to characterize seasonal wind variability within the Coastal (Land/Marine) Boundary Layer for wind resource assessment, and validation and assimilation of winds in NWP models</a:t>
            </a:r>
            <a:r>
              <a:rPr lang="en-US" dirty="0" smtClean="0">
                <a:cs typeface="Times New Roman" pitchFamily="18" charset="0"/>
              </a:rPr>
              <a:t>.</a:t>
            </a:r>
            <a:endParaRPr lang="en-US" dirty="0">
              <a:cs typeface="Times New Roman" pitchFamily="18" charset="0"/>
            </a:endParaRPr>
          </a:p>
          <a:p>
            <a:endParaRPr lang="en-US" dirty="0">
              <a:cs typeface="Times New Roman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cs typeface="Times New Roman" pitchFamily="18" charset="0"/>
              </a:rPr>
              <a:t>Characterize meteorology controls on wind energy production (atmospheric stability, wind shear, turbulence</a:t>
            </a:r>
            <a:r>
              <a:rPr lang="en-US" dirty="0" smtClean="0">
                <a:cs typeface="Times New Roman" pitchFamily="18" charset="0"/>
              </a:rPr>
              <a:t>).</a:t>
            </a:r>
            <a:endParaRPr lang="en-US" dirty="0">
              <a:cs typeface="Times New Roman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cs typeface="Times New Roman" pitchFamily="18" charset="0"/>
              </a:rPr>
              <a:t>Validate and improve numerical weather predictions (Reduction of uncertainties) (Figure 2</a:t>
            </a:r>
            <a:r>
              <a:rPr lang="en-US" dirty="0" smtClean="0">
                <a:cs typeface="Times New Roman" pitchFamily="18" charset="0"/>
              </a:rPr>
              <a:t>).</a:t>
            </a:r>
            <a:endParaRPr lang="en-US" dirty="0">
              <a:cs typeface="Times New Roman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cs typeface="Times New Roman" pitchFamily="18" charset="0"/>
              </a:rPr>
              <a:t>Improve estimates of energy production (project revenue</a:t>
            </a:r>
            <a:r>
              <a:rPr lang="en-US" dirty="0" smtClean="0">
                <a:cs typeface="Times New Roman" pitchFamily="18" charset="0"/>
              </a:rPr>
              <a:t>).</a:t>
            </a:r>
            <a:endParaRPr lang="en-US" dirty="0">
              <a:cs typeface="Times New Roman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cs typeface="Times New Roman" pitchFamily="18" charset="0"/>
              </a:rPr>
              <a:t>Investigate optimal turbine designs and wind farm layout strategies (minimize energy </a:t>
            </a:r>
            <a:r>
              <a:rPr lang="en-US" dirty="0" smtClean="0">
                <a:cs typeface="Times New Roman" pitchFamily="18" charset="0"/>
              </a:rPr>
              <a:t>los)</a:t>
            </a:r>
            <a:endParaRPr lang="en-US" dirty="0"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99359" y="4190670"/>
            <a:ext cx="3858038" cy="2155700"/>
            <a:chOff x="5032490" y="609601"/>
            <a:chExt cx="5445771" cy="3392079"/>
          </a:xfrm>
        </p:grpSpPr>
        <p:pic>
          <p:nvPicPr>
            <p:cNvPr id="8" name="Picture 3" descr="C:\Users\Scott\Documents\observation_data\campaignWindEnergy2013\windLidar\MdnWsError_201307-08.png"/>
            <p:cNvPicPr>
              <a:picLocks noChangeAspect="1" noChangeArrowheads="1"/>
            </p:cNvPicPr>
            <p:nvPr/>
          </p:nvPicPr>
          <p:blipFill>
            <a:blip r:embed="rId3" cstate="print"/>
            <a:srcRect r="-350"/>
            <a:stretch>
              <a:fillRect/>
            </a:stretch>
          </p:blipFill>
          <p:spPr bwMode="auto">
            <a:xfrm>
              <a:off x="5715000" y="609601"/>
              <a:ext cx="4763261" cy="2641125"/>
            </a:xfrm>
            <a:prstGeom prst="rect">
              <a:avLst/>
            </a:prstGeom>
            <a:noFill/>
          </p:spPr>
        </p:pic>
        <p:grpSp>
          <p:nvGrpSpPr>
            <p:cNvPr id="9" name="Group 8"/>
            <p:cNvGrpSpPr/>
            <p:nvPr/>
          </p:nvGrpSpPr>
          <p:grpSpPr>
            <a:xfrm>
              <a:off x="5032490" y="3250725"/>
              <a:ext cx="4456243" cy="750955"/>
              <a:chOff x="-530110" y="4676001"/>
              <a:chExt cx="4456243" cy="75095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735626" y="4676001"/>
                <a:ext cx="612560" cy="449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25" b="1" dirty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12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192827" y="4959114"/>
                <a:ext cx="612560" cy="449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25" b="1" dirty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13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650025" y="4676001"/>
                <a:ext cx="612560" cy="449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25" b="1" dirty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32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993612" y="4959116"/>
                <a:ext cx="923371" cy="449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25" b="1" dirty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61-78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417009" y="4676001"/>
                <a:ext cx="923371" cy="449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25" b="1" dirty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43-55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763179" y="4959114"/>
                <a:ext cx="1162954" cy="449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25" b="1" dirty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215-275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530110" y="4717727"/>
                <a:ext cx="1483479" cy="7092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25" b="1" dirty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Model Grid</a:t>
                </a:r>
              </a:p>
              <a:p>
                <a:pPr algn="ctr"/>
                <a:r>
                  <a:rPr lang="en-US" sz="825" b="1" dirty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Size (km):</a:t>
                </a: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5055145" y="6520634"/>
            <a:ext cx="38195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Figure 2: </a:t>
            </a:r>
            <a:r>
              <a:rPr lang="en-US" sz="1200" dirty="0" err="1"/>
              <a:t>Lidar</a:t>
            </a:r>
            <a:r>
              <a:rPr lang="en-US" sz="1200" dirty="0"/>
              <a:t> vs. Model Offshore Winds (Jul-Aug 2013)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66762" y="3760115"/>
            <a:ext cx="3796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Figure 1: UMBC Scanning Doppler </a:t>
            </a:r>
            <a:r>
              <a:rPr lang="en-US" sz="1200" dirty="0" err="1"/>
              <a:t>Lidar</a:t>
            </a:r>
            <a:r>
              <a:rPr lang="en-US" sz="1200" dirty="0"/>
              <a:t> @ Ocean City, MD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73943" y="52685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70045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2"/>
          <p:cNvSpPr txBox="1">
            <a:spLocks/>
          </p:cNvSpPr>
          <p:nvPr/>
        </p:nvSpPr>
        <p:spPr>
          <a:xfrm>
            <a:off x="-1" y="4307779"/>
            <a:ext cx="3889611" cy="255022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 Stratospheric-Tropospheric Exchange Event (STE) was characterized with the GSFC TROPOZ DIAL (top </a:t>
            </a:r>
            <a:r>
              <a:rPr lang="en-US" sz="1400" dirty="0" smtClean="0"/>
              <a:t>panel.  The </a:t>
            </a:r>
            <a:r>
              <a:rPr lang="en-US" sz="1400" dirty="0"/>
              <a:t>stratospheric air mass entered the troposphere near California’s Pacific </a:t>
            </a:r>
            <a:r>
              <a:rPr lang="en-US" sz="1400" dirty="0" smtClean="0"/>
              <a:t>Coast.  It </a:t>
            </a:r>
            <a:r>
              <a:rPr lang="en-US" sz="1400" dirty="0"/>
              <a:t>was then </a:t>
            </a:r>
            <a:r>
              <a:rPr lang="en-US" sz="1400" dirty="0" err="1"/>
              <a:t>advected</a:t>
            </a:r>
            <a:r>
              <a:rPr lang="en-US" sz="1400" dirty="0"/>
              <a:t> to the Rocky Mountain region  (bottom left)</a:t>
            </a:r>
          </a:p>
          <a:p>
            <a:r>
              <a:rPr lang="en-US" sz="1400" dirty="0"/>
              <a:t>A relationship was determined in order to quantify STE residence times and </a:t>
            </a:r>
            <a:r>
              <a:rPr lang="en-US" sz="1400" dirty="0" smtClean="0"/>
              <a:t>occurrence.  This </a:t>
            </a:r>
            <a:r>
              <a:rPr lang="en-US" sz="1400" dirty="0"/>
              <a:t>implies that most STE events are  rather shallow, with most of the stratospheric air dissipating in the upper troposphere over the period of the first 24 hours. </a:t>
            </a:r>
          </a:p>
        </p:txBody>
      </p:sp>
      <p:sp>
        <p:nvSpPr>
          <p:cNvPr id="9" name="Title 17"/>
          <p:cNvSpPr txBox="1">
            <a:spLocks/>
          </p:cNvSpPr>
          <p:nvPr/>
        </p:nvSpPr>
        <p:spPr>
          <a:xfrm>
            <a:off x="0" y="133932"/>
            <a:ext cx="9144000" cy="897407"/>
          </a:xfrm>
          <a:prstGeom prst="rect">
            <a:avLst/>
          </a:prstGeom>
        </p:spPr>
        <p:txBody>
          <a:bodyPr vert="horz" lIns="65692" tIns="32850" rIns="65692" bIns="32850" rtlCol="0" anchor="ctr">
            <a:noAutofit/>
          </a:bodyPr>
          <a:lstStyle>
            <a:lvl1pPr algn="ctr" defTabSz="25080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b="1" dirty="0" smtClean="0">
                <a:solidFill>
                  <a:schemeClr val="accent5"/>
                </a:solidFill>
                <a:latin typeface="+mn-lt"/>
              </a:rPr>
              <a:t>Tropospheric Ozone Enhancement in the Front During DISCOVER AQ 2014</a:t>
            </a:r>
          </a:p>
          <a:p>
            <a:pPr algn="l"/>
            <a:r>
              <a:rPr lang="en-US" sz="1800" dirty="0" smtClean="0">
                <a:latin typeface="+mn-lt"/>
              </a:rPr>
              <a:t>CREST Contact: R. Delgado (UMBC)</a:t>
            </a:r>
          </a:p>
          <a:p>
            <a:pPr lvl="0" algn="l"/>
            <a:r>
              <a:rPr lang="en-US" sz="1800" b="1" dirty="0" smtClean="0"/>
              <a:t>Funding Source</a:t>
            </a:r>
            <a:r>
              <a:rPr lang="en-US" sz="1800" dirty="0" smtClean="0"/>
              <a:t>: EPP/ NASA / MD Dept. of Environment</a:t>
            </a:r>
          </a:p>
          <a:p>
            <a:pPr algn="l"/>
            <a:endParaRPr lang="en-US" sz="2300" b="1" u="sng" dirty="0"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89611" y="1031340"/>
            <a:ext cx="5022377" cy="4973675"/>
            <a:chOff x="3931658" y="1955699"/>
            <a:chExt cx="5059942" cy="4673701"/>
          </a:xfrm>
        </p:grpSpPr>
        <p:grpSp>
          <p:nvGrpSpPr>
            <p:cNvPr id="11" name="Group 10"/>
            <p:cNvGrpSpPr/>
            <p:nvPr/>
          </p:nvGrpSpPr>
          <p:grpSpPr>
            <a:xfrm>
              <a:off x="3931658" y="1955699"/>
              <a:ext cx="5059942" cy="2311501"/>
              <a:chOff x="70703" y="2553133"/>
              <a:chExt cx="9002594" cy="4289194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70703" y="2553133"/>
                <a:ext cx="9002594" cy="4289194"/>
                <a:chOff x="70703" y="2525219"/>
                <a:chExt cx="9002594" cy="4289194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703" y="2525219"/>
                  <a:ext cx="9002594" cy="4289194"/>
                </a:xfrm>
                <a:prstGeom prst="rect">
                  <a:avLst/>
                </a:prstGeom>
              </p:spPr>
            </p:pic>
            <p:pic>
              <p:nvPicPr>
                <p:cNvPr id="17" name="Picture 16" descr="LMOL_O3_30.pdf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936" r="8848" b="93413"/>
                <a:stretch/>
              </p:blipFill>
              <p:spPr>
                <a:xfrm>
                  <a:off x="4697609" y="2525219"/>
                  <a:ext cx="3402992" cy="291154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404" r="31261" b="93212"/>
                <a:stretch/>
              </p:blipFill>
              <p:spPr>
                <a:xfrm>
                  <a:off x="1639848" y="2525219"/>
                  <a:ext cx="3181057" cy="291153"/>
                </a:xfrm>
                <a:prstGeom prst="rect">
                  <a:avLst/>
                </a:prstGeom>
              </p:spPr>
            </p:pic>
          </p:grpSp>
          <p:sp>
            <p:nvSpPr>
              <p:cNvPr id="15" name="Isosceles Triangle 14"/>
              <p:cNvSpPr/>
              <p:nvPr/>
            </p:nvSpPr>
            <p:spPr>
              <a:xfrm>
                <a:off x="3738856" y="6207533"/>
                <a:ext cx="150975" cy="124328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pic>
          <p:nvPicPr>
            <p:cNvPr id="12" name="Picture 11" descr="RAQMS_O3_PV_2014_temp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7356" y="4229100"/>
              <a:ext cx="2134244" cy="2324100"/>
            </a:xfrm>
            <a:prstGeom prst="rect">
              <a:avLst/>
            </a:prstGeom>
          </p:spPr>
        </p:pic>
        <p:pic>
          <p:nvPicPr>
            <p:cNvPr id="13" name="Picture 12" descr="Untitled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1" t="21323" b="8987"/>
            <a:stretch/>
          </p:blipFill>
          <p:spPr>
            <a:xfrm>
              <a:off x="3962400" y="4267200"/>
              <a:ext cx="2895600" cy="236220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-1" y="853677"/>
            <a:ext cx="36424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ea typeface="Calibri" panose="020F0502020204030204" pitchFamily="34" charset="0"/>
              </a:rPr>
              <a:t>Tropospheric Ozone Lidar Network (</a:t>
            </a:r>
            <a:r>
              <a:rPr lang="en-US" sz="1600" b="1" dirty="0" err="1">
                <a:ea typeface="Calibri" panose="020F0502020204030204" pitchFamily="34" charset="0"/>
              </a:rPr>
              <a:t>TOLNet</a:t>
            </a:r>
            <a:r>
              <a:rPr lang="en-US" sz="1600" dirty="0">
                <a:ea typeface="Calibri" panose="020F0502020204030204" pitchFamily="34" charset="0"/>
              </a:rPr>
              <a:t>). </a:t>
            </a:r>
            <a:r>
              <a:rPr lang="en-US" sz="1600" dirty="0" err="1">
                <a:ea typeface="Calibri" panose="020F0502020204030204" pitchFamily="34" charset="0"/>
              </a:rPr>
              <a:t>TOLNet</a:t>
            </a:r>
            <a:r>
              <a:rPr lang="en-US" sz="1600" dirty="0">
                <a:ea typeface="Calibri" panose="020F0502020204030204" pitchFamily="34" charset="0"/>
              </a:rPr>
              <a:t> is an interagency (</a:t>
            </a:r>
            <a:r>
              <a:rPr lang="en-US" sz="1600" b="1" dirty="0">
                <a:solidFill>
                  <a:srgbClr val="FF0000"/>
                </a:solidFill>
              </a:rPr>
              <a:t>NASA: GSFC-JPL- LARC, NOAA ESRL and Univ. Of Alabama-Huntsville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ea typeface="Calibri" panose="020F0502020204030204" pitchFamily="34" charset="0"/>
              </a:rPr>
              <a:t>research initiative for ground</a:t>
            </a:r>
            <a:r>
              <a:rPr lang="en-US" sz="1600" dirty="0">
                <a:ea typeface="Calibri" panose="020F0502020204030204" pitchFamily="34" charset="0"/>
                <a:cs typeface="Cambria Math" panose="02040503050406030204" pitchFamily="18" charset="0"/>
              </a:rPr>
              <a:t>‐</a:t>
            </a:r>
            <a:r>
              <a:rPr lang="en-US" sz="1600" dirty="0">
                <a:ea typeface="Calibri" panose="020F0502020204030204" pitchFamily="34" charset="0"/>
              </a:rPr>
              <a:t>based ozone </a:t>
            </a:r>
            <a:r>
              <a:rPr lang="en-US" sz="1600" dirty="0" err="1">
                <a:ea typeface="Calibri" panose="020F0502020204030204" pitchFamily="34" charset="0"/>
              </a:rPr>
              <a:t>lidar</a:t>
            </a:r>
            <a:r>
              <a:rPr lang="en-US" sz="1600" dirty="0">
                <a:ea typeface="Calibri" panose="020F0502020204030204" pitchFamily="34" charset="0"/>
              </a:rPr>
              <a:t> profiling.  CCNY joining the network (leveraged funding).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-1" y="2703839"/>
            <a:ext cx="37804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ea typeface="Calibri" panose="020F0502020204030204" pitchFamily="34" charset="0"/>
              </a:rPr>
              <a:t>Air quality applications/studies and to serve the </a:t>
            </a:r>
            <a:r>
              <a:rPr lang="en-US" sz="1600" dirty="0" err="1">
                <a:ea typeface="Times New Roman" panose="02020603050405020304" pitchFamily="18" charset="0"/>
              </a:rPr>
              <a:t>GEOstationary</a:t>
            </a:r>
            <a:r>
              <a:rPr lang="en-US" sz="1600" dirty="0">
                <a:ea typeface="Times New Roman" panose="02020603050405020304" pitchFamily="18" charset="0"/>
              </a:rPr>
              <a:t> Coastal and Air Pollution Events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r>
              <a:rPr lang="en-US" sz="1600" dirty="0">
                <a:ea typeface="Calibri" panose="020F0502020204030204" pitchFamily="34" charset="0"/>
              </a:rPr>
              <a:t>(GEO-CAPE) mission. </a:t>
            </a:r>
            <a:r>
              <a:rPr lang="en-US" sz="1600" dirty="0"/>
              <a:t>Research on the influence of gases and aerosols in air quality, atmospheric composition and climate.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6848" y="60455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/>
              <a:t>Sullivan et. al, Atmos. Meas. Tech., 7, 3529-3548, doi:10.5194/amt-7-3529-2014, 2014</a:t>
            </a:r>
          </a:p>
        </p:txBody>
      </p:sp>
    </p:spTree>
    <p:extLst>
      <p:ext uri="{BB962C8B-B14F-4D97-AF65-F5344CB8AC3E}">
        <p14:creationId xmlns:p14="http://schemas.microsoft.com/office/powerpoint/2010/main" val="37011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68983700"/>
              </p:ext>
            </p:extLst>
          </p:nvPr>
        </p:nvGraphicFramePr>
        <p:xfrm>
          <a:off x="0" y="0"/>
          <a:ext cx="879395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81" y="3773619"/>
            <a:ext cx="2852382" cy="133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5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808" y="231592"/>
            <a:ext cx="7886700" cy="537525"/>
          </a:xfrm>
        </p:spPr>
        <p:txBody>
          <a:bodyPr>
            <a:norm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Outline..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672" y="1109418"/>
            <a:ext cx="8435145" cy="530503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CREST Lidar Network (CLN)</a:t>
            </a:r>
          </a:p>
          <a:p>
            <a:pPr lvl="1"/>
            <a:r>
              <a:rPr lang="en-US" dirty="0"/>
              <a:t>Validation</a:t>
            </a:r>
          </a:p>
          <a:p>
            <a:pPr lvl="1"/>
            <a:r>
              <a:rPr lang="en-US" dirty="0"/>
              <a:t>Products</a:t>
            </a:r>
          </a:p>
          <a:p>
            <a:pPr lvl="1"/>
            <a:r>
              <a:rPr lang="en-US" dirty="0"/>
              <a:t>Local Aerosol Observations</a:t>
            </a:r>
          </a:p>
          <a:p>
            <a:pPr lvl="1"/>
            <a:r>
              <a:rPr lang="en-US" dirty="0"/>
              <a:t>Plume Transport, Identification and Climatology</a:t>
            </a:r>
          </a:p>
          <a:p>
            <a:pPr lvl="1"/>
            <a:r>
              <a:rPr lang="en-US" dirty="0"/>
              <a:t>Clouds and Aerosol-Cloud Interaction</a:t>
            </a:r>
          </a:p>
          <a:p>
            <a:pPr lvl="1"/>
            <a:r>
              <a:rPr lang="en-US" dirty="0"/>
              <a:t>Coherent Wind </a:t>
            </a:r>
            <a:r>
              <a:rPr lang="en-US" dirty="0" err="1"/>
              <a:t>Dopple</a:t>
            </a:r>
            <a:r>
              <a:rPr lang="en-US" dirty="0"/>
              <a:t> Lidar and Applications</a:t>
            </a:r>
          </a:p>
          <a:p>
            <a:pPr lvl="1"/>
            <a:r>
              <a:rPr lang="en-US" dirty="0"/>
              <a:t>Ozone Lidar</a:t>
            </a:r>
          </a:p>
          <a:p>
            <a:pPr lvl="1"/>
            <a:r>
              <a:rPr lang="en-US" dirty="0"/>
              <a:t>Infrared Lidar</a:t>
            </a:r>
          </a:p>
          <a:p>
            <a:pPr lvl="1"/>
            <a:r>
              <a:rPr lang="en-US" dirty="0"/>
              <a:t>Field Lidar </a:t>
            </a:r>
            <a:r>
              <a:rPr lang="en-US" dirty="0" smtClean="0"/>
              <a:t>Instruments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Ceilometer Applications for BL Profiling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Urban Sensor Networks and Observations/Applications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Remote Sensing of GHGs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PM2.5 Estimation for Air Quality Applications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Puerto Rico Weather Radar Network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cap="small" dirty="0">
                <a:solidFill>
                  <a:srgbClr val="FF0000"/>
                </a:solidFill>
              </a:rPr>
              <a:t>novel Pandora spectrometers, and applications to studies of coastal Air-Quality, Atmospheric Deposition, and Ocean </a:t>
            </a:r>
            <a:r>
              <a:rPr lang="en-US" cap="small" dirty="0" smtClean="0">
                <a:solidFill>
                  <a:srgbClr val="FF0000"/>
                </a:solidFill>
              </a:rPr>
              <a:t>Color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>
              <a:buFont typeface="Wingdings" panose="05000000000000000000" pitchFamily="2" charset="2"/>
              <a:buChar char="v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893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07128896"/>
              </p:ext>
            </p:extLst>
          </p:nvPr>
        </p:nvGraphicFramePr>
        <p:xfrm>
          <a:off x="171450" y="0"/>
          <a:ext cx="885488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477" y="3548417"/>
            <a:ext cx="3335431" cy="244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596334" y="5541169"/>
            <a:ext cx="1600200" cy="357188"/>
          </a:xfrm>
          <a:prstGeom prst="rect">
            <a:avLst/>
          </a:prstGeom>
        </p:spPr>
        <p:txBody>
          <a:bodyPr/>
          <a:lstStyle/>
          <a:p>
            <a:fld id="{51D3C42E-80F8-4350-B140-32B3DCE27868}" type="datetime1">
              <a:rPr lang="en-US" smtClean="0">
                <a:solidFill>
                  <a:schemeClr val="bg1"/>
                </a:solidFill>
              </a:rPr>
              <a:t>5/4/2015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596584" y="5541169"/>
            <a:ext cx="2171700" cy="357188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NOAA CREST/NESDIS 2012 Technical Meeting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168334" y="5541169"/>
            <a:ext cx="1600200" cy="357188"/>
          </a:xfrm>
          <a:prstGeom prst="rect">
            <a:avLst/>
          </a:prstGeom>
        </p:spPr>
        <p:txBody>
          <a:bodyPr/>
          <a:lstStyle/>
          <a:p>
            <a:fld id="{6E2A2588-33D5-49AD-B1C2-D97BA7921443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0992" y="3943351"/>
            <a:ext cx="3621067" cy="288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83084" y="1617533"/>
            <a:ext cx="3436144" cy="1912144"/>
            <a:chOff x="4358512" y="922106"/>
            <a:chExt cx="4581525" cy="2549525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512" y="922106"/>
              <a:ext cx="4581525" cy="254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5772974" y="2598506"/>
              <a:ext cx="615950" cy="6096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301756" y="971550"/>
            <a:ext cx="392874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b="1" dirty="0" err="1"/>
              <a:t>NYCMetNet</a:t>
            </a:r>
            <a:r>
              <a:rPr lang="en-US" sz="1500" b="1" dirty="0"/>
              <a:t> for Urban </a:t>
            </a:r>
          </a:p>
          <a:p>
            <a:pPr algn="ctr" eaLnBrk="1" hangingPunct="1"/>
            <a:r>
              <a:rPr lang="en-US" sz="1500" b="1" dirty="0"/>
              <a:t>Meteorology  and </a:t>
            </a:r>
            <a:r>
              <a:rPr lang="en-US" sz="1500" b="1" dirty="0" err="1"/>
              <a:t>Mesoscale</a:t>
            </a:r>
            <a:r>
              <a:rPr lang="en-US" sz="1500" b="1" dirty="0"/>
              <a:t> Model Validation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641094" y="3091425"/>
            <a:ext cx="2314952" cy="107999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83092" y="3505177"/>
            <a:ext cx="23478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Radar WIND Profiler (1/2hr </a:t>
            </a:r>
            <a:r>
              <a:rPr lang="en-US" sz="1350" dirty="0" err="1"/>
              <a:t>av</a:t>
            </a:r>
            <a:r>
              <a:rPr lang="en-US" sz="1350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4382" y="847785"/>
            <a:ext cx="28748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Rooftop Sonic Anemometer (1 min </a:t>
            </a:r>
            <a:r>
              <a:rPr lang="en-US" sz="1350" dirty="0" err="1"/>
              <a:t>av</a:t>
            </a:r>
            <a:r>
              <a:rPr lang="en-US" sz="1350" dirty="0"/>
              <a:t>)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490" y="4057651"/>
            <a:ext cx="3137885" cy="250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328" y="47702"/>
            <a:ext cx="1831223" cy="143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 descr="&#10; A crane dangles from the top of a skyscraper near 57th St and Seventh Avenue in Manhattan. &#10;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8553" y="4057651"/>
            <a:ext cx="2014998" cy="252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529" y="1455556"/>
            <a:ext cx="4380417" cy="254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396421" y="1044003"/>
            <a:ext cx="202112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Building top wind (260 m above ground)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682434" y="2349500"/>
            <a:ext cx="927666" cy="7419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95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7153" y="633658"/>
            <a:ext cx="79908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100" dirty="0">
                <a:cs typeface="Arial" panose="020B0604020202020204" pitchFamily="34" charset="0"/>
              </a:rPr>
              <a:t>Characterize atmospheric </a:t>
            </a:r>
            <a:r>
              <a:rPr lang="en-US" sz="2100" dirty="0" smtClean="0">
                <a:cs typeface="Arial" panose="020B0604020202020204" pitchFamily="34" charset="0"/>
              </a:rPr>
              <a:t>stability using observations from Profiling Microwave Radiometer</a:t>
            </a:r>
            <a:endParaRPr lang="en-US" sz="2100" dirty="0"/>
          </a:p>
        </p:txBody>
      </p:sp>
      <p:grpSp>
        <p:nvGrpSpPr>
          <p:cNvPr id="3" name="Group 2"/>
          <p:cNvGrpSpPr/>
          <p:nvPr/>
        </p:nvGrpSpPr>
        <p:grpSpPr>
          <a:xfrm>
            <a:off x="924008" y="2082507"/>
            <a:ext cx="6617121" cy="3941396"/>
            <a:chOff x="8896349" y="3970868"/>
            <a:chExt cx="3067051" cy="244898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4" t="1725" r="598" b="2125"/>
            <a:stretch/>
          </p:blipFill>
          <p:spPr>
            <a:xfrm>
              <a:off x="8896349" y="3970868"/>
              <a:ext cx="3067051" cy="244898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9725221" y="5441956"/>
              <a:ext cx="102166" cy="87423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1272034" y="5441956"/>
              <a:ext cx="102166" cy="87423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979751" y="4108946"/>
              <a:ext cx="65989" cy="219698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8" name="TextBox 14"/>
            <p:cNvSpPr txBox="1"/>
            <p:nvPr/>
          </p:nvSpPr>
          <p:spPr>
            <a:xfrm>
              <a:off x="9163979" y="4618659"/>
              <a:ext cx="738184" cy="129456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latin typeface="Palatino Linotype" panose="02040502050505030304" pitchFamily="18" charset="0"/>
                </a:rPr>
                <a:t>Unstable</a:t>
              </a:r>
            </a:p>
          </p:txBody>
        </p:sp>
        <p:cxnSp>
          <p:nvCxnSpPr>
            <p:cNvPr id="9" name="Straight Arrow Connector 8"/>
            <p:cNvCxnSpPr>
              <a:stCxn id="8" idx="2"/>
              <a:endCxn id="5" idx="0"/>
            </p:cNvCxnSpPr>
            <p:nvPr/>
          </p:nvCxnSpPr>
          <p:spPr>
            <a:xfrm>
              <a:off x="9533071" y="4748115"/>
              <a:ext cx="243233" cy="69384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16"/>
            <p:cNvSpPr txBox="1"/>
            <p:nvPr/>
          </p:nvSpPr>
          <p:spPr>
            <a:xfrm>
              <a:off x="10267228" y="4618659"/>
              <a:ext cx="718337" cy="129456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" dirty="0">
                  <a:latin typeface="Palatino Linotype" panose="02040502050505030304" pitchFamily="18" charset="0"/>
                </a:rPr>
                <a:t>Neutral</a:t>
              </a:r>
            </a:p>
          </p:txBody>
        </p:sp>
        <p:cxnSp>
          <p:nvCxnSpPr>
            <p:cNvPr id="11" name="Straight Arrow Connector 10"/>
            <p:cNvCxnSpPr>
              <a:stCxn id="10" idx="1"/>
              <a:endCxn id="7" idx="3"/>
            </p:cNvCxnSpPr>
            <p:nvPr/>
          </p:nvCxnSpPr>
          <p:spPr>
            <a:xfrm flipH="1">
              <a:off x="10045740" y="4683387"/>
              <a:ext cx="221488" cy="52404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8"/>
            <p:cNvSpPr txBox="1"/>
            <p:nvPr/>
          </p:nvSpPr>
          <p:spPr>
            <a:xfrm>
              <a:off x="10719132" y="5021491"/>
              <a:ext cx="552903" cy="129456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latin typeface="Palatino Linotype" panose="02040502050505030304" pitchFamily="18" charset="0"/>
                </a:rPr>
                <a:t>Stable</a:t>
              </a:r>
            </a:p>
          </p:txBody>
        </p:sp>
        <p:cxnSp>
          <p:nvCxnSpPr>
            <p:cNvPr id="13" name="Straight Arrow Connector 12"/>
            <p:cNvCxnSpPr>
              <a:stCxn id="12" idx="3"/>
              <a:endCxn id="6" idx="0"/>
            </p:cNvCxnSpPr>
            <p:nvPr/>
          </p:nvCxnSpPr>
          <p:spPr>
            <a:xfrm>
              <a:off x="11272035" y="5086219"/>
              <a:ext cx="51082" cy="35573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764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369" y="49800"/>
            <a:ext cx="7681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Urban Meteorology: Understand </a:t>
            </a:r>
            <a:r>
              <a:rPr lang="en-US" sz="2000" b="1" dirty="0"/>
              <a:t>Energy Flux </a:t>
            </a:r>
            <a:r>
              <a:rPr lang="en-US" sz="2000" b="1" dirty="0" smtClean="0"/>
              <a:t>Process In Urban Settings</a:t>
            </a:r>
            <a:endParaRPr lang="en-US" sz="2000" b="1" dirty="0"/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9" y="905452"/>
            <a:ext cx="4953136" cy="272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291336"/>
              </p:ext>
            </p:extLst>
          </p:nvPr>
        </p:nvGraphicFramePr>
        <p:xfrm>
          <a:off x="181021" y="4150766"/>
          <a:ext cx="4581375" cy="234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" name="Chart" r:id="rId4" imgW="0" imgH="0" progId="MSGraph.Chart.8">
                  <p:embed/>
                </p:oleObj>
              </mc:Choice>
              <mc:Fallback>
                <p:oleObj name="Chart" r:id="rId4" imgW="0" imgH="0" progId="MSGraph.Chart.8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021" y="4150766"/>
                        <a:ext cx="4581375" cy="234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3" descr="D:\01 PhD\Meteorology\SNOP\Experiment pictures\Sensorcope stations\stati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2188" y="1106204"/>
            <a:ext cx="1737360" cy="2018599"/>
          </a:xfrm>
          <a:prstGeom prst="rect">
            <a:avLst/>
          </a:prstGeom>
          <a:noFill/>
        </p:spPr>
      </p:pic>
      <p:pic>
        <p:nvPicPr>
          <p:cNvPr id="15" name="Picture 54" descr="D:\01 PhD\summer students\Dave_Steve\IR_photos_06Jul10\1PM\IR_02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48934" y="3483158"/>
            <a:ext cx="1737360" cy="204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 descr="IMG_203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1375" y="3462234"/>
            <a:ext cx="1737360" cy="212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5382060" y="2657397"/>
            <a:ext cx="1249922" cy="2495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50" b="1" dirty="0">
                <a:solidFill>
                  <a:schemeClr val="bg1"/>
                </a:solidFill>
                <a:latin typeface="HeldustryFTVBasic" charset="0"/>
                <a:cs typeface="HeldustryFTVBasic" charset="0"/>
                <a:sym typeface="HeldustryFTVBasic" charset="0"/>
              </a:rPr>
              <a:t>Sensor network</a:t>
            </a:r>
            <a:endParaRPr lang="en-US" sz="1350" b="1" dirty="0">
              <a:solidFill>
                <a:schemeClr val="bg1"/>
              </a:solidFill>
            </a:endParaRPr>
          </a:p>
        </p:txBody>
      </p:sp>
      <p:pic>
        <p:nvPicPr>
          <p:cNvPr id="13" name="Picture 23" descr="roof setu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1375" y="1081178"/>
            <a:ext cx="1737360" cy="209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7305375" y="2672109"/>
            <a:ext cx="1474349" cy="2495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25" b="1" dirty="0">
                <a:solidFill>
                  <a:srgbClr val="FFFFFF"/>
                </a:solidFill>
                <a:latin typeface="HeldustryFTVBasic" charset="0"/>
                <a:cs typeface="HeldustryFTVBasic" charset="0"/>
                <a:sym typeface="HeldustryFTVBasic" charset="0"/>
              </a:rPr>
              <a:t>Flux Tower</a:t>
            </a:r>
            <a:endParaRPr lang="en-US" sz="1125" b="1" dirty="0">
              <a:solidFill>
                <a:srgbClr val="FFFFFF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431603" y="5171514"/>
            <a:ext cx="1474349" cy="2495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25" b="1" dirty="0">
                <a:solidFill>
                  <a:srgbClr val="FFFFFF"/>
                </a:solidFill>
                <a:latin typeface="HeldustryFTVBasic" charset="0"/>
                <a:cs typeface="HeldustryFTVBasic" charset="0"/>
                <a:sym typeface="HeldustryFTVBasic" charset="0"/>
              </a:rPr>
              <a:t>IR Camera</a:t>
            </a:r>
            <a:endParaRPr lang="en-US" sz="1125" b="1" dirty="0">
              <a:solidFill>
                <a:srgbClr val="FFFFFF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272881" y="5156085"/>
            <a:ext cx="1474349" cy="2495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25" b="1" dirty="0" err="1">
                <a:solidFill>
                  <a:srgbClr val="FFFFFF"/>
                </a:solidFill>
                <a:latin typeface="HeldustryFTVBasic" charset="0"/>
                <a:cs typeface="HeldustryFTVBasic" charset="0"/>
                <a:sym typeface="HeldustryFTVBasic" charset="0"/>
              </a:rPr>
              <a:t>Scintillometer</a:t>
            </a:r>
            <a:endParaRPr lang="en-US" sz="1125" b="1" dirty="0">
              <a:solidFill>
                <a:srgbClr val="FFFFFF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32369" y="4026014"/>
            <a:ext cx="3097946" cy="2495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50" b="1" dirty="0">
                <a:latin typeface="HeldustryFTVBasic" charset="0"/>
                <a:cs typeface="HeldustryFTVBasic" charset="0"/>
                <a:sym typeface="HeldustryFTVBasic" charset="0"/>
              </a:rPr>
              <a:t>Drivers of Urban Surface Energy Budget</a:t>
            </a:r>
            <a:endParaRPr lang="en-US" sz="1350" b="1" dirty="0"/>
          </a:p>
        </p:txBody>
      </p:sp>
      <p:sp>
        <p:nvSpPr>
          <p:cNvPr id="22" name="Rectangle 21"/>
          <p:cNvSpPr/>
          <p:nvPr/>
        </p:nvSpPr>
        <p:spPr>
          <a:xfrm>
            <a:off x="5196179" y="905451"/>
            <a:ext cx="3707189" cy="559160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443834" y="5832125"/>
            <a:ext cx="2953146" cy="54705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50" b="1" dirty="0">
                <a:latin typeface="HeldustryFTVBasic" charset="0"/>
                <a:cs typeface="HeldustryFTVBasic" charset="0"/>
                <a:sym typeface="HeldustryFTVBasic" charset="0"/>
              </a:rPr>
              <a:t>Multi-Scale Monitoring to Account for Urban Heterogeneity</a:t>
            </a:r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1481493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8751264"/>
              </p:ext>
            </p:extLst>
          </p:nvPr>
        </p:nvGraphicFramePr>
        <p:xfrm>
          <a:off x="171450" y="0"/>
          <a:ext cx="885488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78087" y="1347572"/>
            <a:ext cx="1836916" cy="19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r="8472"/>
          <a:stretch/>
        </p:blipFill>
        <p:spPr bwMode="auto">
          <a:xfrm>
            <a:off x="6550089" y="4610099"/>
            <a:ext cx="2500605" cy="224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7985"/>
          <a:stretch/>
        </p:blipFill>
        <p:spPr bwMode="auto">
          <a:xfrm>
            <a:off x="4590661" y="3474063"/>
            <a:ext cx="2575249" cy="191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1290" y="5390727"/>
            <a:ext cx="1950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Long Path Methane Measurements in NYC and Comparisons to a nearby point Sampler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231224" y="3779102"/>
            <a:ext cx="1819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Long Path Nitrous Oxide Measurements in NYC and Comparisons to FTIR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3920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14105021"/>
              </p:ext>
            </p:extLst>
          </p:nvPr>
        </p:nvGraphicFramePr>
        <p:xfrm>
          <a:off x="171450" y="0"/>
          <a:ext cx="885488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405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03" y="1762896"/>
            <a:ext cx="2538281" cy="3939407"/>
          </a:xfrm>
        </p:spPr>
        <p:txBody>
          <a:bodyPr>
            <a:normAutofit fontScale="92500"/>
          </a:bodyPr>
          <a:lstStyle/>
          <a:p>
            <a:pPr marL="114300" lvl="1" indent="-114300"/>
            <a:r>
              <a:rPr lang="en-US" dirty="0" smtClean="0"/>
              <a:t>Regional Research Product: </a:t>
            </a:r>
          </a:p>
          <a:p>
            <a:pPr marL="114300" lvl="1" indent="-114300"/>
            <a:r>
              <a:rPr lang="en-US" dirty="0" smtClean="0"/>
              <a:t>PM25 spatial Maps based on Satellite </a:t>
            </a:r>
            <a:r>
              <a:rPr lang="en-US" dirty="0" err="1" smtClean="0"/>
              <a:t>Retreivals</a:t>
            </a:r>
            <a:r>
              <a:rPr lang="en-US" dirty="0" smtClean="0"/>
              <a:t> and WRF models </a:t>
            </a:r>
          </a:p>
          <a:p>
            <a:pPr marL="114300" lvl="1" indent="-114300"/>
            <a:r>
              <a:rPr lang="en-US" dirty="0" smtClean="0"/>
              <a:t>Future work will blend this map with a </a:t>
            </a:r>
            <a:r>
              <a:rPr lang="en-US" dirty="0" err="1" smtClean="0"/>
              <a:t>Kreiged</a:t>
            </a:r>
            <a:r>
              <a:rPr lang="en-US" dirty="0" smtClean="0"/>
              <a:t> version of the AIR-Now PM2.5 measurements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89503" y="97222"/>
            <a:ext cx="89649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Aerosol Optical Depth </a:t>
            </a:r>
            <a:r>
              <a:rPr lang="en-US" sz="2100" b="1" dirty="0">
                <a:latin typeface="+mj-lt"/>
                <a:ea typeface="+mj-ea"/>
                <a:cs typeface="+mj-cs"/>
              </a:rPr>
              <a:t>to PM </a:t>
            </a:r>
            <a:r>
              <a:rPr lang="en-US" sz="2100" b="1" dirty="0">
                <a:latin typeface="+mj-lt"/>
                <a:ea typeface="+mj-ea"/>
                <a:cs typeface="+mj-cs"/>
              </a:rPr>
              <a:t>2.5 Estimator Development from Ground, Satellite Observations, NWF and Global Models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4" t="11865" r="8571" b="17659"/>
          <a:stretch>
            <a:fillRect/>
          </a:stretch>
        </p:blipFill>
        <p:spPr bwMode="auto">
          <a:xfrm>
            <a:off x="2586851" y="1170490"/>
            <a:ext cx="6467647" cy="531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1421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8433203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449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178678" y="2047947"/>
            <a:ext cx="6053050" cy="3521958"/>
            <a:chOff x="1472494" y="-63356"/>
            <a:chExt cx="7853751" cy="4738370"/>
          </a:xfrm>
        </p:grpSpPr>
        <p:pic>
          <p:nvPicPr>
            <p:cNvPr id="2" name="Picture 1" descr="map radars network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6" r="3248"/>
            <a:stretch/>
          </p:blipFill>
          <p:spPr>
            <a:xfrm>
              <a:off x="1472494" y="-63356"/>
              <a:ext cx="7611606" cy="473837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7466929" y="3580287"/>
              <a:ext cx="1050972" cy="0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466929" y="4113687"/>
              <a:ext cx="1050972" cy="0"/>
            </a:xfrm>
            <a:prstGeom prst="line">
              <a:avLst/>
            </a:prstGeom>
            <a:ln w="57150" cmpd="sng">
              <a:solidFill>
                <a:srgbClr val="8D49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5643449" y="3532520"/>
              <a:ext cx="3682796" cy="962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90"/>
                  </a:solidFill>
                </a:rPr>
                <a:t>Solar Powered OTG radars</a:t>
              </a:r>
            </a:p>
            <a:p>
              <a:endParaRPr lang="en-US" sz="1350" dirty="0">
                <a:solidFill>
                  <a:srgbClr val="000090"/>
                </a:solidFill>
              </a:endParaRPr>
            </a:p>
            <a:p>
              <a:r>
                <a:rPr lang="en-US" sz="1350" dirty="0">
                  <a:solidFill>
                    <a:srgbClr val="000090"/>
                  </a:solidFill>
                </a:rPr>
                <a:t>Doppler Dual-Pol Tropinet</a:t>
              </a: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6915" y="226222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Establishment of Dense Weather Radar </a:t>
            </a:r>
            <a:r>
              <a:rPr lang="en-US" b="1" dirty="0" smtClean="0"/>
              <a:t>Network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200" dirty="0"/>
          </a:p>
        </p:txBody>
      </p:sp>
      <p:pic>
        <p:nvPicPr>
          <p:cNvPr id="16" name="Content Placeholder 4" descr="Screen Clippin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2" t="11608"/>
          <a:stretch/>
        </p:blipFill>
        <p:spPr>
          <a:xfrm>
            <a:off x="256915" y="1997811"/>
            <a:ext cx="2787449" cy="1986585"/>
          </a:xfrm>
        </p:spPr>
      </p:pic>
      <p:pic>
        <p:nvPicPr>
          <p:cNvPr id="15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t="-12127" r="28867" b="12127"/>
          <a:stretch/>
        </p:blipFill>
        <p:spPr>
          <a:xfrm>
            <a:off x="263800" y="3652918"/>
            <a:ext cx="2495058" cy="21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5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5209" y="49031"/>
            <a:ext cx="7886700" cy="1325563"/>
          </a:xfrm>
        </p:spPr>
        <p:txBody>
          <a:bodyPr/>
          <a:lstStyle/>
          <a:p>
            <a:r>
              <a:rPr lang="en-US" dirty="0" smtClean="0"/>
              <a:t>Radar Nodes</a:t>
            </a:r>
            <a:endParaRPr lang="en-US" dirty="0"/>
          </a:p>
        </p:txBody>
      </p:sp>
      <p:sp>
        <p:nvSpPr>
          <p:cNvPr id="7" name="Content Placeholder 6"/>
          <p:cNvSpPr txBox="1">
            <a:spLocks noGrp="1"/>
          </p:cNvSpPr>
          <p:nvPr>
            <p:ph sz="half" idx="1"/>
          </p:nvPr>
        </p:nvSpPr>
        <p:spPr>
          <a:xfrm>
            <a:off x="136478" y="1374594"/>
            <a:ext cx="2632366" cy="442570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OTG Radar</a:t>
            </a:r>
          </a:p>
          <a:p>
            <a:pPr lvl="1">
              <a:buFont typeface="Arial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X-band</a:t>
            </a:r>
          </a:p>
          <a:p>
            <a:pPr lvl="1">
              <a:buFont typeface="Arial"/>
              <a:buChar char="•"/>
            </a:pPr>
            <a:r>
              <a:rPr lang="en-US" b="1" i="1" dirty="0" smtClean="0">
                <a:solidFill>
                  <a:schemeClr val="tx1"/>
                </a:solidFill>
              </a:rPr>
              <a:t>Single Polarized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3.8 </a:t>
            </a:r>
            <a:r>
              <a:rPr lang="en-US" dirty="0" err="1" smtClean="0">
                <a:solidFill>
                  <a:schemeClr val="tx1"/>
                </a:solidFill>
              </a:rPr>
              <a:t>deg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beamwidth</a:t>
            </a:r>
            <a:endParaRPr lang="en-US" dirty="0" smtClean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20 km range (150 m cross-range resolution)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Solar powered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 txBox="1">
            <a:spLocks noGrp="1"/>
          </p:cNvSpPr>
          <p:nvPr>
            <p:ph sz="half" idx="2"/>
          </p:nvPr>
        </p:nvSpPr>
        <p:spPr>
          <a:xfrm>
            <a:off x="4635416" y="1161141"/>
            <a:ext cx="2283999" cy="47341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b="1" dirty="0" err="1">
                <a:solidFill>
                  <a:schemeClr val="tx1"/>
                </a:solidFill>
              </a:rPr>
              <a:t>TropiNet</a:t>
            </a:r>
            <a:r>
              <a:rPr lang="en-US" sz="2400" b="1" dirty="0">
                <a:solidFill>
                  <a:schemeClr val="tx1"/>
                </a:solidFill>
              </a:rPr>
              <a:t> Radar</a:t>
            </a:r>
          </a:p>
          <a:p>
            <a:pPr lvl="1">
              <a:buFont typeface="Arial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X-band</a:t>
            </a:r>
          </a:p>
          <a:p>
            <a:pPr lvl="1">
              <a:buFont typeface="Arial"/>
              <a:buChar char="•"/>
            </a:pPr>
            <a:r>
              <a:rPr lang="en-US" b="1" i="1" dirty="0" smtClean="0">
                <a:solidFill>
                  <a:schemeClr val="tx1"/>
                </a:solidFill>
              </a:rPr>
              <a:t>Dual Polarized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1.4 </a:t>
            </a:r>
            <a:r>
              <a:rPr lang="en-US" dirty="0" err="1" smtClean="0">
                <a:solidFill>
                  <a:schemeClr val="tx1"/>
                </a:solidFill>
              </a:rPr>
              <a:t>deg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beamwidth</a:t>
            </a:r>
            <a:endParaRPr lang="en-US" dirty="0" smtClean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40 km range (150 m cross-range resolution)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Doppler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8506" t="31039" r="17252"/>
          <a:stretch/>
        </p:blipFill>
        <p:spPr>
          <a:xfrm>
            <a:off x="7162304" y="2199486"/>
            <a:ext cx="1917468" cy="2706818"/>
          </a:xfrm>
          <a:prstGeom prst="rect">
            <a:avLst/>
          </a:prstGeom>
        </p:spPr>
      </p:pic>
      <p:pic>
        <p:nvPicPr>
          <p:cNvPr id="11" name="Picture 10" descr="D:\OTG\OTG Cornelia.jpg"/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t="355" r="15798" b="7198"/>
          <a:stretch/>
        </p:blipFill>
        <p:spPr bwMode="auto">
          <a:xfrm>
            <a:off x="2867904" y="2218838"/>
            <a:ext cx="1564726" cy="241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431528" y="6033302"/>
            <a:ext cx="7886700" cy="60161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Project Leads: Drs. Sandra Cruz-Pol, José Colom, Rafael Rodríguez-Solís, </a:t>
            </a:r>
            <a:r>
              <a:rPr lang="en-US" sz="1800" dirty="0" err="1"/>
              <a:t>Leyda</a:t>
            </a:r>
            <a:r>
              <a:rPr lang="en-US" sz="1800" dirty="0"/>
              <a:t> León </a:t>
            </a:r>
          </a:p>
        </p:txBody>
      </p:sp>
    </p:spTree>
    <p:extLst>
      <p:ext uri="{BB962C8B-B14F-4D97-AF65-F5344CB8AC3E}">
        <p14:creationId xmlns:p14="http://schemas.microsoft.com/office/powerpoint/2010/main" val="362629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63989821"/>
              </p:ext>
            </p:extLst>
          </p:nvPr>
        </p:nvGraphicFramePr>
        <p:xfrm>
          <a:off x="171450" y="489527"/>
          <a:ext cx="8854889" cy="6283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229900" y="-78378"/>
            <a:ext cx="69070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CREST LIDAR NETWORK- CLN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4799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69514618"/>
              </p:ext>
            </p:extLst>
          </p:nvPr>
        </p:nvGraphicFramePr>
        <p:xfrm>
          <a:off x="171450" y="0"/>
          <a:ext cx="885488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1" descr="P1010088"/>
          <p:cNvPicPr>
            <a:picLocks noChangeAspect="1" noChangeArrowheads="1"/>
          </p:cNvPicPr>
          <p:nvPr/>
        </p:nvPicPr>
        <p:blipFill>
          <a:blip r:embed="rId7" cstate="print"/>
          <a:srcRect l="7500" t="11250" r="7500" b="11250"/>
          <a:stretch>
            <a:fillRect/>
          </a:stretch>
        </p:blipFill>
        <p:spPr bwMode="auto">
          <a:xfrm>
            <a:off x="4850863" y="361868"/>
            <a:ext cx="633210" cy="79052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75418" y="698372"/>
            <a:ext cx="717551" cy="90804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63893" y="103322"/>
            <a:ext cx="983662" cy="51709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05999" y="47839"/>
            <a:ext cx="2094019" cy="87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46579" y="976281"/>
            <a:ext cx="1766793" cy="63104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16200000">
            <a:off x="6192567" y="292916"/>
            <a:ext cx="8499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NO2 Column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6978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1084304" y="794084"/>
          <a:ext cx="6981050" cy="5847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34917" y="144379"/>
            <a:ext cx="3735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CREST Lidar Network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40999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4691" y="524323"/>
            <a:ext cx="7928811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Daily observations (</a:t>
            </a:r>
            <a:r>
              <a:rPr lang="en-US" dirty="0">
                <a:cs typeface="Arial"/>
              </a:rPr>
              <a:t>≥ </a:t>
            </a:r>
            <a:r>
              <a:rPr lang="en-US" dirty="0"/>
              <a:t>5 hours, barring intense cloud cover). </a:t>
            </a:r>
          </a:p>
          <a:p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WMO-GALION schedule (2 hours around solar noon on Mondays, and two hours after sunset on Monday and Thursday evenings).</a:t>
            </a:r>
          </a:p>
          <a:p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Continuous during US Air Quality Action Days (multiday polluted events).</a:t>
            </a:r>
          </a:p>
          <a:p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Additional observations on exceptional events (long range transport of dust/smoke to the Eastern US) are identified on the GALION and CLN list serve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Online Dissemination tool for CREST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data.</a:t>
            </a:r>
          </a:p>
          <a:p>
            <a:pPr algn="ctr"/>
            <a:endParaRPr lang="en-US" sz="1600" b="1" u="sng" dirty="0" smtClean="0"/>
          </a:p>
          <a:p>
            <a:pPr algn="ctr"/>
            <a:r>
              <a:rPr lang="en-US" sz="2800" b="1" u="sng" dirty="0" smtClean="0"/>
              <a:t>Products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Aerosol backscatter and extinction </a:t>
            </a:r>
            <a:r>
              <a:rPr lang="en-US" dirty="0" smtClean="0"/>
              <a:t>coefficients, Lidar Ratio, AOD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Angstrom exponents, </a:t>
            </a:r>
            <a:r>
              <a:rPr lang="en-US" dirty="0" smtClean="0"/>
              <a:t>Aerosol </a:t>
            </a:r>
            <a:r>
              <a:rPr lang="en-US" dirty="0"/>
              <a:t>type and microphysical </a:t>
            </a:r>
            <a:r>
              <a:rPr lang="en-US" dirty="0" smtClean="0"/>
              <a:t>properties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 vapor mixing ratio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Planetary </a:t>
            </a:r>
            <a:r>
              <a:rPr lang="en-US" dirty="0"/>
              <a:t>Boundary Layer Height (PBLH)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Temperature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Wind speed and direction, vertical </a:t>
            </a:r>
            <a:r>
              <a:rPr lang="en-US" dirty="0" smtClean="0"/>
              <a:t>velocity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Turbulent Kinetic Energy Dissipation Rates</a:t>
            </a:r>
          </a:p>
          <a:p>
            <a:endParaRPr lang="en-US" dirty="0"/>
          </a:p>
          <a:p>
            <a:pPr algn="ctr"/>
            <a:r>
              <a:rPr lang="en-US" dirty="0">
                <a:ea typeface="Calibri" pitchFamily="34" charset="0"/>
                <a:cs typeface="Arial" pitchFamily="34" charset="0"/>
              </a:rPr>
              <a:t>Electronic mail distribution list:</a:t>
            </a:r>
            <a:r>
              <a:rPr lang="en-US" dirty="0"/>
              <a:t> cln@lists.umbc.edu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2905" y="58781"/>
            <a:ext cx="2152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Observations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3259121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1196752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sz="2400" dirty="0"/>
              <a:t>Inversion algorithms, optical, chemical and physical properties of atmospheric aerosols, gases, and clouds.</a:t>
            </a:r>
          </a:p>
          <a:p>
            <a:pPr lvl="1"/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Boundary Layer Dynamics (Air Quality and Wind Energy)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Continental and intercontinental plume transport to Eastern US and Caribbean. 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AOD-PM</a:t>
            </a:r>
            <a:r>
              <a:rPr lang="en-US" sz="2400" baseline="-25000" dirty="0">
                <a:cs typeface="Times New Roman" panose="02020603050405020304" pitchFamily="18" charset="0"/>
              </a:rPr>
              <a:t>2.5 </a:t>
            </a:r>
            <a:r>
              <a:rPr lang="en-US" sz="2400" dirty="0">
                <a:cs typeface="Times New Roman" panose="02020603050405020304" pitchFamily="18" charset="0"/>
              </a:rPr>
              <a:t>Estimator Development from Ground, Satellite Observations, NWF and Global Models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New remote sensing technologies for atmospheric observations.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45607" y="404664"/>
            <a:ext cx="3529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 smtClean="0"/>
              <a:t>CLN Research Areas</a:t>
            </a:r>
          </a:p>
        </p:txBody>
      </p:sp>
      <p:pic>
        <p:nvPicPr>
          <p:cNvPr id="4" name="Picture 4" descr="NoaaCrest-Original copy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1497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128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859536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z="1400" b="1" dirty="0" smtClean="0"/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U.S. Air Quality Observation Systems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CREST Lidar Network (CLN) recognized by the  National Science Technology Council Committee on Environment, Natural Resources, and Sustainability as one of three networks in north (MPLNET/CLN/NDACC) in their November 2013 report titled “Air Quality Observation Systems in the United States”. 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Recognized as one of the three North American Lidar networks within the international GALION framework for air quality and climate-relevant atmospheric composition and structure measurements; with coordinated observations in the eastern US and Puerto Rico. 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Providing near real-time images to Local Environmental Agencies in MD, NY, NJ, CT, PR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CREST Chosen to host the 27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Laser Radar Conference at the City College in New York City (July 2015)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 of the CLN by including NCAS CSC systems- NOAA EPP Cross Center Collaboration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65801" y="-8930"/>
            <a:ext cx="1301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CLN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935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5233" y="760164"/>
            <a:ext cx="8686395" cy="5739787"/>
            <a:chOff x="0" y="0"/>
            <a:chExt cx="5771693" cy="3119934"/>
          </a:xfrm>
        </p:grpSpPr>
        <p:grpSp>
          <p:nvGrpSpPr>
            <p:cNvPr id="5" name="Group 4"/>
            <p:cNvGrpSpPr/>
            <p:nvPr/>
          </p:nvGrpSpPr>
          <p:grpSpPr>
            <a:xfrm>
              <a:off x="175564" y="0"/>
              <a:ext cx="5595620" cy="1561465"/>
              <a:chOff x="0" y="0"/>
              <a:chExt cx="5596128" cy="1561795"/>
            </a:xfrm>
          </p:grpSpPr>
          <p:pic>
            <p:nvPicPr>
              <p:cNvPr id="10" name="Picture 9" descr="20120306_0307_Qext532.emf"/>
              <p:cNvPicPr>
                <a:picLocks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3" r="14847"/>
              <a:stretch>
                <a:fillRect/>
              </a:stretch>
            </p:blipFill>
            <p:spPr bwMode="auto">
              <a:xfrm>
                <a:off x="0" y="0"/>
                <a:ext cx="1828800" cy="1554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10" descr="elf_ext_20120306.jpg"/>
              <p:cNvPicPr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77" r="8000" b="3554"/>
              <a:stretch>
                <a:fillRect/>
              </a:stretch>
            </p:blipFill>
            <p:spPr bwMode="auto">
              <a:xfrm>
                <a:off x="1901952" y="7315"/>
                <a:ext cx="1828800" cy="1554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1" descr="2012030607_HU532_ext_Overlapcorrect.emf"/>
              <p:cNvPicPr>
                <a:picLocks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6" r="9457"/>
              <a:stretch>
                <a:fillRect/>
              </a:stretch>
            </p:blipFill>
            <p:spPr bwMode="auto">
              <a:xfrm>
                <a:off x="3767328" y="0"/>
                <a:ext cx="1828800" cy="1554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943661" y="124358"/>
                <a:ext cx="504190" cy="2482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en-US" sz="750" b="1">
                    <a:solidFill>
                      <a:srgbClr val="FFFFFF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CCNY</a:t>
                </a:r>
                <a:endParaRPr lang="en-US" sz="825"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2626157" y="175565"/>
                <a:ext cx="541020" cy="24828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en-US" sz="750" b="1">
                    <a:solidFill>
                      <a:srgbClr val="FFFFFF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UMBC</a:t>
                </a:r>
                <a:endParaRPr lang="en-US" sz="825"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en-US" sz="825">
                    <a:latin typeface="Calibri" panose="020F050202020403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4689043" y="124358"/>
                <a:ext cx="372745" cy="24828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en-US" sz="750" b="1">
                    <a:solidFill>
                      <a:srgbClr val="FFFFFF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HU</a:t>
                </a:r>
                <a:endParaRPr lang="en-US" sz="825"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0" y="1550823"/>
              <a:ext cx="5771693" cy="1569111"/>
              <a:chOff x="0" y="0"/>
              <a:chExt cx="5771693" cy="1569111"/>
            </a:xfrm>
          </p:grpSpPr>
          <p:pic>
            <p:nvPicPr>
              <p:cNvPr id="7" name="Picture 6" descr="UMBC_AERONET.jpg"/>
              <p:cNvPicPr>
                <a:picLocks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5104" y="14631"/>
                <a:ext cx="1828800" cy="1554480"/>
              </a:xfrm>
              <a:prstGeom prst="rect">
                <a:avLst/>
              </a:prstGeom>
            </p:spPr>
          </p:pic>
          <p:pic>
            <p:nvPicPr>
              <p:cNvPr id="8" name="Picture 7" descr="COVE_AERONET.jpg"/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2893" y="0"/>
                <a:ext cx="1828800" cy="1554480"/>
              </a:xfrm>
              <a:prstGeom prst="rect">
                <a:avLst/>
              </a:prstGeom>
            </p:spPr>
          </p:pic>
          <p:pic>
            <p:nvPicPr>
              <p:cNvPr id="9" name="Picture 8" descr="CCNY_AERONET.jpg"/>
              <p:cNvPicPr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4631"/>
                <a:ext cx="1828800" cy="1554480"/>
              </a:xfrm>
              <a:prstGeom prst="rect">
                <a:avLst/>
              </a:pr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1654100" y="209224"/>
            <a:ext cx="5554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OBSERVATIONS OF SMOKE AND DUST PLUMES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006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0718" y="0"/>
            <a:ext cx="4804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Trans-Pacific transport of Asian dust to the Eastern US </a:t>
            </a:r>
          </a:p>
        </p:txBody>
      </p:sp>
      <p:pic>
        <p:nvPicPr>
          <p:cNvPr id="3" name="Picture 2" descr="20120306_22UTC_10day_Asia.emf"/>
          <p:cNvPicPr/>
          <p:nvPr/>
        </p:nvPicPr>
        <p:blipFill>
          <a:blip r:embed="rId2" cstate="print"/>
          <a:srcRect l="12181" t="23264" r="11021" b="21896"/>
          <a:stretch>
            <a:fillRect/>
          </a:stretch>
        </p:blipFill>
        <p:spPr>
          <a:xfrm>
            <a:off x="2007448" y="340741"/>
            <a:ext cx="6217920" cy="1554480"/>
          </a:xfrm>
          <a:prstGeom prst="rect">
            <a:avLst/>
          </a:prstGeom>
        </p:spPr>
      </p:pic>
      <p:pic>
        <p:nvPicPr>
          <p:cNvPr id="4" name="Picture 3" descr="20120305_8days_attbs532_15kmaveSmooth.emf"/>
          <p:cNvPicPr/>
          <p:nvPr/>
        </p:nvPicPr>
        <p:blipFill>
          <a:blip r:embed="rId3" cstate="print"/>
          <a:srcRect l="707" r="707" b="4379"/>
          <a:stretch>
            <a:fillRect/>
          </a:stretch>
        </p:blipFill>
        <p:spPr>
          <a:xfrm>
            <a:off x="2007448" y="1943399"/>
            <a:ext cx="6217920" cy="1554480"/>
          </a:xfrm>
          <a:prstGeom prst="rect">
            <a:avLst/>
          </a:prstGeom>
        </p:spPr>
      </p:pic>
      <p:pic>
        <p:nvPicPr>
          <p:cNvPr id="6" name="Picture 5" descr="20120305_8days_dratio_15kmaveSmooth.emf"/>
          <p:cNvPicPr/>
          <p:nvPr/>
        </p:nvPicPr>
        <p:blipFill>
          <a:blip r:embed="rId4" cstate="print"/>
          <a:srcRect l="707" r="1413" b="1460"/>
          <a:stretch>
            <a:fillRect/>
          </a:stretch>
        </p:blipFill>
        <p:spPr>
          <a:xfrm>
            <a:off x="2007448" y="3595703"/>
            <a:ext cx="6309360" cy="1554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135863"/>
            <a:ext cx="188436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CALIOP/CALIPSO:</a:t>
            </a:r>
          </a:p>
          <a:p>
            <a:r>
              <a:rPr lang="en-US" sz="1400" dirty="0"/>
              <a:t>Attenuated backscatter</a:t>
            </a:r>
          </a:p>
          <a:p>
            <a:r>
              <a:rPr lang="en-US" sz="1400" dirty="0"/>
              <a:t>coefficient.</a:t>
            </a:r>
          </a:p>
          <a:p>
            <a:r>
              <a:rPr lang="en-US" sz="1400" dirty="0"/>
              <a:t>(yellow-aerosol plume</a:t>
            </a:r>
          </a:p>
          <a:p>
            <a:r>
              <a:rPr lang="en-US" sz="1400" dirty="0"/>
              <a:t>  red-cloud)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680445"/>
            <a:ext cx="18843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Volume depolarization  ratio:</a:t>
            </a:r>
          </a:p>
          <a:p>
            <a:r>
              <a:rPr lang="en-US" sz="1400" dirty="0"/>
              <a:t>Aerosol value: </a:t>
            </a:r>
          </a:p>
          <a:p>
            <a:r>
              <a:rPr lang="en-US" sz="1400" dirty="0"/>
              <a:t>   0.15-0.3 in East Asia</a:t>
            </a:r>
          </a:p>
          <a:p>
            <a:r>
              <a:rPr lang="en-US" sz="1400" dirty="0"/>
              <a:t>   0.08-0.15 in  US</a:t>
            </a:r>
          </a:p>
          <a:p>
            <a:r>
              <a:rPr lang="en-US" sz="1400" dirty="0"/>
              <a:t>Cloud value: &gt;0.35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480" y="5735663"/>
            <a:ext cx="1895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Dust classification,</a:t>
            </a:r>
          </a:p>
          <a:p>
            <a:r>
              <a:rPr lang="en-US" sz="1400" dirty="0"/>
              <a:t>Layer altitude:  3 - 8 km</a:t>
            </a:r>
          </a:p>
        </p:txBody>
      </p:sp>
      <p:pic>
        <p:nvPicPr>
          <p:cNvPr id="10" name="Picture 9" descr="20120306_8day_VFM_3.emf"/>
          <p:cNvPicPr>
            <a:picLocks/>
          </p:cNvPicPr>
          <p:nvPr/>
        </p:nvPicPr>
        <p:blipFill>
          <a:blip r:embed="rId5" cstate="print"/>
          <a:srcRect t="2459" b="4917"/>
          <a:stretch>
            <a:fillRect/>
          </a:stretch>
        </p:blipFill>
        <p:spPr>
          <a:xfrm>
            <a:off x="2007448" y="5210889"/>
            <a:ext cx="6811351" cy="15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0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2224</TotalTime>
  <Words>2957</Words>
  <Application>Microsoft Office PowerPoint</Application>
  <PresentationFormat>On-screen Show (4:3)</PresentationFormat>
  <Paragraphs>353</Paragraphs>
  <Slides>30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MS PGothic</vt:lpstr>
      <vt:lpstr>SimSun</vt:lpstr>
      <vt:lpstr>Arial</vt:lpstr>
      <vt:lpstr>Calibri</vt:lpstr>
      <vt:lpstr>Calibri Light</vt:lpstr>
      <vt:lpstr>Cambria Math</vt:lpstr>
      <vt:lpstr>HeldustryFTVBasic</vt:lpstr>
      <vt:lpstr>Palatino Linotype</vt:lpstr>
      <vt:lpstr>Symbol</vt:lpstr>
      <vt:lpstr>Times New Roman</vt:lpstr>
      <vt:lpstr>Wingdings</vt:lpstr>
      <vt:lpstr>1_Office Theme</vt:lpstr>
      <vt:lpstr>Office Theme</vt:lpstr>
      <vt:lpstr>Chart</vt:lpstr>
      <vt:lpstr>Observation, Monitoring, and Applications</vt:lpstr>
      <vt:lpstr>Presentation Outline..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Aerosol Cloud Interaction (Twomey effect) CREST Contact: Gross/Moshary (CCNY) NOAA EPP funding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Establishment of Dense Weather Radar Network </vt:lpstr>
      <vt:lpstr>Radar Nodes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Data Products, and Research to Operations (Led by Kyle McDonald and Maria Tzortziou)</dc:title>
  <dc:creator>Reza</dc:creator>
  <cp:lastModifiedBy>FMOSH</cp:lastModifiedBy>
  <cp:revision>146</cp:revision>
  <dcterms:created xsi:type="dcterms:W3CDTF">2015-02-27T19:19:38Z</dcterms:created>
  <dcterms:modified xsi:type="dcterms:W3CDTF">2015-05-05T03:21:20Z</dcterms:modified>
</cp:coreProperties>
</file>