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tiff" ContentType="image/tiff"/>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307" r:id="rId3"/>
    <p:sldId id="327" r:id="rId4"/>
    <p:sldId id="304" r:id="rId5"/>
    <p:sldId id="305" r:id="rId6"/>
    <p:sldId id="299" r:id="rId7"/>
    <p:sldId id="300" r:id="rId8"/>
    <p:sldId id="301" r:id="rId9"/>
    <p:sldId id="278" r:id="rId10"/>
    <p:sldId id="279" r:id="rId11"/>
    <p:sldId id="309" r:id="rId12"/>
    <p:sldId id="326" r:id="rId13"/>
    <p:sldId id="306" r:id="rId14"/>
    <p:sldId id="308"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295" r:id="rId29"/>
    <p:sldId id="296" r:id="rId30"/>
    <p:sldId id="297" r:id="rId31"/>
    <p:sldId id="2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xmlns:mv="urn:schemas-microsoft-com:mac:vml" xmlns:mc="http://schemas.openxmlformats.org/markup-compatibility/2006">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39" autoAdjust="0"/>
    <p:restoredTop sz="94695" autoAdjust="0"/>
  </p:normalViewPr>
  <p:slideViewPr>
    <p:cSldViewPr snapToGrid="0">
      <p:cViewPr varScale="1">
        <p:scale>
          <a:sx n="67" d="100"/>
          <a:sy n="67" d="100"/>
        </p:scale>
        <p:origin x="-114" y="-702"/>
      </p:cViewPr>
      <p:guideLst>
        <p:guide orient="horz" pos="2160"/>
        <p:guide pos="3840"/>
      </p:guideLst>
    </p:cSldViewPr>
  </p:slideViewPr>
  <p:notesTextViewPr>
    <p:cViewPr>
      <p:scale>
        <a:sx n="3" d="2"/>
        <a:sy n="3" d="2"/>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9183A-D1D9-45CB-8253-C2E3BE903EBD}" type="doc">
      <dgm:prSet loTypeId="urn:microsoft.com/office/officeart/2005/8/layout/matrix2" loCatId="matrix" qsTypeId="urn:microsoft.com/office/officeart/2005/8/quickstyle/simple5" qsCatId="simple" csTypeId="urn:microsoft.com/office/officeart/2005/8/colors/accent0_3" csCatId="mainScheme" phldr="1"/>
      <dgm:spPr/>
      <dgm:t>
        <a:bodyPr/>
        <a:lstStyle/>
        <a:p>
          <a:endParaRPr lang="en-US"/>
        </a:p>
      </dgm:t>
    </dgm:pt>
    <dgm:pt modelId="{1D09E355-FA29-46E4-8706-2277BE030BB8}">
      <dgm:prSet phldrT="[Text]" custT="1"/>
      <dgm:spPr/>
      <dgm:t>
        <a:bodyPr/>
        <a:lstStyle/>
        <a:p>
          <a:pPr algn="ctr">
            <a:lnSpc>
              <a:spcPct val="100000"/>
            </a:lnSpc>
          </a:pPr>
          <a:r>
            <a:rPr lang="en-US" sz="1800" b="1" dirty="0" smtClean="0"/>
            <a:t>SNOW COVER &amp; PROPERTIES RETRIEVAL FROM SATELLITE MICROWAVE</a:t>
          </a:r>
        </a:p>
        <a:p>
          <a:pPr algn="ctr">
            <a:lnSpc>
              <a:spcPct val="100000"/>
            </a:lnSpc>
          </a:pPr>
          <a:r>
            <a:rPr lang="en-US" sz="1800" dirty="0" smtClean="0"/>
            <a:t>Theme I:  Climate</a:t>
          </a:r>
        </a:p>
        <a:p>
          <a:pPr algn="l">
            <a:lnSpc>
              <a:spcPct val="100000"/>
            </a:lnSpc>
          </a:pPr>
          <a:r>
            <a:rPr lang="en-US" sz="2000" dirty="0" smtClean="0">
              <a:solidFill>
                <a:srgbClr val="FFC000"/>
              </a:solidFill>
            </a:rPr>
            <a:t>CREST Participants: </a:t>
          </a:r>
          <a:r>
            <a:rPr lang="en-US" sz="2000" u="sng" dirty="0" smtClean="0"/>
            <a:t>Shahroud</a:t>
          </a:r>
          <a:r>
            <a:rPr lang="en-US" sz="2000" dirty="0" smtClean="0"/>
            <a:t>i and Rossow</a:t>
          </a:r>
        </a:p>
        <a:p>
          <a:pPr algn="l">
            <a:lnSpc>
              <a:spcPct val="100000"/>
            </a:lnSpc>
          </a:pPr>
          <a:r>
            <a:rPr lang="en-US" sz="2000" dirty="0" smtClean="0">
              <a:solidFill>
                <a:srgbClr val="FFC000"/>
              </a:solidFill>
            </a:rPr>
            <a:t>Collaborators: </a:t>
          </a:r>
          <a:r>
            <a:rPr lang="en-US" sz="2000" dirty="0" smtClean="0"/>
            <a:t>Romanov (NOAA)</a:t>
          </a:r>
        </a:p>
        <a:p>
          <a:pPr algn="l">
            <a:lnSpc>
              <a:spcPct val="100000"/>
            </a:lnSpc>
          </a:pPr>
          <a:r>
            <a:rPr lang="en-US" sz="2000" dirty="0" smtClean="0">
              <a:solidFill>
                <a:srgbClr val="FFC000"/>
              </a:solidFill>
            </a:rPr>
            <a:t>Funding Source: </a:t>
          </a:r>
          <a:r>
            <a:rPr lang="en-US" sz="2000" dirty="0" smtClean="0"/>
            <a:t>NOAA EPP</a:t>
          </a:r>
          <a:endParaRPr lang="en-US" sz="2400" dirty="0" smtClean="0"/>
        </a:p>
        <a:p>
          <a:pPr algn="l">
            <a:lnSpc>
              <a:spcPct val="90000"/>
            </a:lnSpc>
          </a:pPr>
          <a:r>
            <a:rPr lang="en-US" sz="2400" dirty="0" smtClean="0"/>
            <a:t> </a:t>
          </a:r>
          <a:endParaRPr lang="en-US" sz="2400" dirty="0">
            <a:solidFill>
              <a:srgbClr val="FFC000"/>
            </a:solidFill>
          </a:endParaRPr>
        </a:p>
      </dgm:t>
    </dgm:pt>
    <dgm:pt modelId="{3ADD16DA-273A-4C20-9B33-EA57C3A60E5B}" type="parTrans" cxnId="{493CBF40-8F3E-4D4B-9BC8-0DCB321159E9}">
      <dgm:prSet/>
      <dgm:spPr/>
      <dgm:t>
        <a:bodyPr/>
        <a:lstStyle/>
        <a:p>
          <a:endParaRPr lang="en-US" sz="2800"/>
        </a:p>
      </dgm:t>
    </dgm:pt>
    <dgm:pt modelId="{BB62B210-271F-4D7D-BC47-E55B3C3968E9}" type="sibTrans" cxnId="{493CBF40-8F3E-4D4B-9BC8-0DCB321159E9}">
      <dgm:prSet/>
      <dgm:spPr/>
      <dgm:t>
        <a:bodyPr/>
        <a:lstStyle/>
        <a:p>
          <a:endParaRPr lang="en-US" sz="2800"/>
        </a:p>
      </dgm:t>
    </dgm:pt>
    <dgm:pt modelId="{6A3DD164-E6E9-4192-AD7B-AB4505C27768}">
      <dgm:prSet phldrT="[Text]" custT="1"/>
      <dgm:spPr/>
      <dgm:t>
        <a:bodyPr/>
        <a:lstStyle/>
        <a:p>
          <a:pPr algn="l"/>
          <a:r>
            <a:rPr lang="en-US" sz="2400" dirty="0" smtClean="0">
              <a:solidFill>
                <a:schemeClr val="accent4"/>
              </a:solidFill>
            </a:rPr>
            <a:t>Goals: </a:t>
          </a:r>
          <a:r>
            <a:rPr lang="en-US" sz="2400" dirty="0" smtClean="0"/>
            <a:t>Develop Rigorous Radiative Model-Based Retrieval of Snow Properties</a:t>
          </a:r>
        </a:p>
        <a:p>
          <a:pPr algn="l"/>
          <a:r>
            <a:rPr lang="en-US" sz="2400" dirty="0" smtClean="0">
              <a:solidFill>
                <a:schemeClr val="accent4"/>
              </a:solidFill>
            </a:rPr>
            <a:t>NOAA Relevance: </a:t>
          </a:r>
          <a:r>
            <a:rPr lang="en-US" sz="2400" dirty="0" smtClean="0"/>
            <a:t>Determine Snow Water Amounts</a:t>
          </a:r>
          <a:endParaRPr lang="en-US" sz="2400" dirty="0"/>
        </a:p>
      </dgm:t>
    </dgm:pt>
    <dgm:pt modelId="{042146EC-D6DE-46FE-9BDE-41C981F52539}" type="parTrans" cxnId="{311F7A9F-DFFE-45E5-9E54-B07A60B93712}">
      <dgm:prSet/>
      <dgm:spPr/>
      <dgm:t>
        <a:bodyPr/>
        <a:lstStyle/>
        <a:p>
          <a:endParaRPr lang="en-US" sz="2800"/>
        </a:p>
      </dgm:t>
    </dgm:pt>
    <dgm:pt modelId="{81B7D04F-5E41-41E3-870F-8B407F4D74F9}" type="sibTrans" cxnId="{311F7A9F-DFFE-45E5-9E54-B07A60B93712}">
      <dgm:prSet/>
      <dgm:spPr/>
      <dgm:t>
        <a:bodyPr/>
        <a:lstStyle/>
        <a:p>
          <a:endParaRPr lang="en-US" sz="2800"/>
        </a:p>
      </dgm:t>
    </dgm:pt>
    <dgm:pt modelId="{24CED257-B4BC-4E1E-A844-7D18A1865C6B}">
      <dgm:prSet phldrT="[Text]" custT="1"/>
      <dgm:spPr/>
      <dgm:t>
        <a:bodyPr/>
        <a:lstStyle/>
        <a:p>
          <a:pPr algn="l"/>
          <a:r>
            <a:rPr lang="en-US" sz="2000" dirty="0" smtClean="0"/>
            <a:t>-Determine Land Surface Microwave Emissivities by Combining Microwave and IR Measurements to Account for Atmospheric and Surface Temp. Effects</a:t>
          </a:r>
        </a:p>
        <a:p>
          <a:pPr algn="l"/>
          <a:r>
            <a:rPr lang="en-US" sz="2000" dirty="0" smtClean="0"/>
            <a:t>-Determine Microwave Emissivity Signal of Snow</a:t>
          </a:r>
        </a:p>
        <a:p>
          <a:pPr algn="l"/>
          <a:r>
            <a:rPr lang="en-US" sz="2000" dirty="0" smtClean="0"/>
            <a:t>-Train Neural Network Using Microwave Radiative Transfer Model of Snow</a:t>
          </a:r>
        </a:p>
        <a:p>
          <a:pPr algn="l"/>
          <a:r>
            <a:rPr lang="en-US" sz="2000" dirty="0" smtClean="0"/>
            <a:t>-Retrieve Snow Cover, Depth, Density and Water Content</a:t>
          </a:r>
          <a:endParaRPr lang="en-US" sz="2000" dirty="0"/>
        </a:p>
      </dgm:t>
    </dgm:pt>
    <dgm:pt modelId="{A638D1C1-4B0A-4B0A-9CCF-D4EF37FB338A}" type="parTrans" cxnId="{57245258-5C11-45E8-B5AF-4E380445DCF3}">
      <dgm:prSet/>
      <dgm:spPr/>
      <dgm:t>
        <a:bodyPr/>
        <a:lstStyle/>
        <a:p>
          <a:endParaRPr lang="en-US" sz="2800"/>
        </a:p>
      </dgm:t>
    </dgm:pt>
    <dgm:pt modelId="{B790D343-2C83-47E2-8859-1030896DE50A}" type="sibTrans" cxnId="{57245258-5C11-45E8-B5AF-4E380445DCF3}">
      <dgm:prSet/>
      <dgm:spPr/>
      <dgm:t>
        <a:bodyPr/>
        <a:lstStyle/>
        <a:p>
          <a:endParaRPr lang="en-US" sz="2800"/>
        </a:p>
      </dgm:t>
    </dgm:pt>
    <dgm:pt modelId="{FBD0B24E-0EAA-41F7-8B72-ECCEE3EBFC7B}">
      <dgm:prSet phldrT="[Text]" custT="1"/>
      <dgm:spPr/>
      <dgm:t>
        <a:bodyPr/>
        <a:lstStyle/>
        <a:p>
          <a:r>
            <a:rPr lang="en-US" sz="2400" dirty="0" smtClean="0"/>
            <a:t>Global Snow Pack Properties Successfully Retrieved for 12-YR Period</a:t>
          </a:r>
        </a:p>
        <a:p>
          <a:r>
            <a:rPr lang="en-US" sz="2400" dirty="0" smtClean="0"/>
            <a:t>(1 paper published, 1 paper in preparation)</a:t>
          </a:r>
        </a:p>
      </dgm:t>
    </dgm:pt>
    <dgm:pt modelId="{F0B6F75F-AF9C-4FF0-A1FD-BF19EA783291}" type="parTrans" cxnId="{0C625B4C-8107-45FD-A335-2C096D6B1428}">
      <dgm:prSet/>
      <dgm:spPr/>
      <dgm:t>
        <a:bodyPr/>
        <a:lstStyle/>
        <a:p>
          <a:endParaRPr lang="en-US" sz="2800"/>
        </a:p>
      </dgm:t>
    </dgm:pt>
    <dgm:pt modelId="{C5049E48-4A8E-408F-B244-18BE17F14057}" type="sibTrans" cxnId="{0C625B4C-8107-45FD-A335-2C096D6B1428}">
      <dgm:prSet/>
      <dgm:spPr/>
      <dgm:t>
        <a:bodyPr/>
        <a:lstStyle/>
        <a:p>
          <a:endParaRPr lang="en-US" sz="2800"/>
        </a:p>
      </dgm:t>
    </dgm:pt>
    <dgm:pt modelId="{9D15137C-7409-4EF1-A380-2DAFC46290FC}" type="pres">
      <dgm:prSet presAssocID="{9F39183A-D1D9-45CB-8253-C2E3BE903EBD}" presName="matrix" presStyleCnt="0">
        <dgm:presLayoutVars>
          <dgm:chMax val="1"/>
          <dgm:dir/>
          <dgm:resizeHandles val="exact"/>
        </dgm:presLayoutVars>
      </dgm:prSet>
      <dgm:spPr/>
      <dgm:t>
        <a:bodyPr/>
        <a:lstStyle/>
        <a:p>
          <a:endParaRPr lang="en-US"/>
        </a:p>
      </dgm:t>
    </dgm:pt>
    <dgm:pt modelId="{2763724B-9F08-4708-86F1-C584E5D0CB14}" type="pres">
      <dgm:prSet presAssocID="{9F39183A-D1D9-45CB-8253-C2E3BE903EBD}" presName="axisShape" presStyleLbl="bgShp" presStyleIdx="0" presStyleCnt="1" custScaleX="182663"/>
      <dgm:spPr/>
    </dgm:pt>
    <dgm:pt modelId="{58FE485A-5DF6-4F9A-B426-B26202B646A7}" type="pres">
      <dgm:prSet presAssocID="{9F39183A-D1D9-45CB-8253-C2E3BE903EBD}" presName="rect1" presStyleLbl="node1" presStyleIdx="0" presStyleCnt="4" custScaleX="220432" custScaleY="115348" custLinFactNeighborX="-54389" custLinFactNeighborY="-7070">
        <dgm:presLayoutVars>
          <dgm:chMax val="0"/>
          <dgm:chPref val="0"/>
          <dgm:bulletEnabled val="1"/>
        </dgm:presLayoutVars>
      </dgm:prSet>
      <dgm:spPr/>
      <dgm:t>
        <a:bodyPr/>
        <a:lstStyle/>
        <a:p>
          <a:endParaRPr lang="en-US"/>
        </a:p>
      </dgm:t>
    </dgm:pt>
    <dgm:pt modelId="{A7DE12BB-AA2A-489A-9F8B-AD775071428A}" type="pres">
      <dgm:prSet presAssocID="{9F39183A-D1D9-45CB-8253-C2E3BE903EBD}" presName="rect2" presStyleLbl="node1" presStyleIdx="1" presStyleCnt="4" custScaleX="207248" custScaleY="109818" custLinFactNeighborX="54875" custLinFactNeighborY="-4091">
        <dgm:presLayoutVars>
          <dgm:chMax val="0"/>
          <dgm:chPref val="0"/>
          <dgm:bulletEnabled val="1"/>
        </dgm:presLayoutVars>
      </dgm:prSet>
      <dgm:spPr/>
      <dgm:t>
        <a:bodyPr/>
        <a:lstStyle/>
        <a:p>
          <a:endParaRPr lang="en-US"/>
        </a:p>
      </dgm:t>
    </dgm:pt>
    <dgm:pt modelId="{2E8407B7-19DB-4FF1-BB93-3615DC098F76}" type="pres">
      <dgm:prSet presAssocID="{9F39183A-D1D9-45CB-8253-C2E3BE903EBD}" presName="rect3" presStyleLbl="node1" presStyleIdx="2" presStyleCnt="4" custScaleX="221795" custScaleY="115277" custLinFactNeighborX="-57382" custLinFactNeighborY="5665">
        <dgm:presLayoutVars>
          <dgm:chMax val="0"/>
          <dgm:chPref val="0"/>
          <dgm:bulletEnabled val="1"/>
        </dgm:presLayoutVars>
      </dgm:prSet>
      <dgm:spPr/>
      <dgm:t>
        <a:bodyPr/>
        <a:lstStyle/>
        <a:p>
          <a:endParaRPr lang="en-US"/>
        </a:p>
      </dgm:t>
    </dgm:pt>
    <dgm:pt modelId="{53A6496A-DE06-40E1-99F8-F45E6D66D72E}" type="pres">
      <dgm:prSet presAssocID="{9F39183A-D1D9-45CB-8253-C2E3BE903EBD}" presName="rect4" presStyleLbl="node1" presStyleIdx="3" presStyleCnt="4" custScaleX="213525" custScaleY="113343" custLinFactNeighborX="55976" custLinFactNeighborY="4698">
        <dgm:presLayoutVars>
          <dgm:chMax val="0"/>
          <dgm:chPref val="0"/>
          <dgm:bulletEnabled val="1"/>
        </dgm:presLayoutVars>
      </dgm:prSet>
      <dgm:spPr/>
      <dgm:t>
        <a:bodyPr/>
        <a:lstStyle/>
        <a:p>
          <a:endParaRPr lang="en-US"/>
        </a:p>
      </dgm:t>
    </dgm:pt>
  </dgm:ptLst>
  <dgm:cxnLst>
    <dgm:cxn modelId="{A63BDE8C-D992-472A-81DD-3A8A861BEA01}" type="presOf" srcId="{9F39183A-D1D9-45CB-8253-C2E3BE903EBD}" destId="{9D15137C-7409-4EF1-A380-2DAFC46290FC}" srcOrd="0" destOrd="0" presId="urn:microsoft.com/office/officeart/2005/8/layout/matrix2"/>
    <dgm:cxn modelId="{E9AA6377-85E1-431F-A9B2-DFB284A0D2F7}" type="presOf" srcId="{FBD0B24E-0EAA-41F7-8B72-ECCEE3EBFC7B}" destId="{53A6496A-DE06-40E1-99F8-F45E6D66D72E}" srcOrd="0" destOrd="0" presId="urn:microsoft.com/office/officeart/2005/8/layout/matrix2"/>
    <dgm:cxn modelId="{D4D073A1-9217-469B-8C78-D66FCC3CE57B}" type="presOf" srcId="{24CED257-B4BC-4E1E-A844-7D18A1865C6B}" destId="{2E8407B7-19DB-4FF1-BB93-3615DC098F76}" srcOrd="0" destOrd="0" presId="urn:microsoft.com/office/officeart/2005/8/layout/matrix2"/>
    <dgm:cxn modelId="{311F7A9F-DFFE-45E5-9E54-B07A60B93712}" srcId="{9F39183A-D1D9-45CB-8253-C2E3BE903EBD}" destId="{6A3DD164-E6E9-4192-AD7B-AB4505C27768}" srcOrd="1" destOrd="0" parTransId="{042146EC-D6DE-46FE-9BDE-41C981F52539}" sibTransId="{81B7D04F-5E41-41E3-870F-8B407F4D74F9}"/>
    <dgm:cxn modelId="{0C625B4C-8107-45FD-A335-2C096D6B1428}" srcId="{9F39183A-D1D9-45CB-8253-C2E3BE903EBD}" destId="{FBD0B24E-0EAA-41F7-8B72-ECCEE3EBFC7B}" srcOrd="3" destOrd="0" parTransId="{F0B6F75F-AF9C-4FF0-A1FD-BF19EA783291}" sibTransId="{C5049E48-4A8E-408F-B244-18BE17F14057}"/>
    <dgm:cxn modelId="{D7606EC0-D933-4266-B863-F7A41169DF18}" type="presOf" srcId="{6A3DD164-E6E9-4192-AD7B-AB4505C27768}" destId="{A7DE12BB-AA2A-489A-9F8B-AD775071428A}" srcOrd="0" destOrd="0" presId="urn:microsoft.com/office/officeart/2005/8/layout/matrix2"/>
    <dgm:cxn modelId="{57245258-5C11-45E8-B5AF-4E380445DCF3}" srcId="{9F39183A-D1D9-45CB-8253-C2E3BE903EBD}" destId="{24CED257-B4BC-4E1E-A844-7D18A1865C6B}" srcOrd="2" destOrd="0" parTransId="{A638D1C1-4B0A-4B0A-9CCF-D4EF37FB338A}" sibTransId="{B790D343-2C83-47E2-8859-1030896DE50A}"/>
    <dgm:cxn modelId="{8E44CA8E-02C3-48BC-8B12-227C7A825818}" type="presOf" srcId="{1D09E355-FA29-46E4-8706-2277BE030BB8}" destId="{58FE485A-5DF6-4F9A-B426-B26202B646A7}" srcOrd="0" destOrd="0" presId="urn:microsoft.com/office/officeart/2005/8/layout/matrix2"/>
    <dgm:cxn modelId="{493CBF40-8F3E-4D4B-9BC8-0DCB321159E9}" srcId="{9F39183A-D1D9-45CB-8253-C2E3BE903EBD}" destId="{1D09E355-FA29-46E4-8706-2277BE030BB8}" srcOrd="0" destOrd="0" parTransId="{3ADD16DA-273A-4C20-9B33-EA57C3A60E5B}" sibTransId="{BB62B210-271F-4D7D-BC47-E55B3C3968E9}"/>
    <dgm:cxn modelId="{3E5555A1-6DBE-4F1B-88FF-4A6E6FBA31A9}" type="presParOf" srcId="{9D15137C-7409-4EF1-A380-2DAFC46290FC}" destId="{2763724B-9F08-4708-86F1-C584E5D0CB14}" srcOrd="0" destOrd="0" presId="urn:microsoft.com/office/officeart/2005/8/layout/matrix2"/>
    <dgm:cxn modelId="{6653EEFF-3EAC-4216-B625-515C724F4DE2}" type="presParOf" srcId="{9D15137C-7409-4EF1-A380-2DAFC46290FC}" destId="{58FE485A-5DF6-4F9A-B426-B26202B646A7}" srcOrd="1" destOrd="0" presId="urn:microsoft.com/office/officeart/2005/8/layout/matrix2"/>
    <dgm:cxn modelId="{DF575211-44B8-4448-98D9-6B1F1405B05A}" type="presParOf" srcId="{9D15137C-7409-4EF1-A380-2DAFC46290FC}" destId="{A7DE12BB-AA2A-489A-9F8B-AD775071428A}" srcOrd="2" destOrd="0" presId="urn:microsoft.com/office/officeart/2005/8/layout/matrix2"/>
    <dgm:cxn modelId="{10B25A1E-DBC1-415C-8D85-72C8E32954DF}" type="presParOf" srcId="{9D15137C-7409-4EF1-A380-2DAFC46290FC}" destId="{2E8407B7-19DB-4FF1-BB93-3615DC098F76}" srcOrd="3" destOrd="0" presId="urn:microsoft.com/office/officeart/2005/8/layout/matrix2"/>
    <dgm:cxn modelId="{BFFF4DBD-6C1B-4C0C-BDBD-1BD25F8B55DA}" type="presParOf" srcId="{9D15137C-7409-4EF1-A380-2DAFC46290FC}" destId="{53A6496A-DE06-40E1-99F8-F45E6D66D72E}"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9183A-D1D9-45CB-8253-C2E3BE903EBD}" type="doc">
      <dgm:prSet loTypeId="urn:microsoft.com/office/officeart/2005/8/layout/matrix2" loCatId="matrix" qsTypeId="urn:microsoft.com/office/officeart/2005/8/quickstyle/simple5" qsCatId="simple" csTypeId="urn:microsoft.com/office/officeart/2005/8/colors/accent0_3" csCatId="mainScheme" phldr="1"/>
      <dgm:spPr/>
      <dgm:t>
        <a:bodyPr/>
        <a:lstStyle/>
        <a:p>
          <a:endParaRPr lang="en-US"/>
        </a:p>
      </dgm:t>
    </dgm:pt>
    <dgm:pt modelId="{1D09E355-FA29-46E4-8706-2277BE030BB8}">
      <dgm:prSet phldrT="[Text]" custT="1"/>
      <dgm:spPr/>
      <dgm:t>
        <a:bodyPr/>
        <a:lstStyle/>
        <a:p>
          <a:pPr algn="ctr">
            <a:lnSpc>
              <a:spcPct val="100000"/>
            </a:lnSpc>
          </a:pPr>
          <a:r>
            <a:rPr lang="en-US" sz="2400" b="1" dirty="0" smtClean="0"/>
            <a:t>NEAR-REAL-TIME CLOUD DETECTION FROM WEATHER SATELLITES </a:t>
          </a:r>
        </a:p>
        <a:p>
          <a:pPr algn="ctr">
            <a:lnSpc>
              <a:spcPct val="100000"/>
            </a:lnSpc>
          </a:pPr>
          <a:r>
            <a:rPr lang="en-US" sz="2400" dirty="0" smtClean="0"/>
            <a:t>Theme I: Climate</a:t>
          </a:r>
        </a:p>
        <a:p>
          <a:pPr algn="l">
            <a:lnSpc>
              <a:spcPct val="100000"/>
            </a:lnSpc>
          </a:pPr>
          <a:r>
            <a:rPr lang="en-US" sz="2400" dirty="0" smtClean="0">
              <a:solidFill>
                <a:srgbClr val="FFC000"/>
              </a:solidFill>
            </a:rPr>
            <a:t>CREST Participants:</a:t>
          </a:r>
          <a:r>
            <a:rPr lang="en-US" sz="2400" dirty="0" smtClean="0"/>
            <a:t> Rossow and Walker</a:t>
          </a:r>
        </a:p>
        <a:p>
          <a:pPr algn="l">
            <a:lnSpc>
              <a:spcPct val="100000"/>
            </a:lnSpc>
          </a:pPr>
          <a:r>
            <a:rPr lang="en-US" sz="2400" dirty="0" smtClean="0">
              <a:solidFill>
                <a:srgbClr val="FFC000"/>
              </a:solidFill>
            </a:rPr>
            <a:t>Funding Source:</a:t>
          </a:r>
          <a:r>
            <a:rPr lang="en-US" sz="2400" dirty="0" smtClean="0">
              <a:solidFill>
                <a:schemeClr val="accent4">
                  <a:lumMod val="40000"/>
                  <a:lumOff val="60000"/>
                </a:schemeClr>
              </a:solidFill>
            </a:rPr>
            <a:t> </a:t>
          </a:r>
          <a:r>
            <a:rPr lang="en-US" sz="2400" dirty="0" smtClean="0"/>
            <a:t>NOAA and NASA</a:t>
          </a:r>
          <a:endParaRPr lang="en-US" sz="2400" dirty="0">
            <a:solidFill>
              <a:srgbClr val="FFC000"/>
            </a:solidFill>
          </a:endParaRPr>
        </a:p>
      </dgm:t>
    </dgm:pt>
    <dgm:pt modelId="{3ADD16DA-273A-4C20-9B33-EA57C3A60E5B}" type="parTrans" cxnId="{493CBF40-8F3E-4D4B-9BC8-0DCB321159E9}">
      <dgm:prSet/>
      <dgm:spPr/>
      <dgm:t>
        <a:bodyPr/>
        <a:lstStyle/>
        <a:p>
          <a:endParaRPr lang="en-US" sz="2800"/>
        </a:p>
      </dgm:t>
    </dgm:pt>
    <dgm:pt modelId="{BB62B210-271F-4D7D-BC47-E55B3C3968E9}" type="sibTrans" cxnId="{493CBF40-8F3E-4D4B-9BC8-0DCB321159E9}">
      <dgm:prSet/>
      <dgm:spPr/>
      <dgm:t>
        <a:bodyPr/>
        <a:lstStyle/>
        <a:p>
          <a:endParaRPr lang="en-US" sz="2800"/>
        </a:p>
      </dgm:t>
    </dgm:pt>
    <dgm:pt modelId="{6A3DD164-E6E9-4192-AD7B-AB4505C27768}">
      <dgm:prSet phldrT="[Text]" custT="1"/>
      <dgm:spPr/>
      <dgm:t>
        <a:bodyPr/>
        <a:lstStyle/>
        <a:p>
          <a:pPr algn="l"/>
          <a:r>
            <a:rPr lang="en-US" sz="2400" dirty="0" smtClean="0">
              <a:solidFill>
                <a:schemeClr val="accent4"/>
              </a:solidFill>
            </a:rPr>
            <a:t>Goal:</a:t>
          </a:r>
          <a:r>
            <a:rPr lang="en-US" sz="2400" dirty="0" smtClean="0"/>
            <a:t>  Adapt Successful ISCCP Cloud Detection Algorithm for Near-Real-Time and Higher Time Resolution Use </a:t>
          </a:r>
        </a:p>
        <a:p>
          <a:pPr algn="l"/>
          <a:endParaRPr lang="en-US" sz="2800" dirty="0" smtClean="0"/>
        </a:p>
        <a:p>
          <a:pPr algn="l"/>
          <a:r>
            <a:rPr lang="en-US" sz="2400" dirty="0" smtClean="0">
              <a:solidFill>
                <a:schemeClr val="accent4"/>
              </a:solidFill>
            </a:rPr>
            <a:t>NOAA Relevance:</a:t>
          </a:r>
          <a:r>
            <a:rPr lang="en-US" sz="2400" dirty="0" smtClean="0"/>
            <a:t> Understanding Changing Climate</a:t>
          </a:r>
          <a:endParaRPr lang="en-US" sz="2400" dirty="0"/>
        </a:p>
      </dgm:t>
    </dgm:pt>
    <dgm:pt modelId="{042146EC-D6DE-46FE-9BDE-41C981F52539}" type="parTrans" cxnId="{311F7A9F-DFFE-45E5-9E54-B07A60B93712}">
      <dgm:prSet/>
      <dgm:spPr/>
      <dgm:t>
        <a:bodyPr/>
        <a:lstStyle/>
        <a:p>
          <a:endParaRPr lang="en-US" sz="2800"/>
        </a:p>
      </dgm:t>
    </dgm:pt>
    <dgm:pt modelId="{81B7D04F-5E41-41E3-870F-8B407F4D74F9}" type="sibTrans" cxnId="{311F7A9F-DFFE-45E5-9E54-B07A60B93712}">
      <dgm:prSet/>
      <dgm:spPr/>
      <dgm:t>
        <a:bodyPr/>
        <a:lstStyle/>
        <a:p>
          <a:endParaRPr lang="en-US" sz="2800"/>
        </a:p>
      </dgm:t>
    </dgm:pt>
    <dgm:pt modelId="{24CED257-B4BC-4E1E-A844-7D18A1865C6B}">
      <dgm:prSet phldrT="[Text]" custT="1"/>
      <dgm:spPr/>
      <dgm:t>
        <a:bodyPr/>
        <a:lstStyle/>
        <a:p>
          <a:r>
            <a:rPr lang="en-US" sz="2800" dirty="0" smtClean="0"/>
            <a:t>ISCCP Cloud Detection Algorithm Code was Revised to Provide Options for How Time-Statistics are Collected</a:t>
          </a:r>
          <a:endParaRPr lang="en-US" sz="2800" dirty="0"/>
        </a:p>
      </dgm:t>
    </dgm:pt>
    <dgm:pt modelId="{A638D1C1-4B0A-4B0A-9CCF-D4EF37FB338A}" type="parTrans" cxnId="{57245258-5C11-45E8-B5AF-4E380445DCF3}">
      <dgm:prSet/>
      <dgm:spPr/>
      <dgm:t>
        <a:bodyPr/>
        <a:lstStyle/>
        <a:p>
          <a:endParaRPr lang="en-US" sz="2800"/>
        </a:p>
      </dgm:t>
    </dgm:pt>
    <dgm:pt modelId="{B790D343-2C83-47E2-8859-1030896DE50A}" type="sibTrans" cxnId="{57245258-5C11-45E8-B5AF-4E380445DCF3}">
      <dgm:prSet/>
      <dgm:spPr/>
      <dgm:t>
        <a:bodyPr/>
        <a:lstStyle/>
        <a:p>
          <a:endParaRPr lang="en-US" sz="2800"/>
        </a:p>
      </dgm:t>
    </dgm:pt>
    <dgm:pt modelId="{FBD0B24E-0EAA-41F7-8B72-ECCEE3EBFC7B}">
      <dgm:prSet phldrT="[Text]" custT="1"/>
      <dgm:spPr/>
      <dgm:t>
        <a:bodyPr/>
        <a:lstStyle/>
        <a:p>
          <a:pPr algn="l"/>
          <a:r>
            <a:rPr lang="en-US" sz="2800" dirty="0" smtClean="0"/>
            <a:t>- This Algorithm Works for all Imaging Radiometers on Geo-stationary and Polar Orbiting Satellites</a:t>
          </a:r>
        </a:p>
        <a:p>
          <a:pPr algn="ctr"/>
          <a:r>
            <a:rPr lang="en-US" sz="2800" dirty="0" smtClean="0"/>
            <a:t>- Capability is Being Transferred to NOAA as part of ISCCP R2O</a:t>
          </a:r>
        </a:p>
      </dgm:t>
    </dgm:pt>
    <dgm:pt modelId="{F0B6F75F-AF9C-4FF0-A1FD-BF19EA783291}" type="parTrans" cxnId="{0C625B4C-8107-45FD-A335-2C096D6B1428}">
      <dgm:prSet/>
      <dgm:spPr/>
      <dgm:t>
        <a:bodyPr/>
        <a:lstStyle/>
        <a:p>
          <a:endParaRPr lang="en-US" sz="2800"/>
        </a:p>
      </dgm:t>
    </dgm:pt>
    <dgm:pt modelId="{C5049E48-4A8E-408F-B244-18BE17F14057}" type="sibTrans" cxnId="{0C625B4C-8107-45FD-A335-2C096D6B1428}">
      <dgm:prSet/>
      <dgm:spPr/>
      <dgm:t>
        <a:bodyPr/>
        <a:lstStyle/>
        <a:p>
          <a:endParaRPr lang="en-US" sz="2800"/>
        </a:p>
      </dgm:t>
    </dgm:pt>
    <dgm:pt modelId="{9D15137C-7409-4EF1-A380-2DAFC46290FC}" type="pres">
      <dgm:prSet presAssocID="{9F39183A-D1D9-45CB-8253-C2E3BE903EBD}" presName="matrix" presStyleCnt="0">
        <dgm:presLayoutVars>
          <dgm:chMax val="1"/>
          <dgm:dir/>
          <dgm:resizeHandles val="exact"/>
        </dgm:presLayoutVars>
      </dgm:prSet>
      <dgm:spPr/>
      <dgm:t>
        <a:bodyPr/>
        <a:lstStyle/>
        <a:p>
          <a:endParaRPr lang="en-US"/>
        </a:p>
      </dgm:t>
    </dgm:pt>
    <dgm:pt modelId="{2763724B-9F08-4708-86F1-C584E5D0CB14}" type="pres">
      <dgm:prSet presAssocID="{9F39183A-D1D9-45CB-8253-C2E3BE903EBD}" presName="axisShape" presStyleLbl="bgShp" presStyleIdx="0" presStyleCnt="1" custScaleX="182663"/>
      <dgm:spPr/>
    </dgm:pt>
    <dgm:pt modelId="{58FE485A-5DF6-4F9A-B426-B26202B646A7}" type="pres">
      <dgm:prSet presAssocID="{9F39183A-D1D9-45CB-8253-C2E3BE903EBD}" presName="rect1" presStyleLbl="node1" presStyleIdx="0" presStyleCnt="4" custScaleX="220705" custScaleY="113458" custLinFactNeighborX="-55010" custLinFactNeighborY="-3961">
        <dgm:presLayoutVars>
          <dgm:chMax val="0"/>
          <dgm:chPref val="0"/>
          <dgm:bulletEnabled val="1"/>
        </dgm:presLayoutVars>
      </dgm:prSet>
      <dgm:spPr/>
      <dgm:t>
        <a:bodyPr/>
        <a:lstStyle/>
        <a:p>
          <a:endParaRPr lang="en-US"/>
        </a:p>
      </dgm:t>
    </dgm:pt>
    <dgm:pt modelId="{A7DE12BB-AA2A-489A-9F8B-AD775071428A}" type="pres">
      <dgm:prSet presAssocID="{9F39183A-D1D9-45CB-8253-C2E3BE903EBD}" presName="rect2" presStyleLbl="node1" presStyleIdx="1" presStyleCnt="4" custScaleX="219065" custScaleY="114442" custLinFactNeighborX="56741" custLinFactNeighborY="-5334">
        <dgm:presLayoutVars>
          <dgm:chMax val="0"/>
          <dgm:chPref val="0"/>
          <dgm:bulletEnabled val="1"/>
        </dgm:presLayoutVars>
      </dgm:prSet>
      <dgm:spPr/>
      <dgm:t>
        <a:bodyPr/>
        <a:lstStyle/>
        <a:p>
          <a:endParaRPr lang="en-US"/>
        </a:p>
      </dgm:t>
    </dgm:pt>
    <dgm:pt modelId="{2E8407B7-19DB-4FF1-BB93-3615DC098F76}" type="pres">
      <dgm:prSet presAssocID="{9F39183A-D1D9-45CB-8253-C2E3BE903EBD}" presName="rect3" presStyleLbl="node1" presStyleIdx="2" presStyleCnt="4" custScaleX="218447" custScaleY="117261" custLinFactNeighborX="-56761" custLinFactNeighborY="4421">
        <dgm:presLayoutVars>
          <dgm:chMax val="0"/>
          <dgm:chPref val="0"/>
          <dgm:bulletEnabled val="1"/>
        </dgm:presLayoutVars>
      </dgm:prSet>
      <dgm:spPr/>
      <dgm:t>
        <a:bodyPr/>
        <a:lstStyle/>
        <a:p>
          <a:endParaRPr lang="en-US"/>
        </a:p>
      </dgm:t>
    </dgm:pt>
    <dgm:pt modelId="{53A6496A-DE06-40E1-99F8-F45E6D66D72E}" type="pres">
      <dgm:prSet presAssocID="{9F39183A-D1D9-45CB-8253-C2E3BE903EBD}" presName="rect4" presStyleLbl="node1" presStyleIdx="3" presStyleCnt="4" custScaleX="218781" custScaleY="116706" custLinFactNeighborX="58464" custLinFactNeighborY="2833">
        <dgm:presLayoutVars>
          <dgm:chMax val="0"/>
          <dgm:chPref val="0"/>
          <dgm:bulletEnabled val="1"/>
        </dgm:presLayoutVars>
      </dgm:prSet>
      <dgm:spPr/>
      <dgm:t>
        <a:bodyPr/>
        <a:lstStyle/>
        <a:p>
          <a:endParaRPr lang="en-US"/>
        </a:p>
      </dgm:t>
    </dgm:pt>
  </dgm:ptLst>
  <dgm:cxnLst>
    <dgm:cxn modelId="{67E5DF6C-3923-4219-98CC-36772748F92F}" type="presOf" srcId="{24CED257-B4BC-4E1E-A844-7D18A1865C6B}" destId="{2E8407B7-19DB-4FF1-BB93-3615DC098F76}" srcOrd="0" destOrd="0" presId="urn:microsoft.com/office/officeart/2005/8/layout/matrix2"/>
    <dgm:cxn modelId="{37C23851-BD72-4809-8C31-65F025F8ADE8}" type="presOf" srcId="{6A3DD164-E6E9-4192-AD7B-AB4505C27768}" destId="{A7DE12BB-AA2A-489A-9F8B-AD775071428A}" srcOrd="0" destOrd="0" presId="urn:microsoft.com/office/officeart/2005/8/layout/matrix2"/>
    <dgm:cxn modelId="{311F7A9F-DFFE-45E5-9E54-B07A60B93712}" srcId="{9F39183A-D1D9-45CB-8253-C2E3BE903EBD}" destId="{6A3DD164-E6E9-4192-AD7B-AB4505C27768}" srcOrd="1" destOrd="0" parTransId="{042146EC-D6DE-46FE-9BDE-41C981F52539}" sibTransId="{81B7D04F-5E41-41E3-870F-8B407F4D74F9}"/>
    <dgm:cxn modelId="{604EC2E7-E177-479D-96A1-987251F6426D}" type="presOf" srcId="{9F39183A-D1D9-45CB-8253-C2E3BE903EBD}" destId="{9D15137C-7409-4EF1-A380-2DAFC46290FC}" srcOrd="0" destOrd="0" presId="urn:microsoft.com/office/officeart/2005/8/layout/matrix2"/>
    <dgm:cxn modelId="{0C625B4C-8107-45FD-A335-2C096D6B1428}" srcId="{9F39183A-D1D9-45CB-8253-C2E3BE903EBD}" destId="{FBD0B24E-0EAA-41F7-8B72-ECCEE3EBFC7B}" srcOrd="3" destOrd="0" parTransId="{F0B6F75F-AF9C-4FF0-A1FD-BF19EA783291}" sibTransId="{C5049E48-4A8E-408F-B244-18BE17F14057}"/>
    <dgm:cxn modelId="{57245258-5C11-45E8-B5AF-4E380445DCF3}" srcId="{9F39183A-D1D9-45CB-8253-C2E3BE903EBD}" destId="{24CED257-B4BC-4E1E-A844-7D18A1865C6B}" srcOrd="2" destOrd="0" parTransId="{A638D1C1-4B0A-4B0A-9CCF-D4EF37FB338A}" sibTransId="{B790D343-2C83-47E2-8859-1030896DE50A}"/>
    <dgm:cxn modelId="{493CBF40-8F3E-4D4B-9BC8-0DCB321159E9}" srcId="{9F39183A-D1D9-45CB-8253-C2E3BE903EBD}" destId="{1D09E355-FA29-46E4-8706-2277BE030BB8}" srcOrd="0" destOrd="0" parTransId="{3ADD16DA-273A-4C20-9B33-EA57C3A60E5B}" sibTransId="{BB62B210-271F-4D7D-BC47-E55B3C3968E9}"/>
    <dgm:cxn modelId="{9C2BF266-F2BB-459E-8DF5-C9877D52D9F7}" type="presOf" srcId="{1D09E355-FA29-46E4-8706-2277BE030BB8}" destId="{58FE485A-5DF6-4F9A-B426-B26202B646A7}" srcOrd="0" destOrd="0" presId="urn:microsoft.com/office/officeart/2005/8/layout/matrix2"/>
    <dgm:cxn modelId="{EB16D372-9F38-496F-AF04-A1BE2BEFE404}" type="presOf" srcId="{FBD0B24E-0EAA-41F7-8B72-ECCEE3EBFC7B}" destId="{53A6496A-DE06-40E1-99F8-F45E6D66D72E}" srcOrd="0" destOrd="0" presId="urn:microsoft.com/office/officeart/2005/8/layout/matrix2"/>
    <dgm:cxn modelId="{0DB1CFEB-AE49-4419-8E55-5626B73F875A}" type="presParOf" srcId="{9D15137C-7409-4EF1-A380-2DAFC46290FC}" destId="{2763724B-9F08-4708-86F1-C584E5D0CB14}" srcOrd="0" destOrd="0" presId="urn:microsoft.com/office/officeart/2005/8/layout/matrix2"/>
    <dgm:cxn modelId="{626A6738-31D3-4961-910A-61A2B7DAC7B3}" type="presParOf" srcId="{9D15137C-7409-4EF1-A380-2DAFC46290FC}" destId="{58FE485A-5DF6-4F9A-B426-B26202B646A7}" srcOrd="1" destOrd="0" presId="urn:microsoft.com/office/officeart/2005/8/layout/matrix2"/>
    <dgm:cxn modelId="{CECF09D6-50FB-4005-94F3-DAC65A1011D6}" type="presParOf" srcId="{9D15137C-7409-4EF1-A380-2DAFC46290FC}" destId="{A7DE12BB-AA2A-489A-9F8B-AD775071428A}" srcOrd="2" destOrd="0" presId="urn:microsoft.com/office/officeart/2005/8/layout/matrix2"/>
    <dgm:cxn modelId="{38133DD7-989F-43CC-9144-60D91DCC4B49}" type="presParOf" srcId="{9D15137C-7409-4EF1-A380-2DAFC46290FC}" destId="{2E8407B7-19DB-4FF1-BB93-3615DC098F76}" srcOrd="3" destOrd="0" presId="urn:microsoft.com/office/officeart/2005/8/layout/matrix2"/>
    <dgm:cxn modelId="{5718789D-0B73-4A3F-B471-58FE71B4A3FB}" type="presParOf" srcId="{9D15137C-7409-4EF1-A380-2DAFC46290FC}" destId="{53A6496A-DE06-40E1-99F8-F45E6D66D72E}"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39183A-D1D9-45CB-8253-C2E3BE903EBD}" type="doc">
      <dgm:prSet loTypeId="urn:microsoft.com/office/officeart/2005/8/layout/matrix2" loCatId="matrix" qsTypeId="urn:microsoft.com/office/officeart/2005/8/quickstyle/simple5" qsCatId="simple" csTypeId="urn:microsoft.com/office/officeart/2005/8/colors/accent0_3" csCatId="mainScheme" phldr="1"/>
      <dgm:spPr/>
      <dgm:t>
        <a:bodyPr/>
        <a:lstStyle/>
        <a:p>
          <a:endParaRPr lang="en-US"/>
        </a:p>
      </dgm:t>
    </dgm:pt>
    <dgm:pt modelId="{1D09E355-FA29-46E4-8706-2277BE030BB8}">
      <dgm:prSet phldrT="[Text]" custT="1"/>
      <dgm:spPr/>
      <dgm:t>
        <a:bodyPr/>
        <a:lstStyle/>
        <a:p>
          <a:pPr algn="l">
            <a:lnSpc>
              <a:spcPct val="100000"/>
            </a:lnSpc>
          </a:pPr>
          <a:endParaRPr lang="en-US" sz="1800" b="1" i="0" dirty="0" smtClean="0"/>
        </a:p>
        <a:p>
          <a:pPr algn="ctr">
            <a:lnSpc>
              <a:spcPct val="100000"/>
            </a:lnSpc>
          </a:pPr>
          <a:r>
            <a:rPr lang="en-US" sz="2000" b="1" i="0" dirty="0" smtClean="0">
              <a:ea typeface="Calibri" panose="020F0502020204030204" pitchFamily="34" charset="0"/>
              <a:cs typeface="Times New Roman" panose="02020603050405020304" pitchFamily="18" charset="0"/>
            </a:rPr>
            <a:t>CEILOMETER PBL HEIGHTS FOR ASSIMILATION AND VERIFICATION OF FORECAST PRODUCTS</a:t>
          </a:r>
        </a:p>
        <a:p>
          <a:pPr algn="ctr">
            <a:lnSpc>
              <a:spcPct val="100000"/>
            </a:lnSpc>
          </a:pPr>
          <a:r>
            <a:rPr lang="en-US" sz="1800" b="0" i="0" dirty="0" smtClean="0"/>
            <a:t>Theme II: Weather and Atmosphere</a:t>
          </a:r>
          <a:endParaRPr lang="en-US" sz="1800" b="0" i="0" dirty="0" smtClean="0">
            <a:ea typeface="Calibri" panose="020F0502020204030204" pitchFamily="34" charset="0"/>
            <a:cs typeface="Times New Roman" panose="02020603050405020304" pitchFamily="18" charset="0"/>
          </a:endParaRPr>
        </a:p>
        <a:p>
          <a:pPr algn="l">
            <a:lnSpc>
              <a:spcPct val="100000"/>
            </a:lnSpc>
          </a:pPr>
          <a:r>
            <a:rPr lang="en-US" sz="1600" b="0" i="0" dirty="0" smtClean="0">
              <a:solidFill>
                <a:srgbClr val="FFC000"/>
              </a:solidFill>
              <a:ea typeface="Calibri" panose="020F0502020204030204" pitchFamily="34" charset="0"/>
              <a:cs typeface="Times New Roman" panose="02020603050405020304" pitchFamily="18" charset="0"/>
            </a:rPr>
            <a:t>CREST Participants: </a:t>
          </a:r>
          <a:r>
            <a:rPr lang="en-US" sz="1600" b="0" i="0" dirty="0" smtClean="0">
              <a:ea typeface="Calibri" panose="020F0502020204030204" pitchFamily="34" charset="0"/>
              <a:cs typeface="Times New Roman" panose="02020603050405020304" pitchFamily="18" charset="0"/>
            </a:rPr>
            <a:t>Belay Demoz</a:t>
          </a:r>
          <a:r>
            <a:rPr lang="en-US" sz="1600" b="1" i="0" dirty="0" smtClean="0">
              <a:ea typeface="Calibri" panose="020F0502020204030204" pitchFamily="34" charset="0"/>
              <a:cs typeface="Times New Roman" panose="02020603050405020304" pitchFamily="18" charset="0"/>
            </a:rPr>
            <a:t>, </a:t>
          </a:r>
          <a:r>
            <a:rPr lang="en-US" sz="1600" i="0" dirty="0" smtClean="0">
              <a:ea typeface="Calibri" panose="020F0502020204030204" pitchFamily="34" charset="0"/>
              <a:cs typeface="Times New Roman" panose="02020603050405020304" pitchFamily="18" charset="0"/>
            </a:rPr>
            <a:t>Ruben Delgado, George Swift, Farrah Daham (leveraged undergrads), Qin Lin (CREST undergrad)</a:t>
          </a:r>
        </a:p>
        <a:p>
          <a:pPr algn="l">
            <a:lnSpc>
              <a:spcPct val="100000"/>
            </a:lnSpc>
          </a:pPr>
          <a:r>
            <a:rPr lang="en-US" sz="1600" i="0" dirty="0" smtClean="0">
              <a:solidFill>
                <a:srgbClr val="FFC000"/>
              </a:solidFill>
              <a:ea typeface="Calibri" panose="020F0502020204030204" pitchFamily="34" charset="0"/>
              <a:cs typeface="Times New Roman" panose="02020603050405020304" pitchFamily="18" charset="0"/>
            </a:rPr>
            <a:t>Collaborators:  </a:t>
          </a:r>
          <a:r>
            <a:rPr lang="en-US" sz="1600" i="0" dirty="0" smtClean="0">
              <a:ea typeface="Calibri" panose="020F0502020204030204" pitchFamily="34" charset="0"/>
              <a:cs typeface="Times New Roman" panose="02020603050405020304" pitchFamily="18" charset="0"/>
            </a:rPr>
            <a:t>Ricardo Sakai (Howard U.), Dennis Atkinson, Michael Hicks, Jason Chasse (Program Manager NextGen Aviation Weather at NOAA/NWS/ OS&amp;T) (NWS)</a:t>
          </a:r>
        </a:p>
        <a:p>
          <a:pPr algn="l">
            <a:lnSpc>
              <a:spcPct val="100000"/>
            </a:lnSpc>
          </a:pPr>
          <a:r>
            <a:rPr lang="en-US" sz="1600" b="0" i="0" dirty="0" smtClean="0">
              <a:solidFill>
                <a:srgbClr val="FFC000"/>
              </a:solidFill>
            </a:rPr>
            <a:t>Funding Source: </a:t>
          </a:r>
          <a:r>
            <a:rPr lang="en-US" sz="1600" i="0" dirty="0" smtClean="0">
              <a:solidFill>
                <a:schemeClr val="bg1"/>
              </a:solidFill>
            </a:rPr>
            <a:t>NOAA EPP and NWS</a:t>
          </a:r>
        </a:p>
        <a:p>
          <a:pPr algn="l">
            <a:lnSpc>
              <a:spcPct val="90000"/>
            </a:lnSpc>
          </a:pPr>
          <a:r>
            <a:rPr lang="en-US" sz="2000" dirty="0" smtClean="0"/>
            <a:t> </a:t>
          </a:r>
          <a:endParaRPr lang="en-US" sz="2000" dirty="0">
            <a:solidFill>
              <a:srgbClr val="FFC000"/>
            </a:solidFill>
          </a:endParaRPr>
        </a:p>
      </dgm:t>
    </dgm:pt>
    <dgm:pt modelId="{3ADD16DA-273A-4C20-9B33-EA57C3A60E5B}" type="parTrans" cxnId="{493CBF40-8F3E-4D4B-9BC8-0DCB321159E9}">
      <dgm:prSet/>
      <dgm:spPr/>
      <dgm:t>
        <a:bodyPr/>
        <a:lstStyle/>
        <a:p>
          <a:endParaRPr lang="en-US" sz="2400"/>
        </a:p>
      </dgm:t>
    </dgm:pt>
    <dgm:pt modelId="{BB62B210-271F-4D7D-BC47-E55B3C3968E9}" type="sibTrans" cxnId="{493CBF40-8F3E-4D4B-9BC8-0DCB321159E9}">
      <dgm:prSet/>
      <dgm:spPr/>
      <dgm:t>
        <a:bodyPr/>
        <a:lstStyle/>
        <a:p>
          <a:endParaRPr lang="en-US" sz="2400"/>
        </a:p>
      </dgm:t>
    </dgm:pt>
    <dgm:pt modelId="{6A3DD164-E6E9-4192-AD7B-AB4505C27768}">
      <dgm:prSet phldrT="[Text]" custT="1"/>
      <dgm:spPr/>
      <dgm:t>
        <a:bodyPr/>
        <a:lstStyle/>
        <a:p>
          <a:pPr algn="just"/>
          <a:r>
            <a:rPr lang="en-US" sz="1800" b="0" i="0" dirty="0" smtClean="0">
              <a:solidFill>
                <a:schemeClr val="accent4"/>
              </a:solidFill>
            </a:rPr>
            <a:t>Project 2: </a:t>
          </a:r>
          <a:r>
            <a:rPr lang="en-US" sz="1800" b="0" i="0" dirty="0" smtClean="0"/>
            <a:t>Aerosol, Water Vapor, and Planetary Boundary Layer Climatologies with the CREST Lidar Network in support of satellite product validation and applications to air quality.</a:t>
          </a:r>
        </a:p>
        <a:p>
          <a:pPr algn="just"/>
          <a:endParaRPr lang="en-US" sz="1600" b="0" i="1" dirty="0" smtClean="0"/>
        </a:p>
        <a:p>
          <a:pPr algn="just"/>
          <a:r>
            <a:rPr lang="en-US" sz="1800" dirty="0" smtClean="0">
              <a:solidFill>
                <a:schemeClr val="accent4"/>
              </a:solidFill>
            </a:rPr>
            <a:t>NOAA Relevance: </a:t>
          </a:r>
          <a:r>
            <a:rPr lang="en-US" sz="1800" dirty="0" smtClean="0"/>
            <a:t>Observations of PBL height and dynamics, aerosol, clouds, as function of diurnal cycle, season and ancillary MET data sets. Discriminate local and long range transport pollutant sources.</a:t>
          </a:r>
          <a:endParaRPr lang="en-US" sz="1800" dirty="0"/>
        </a:p>
      </dgm:t>
    </dgm:pt>
    <dgm:pt modelId="{042146EC-D6DE-46FE-9BDE-41C981F52539}" type="parTrans" cxnId="{311F7A9F-DFFE-45E5-9E54-B07A60B93712}">
      <dgm:prSet/>
      <dgm:spPr/>
      <dgm:t>
        <a:bodyPr/>
        <a:lstStyle/>
        <a:p>
          <a:endParaRPr lang="en-US" sz="2400"/>
        </a:p>
      </dgm:t>
    </dgm:pt>
    <dgm:pt modelId="{81B7D04F-5E41-41E3-870F-8B407F4D74F9}" type="sibTrans" cxnId="{311F7A9F-DFFE-45E5-9E54-B07A60B93712}">
      <dgm:prSet/>
      <dgm:spPr/>
      <dgm:t>
        <a:bodyPr/>
        <a:lstStyle/>
        <a:p>
          <a:endParaRPr lang="en-US" sz="2400"/>
        </a:p>
      </dgm:t>
    </dgm:pt>
    <dgm:pt modelId="{24CED257-B4BC-4E1E-A844-7D18A1865C6B}">
      <dgm:prSet phldrT="[Text]" custT="1"/>
      <dgm:spPr/>
      <dgm:t>
        <a:bodyPr/>
        <a:lstStyle/>
        <a:p>
          <a:pPr algn="l"/>
          <a:r>
            <a:rPr lang="en-US" sz="1800" dirty="0" smtClean="0">
              <a:ea typeface="Calibri" panose="020F0502020204030204" pitchFamily="34" charset="0"/>
              <a:cs typeface="Times New Roman" panose="02020603050405020304" pitchFamily="18" charset="0"/>
            </a:rPr>
            <a:t>-The UMBC algorithm is being used to retrieve PBL heights from the NWS Vaisala’s CL31 ceilometers, as part of a Proof of Concept Test bed. </a:t>
          </a:r>
        </a:p>
        <a:p>
          <a:pPr algn="l"/>
          <a:r>
            <a:rPr lang="en-US" sz="1800" dirty="0" smtClean="0">
              <a:ea typeface="Calibri" panose="020F0502020204030204" pitchFamily="34" charset="0"/>
              <a:cs typeface="Times New Roman" panose="02020603050405020304" pitchFamily="18" charset="0"/>
            </a:rPr>
            <a:t>-Collocated measurements between CL31 ceilometer and UMBC Micropulse Lidar. </a:t>
          </a:r>
        </a:p>
        <a:p>
          <a:pPr algn="l"/>
          <a:r>
            <a:rPr lang="en-US" sz="1800" dirty="0" smtClean="0">
              <a:ea typeface="Calibri" panose="020F0502020204030204" pitchFamily="34" charset="0"/>
              <a:cs typeface="Times New Roman" panose="02020603050405020304" pitchFamily="18" charset="0"/>
            </a:rPr>
            <a:t>-Collaboration between UMBC and Howard University.</a:t>
          </a:r>
        </a:p>
      </dgm:t>
    </dgm:pt>
    <dgm:pt modelId="{A638D1C1-4B0A-4B0A-9CCF-D4EF37FB338A}" type="parTrans" cxnId="{57245258-5C11-45E8-B5AF-4E380445DCF3}">
      <dgm:prSet/>
      <dgm:spPr/>
      <dgm:t>
        <a:bodyPr/>
        <a:lstStyle/>
        <a:p>
          <a:endParaRPr lang="en-US" sz="2400"/>
        </a:p>
      </dgm:t>
    </dgm:pt>
    <dgm:pt modelId="{B790D343-2C83-47E2-8859-1030896DE50A}" type="sibTrans" cxnId="{57245258-5C11-45E8-B5AF-4E380445DCF3}">
      <dgm:prSet/>
      <dgm:spPr/>
      <dgm:t>
        <a:bodyPr/>
        <a:lstStyle/>
        <a:p>
          <a:endParaRPr lang="en-US" sz="2400"/>
        </a:p>
      </dgm:t>
    </dgm:pt>
    <dgm:pt modelId="{129D4F25-9C86-455A-826D-9B4FF1162ADF}">
      <dgm:prSet custT="1"/>
      <dgm:spPr/>
      <dgm:t>
        <a:bodyPr/>
        <a:lstStyle/>
        <a:p>
          <a:pPr algn="ctr"/>
          <a:endParaRPr lang="en-US" sz="1600" dirty="0" smtClean="0">
            <a:ea typeface="Calibri" panose="020F0502020204030204" pitchFamily="34" charset="0"/>
            <a:cs typeface="Times New Roman" panose="02020603050405020304" pitchFamily="18" charset="0"/>
          </a:endParaRPr>
        </a:p>
        <a:p>
          <a:pPr algn="ctr"/>
          <a:endParaRPr lang="en-US" sz="1600" dirty="0" smtClean="0">
            <a:ea typeface="Calibri" panose="020F0502020204030204" pitchFamily="34" charset="0"/>
            <a:cs typeface="Times New Roman" panose="02020603050405020304" pitchFamily="18" charset="0"/>
          </a:endParaRPr>
        </a:p>
        <a:p>
          <a:pPr algn="ctr"/>
          <a:endParaRPr lang="en-US" sz="1600" dirty="0" smtClean="0">
            <a:ea typeface="Calibri" panose="020F0502020204030204" pitchFamily="34" charset="0"/>
            <a:cs typeface="Times New Roman" panose="02020603050405020304" pitchFamily="18" charset="0"/>
          </a:endParaRPr>
        </a:p>
        <a:p>
          <a:pPr algn="ctr"/>
          <a:endParaRPr lang="en-US" sz="1600" dirty="0" smtClean="0">
            <a:ea typeface="Calibri" panose="020F0502020204030204" pitchFamily="34" charset="0"/>
            <a:cs typeface="Times New Roman" panose="02020603050405020304" pitchFamily="18" charset="0"/>
          </a:endParaRPr>
        </a:p>
        <a:p>
          <a:pPr algn="ctr"/>
          <a:endParaRPr lang="en-US" sz="1600" dirty="0" smtClean="0">
            <a:ea typeface="Calibri" panose="020F0502020204030204" pitchFamily="34" charset="0"/>
            <a:cs typeface="Times New Roman" panose="02020603050405020304" pitchFamily="18" charset="0"/>
          </a:endParaRPr>
        </a:p>
        <a:p>
          <a:pPr algn="ctr"/>
          <a:endParaRPr lang="en-US" sz="1600" dirty="0" smtClean="0">
            <a:ea typeface="Calibri" panose="020F0502020204030204" pitchFamily="34" charset="0"/>
            <a:cs typeface="Times New Roman" panose="02020603050405020304" pitchFamily="18" charset="0"/>
          </a:endParaRPr>
        </a:p>
        <a:p>
          <a:pPr algn="ctr"/>
          <a:endParaRPr lang="en-US" sz="1600" dirty="0" smtClean="0">
            <a:ea typeface="Calibri" panose="020F0502020204030204" pitchFamily="34" charset="0"/>
            <a:cs typeface="Times New Roman" panose="02020603050405020304" pitchFamily="18" charset="0"/>
          </a:endParaRPr>
        </a:p>
        <a:p>
          <a:pPr algn="ctr"/>
          <a:endParaRPr lang="en-US" sz="1600" dirty="0" smtClean="0">
            <a:ea typeface="Calibri" panose="020F0502020204030204" pitchFamily="34" charset="0"/>
            <a:cs typeface="Times New Roman" panose="02020603050405020304" pitchFamily="18" charset="0"/>
          </a:endParaRPr>
        </a:p>
        <a:p>
          <a:pPr algn="ctr"/>
          <a:endParaRPr lang="en-US" sz="1600" dirty="0" smtClean="0">
            <a:ea typeface="Calibri" panose="020F0502020204030204" pitchFamily="34" charset="0"/>
            <a:cs typeface="Times New Roman" panose="02020603050405020304" pitchFamily="18" charset="0"/>
          </a:endParaRPr>
        </a:p>
        <a:p>
          <a:pPr algn="ctr"/>
          <a:endParaRPr lang="en-US" sz="1600" dirty="0" smtClean="0">
            <a:ea typeface="Calibri" panose="020F0502020204030204" pitchFamily="34" charset="0"/>
            <a:cs typeface="Times New Roman" panose="02020603050405020304" pitchFamily="18" charset="0"/>
          </a:endParaRPr>
        </a:p>
        <a:p>
          <a:pPr algn="just"/>
          <a:r>
            <a:rPr lang="en-US" sz="1600" dirty="0" smtClean="0">
              <a:ea typeface="Calibri" panose="020F0502020204030204" pitchFamily="34" charset="0"/>
              <a:cs typeface="Times New Roman" panose="02020603050405020304" pitchFamily="18" charset="0"/>
            </a:rPr>
            <a:t>PBL heights retrieved from CL31 will be implemented at nationwide ASOS sites, as support of scientific efforts of the NWS Sterling Field Support Center. </a:t>
          </a:r>
          <a:endParaRPr lang="en-US" sz="1600" dirty="0" smtClean="0"/>
        </a:p>
        <a:p>
          <a:pPr algn="ctr"/>
          <a:endParaRPr lang="en-US" sz="1600" dirty="0" smtClean="0"/>
        </a:p>
        <a:p>
          <a:pPr algn="ctr"/>
          <a:endParaRPr lang="en-US" sz="1600" dirty="0" smtClean="0"/>
        </a:p>
        <a:p>
          <a:pPr algn="ctr"/>
          <a:endParaRPr lang="en-US" sz="1600" dirty="0" smtClean="0"/>
        </a:p>
        <a:p>
          <a:pPr algn="ctr"/>
          <a:endParaRPr lang="en-US" sz="1600" dirty="0" smtClean="0"/>
        </a:p>
        <a:p>
          <a:pPr algn="ctr"/>
          <a:endParaRPr lang="en-US" sz="1600" dirty="0" smtClean="0"/>
        </a:p>
      </dgm:t>
    </dgm:pt>
    <dgm:pt modelId="{C23A38BA-2C69-4171-BB01-9C382B0FFD90}" type="parTrans" cxnId="{3E851ABA-8976-4CEB-B38A-F55901ED233D}">
      <dgm:prSet/>
      <dgm:spPr/>
      <dgm:t>
        <a:bodyPr/>
        <a:lstStyle/>
        <a:p>
          <a:endParaRPr lang="en-US" sz="1600"/>
        </a:p>
      </dgm:t>
    </dgm:pt>
    <dgm:pt modelId="{8D42C06A-218B-416C-9A6F-9BB07C80A159}" type="sibTrans" cxnId="{3E851ABA-8976-4CEB-B38A-F55901ED233D}">
      <dgm:prSet/>
      <dgm:spPr/>
      <dgm:t>
        <a:bodyPr/>
        <a:lstStyle/>
        <a:p>
          <a:endParaRPr lang="en-US" sz="1600"/>
        </a:p>
      </dgm:t>
    </dgm:pt>
    <dgm:pt modelId="{9D15137C-7409-4EF1-A380-2DAFC46290FC}" type="pres">
      <dgm:prSet presAssocID="{9F39183A-D1D9-45CB-8253-C2E3BE903EBD}" presName="matrix" presStyleCnt="0">
        <dgm:presLayoutVars>
          <dgm:chMax val="1"/>
          <dgm:dir/>
          <dgm:resizeHandles val="exact"/>
        </dgm:presLayoutVars>
      </dgm:prSet>
      <dgm:spPr/>
      <dgm:t>
        <a:bodyPr/>
        <a:lstStyle/>
        <a:p>
          <a:endParaRPr lang="en-US"/>
        </a:p>
      </dgm:t>
    </dgm:pt>
    <dgm:pt modelId="{2763724B-9F08-4708-86F1-C584E5D0CB14}" type="pres">
      <dgm:prSet presAssocID="{9F39183A-D1D9-45CB-8253-C2E3BE903EBD}" presName="axisShape" presStyleLbl="bgShp" presStyleIdx="0" presStyleCnt="1" custScaleX="182663" custLinFactNeighborX="-1054" custLinFactNeighborY="2176"/>
      <dgm:spPr/>
    </dgm:pt>
    <dgm:pt modelId="{58FE485A-5DF6-4F9A-B426-B26202B646A7}" type="pres">
      <dgm:prSet presAssocID="{9F39183A-D1D9-45CB-8253-C2E3BE903EBD}" presName="rect1" presStyleLbl="node1" presStyleIdx="0" presStyleCnt="4" custScaleX="211319" custScaleY="120645" custLinFactNeighborX="-58059" custLinFactNeighborY="-10348">
        <dgm:presLayoutVars>
          <dgm:chMax val="0"/>
          <dgm:chPref val="0"/>
          <dgm:bulletEnabled val="1"/>
        </dgm:presLayoutVars>
      </dgm:prSet>
      <dgm:spPr/>
      <dgm:t>
        <a:bodyPr/>
        <a:lstStyle/>
        <a:p>
          <a:endParaRPr lang="en-US"/>
        </a:p>
      </dgm:t>
    </dgm:pt>
    <dgm:pt modelId="{A7DE12BB-AA2A-489A-9F8B-AD775071428A}" type="pres">
      <dgm:prSet presAssocID="{9F39183A-D1D9-45CB-8253-C2E3BE903EBD}" presName="rect2" presStyleLbl="node1" presStyleIdx="1" presStyleCnt="4" custScaleX="213194" custScaleY="120588" custLinFactNeighborX="58366" custLinFactNeighborY="-23140">
        <dgm:presLayoutVars>
          <dgm:chMax val="0"/>
          <dgm:chPref val="0"/>
          <dgm:bulletEnabled val="1"/>
        </dgm:presLayoutVars>
      </dgm:prSet>
      <dgm:spPr/>
      <dgm:t>
        <a:bodyPr/>
        <a:lstStyle/>
        <a:p>
          <a:endParaRPr lang="en-US"/>
        </a:p>
      </dgm:t>
    </dgm:pt>
    <dgm:pt modelId="{2E8407B7-19DB-4FF1-BB93-3615DC098F76}" type="pres">
      <dgm:prSet presAssocID="{9F39183A-D1D9-45CB-8253-C2E3BE903EBD}" presName="rect3" presStyleLbl="node1" presStyleIdx="2" presStyleCnt="4" custScaleX="209411" custScaleY="106346" custLinFactNeighborX="-54342" custLinFactNeighborY="4847">
        <dgm:presLayoutVars>
          <dgm:chMax val="0"/>
          <dgm:chPref val="0"/>
          <dgm:bulletEnabled val="1"/>
        </dgm:presLayoutVars>
      </dgm:prSet>
      <dgm:spPr/>
      <dgm:t>
        <a:bodyPr/>
        <a:lstStyle/>
        <a:p>
          <a:endParaRPr lang="en-US"/>
        </a:p>
      </dgm:t>
    </dgm:pt>
    <dgm:pt modelId="{53A6496A-DE06-40E1-99F8-F45E6D66D72E}" type="pres">
      <dgm:prSet presAssocID="{9F39183A-D1D9-45CB-8253-C2E3BE903EBD}" presName="rect4" presStyleLbl="node1" presStyleIdx="3" presStyleCnt="4" custScaleX="210983" custScaleY="106972" custLinFactNeighborX="57261" custLinFactNeighborY="3738">
        <dgm:presLayoutVars>
          <dgm:chMax val="0"/>
          <dgm:chPref val="0"/>
          <dgm:bulletEnabled val="1"/>
        </dgm:presLayoutVars>
      </dgm:prSet>
      <dgm:spPr/>
      <dgm:t>
        <a:bodyPr/>
        <a:lstStyle/>
        <a:p>
          <a:endParaRPr lang="en-US"/>
        </a:p>
      </dgm:t>
    </dgm:pt>
  </dgm:ptLst>
  <dgm:cxnLst>
    <dgm:cxn modelId="{0AF53975-97D4-4F98-BACA-47911FF675AB}" type="presOf" srcId="{9F39183A-D1D9-45CB-8253-C2E3BE903EBD}" destId="{9D15137C-7409-4EF1-A380-2DAFC46290FC}" srcOrd="0" destOrd="0" presId="urn:microsoft.com/office/officeart/2005/8/layout/matrix2"/>
    <dgm:cxn modelId="{0CA6C9B6-826B-4949-95F4-CCDC526CA2EC}" type="presOf" srcId="{24CED257-B4BC-4E1E-A844-7D18A1865C6B}" destId="{2E8407B7-19DB-4FF1-BB93-3615DC098F76}" srcOrd="0" destOrd="0" presId="urn:microsoft.com/office/officeart/2005/8/layout/matrix2"/>
    <dgm:cxn modelId="{49009180-0CE2-4978-AC0F-E0E8CE698892}" type="presOf" srcId="{6A3DD164-E6E9-4192-AD7B-AB4505C27768}" destId="{A7DE12BB-AA2A-489A-9F8B-AD775071428A}" srcOrd="0" destOrd="0" presId="urn:microsoft.com/office/officeart/2005/8/layout/matrix2"/>
    <dgm:cxn modelId="{3E851ABA-8976-4CEB-B38A-F55901ED233D}" srcId="{9F39183A-D1D9-45CB-8253-C2E3BE903EBD}" destId="{129D4F25-9C86-455A-826D-9B4FF1162ADF}" srcOrd="3" destOrd="0" parTransId="{C23A38BA-2C69-4171-BB01-9C382B0FFD90}" sibTransId="{8D42C06A-218B-416C-9A6F-9BB07C80A159}"/>
    <dgm:cxn modelId="{311F7A9F-DFFE-45E5-9E54-B07A60B93712}" srcId="{9F39183A-D1D9-45CB-8253-C2E3BE903EBD}" destId="{6A3DD164-E6E9-4192-AD7B-AB4505C27768}" srcOrd="1" destOrd="0" parTransId="{042146EC-D6DE-46FE-9BDE-41C981F52539}" sibTransId="{81B7D04F-5E41-41E3-870F-8B407F4D74F9}"/>
    <dgm:cxn modelId="{97A12BB0-BA09-4402-A4A1-C055759676E1}" type="presOf" srcId="{129D4F25-9C86-455A-826D-9B4FF1162ADF}" destId="{53A6496A-DE06-40E1-99F8-F45E6D66D72E}" srcOrd="0" destOrd="0" presId="urn:microsoft.com/office/officeart/2005/8/layout/matrix2"/>
    <dgm:cxn modelId="{57245258-5C11-45E8-B5AF-4E380445DCF3}" srcId="{9F39183A-D1D9-45CB-8253-C2E3BE903EBD}" destId="{24CED257-B4BC-4E1E-A844-7D18A1865C6B}" srcOrd="2" destOrd="0" parTransId="{A638D1C1-4B0A-4B0A-9CCF-D4EF37FB338A}" sibTransId="{B790D343-2C83-47E2-8859-1030896DE50A}"/>
    <dgm:cxn modelId="{493CBF40-8F3E-4D4B-9BC8-0DCB321159E9}" srcId="{9F39183A-D1D9-45CB-8253-C2E3BE903EBD}" destId="{1D09E355-FA29-46E4-8706-2277BE030BB8}" srcOrd="0" destOrd="0" parTransId="{3ADD16DA-273A-4C20-9B33-EA57C3A60E5B}" sibTransId="{BB62B210-271F-4D7D-BC47-E55B3C3968E9}"/>
    <dgm:cxn modelId="{D0A57658-1FDD-46A7-92F1-A3B474C7B840}" type="presOf" srcId="{1D09E355-FA29-46E4-8706-2277BE030BB8}" destId="{58FE485A-5DF6-4F9A-B426-B26202B646A7}" srcOrd="0" destOrd="0" presId="urn:microsoft.com/office/officeart/2005/8/layout/matrix2"/>
    <dgm:cxn modelId="{5B328FBD-1D24-4C98-B954-CC98021B6B85}" type="presParOf" srcId="{9D15137C-7409-4EF1-A380-2DAFC46290FC}" destId="{2763724B-9F08-4708-86F1-C584E5D0CB14}" srcOrd="0" destOrd="0" presId="urn:microsoft.com/office/officeart/2005/8/layout/matrix2"/>
    <dgm:cxn modelId="{9E8A6A2A-2A81-4A6A-8531-B0E16712C520}" type="presParOf" srcId="{9D15137C-7409-4EF1-A380-2DAFC46290FC}" destId="{58FE485A-5DF6-4F9A-B426-B26202B646A7}" srcOrd="1" destOrd="0" presId="urn:microsoft.com/office/officeart/2005/8/layout/matrix2"/>
    <dgm:cxn modelId="{8E836101-90A4-4E69-B5FE-7159F2ACC927}" type="presParOf" srcId="{9D15137C-7409-4EF1-A380-2DAFC46290FC}" destId="{A7DE12BB-AA2A-489A-9F8B-AD775071428A}" srcOrd="2" destOrd="0" presId="urn:microsoft.com/office/officeart/2005/8/layout/matrix2"/>
    <dgm:cxn modelId="{DA37945D-5022-41F0-9C39-811FC630B76A}" type="presParOf" srcId="{9D15137C-7409-4EF1-A380-2DAFC46290FC}" destId="{2E8407B7-19DB-4FF1-BB93-3615DC098F76}" srcOrd="3" destOrd="0" presId="urn:microsoft.com/office/officeart/2005/8/layout/matrix2"/>
    <dgm:cxn modelId="{F065BD29-1C3B-44D1-98C4-55635BFAF7A9}" type="presParOf" srcId="{9D15137C-7409-4EF1-A380-2DAFC46290FC}" destId="{53A6496A-DE06-40E1-99F8-F45E6D66D72E}"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39183A-D1D9-45CB-8253-C2E3BE903EBD}" type="doc">
      <dgm:prSet loTypeId="urn:microsoft.com/office/officeart/2005/8/layout/matrix2" loCatId="matrix" qsTypeId="urn:microsoft.com/office/officeart/2005/8/quickstyle/simple5" qsCatId="simple" csTypeId="urn:microsoft.com/office/officeart/2005/8/colors/accent0_3" csCatId="mainScheme" phldr="1"/>
      <dgm:spPr/>
      <dgm:t>
        <a:bodyPr/>
        <a:lstStyle/>
        <a:p>
          <a:endParaRPr lang="en-US"/>
        </a:p>
      </dgm:t>
    </dgm:pt>
    <dgm:pt modelId="{1D09E355-FA29-46E4-8706-2277BE030BB8}">
      <dgm:prSet phldrT="[Text]" custT="1"/>
      <dgm:spPr/>
      <dgm:t>
        <a:bodyPr/>
        <a:lstStyle/>
        <a:p>
          <a:pPr algn="l">
            <a:lnSpc>
              <a:spcPct val="100000"/>
            </a:lnSpc>
          </a:pPr>
          <a:endParaRPr lang="en-US" sz="1800" b="1" i="0" dirty="0" smtClean="0"/>
        </a:p>
        <a:p>
          <a:pPr algn="ctr">
            <a:lnSpc>
              <a:spcPct val="100000"/>
            </a:lnSpc>
          </a:pPr>
          <a:r>
            <a:rPr lang="en-US" sz="2000" b="1" i="0" dirty="0" smtClean="0">
              <a:ea typeface="Calibri" panose="020F0502020204030204" pitchFamily="34" charset="0"/>
              <a:cs typeface="Times New Roman" panose="02020603050405020304" pitchFamily="18" charset="0"/>
            </a:rPr>
            <a:t>AEROSOL PROPERTIES RETRIEVED FROM OMPS LIMB PROFILER (LP) MEASUREMENTS</a:t>
          </a:r>
        </a:p>
        <a:p>
          <a:pPr algn="ctr">
            <a:lnSpc>
              <a:spcPct val="100000"/>
            </a:lnSpc>
          </a:pPr>
          <a:r>
            <a:rPr lang="en-US" sz="1800" b="0" i="0" dirty="0" smtClean="0"/>
            <a:t>Theme II: Weather and Atmosphere </a:t>
          </a:r>
          <a:endParaRPr lang="en-US" sz="1800" b="0" i="0" dirty="0" smtClean="0">
            <a:ea typeface="Calibri" panose="020F0502020204030204" pitchFamily="34" charset="0"/>
            <a:cs typeface="Times New Roman" panose="02020603050405020304" pitchFamily="18" charset="0"/>
          </a:endParaRPr>
        </a:p>
        <a:p>
          <a:pPr algn="l">
            <a:lnSpc>
              <a:spcPct val="100000"/>
            </a:lnSpc>
          </a:pPr>
          <a:r>
            <a:rPr lang="en-US" sz="1600" b="0" i="0" dirty="0" smtClean="0">
              <a:solidFill>
                <a:srgbClr val="FFC000"/>
              </a:solidFill>
              <a:ea typeface="Calibri" panose="020F0502020204030204" pitchFamily="34" charset="0"/>
              <a:cs typeface="Times New Roman" panose="02020603050405020304" pitchFamily="18" charset="0"/>
            </a:rPr>
            <a:t>CREST Participants</a:t>
          </a:r>
          <a:r>
            <a:rPr lang="en-US" sz="1600" b="1" i="0" dirty="0" smtClean="0">
              <a:ea typeface="Calibri" panose="020F0502020204030204" pitchFamily="34" charset="0"/>
              <a:cs typeface="Times New Roman" panose="02020603050405020304" pitchFamily="18" charset="0"/>
            </a:rPr>
            <a:t>:  </a:t>
          </a:r>
          <a:r>
            <a:rPr lang="en-US" sz="1600" i="0" dirty="0" smtClean="0">
              <a:ea typeface="Calibri" panose="020F0502020204030204" pitchFamily="34" charset="0"/>
              <a:cs typeface="Times New Roman" panose="02020603050405020304" pitchFamily="18" charset="0"/>
            </a:rPr>
            <a:t> Robert Loughman, Ernest Nyaku (leveraged graduate student), Ryan McCabe, Ashley Orehek (CREST undergrads);</a:t>
          </a:r>
        </a:p>
        <a:p>
          <a:pPr algn="l">
            <a:lnSpc>
              <a:spcPct val="100000"/>
            </a:lnSpc>
          </a:pPr>
          <a:r>
            <a:rPr lang="en-US" sz="1600" b="0" i="0" dirty="0" smtClean="0">
              <a:solidFill>
                <a:srgbClr val="FFC000"/>
              </a:solidFill>
              <a:ea typeface="Calibri" panose="020F0502020204030204" pitchFamily="34" charset="0"/>
              <a:cs typeface="Times New Roman" panose="02020603050405020304" pitchFamily="18" charset="0"/>
            </a:rPr>
            <a:t>Collaborators: </a:t>
          </a:r>
          <a:r>
            <a:rPr lang="en-US" sz="1600" i="0" dirty="0" smtClean="0">
              <a:ea typeface="Calibri" panose="020F0502020204030204" pitchFamily="34" charset="0"/>
              <a:cs typeface="Times New Roman" panose="02020603050405020304" pitchFamily="18" charset="0"/>
            </a:rPr>
            <a:t>P.K. Bhartia (NASA GSFC), Nick Gorkavyi and Zhong </a:t>
          </a:r>
          <a:r>
            <a:rPr lang="en-US" sz="1600" b="0" i="0" dirty="0" smtClean="0">
              <a:solidFill>
                <a:schemeClr val="bg1"/>
              </a:solidFill>
              <a:ea typeface="Calibri" panose="020F0502020204030204" pitchFamily="34" charset="0"/>
              <a:cs typeface="Times New Roman" panose="02020603050405020304" pitchFamily="18" charset="0"/>
            </a:rPr>
            <a:t>Chen (SSAI), Ghassan Taha (USRA), </a:t>
          </a:r>
          <a:r>
            <a:rPr lang="en-US" sz="1600" i="0" dirty="0" smtClean="0">
              <a:ea typeface="Calibri" panose="020F0502020204030204" pitchFamily="34" charset="0"/>
              <a:cs typeface="Times New Roman" panose="02020603050405020304" pitchFamily="18" charset="0"/>
            </a:rPr>
            <a:t>Lawrence Flynn (NOAA NESDIS)</a:t>
          </a:r>
        </a:p>
        <a:p>
          <a:pPr algn="l">
            <a:lnSpc>
              <a:spcPct val="100000"/>
            </a:lnSpc>
          </a:pPr>
          <a:r>
            <a:rPr lang="en-US" sz="1600" b="0" i="0" dirty="0" smtClean="0">
              <a:solidFill>
                <a:srgbClr val="FFC000"/>
              </a:solidFill>
            </a:rPr>
            <a:t>Funding Source: </a:t>
          </a:r>
          <a:r>
            <a:rPr lang="en-US" sz="1600" i="0" dirty="0" smtClean="0"/>
            <a:t>NASA/SSAI Sub-Contract</a:t>
          </a:r>
        </a:p>
        <a:p>
          <a:pPr algn="l">
            <a:lnSpc>
              <a:spcPct val="90000"/>
            </a:lnSpc>
          </a:pPr>
          <a:r>
            <a:rPr lang="en-US" sz="2000" dirty="0" smtClean="0"/>
            <a:t> </a:t>
          </a:r>
          <a:endParaRPr lang="en-US" sz="2000" dirty="0">
            <a:solidFill>
              <a:srgbClr val="FFC000"/>
            </a:solidFill>
          </a:endParaRPr>
        </a:p>
      </dgm:t>
    </dgm:pt>
    <dgm:pt modelId="{3ADD16DA-273A-4C20-9B33-EA57C3A60E5B}" type="parTrans" cxnId="{493CBF40-8F3E-4D4B-9BC8-0DCB321159E9}">
      <dgm:prSet/>
      <dgm:spPr/>
      <dgm:t>
        <a:bodyPr/>
        <a:lstStyle/>
        <a:p>
          <a:endParaRPr lang="en-US" sz="2800"/>
        </a:p>
      </dgm:t>
    </dgm:pt>
    <dgm:pt modelId="{BB62B210-271F-4D7D-BC47-E55B3C3968E9}" type="sibTrans" cxnId="{493CBF40-8F3E-4D4B-9BC8-0DCB321159E9}">
      <dgm:prSet/>
      <dgm:spPr/>
      <dgm:t>
        <a:bodyPr/>
        <a:lstStyle/>
        <a:p>
          <a:endParaRPr lang="en-US" sz="2800"/>
        </a:p>
      </dgm:t>
    </dgm:pt>
    <dgm:pt modelId="{6A3DD164-E6E9-4192-AD7B-AB4505C27768}">
      <dgm:prSet phldrT="[Text]" custT="1"/>
      <dgm:spPr/>
      <dgm:t>
        <a:bodyPr/>
        <a:lstStyle/>
        <a:p>
          <a:pPr algn="just"/>
          <a:r>
            <a:rPr lang="en-US" sz="1800" b="0" i="1" dirty="0" smtClean="0">
              <a:solidFill>
                <a:schemeClr val="accent4"/>
              </a:solidFill>
            </a:rPr>
            <a:t>Project 2: </a:t>
          </a:r>
          <a:r>
            <a:rPr lang="en-US" sz="1800" dirty="0" smtClean="0"/>
            <a:t>OMPS LP Aerosol Extinction Algorithm Improvements</a:t>
          </a:r>
          <a:endParaRPr lang="en-US" sz="1800" b="0" i="1" dirty="0" smtClean="0"/>
        </a:p>
        <a:p>
          <a:pPr algn="just"/>
          <a:endParaRPr lang="en-US" sz="1800" dirty="0" smtClean="0">
            <a:solidFill>
              <a:schemeClr val="accent4"/>
            </a:solidFill>
          </a:endParaRPr>
        </a:p>
        <a:p>
          <a:pPr algn="l"/>
          <a:r>
            <a:rPr lang="en-US" sz="1800" dirty="0" smtClean="0">
              <a:solidFill>
                <a:schemeClr val="accent4"/>
              </a:solidFill>
            </a:rPr>
            <a:t>NOAA Relevance: </a:t>
          </a:r>
          <a:r>
            <a:rPr lang="en-US" sz="1800" dirty="0" smtClean="0"/>
            <a:t>OMPS LP aerosol retrievals improve the OMPS LP ozone profile retrievals, and also have inherent value because of the impact of lower stratospheric / upper tropospheric aerosols on climate.</a:t>
          </a:r>
          <a:endParaRPr lang="en-US" sz="1800" dirty="0"/>
        </a:p>
      </dgm:t>
    </dgm:pt>
    <dgm:pt modelId="{042146EC-D6DE-46FE-9BDE-41C981F52539}" type="parTrans" cxnId="{311F7A9F-DFFE-45E5-9E54-B07A60B93712}">
      <dgm:prSet/>
      <dgm:spPr/>
      <dgm:t>
        <a:bodyPr/>
        <a:lstStyle/>
        <a:p>
          <a:endParaRPr lang="en-US" sz="2800"/>
        </a:p>
      </dgm:t>
    </dgm:pt>
    <dgm:pt modelId="{81B7D04F-5E41-41E3-870F-8B407F4D74F9}" type="sibTrans" cxnId="{311F7A9F-DFFE-45E5-9E54-B07A60B93712}">
      <dgm:prSet/>
      <dgm:spPr/>
      <dgm:t>
        <a:bodyPr/>
        <a:lstStyle/>
        <a:p>
          <a:endParaRPr lang="en-US" sz="2800"/>
        </a:p>
      </dgm:t>
    </dgm:pt>
    <dgm:pt modelId="{24CED257-B4BC-4E1E-A844-7D18A1865C6B}">
      <dgm:prSet phldrT="[Text]" custT="1"/>
      <dgm:spPr/>
      <dgm:t>
        <a:bodyPr/>
        <a:lstStyle/>
        <a:p>
          <a:pPr algn="l">
            <a:lnSpc>
              <a:spcPct val="90000"/>
            </a:lnSpc>
          </a:pPr>
          <a:r>
            <a:rPr lang="en-US" sz="1600" dirty="0" smtClean="0">
              <a:ea typeface="Calibri" panose="020F0502020204030204" pitchFamily="34" charset="0"/>
              <a:cs typeface="Times New Roman" panose="02020603050405020304" pitchFamily="18" charset="0"/>
            </a:rPr>
            <a:t>-The OMPS LP algorithm is being refined for more accurate aerosol extinction and microphysical property retrievals</a:t>
          </a:r>
        </a:p>
        <a:p>
          <a:pPr algn="l">
            <a:lnSpc>
              <a:spcPct val="90000"/>
            </a:lnSpc>
          </a:pPr>
          <a:r>
            <a:rPr lang="en-US" sz="1600" dirty="0" smtClean="0">
              <a:ea typeface="Calibri" panose="020F0502020204030204" pitchFamily="34" charset="0"/>
              <a:cs typeface="Times New Roman" panose="02020603050405020304" pitchFamily="18" charset="0"/>
            </a:rPr>
            <a:t>-The algorithm is currently applied to Suomi NPP OMPS LP data, and will be applied to SAGE III and NOAA JPSS-2 data in the future</a:t>
          </a:r>
        </a:p>
        <a:p>
          <a:pPr algn="l">
            <a:lnSpc>
              <a:spcPct val="90000"/>
            </a:lnSpc>
          </a:pPr>
          <a:r>
            <a:rPr lang="en-US" sz="1600" dirty="0" smtClean="0">
              <a:ea typeface="Calibri" panose="020F0502020204030204" pitchFamily="34" charset="0"/>
              <a:cs typeface="Times New Roman" panose="02020603050405020304" pitchFamily="18" charset="0"/>
            </a:rPr>
            <a:t>-Several problems (poor convergence, excessive dependence on a priori information) have been recently addressed to improve the algorithm</a:t>
          </a:r>
        </a:p>
      </dgm:t>
    </dgm:pt>
    <dgm:pt modelId="{A638D1C1-4B0A-4B0A-9CCF-D4EF37FB338A}" type="parTrans" cxnId="{57245258-5C11-45E8-B5AF-4E380445DCF3}">
      <dgm:prSet/>
      <dgm:spPr/>
      <dgm:t>
        <a:bodyPr/>
        <a:lstStyle/>
        <a:p>
          <a:endParaRPr lang="en-US" sz="2800"/>
        </a:p>
      </dgm:t>
    </dgm:pt>
    <dgm:pt modelId="{B790D343-2C83-47E2-8859-1030896DE50A}" type="sibTrans" cxnId="{57245258-5C11-45E8-B5AF-4E380445DCF3}">
      <dgm:prSet/>
      <dgm:spPr/>
      <dgm:t>
        <a:bodyPr/>
        <a:lstStyle/>
        <a:p>
          <a:endParaRPr lang="en-US" sz="2800"/>
        </a:p>
      </dgm:t>
    </dgm:pt>
    <dgm:pt modelId="{129D4F25-9C86-455A-826D-9B4FF1162ADF}">
      <dgm:prSet custT="1"/>
      <dgm:spPr/>
      <dgm:t>
        <a:bodyPr/>
        <a:lstStyle/>
        <a:p>
          <a:pPr algn="ctr"/>
          <a:endParaRPr lang="en-US" sz="1800" dirty="0" smtClean="0">
            <a:ea typeface="Calibri" panose="020F0502020204030204" pitchFamily="34" charset="0"/>
            <a:cs typeface="Times New Roman" panose="02020603050405020304" pitchFamily="18" charset="0"/>
          </a:endParaRPr>
        </a:p>
        <a:p>
          <a:pPr algn="ctr"/>
          <a:endParaRPr lang="en-US" sz="1800" dirty="0" smtClean="0">
            <a:ea typeface="Calibri" panose="020F0502020204030204" pitchFamily="34" charset="0"/>
            <a:cs typeface="Times New Roman" panose="02020603050405020304" pitchFamily="18" charset="0"/>
          </a:endParaRPr>
        </a:p>
        <a:p>
          <a:pPr algn="ctr"/>
          <a:endParaRPr lang="en-US" sz="1800" dirty="0" smtClean="0">
            <a:ea typeface="Calibri" panose="020F0502020204030204" pitchFamily="34" charset="0"/>
            <a:cs typeface="Times New Roman" panose="02020603050405020304" pitchFamily="18" charset="0"/>
          </a:endParaRPr>
        </a:p>
        <a:p>
          <a:pPr algn="ctr"/>
          <a:endParaRPr lang="en-US" sz="1800" dirty="0" smtClean="0">
            <a:ea typeface="Calibri" panose="020F0502020204030204" pitchFamily="34" charset="0"/>
            <a:cs typeface="Times New Roman" panose="02020603050405020304" pitchFamily="18" charset="0"/>
          </a:endParaRPr>
        </a:p>
        <a:p>
          <a:pPr algn="ctr"/>
          <a:endParaRPr lang="en-US" sz="1800" dirty="0" smtClean="0">
            <a:ea typeface="Calibri" panose="020F0502020204030204" pitchFamily="34" charset="0"/>
            <a:cs typeface="Times New Roman" panose="02020603050405020304" pitchFamily="18" charset="0"/>
          </a:endParaRPr>
        </a:p>
        <a:p>
          <a:pPr algn="ctr"/>
          <a:endParaRPr lang="en-US" sz="1800" dirty="0" smtClean="0">
            <a:ea typeface="Calibri" panose="020F0502020204030204" pitchFamily="34" charset="0"/>
            <a:cs typeface="Times New Roman" panose="02020603050405020304" pitchFamily="18" charset="0"/>
          </a:endParaRPr>
        </a:p>
        <a:p>
          <a:pPr algn="ctr"/>
          <a:endParaRPr lang="en-US" sz="1800" dirty="0" smtClean="0">
            <a:ea typeface="Calibri" panose="020F0502020204030204" pitchFamily="34" charset="0"/>
            <a:cs typeface="Times New Roman" panose="02020603050405020304" pitchFamily="18" charset="0"/>
          </a:endParaRPr>
        </a:p>
        <a:p>
          <a:pPr algn="ctr"/>
          <a:endParaRPr lang="en-US" sz="1800" dirty="0" smtClean="0">
            <a:ea typeface="Calibri" panose="020F0502020204030204" pitchFamily="34" charset="0"/>
            <a:cs typeface="Times New Roman" panose="02020603050405020304" pitchFamily="18" charset="0"/>
          </a:endParaRPr>
        </a:p>
        <a:p>
          <a:pPr algn="ctr"/>
          <a:endParaRPr lang="en-US" sz="1800" dirty="0" smtClean="0">
            <a:ea typeface="Calibri" panose="020F0502020204030204" pitchFamily="34" charset="0"/>
            <a:cs typeface="Times New Roman" panose="02020603050405020304" pitchFamily="18" charset="0"/>
          </a:endParaRPr>
        </a:p>
        <a:p>
          <a:pPr algn="ctr"/>
          <a:endParaRPr lang="en-US" sz="1800" dirty="0" smtClean="0">
            <a:ea typeface="Calibri" panose="020F0502020204030204" pitchFamily="34" charset="0"/>
            <a:cs typeface="Times New Roman" panose="02020603050405020304" pitchFamily="18" charset="0"/>
          </a:endParaRPr>
        </a:p>
        <a:p>
          <a:pPr algn="just"/>
          <a:r>
            <a:rPr lang="en-US" sz="1800" dirty="0" smtClean="0">
              <a:ea typeface="Calibri" panose="020F0502020204030204" pitchFamily="34" charset="0"/>
              <a:cs typeface="Times New Roman" panose="02020603050405020304" pitchFamily="18" charset="0"/>
            </a:rPr>
            <a:t>Radiance residuals are nearly eliminated by recent aerosol extinction retrieval algorithm improvements. </a:t>
          </a:r>
          <a:endParaRPr lang="en-US" sz="1800" dirty="0" smtClean="0"/>
        </a:p>
        <a:p>
          <a:pPr algn="ctr"/>
          <a:endParaRPr lang="en-US" sz="1800" dirty="0" smtClean="0"/>
        </a:p>
        <a:p>
          <a:pPr algn="ctr"/>
          <a:endParaRPr lang="en-US" sz="1800" dirty="0" smtClean="0"/>
        </a:p>
        <a:p>
          <a:pPr algn="ctr"/>
          <a:endParaRPr lang="en-US" sz="1800" dirty="0" smtClean="0"/>
        </a:p>
        <a:p>
          <a:pPr algn="ctr"/>
          <a:endParaRPr lang="en-US" sz="1800" dirty="0" smtClean="0"/>
        </a:p>
        <a:p>
          <a:pPr algn="ctr"/>
          <a:endParaRPr lang="en-US" sz="1800" dirty="0" smtClean="0"/>
        </a:p>
      </dgm:t>
    </dgm:pt>
    <dgm:pt modelId="{C23A38BA-2C69-4171-BB01-9C382B0FFD90}" type="parTrans" cxnId="{3E851ABA-8976-4CEB-B38A-F55901ED233D}">
      <dgm:prSet/>
      <dgm:spPr/>
      <dgm:t>
        <a:bodyPr/>
        <a:lstStyle/>
        <a:p>
          <a:endParaRPr lang="en-US"/>
        </a:p>
      </dgm:t>
    </dgm:pt>
    <dgm:pt modelId="{8D42C06A-218B-416C-9A6F-9BB07C80A159}" type="sibTrans" cxnId="{3E851ABA-8976-4CEB-B38A-F55901ED233D}">
      <dgm:prSet/>
      <dgm:spPr/>
      <dgm:t>
        <a:bodyPr/>
        <a:lstStyle/>
        <a:p>
          <a:endParaRPr lang="en-US"/>
        </a:p>
      </dgm:t>
    </dgm:pt>
    <dgm:pt modelId="{9D15137C-7409-4EF1-A380-2DAFC46290FC}" type="pres">
      <dgm:prSet presAssocID="{9F39183A-D1D9-45CB-8253-C2E3BE903EBD}" presName="matrix" presStyleCnt="0">
        <dgm:presLayoutVars>
          <dgm:chMax val="1"/>
          <dgm:dir/>
          <dgm:resizeHandles val="exact"/>
        </dgm:presLayoutVars>
      </dgm:prSet>
      <dgm:spPr/>
      <dgm:t>
        <a:bodyPr/>
        <a:lstStyle/>
        <a:p>
          <a:endParaRPr lang="en-US"/>
        </a:p>
      </dgm:t>
    </dgm:pt>
    <dgm:pt modelId="{2763724B-9F08-4708-86F1-C584E5D0CB14}" type="pres">
      <dgm:prSet presAssocID="{9F39183A-D1D9-45CB-8253-C2E3BE903EBD}" presName="axisShape" presStyleLbl="bgShp" presStyleIdx="0" presStyleCnt="1" custScaleX="182663" custLinFactNeighborX="-1054" custLinFactNeighborY="2176"/>
      <dgm:spPr/>
    </dgm:pt>
    <dgm:pt modelId="{58FE485A-5DF6-4F9A-B426-B26202B646A7}" type="pres">
      <dgm:prSet presAssocID="{9F39183A-D1D9-45CB-8253-C2E3BE903EBD}" presName="rect1" presStyleLbl="node1" presStyleIdx="0" presStyleCnt="4" custScaleX="211319" custScaleY="120645" custLinFactNeighborX="-58059" custLinFactNeighborY="-10348">
        <dgm:presLayoutVars>
          <dgm:chMax val="0"/>
          <dgm:chPref val="0"/>
          <dgm:bulletEnabled val="1"/>
        </dgm:presLayoutVars>
      </dgm:prSet>
      <dgm:spPr/>
      <dgm:t>
        <a:bodyPr/>
        <a:lstStyle/>
        <a:p>
          <a:endParaRPr lang="en-US"/>
        </a:p>
      </dgm:t>
    </dgm:pt>
    <dgm:pt modelId="{A7DE12BB-AA2A-489A-9F8B-AD775071428A}" type="pres">
      <dgm:prSet presAssocID="{9F39183A-D1D9-45CB-8253-C2E3BE903EBD}" presName="rect2" presStyleLbl="node1" presStyleIdx="1" presStyleCnt="4" custScaleX="213194" custScaleY="120588" custLinFactNeighborX="58366" custLinFactNeighborY="-23140">
        <dgm:presLayoutVars>
          <dgm:chMax val="0"/>
          <dgm:chPref val="0"/>
          <dgm:bulletEnabled val="1"/>
        </dgm:presLayoutVars>
      </dgm:prSet>
      <dgm:spPr/>
      <dgm:t>
        <a:bodyPr/>
        <a:lstStyle/>
        <a:p>
          <a:endParaRPr lang="en-US"/>
        </a:p>
      </dgm:t>
    </dgm:pt>
    <dgm:pt modelId="{2E8407B7-19DB-4FF1-BB93-3615DC098F76}" type="pres">
      <dgm:prSet presAssocID="{9F39183A-D1D9-45CB-8253-C2E3BE903EBD}" presName="rect3" presStyleLbl="node1" presStyleIdx="2" presStyleCnt="4" custScaleX="209411" custScaleY="106346" custLinFactNeighborX="-54342" custLinFactNeighborY="4847">
        <dgm:presLayoutVars>
          <dgm:chMax val="0"/>
          <dgm:chPref val="0"/>
          <dgm:bulletEnabled val="1"/>
        </dgm:presLayoutVars>
      </dgm:prSet>
      <dgm:spPr/>
      <dgm:t>
        <a:bodyPr/>
        <a:lstStyle/>
        <a:p>
          <a:endParaRPr lang="en-US"/>
        </a:p>
      </dgm:t>
    </dgm:pt>
    <dgm:pt modelId="{53A6496A-DE06-40E1-99F8-F45E6D66D72E}" type="pres">
      <dgm:prSet presAssocID="{9F39183A-D1D9-45CB-8253-C2E3BE903EBD}" presName="rect4" presStyleLbl="node1" presStyleIdx="3" presStyleCnt="4" custScaleX="210983" custScaleY="106972" custLinFactNeighborX="57261" custLinFactNeighborY="3738">
        <dgm:presLayoutVars>
          <dgm:chMax val="0"/>
          <dgm:chPref val="0"/>
          <dgm:bulletEnabled val="1"/>
        </dgm:presLayoutVars>
      </dgm:prSet>
      <dgm:spPr/>
      <dgm:t>
        <a:bodyPr/>
        <a:lstStyle/>
        <a:p>
          <a:endParaRPr lang="en-US"/>
        </a:p>
      </dgm:t>
    </dgm:pt>
  </dgm:ptLst>
  <dgm:cxnLst>
    <dgm:cxn modelId="{912F996C-4AC8-40A5-935D-41A635015791}" type="presOf" srcId="{1D09E355-FA29-46E4-8706-2277BE030BB8}" destId="{58FE485A-5DF6-4F9A-B426-B26202B646A7}" srcOrd="0" destOrd="0" presId="urn:microsoft.com/office/officeart/2005/8/layout/matrix2"/>
    <dgm:cxn modelId="{3E851ABA-8976-4CEB-B38A-F55901ED233D}" srcId="{9F39183A-D1D9-45CB-8253-C2E3BE903EBD}" destId="{129D4F25-9C86-455A-826D-9B4FF1162ADF}" srcOrd="3" destOrd="0" parTransId="{C23A38BA-2C69-4171-BB01-9C382B0FFD90}" sibTransId="{8D42C06A-218B-416C-9A6F-9BB07C80A159}"/>
    <dgm:cxn modelId="{CE66E109-F453-4359-BD68-757CDE7DFF68}" type="presOf" srcId="{9F39183A-D1D9-45CB-8253-C2E3BE903EBD}" destId="{9D15137C-7409-4EF1-A380-2DAFC46290FC}" srcOrd="0" destOrd="0" presId="urn:microsoft.com/office/officeart/2005/8/layout/matrix2"/>
    <dgm:cxn modelId="{311F7A9F-DFFE-45E5-9E54-B07A60B93712}" srcId="{9F39183A-D1D9-45CB-8253-C2E3BE903EBD}" destId="{6A3DD164-E6E9-4192-AD7B-AB4505C27768}" srcOrd="1" destOrd="0" parTransId="{042146EC-D6DE-46FE-9BDE-41C981F52539}" sibTransId="{81B7D04F-5E41-41E3-870F-8B407F4D74F9}"/>
    <dgm:cxn modelId="{FB93010A-E786-41E8-A20D-F65AE930BC02}" type="presOf" srcId="{24CED257-B4BC-4E1E-A844-7D18A1865C6B}" destId="{2E8407B7-19DB-4FF1-BB93-3615DC098F76}" srcOrd="0" destOrd="0" presId="urn:microsoft.com/office/officeart/2005/8/layout/matrix2"/>
    <dgm:cxn modelId="{57245258-5C11-45E8-B5AF-4E380445DCF3}" srcId="{9F39183A-D1D9-45CB-8253-C2E3BE903EBD}" destId="{24CED257-B4BC-4E1E-A844-7D18A1865C6B}" srcOrd="2" destOrd="0" parTransId="{A638D1C1-4B0A-4B0A-9CCF-D4EF37FB338A}" sibTransId="{B790D343-2C83-47E2-8859-1030896DE50A}"/>
    <dgm:cxn modelId="{00C1EF5F-14DF-432C-A7B8-CEDBCB6DA63F}" type="presOf" srcId="{129D4F25-9C86-455A-826D-9B4FF1162ADF}" destId="{53A6496A-DE06-40E1-99F8-F45E6D66D72E}" srcOrd="0" destOrd="0" presId="urn:microsoft.com/office/officeart/2005/8/layout/matrix2"/>
    <dgm:cxn modelId="{493CBF40-8F3E-4D4B-9BC8-0DCB321159E9}" srcId="{9F39183A-D1D9-45CB-8253-C2E3BE903EBD}" destId="{1D09E355-FA29-46E4-8706-2277BE030BB8}" srcOrd="0" destOrd="0" parTransId="{3ADD16DA-273A-4C20-9B33-EA57C3A60E5B}" sibTransId="{BB62B210-271F-4D7D-BC47-E55B3C3968E9}"/>
    <dgm:cxn modelId="{DE60F42C-ADAB-4257-82A9-ECF8E6EA9E3D}" type="presOf" srcId="{6A3DD164-E6E9-4192-AD7B-AB4505C27768}" destId="{A7DE12BB-AA2A-489A-9F8B-AD775071428A}" srcOrd="0" destOrd="0" presId="urn:microsoft.com/office/officeart/2005/8/layout/matrix2"/>
    <dgm:cxn modelId="{99677F7E-C096-47AC-A1A3-5C6882051E3B}" type="presParOf" srcId="{9D15137C-7409-4EF1-A380-2DAFC46290FC}" destId="{2763724B-9F08-4708-86F1-C584E5D0CB14}" srcOrd="0" destOrd="0" presId="urn:microsoft.com/office/officeart/2005/8/layout/matrix2"/>
    <dgm:cxn modelId="{A847FB41-6F7D-4C0D-B888-39A945E2B131}" type="presParOf" srcId="{9D15137C-7409-4EF1-A380-2DAFC46290FC}" destId="{58FE485A-5DF6-4F9A-B426-B26202B646A7}" srcOrd="1" destOrd="0" presId="urn:microsoft.com/office/officeart/2005/8/layout/matrix2"/>
    <dgm:cxn modelId="{F3613C3B-6133-44DA-B602-0DAF8B07BA39}" type="presParOf" srcId="{9D15137C-7409-4EF1-A380-2DAFC46290FC}" destId="{A7DE12BB-AA2A-489A-9F8B-AD775071428A}" srcOrd="2" destOrd="0" presId="urn:microsoft.com/office/officeart/2005/8/layout/matrix2"/>
    <dgm:cxn modelId="{3291255C-0338-4A56-B7B1-19C0038261C8}" type="presParOf" srcId="{9D15137C-7409-4EF1-A380-2DAFC46290FC}" destId="{2E8407B7-19DB-4FF1-BB93-3615DC098F76}" srcOrd="3" destOrd="0" presId="urn:microsoft.com/office/officeart/2005/8/layout/matrix2"/>
    <dgm:cxn modelId="{E25DAC0D-8152-487F-9D81-23336D6A51F7}" type="presParOf" srcId="{9D15137C-7409-4EF1-A380-2DAFC46290FC}" destId="{53A6496A-DE06-40E1-99F8-F45E6D66D72E}"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39183A-D1D9-45CB-8253-C2E3BE903EBD}" type="doc">
      <dgm:prSet loTypeId="urn:microsoft.com/office/officeart/2005/8/layout/matrix2" loCatId="matrix" qsTypeId="urn:microsoft.com/office/officeart/2005/8/quickstyle/simple5" qsCatId="simple" csTypeId="urn:microsoft.com/office/officeart/2005/8/colors/accent0_3" csCatId="mainScheme" phldr="1"/>
      <dgm:spPr/>
      <dgm:t>
        <a:bodyPr/>
        <a:lstStyle/>
        <a:p>
          <a:endParaRPr lang="en-US"/>
        </a:p>
      </dgm:t>
    </dgm:pt>
    <dgm:pt modelId="{1D09E355-FA29-46E4-8706-2277BE030BB8}">
      <dgm:prSet phldrT="[Text]" custT="1"/>
      <dgm:spPr/>
      <dgm:t>
        <a:bodyPr/>
        <a:lstStyle/>
        <a:p>
          <a:pPr algn="l">
            <a:lnSpc>
              <a:spcPct val="100000"/>
            </a:lnSpc>
          </a:pPr>
          <a:r>
            <a:rPr lang="en-US" sz="1800" b="1" dirty="0" smtClean="0"/>
            <a:t>ALGORITHM DEVELOPMENT FOR MERGED LAND SURFACE - SEA ICE CRYOSPHERE FREEZE/THAW PRODUCT</a:t>
          </a:r>
        </a:p>
        <a:p>
          <a:pPr algn="l">
            <a:lnSpc>
              <a:spcPct val="100000"/>
            </a:lnSpc>
          </a:pPr>
          <a:r>
            <a:rPr lang="en-US" sz="1800" b="0" dirty="0" smtClean="0"/>
            <a:t>Theme III: Water Resources and Land Processes</a:t>
          </a:r>
        </a:p>
        <a:p>
          <a:pPr algn="l">
            <a:lnSpc>
              <a:spcPct val="100000"/>
            </a:lnSpc>
          </a:pPr>
          <a:r>
            <a:rPr lang="en-US" sz="1800" dirty="0" smtClean="0">
              <a:solidFill>
                <a:srgbClr val="FFC000"/>
              </a:solidFill>
            </a:rPr>
            <a:t>CREST Participants: </a:t>
          </a:r>
          <a:r>
            <a:rPr lang="en-US" sz="1800" dirty="0" smtClean="0"/>
            <a:t>Kyle McDonald, Nicholas Steiner, Cassandra Calderella</a:t>
          </a:r>
        </a:p>
        <a:p>
          <a:pPr algn="l">
            <a:lnSpc>
              <a:spcPct val="100000"/>
            </a:lnSpc>
          </a:pPr>
          <a:r>
            <a:rPr lang="en-US" sz="1800" dirty="0" smtClean="0">
              <a:solidFill>
                <a:srgbClr val="FFC000"/>
              </a:solidFill>
            </a:rPr>
            <a:t>Collaborators:</a:t>
          </a:r>
          <a:r>
            <a:rPr lang="en-US" sz="1800" dirty="0" smtClean="0">
              <a:solidFill>
                <a:schemeClr val="accent4">
                  <a:lumMod val="40000"/>
                  <a:lumOff val="60000"/>
                </a:schemeClr>
              </a:solidFill>
            </a:rPr>
            <a:t>  </a:t>
          </a:r>
          <a:r>
            <a:rPr lang="en-US" sz="1800" dirty="0" smtClean="0"/>
            <a:t>Benjamin Holt (NASA JPL)</a:t>
          </a:r>
        </a:p>
        <a:p>
          <a:pPr algn="l">
            <a:lnSpc>
              <a:spcPct val="100000"/>
            </a:lnSpc>
          </a:pPr>
          <a:r>
            <a:rPr lang="en-US" sz="1800" dirty="0" smtClean="0">
              <a:solidFill>
                <a:srgbClr val="FFC000"/>
              </a:solidFill>
            </a:rPr>
            <a:t>Funding Source: </a:t>
          </a:r>
          <a:r>
            <a:rPr lang="en-US" sz="1800" dirty="0" smtClean="0"/>
            <a:t>NOAA CREST and NASA Earth Science</a:t>
          </a:r>
          <a:endParaRPr lang="en-US" sz="2000" dirty="0" smtClean="0"/>
        </a:p>
      </dgm:t>
    </dgm:pt>
    <dgm:pt modelId="{3ADD16DA-273A-4C20-9B33-EA57C3A60E5B}" type="parTrans" cxnId="{493CBF40-8F3E-4D4B-9BC8-0DCB321159E9}">
      <dgm:prSet/>
      <dgm:spPr/>
      <dgm:t>
        <a:bodyPr/>
        <a:lstStyle/>
        <a:p>
          <a:endParaRPr lang="en-US" sz="2800"/>
        </a:p>
      </dgm:t>
    </dgm:pt>
    <dgm:pt modelId="{BB62B210-271F-4D7D-BC47-E55B3C3968E9}" type="sibTrans" cxnId="{493CBF40-8F3E-4D4B-9BC8-0DCB321159E9}">
      <dgm:prSet/>
      <dgm:spPr/>
      <dgm:t>
        <a:bodyPr/>
        <a:lstStyle/>
        <a:p>
          <a:endParaRPr lang="en-US" sz="2800"/>
        </a:p>
      </dgm:t>
    </dgm:pt>
    <dgm:pt modelId="{6A3DD164-E6E9-4192-AD7B-AB4505C27768}">
      <dgm:prSet phldrT="[Text]" custT="1"/>
      <dgm:spPr/>
      <dgm:t>
        <a:bodyPr/>
        <a:lstStyle/>
        <a:p>
          <a:pPr algn="l"/>
          <a:r>
            <a:rPr lang="en-US" sz="1800" b="1" dirty="0" smtClean="0">
              <a:solidFill>
                <a:schemeClr val="accent4"/>
              </a:solidFill>
            </a:rPr>
            <a:t>Objectives: </a:t>
          </a:r>
          <a:r>
            <a:rPr lang="en-US" sz="1800" dirty="0" smtClean="0"/>
            <a:t>Development of unified datasets of daily land surface freeze/thaw state and ocean ice freeboard extent and melt/freeze condition over the Arctic </a:t>
          </a:r>
          <a:r>
            <a:rPr lang="en-US" sz="1800" dirty="0" smtClean="0">
              <a:solidFill>
                <a:schemeClr val="bg1"/>
              </a:solidFill>
            </a:rPr>
            <a:t>land and sea ice </a:t>
          </a:r>
          <a:r>
            <a:rPr lang="en-US" sz="1800" dirty="0" smtClean="0"/>
            <a:t>domains to enhance environmental modeling</a:t>
          </a:r>
        </a:p>
        <a:p>
          <a:pPr algn="l"/>
          <a:r>
            <a:rPr lang="en-US" sz="1800" dirty="0" smtClean="0"/>
            <a:t>Integration of SMAP datasets  for operational characterization of cryosphere processes across the north polar land-ocean domain </a:t>
          </a:r>
        </a:p>
      </dgm:t>
    </dgm:pt>
    <dgm:pt modelId="{042146EC-D6DE-46FE-9BDE-41C981F52539}" type="parTrans" cxnId="{311F7A9F-DFFE-45E5-9E54-B07A60B93712}">
      <dgm:prSet/>
      <dgm:spPr/>
      <dgm:t>
        <a:bodyPr/>
        <a:lstStyle/>
        <a:p>
          <a:endParaRPr lang="en-US" sz="2800"/>
        </a:p>
      </dgm:t>
    </dgm:pt>
    <dgm:pt modelId="{81B7D04F-5E41-41E3-870F-8B407F4D74F9}" type="sibTrans" cxnId="{311F7A9F-DFFE-45E5-9E54-B07A60B93712}">
      <dgm:prSet/>
      <dgm:spPr/>
      <dgm:t>
        <a:bodyPr/>
        <a:lstStyle/>
        <a:p>
          <a:endParaRPr lang="en-US" sz="2800"/>
        </a:p>
      </dgm:t>
    </dgm:pt>
    <dgm:pt modelId="{24CED257-B4BC-4E1E-A844-7D18A1865C6B}">
      <dgm:prSet phldrT="[Text]" custT="1"/>
      <dgm:spPr/>
      <dgm:t>
        <a:bodyPr/>
        <a:lstStyle/>
        <a:p>
          <a:r>
            <a:rPr lang="en-US" sz="1600" dirty="0" smtClean="0"/>
            <a:t>Development of wavelet-based approach to map transition events on sea-ice and land.</a:t>
          </a:r>
        </a:p>
        <a:p>
          <a:r>
            <a:rPr lang="en-US" sz="1600" dirty="0" smtClean="0"/>
            <a:t>Prototyping with ASCAT and QuikSCAT. </a:t>
          </a:r>
        </a:p>
        <a:p>
          <a:r>
            <a:rPr lang="en-US" sz="1600" dirty="0" smtClean="0"/>
            <a:t>Operationalization with SMAP</a:t>
          </a:r>
          <a:endParaRPr lang="en-US" sz="1600" dirty="0"/>
        </a:p>
      </dgm:t>
    </dgm:pt>
    <dgm:pt modelId="{A638D1C1-4B0A-4B0A-9CCF-D4EF37FB338A}" type="parTrans" cxnId="{57245258-5C11-45E8-B5AF-4E380445DCF3}">
      <dgm:prSet/>
      <dgm:spPr/>
      <dgm:t>
        <a:bodyPr/>
        <a:lstStyle/>
        <a:p>
          <a:endParaRPr lang="en-US" sz="2800"/>
        </a:p>
      </dgm:t>
    </dgm:pt>
    <dgm:pt modelId="{B790D343-2C83-47E2-8859-1030896DE50A}" type="sibTrans" cxnId="{57245258-5C11-45E8-B5AF-4E380445DCF3}">
      <dgm:prSet/>
      <dgm:spPr/>
      <dgm:t>
        <a:bodyPr/>
        <a:lstStyle/>
        <a:p>
          <a:endParaRPr lang="en-US" sz="2800"/>
        </a:p>
      </dgm:t>
    </dgm:pt>
    <dgm:pt modelId="{FBD0B24E-0EAA-41F7-8B72-ECCEE3EBFC7B}">
      <dgm:prSet phldrT="[Text]" custT="1"/>
      <dgm:spPr/>
      <dgm:t>
        <a:bodyPr/>
        <a:lstStyle/>
        <a:p>
          <a:r>
            <a:rPr lang="en-US" sz="1600" dirty="0" smtClean="0">
              <a:solidFill>
                <a:schemeClr val="accent4"/>
              </a:solidFill>
            </a:rPr>
            <a:t>EXPECTED OUTCOMES  </a:t>
          </a:r>
          <a:r>
            <a:rPr lang="en-US" sz="1800" dirty="0" smtClean="0"/>
            <a:t>Enhance use of NRL environmental model for operational ice monitoring and climate studies</a:t>
          </a:r>
          <a:endParaRPr lang="en-US" sz="1800" dirty="0"/>
        </a:p>
      </dgm:t>
    </dgm:pt>
    <dgm:pt modelId="{F0B6F75F-AF9C-4FF0-A1FD-BF19EA783291}" type="parTrans" cxnId="{0C625B4C-8107-45FD-A335-2C096D6B1428}">
      <dgm:prSet/>
      <dgm:spPr/>
      <dgm:t>
        <a:bodyPr/>
        <a:lstStyle/>
        <a:p>
          <a:endParaRPr lang="en-US" sz="2800"/>
        </a:p>
      </dgm:t>
    </dgm:pt>
    <dgm:pt modelId="{C5049E48-4A8E-408F-B244-18BE17F14057}" type="sibTrans" cxnId="{0C625B4C-8107-45FD-A335-2C096D6B1428}">
      <dgm:prSet/>
      <dgm:spPr/>
      <dgm:t>
        <a:bodyPr/>
        <a:lstStyle/>
        <a:p>
          <a:endParaRPr lang="en-US" sz="2800"/>
        </a:p>
      </dgm:t>
    </dgm:pt>
    <dgm:pt modelId="{9D15137C-7409-4EF1-A380-2DAFC46290FC}" type="pres">
      <dgm:prSet presAssocID="{9F39183A-D1D9-45CB-8253-C2E3BE903EBD}" presName="matrix" presStyleCnt="0">
        <dgm:presLayoutVars>
          <dgm:chMax val="1"/>
          <dgm:dir/>
          <dgm:resizeHandles val="exact"/>
        </dgm:presLayoutVars>
      </dgm:prSet>
      <dgm:spPr/>
      <dgm:t>
        <a:bodyPr/>
        <a:lstStyle/>
        <a:p>
          <a:endParaRPr lang="en-US"/>
        </a:p>
      </dgm:t>
    </dgm:pt>
    <dgm:pt modelId="{2763724B-9F08-4708-86F1-C584E5D0CB14}" type="pres">
      <dgm:prSet presAssocID="{9F39183A-D1D9-45CB-8253-C2E3BE903EBD}" presName="axisShape" presStyleLbl="bgShp" presStyleIdx="0" presStyleCnt="1" custScaleX="182663"/>
      <dgm:spPr/>
    </dgm:pt>
    <dgm:pt modelId="{58FE485A-5DF6-4F9A-B426-B26202B646A7}" type="pres">
      <dgm:prSet presAssocID="{9F39183A-D1D9-45CB-8253-C2E3BE903EBD}" presName="rect1" presStyleLbl="node1" presStyleIdx="0" presStyleCnt="4" custScaleX="216541" custScaleY="114813" custLinFactNeighborX="-56735" custLinFactNeighborY="-4790">
        <dgm:presLayoutVars>
          <dgm:chMax val="0"/>
          <dgm:chPref val="0"/>
          <dgm:bulletEnabled val="1"/>
        </dgm:presLayoutVars>
      </dgm:prSet>
      <dgm:spPr/>
      <dgm:t>
        <a:bodyPr/>
        <a:lstStyle/>
        <a:p>
          <a:endParaRPr lang="en-US"/>
        </a:p>
      </dgm:t>
    </dgm:pt>
    <dgm:pt modelId="{A7DE12BB-AA2A-489A-9F8B-AD775071428A}" type="pres">
      <dgm:prSet presAssocID="{9F39183A-D1D9-45CB-8253-C2E3BE903EBD}" presName="rect2" presStyleLbl="node1" presStyleIdx="1" presStyleCnt="4" custScaleX="192713" custScaleY="109013" custLinFactNeighborX="44926" custLinFactNeighborY="-5956">
        <dgm:presLayoutVars>
          <dgm:chMax val="0"/>
          <dgm:chPref val="0"/>
          <dgm:bulletEnabled val="1"/>
        </dgm:presLayoutVars>
      </dgm:prSet>
      <dgm:spPr/>
      <dgm:t>
        <a:bodyPr/>
        <a:lstStyle/>
        <a:p>
          <a:endParaRPr lang="en-US"/>
        </a:p>
      </dgm:t>
    </dgm:pt>
    <dgm:pt modelId="{2E8407B7-19DB-4FF1-BB93-3615DC098F76}" type="pres">
      <dgm:prSet presAssocID="{9F39183A-D1D9-45CB-8253-C2E3BE903EBD}" presName="rect3" presStyleLbl="node1" presStyleIdx="2" presStyleCnt="4" custScaleX="83866" custScaleY="107207" custLinFactX="-25389" custLinFactNeighborX="-100000" custLinFactNeighborY="4856">
        <dgm:presLayoutVars>
          <dgm:chMax val="0"/>
          <dgm:chPref val="0"/>
          <dgm:bulletEnabled val="1"/>
        </dgm:presLayoutVars>
      </dgm:prSet>
      <dgm:spPr/>
      <dgm:t>
        <a:bodyPr/>
        <a:lstStyle/>
        <a:p>
          <a:endParaRPr lang="en-US"/>
        </a:p>
      </dgm:t>
    </dgm:pt>
    <dgm:pt modelId="{53A6496A-DE06-40E1-99F8-F45E6D66D72E}" type="pres">
      <dgm:prSet presAssocID="{9F39183A-D1D9-45CB-8253-C2E3BE903EBD}" presName="rect4" presStyleLbl="node1" presStyleIdx="3" presStyleCnt="4" custScaleX="89327" custScaleY="112943" custLinFactNeighborX="-4053" custLinFactNeighborY="4374">
        <dgm:presLayoutVars>
          <dgm:chMax val="0"/>
          <dgm:chPref val="0"/>
          <dgm:bulletEnabled val="1"/>
        </dgm:presLayoutVars>
      </dgm:prSet>
      <dgm:spPr/>
      <dgm:t>
        <a:bodyPr/>
        <a:lstStyle/>
        <a:p>
          <a:endParaRPr lang="en-US"/>
        </a:p>
      </dgm:t>
    </dgm:pt>
  </dgm:ptLst>
  <dgm:cxnLst>
    <dgm:cxn modelId="{C33B4395-B15E-4BCA-ADEE-F055945F1FD8}" type="presOf" srcId="{1D09E355-FA29-46E4-8706-2277BE030BB8}" destId="{58FE485A-5DF6-4F9A-B426-B26202B646A7}" srcOrd="0" destOrd="0" presId="urn:microsoft.com/office/officeart/2005/8/layout/matrix2"/>
    <dgm:cxn modelId="{206966D7-82AE-4139-9EEE-5862A95921F6}" type="presOf" srcId="{6A3DD164-E6E9-4192-AD7B-AB4505C27768}" destId="{A7DE12BB-AA2A-489A-9F8B-AD775071428A}" srcOrd="0" destOrd="0" presId="urn:microsoft.com/office/officeart/2005/8/layout/matrix2"/>
    <dgm:cxn modelId="{1A2F1CB5-697A-42D7-9D54-B5C413849CB1}" type="presOf" srcId="{9F39183A-D1D9-45CB-8253-C2E3BE903EBD}" destId="{9D15137C-7409-4EF1-A380-2DAFC46290FC}" srcOrd="0" destOrd="0" presId="urn:microsoft.com/office/officeart/2005/8/layout/matrix2"/>
    <dgm:cxn modelId="{311F7A9F-DFFE-45E5-9E54-B07A60B93712}" srcId="{9F39183A-D1D9-45CB-8253-C2E3BE903EBD}" destId="{6A3DD164-E6E9-4192-AD7B-AB4505C27768}" srcOrd="1" destOrd="0" parTransId="{042146EC-D6DE-46FE-9BDE-41C981F52539}" sibTransId="{81B7D04F-5E41-41E3-870F-8B407F4D74F9}"/>
    <dgm:cxn modelId="{0C625B4C-8107-45FD-A335-2C096D6B1428}" srcId="{9F39183A-D1D9-45CB-8253-C2E3BE903EBD}" destId="{FBD0B24E-0EAA-41F7-8B72-ECCEE3EBFC7B}" srcOrd="3" destOrd="0" parTransId="{F0B6F75F-AF9C-4FF0-A1FD-BF19EA783291}" sibTransId="{C5049E48-4A8E-408F-B244-18BE17F14057}"/>
    <dgm:cxn modelId="{57245258-5C11-45E8-B5AF-4E380445DCF3}" srcId="{9F39183A-D1D9-45CB-8253-C2E3BE903EBD}" destId="{24CED257-B4BC-4E1E-A844-7D18A1865C6B}" srcOrd="2" destOrd="0" parTransId="{A638D1C1-4B0A-4B0A-9CCF-D4EF37FB338A}" sibTransId="{B790D343-2C83-47E2-8859-1030896DE50A}"/>
    <dgm:cxn modelId="{CDFF1554-CBF0-4597-A520-66F543DEA7DE}" type="presOf" srcId="{24CED257-B4BC-4E1E-A844-7D18A1865C6B}" destId="{2E8407B7-19DB-4FF1-BB93-3615DC098F76}" srcOrd="0" destOrd="0" presId="urn:microsoft.com/office/officeart/2005/8/layout/matrix2"/>
    <dgm:cxn modelId="{493CBF40-8F3E-4D4B-9BC8-0DCB321159E9}" srcId="{9F39183A-D1D9-45CB-8253-C2E3BE903EBD}" destId="{1D09E355-FA29-46E4-8706-2277BE030BB8}" srcOrd="0" destOrd="0" parTransId="{3ADD16DA-273A-4C20-9B33-EA57C3A60E5B}" sibTransId="{BB62B210-271F-4D7D-BC47-E55B3C3968E9}"/>
    <dgm:cxn modelId="{1E81762B-37E3-4A0A-86C8-FBDC9519DC23}" type="presOf" srcId="{FBD0B24E-0EAA-41F7-8B72-ECCEE3EBFC7B}" destId="{53A6496A-DE06-40E1-99F8-F45E6D66D72E}" srcOrd="0" destOrd="0" presId="urn:microsoft.com/office/officeart/2005/8/layout/matrix2"/>
    <dgm:cxn modelId="{BFFAE130-8078-4FE3-9BED-F65598F755FF}" type="presParOf" srcId="{9D15137C-7409-4EF1-A380-2DAFC46290FC}" destId="{2763724B-9F08-4708-86F1-C584E5D0CB14}" srcOrd="0" destOrd="0" presId="urn:microsoft.com/office/officeart/2005/8/layout/matrix2"/>
    <dgm:cxn modelId="{56CCD9D1-EE2E-49E1-AED3-67951643796B}" type="presParOf" srcId="{9D15137C-7409-4EF1-A380-2DAFC46290FC}" destId="{58FE485A-5DF6-4F9A-B426-B26202B646A7}" srcOrd="1" destOrd="0" presId="urn:microsoft.com/office/officeart/2005/8/layout/matrix2"/>
    <dgm:cxn modelId="{EF9D4676-87F1-4BA2-9976-039ABA9CFF58}" type="presParOf" srcId="{9D15137C-7409-4EF1-A380-2DAFC46290FC}" destId="{A7DE12BB-AA2A-489A-9F8B-AD775071428A}" srcOrd="2" destOrd="0" presId="urn:microsoft.com/office/officeart/2005/8/layout/matrix2"/>
    <dgm:cxn modelId="{5EBF8E2F-3C2C-43BB-8936-AD6954588864}" type="presParOf" srcId="{9D15137C-7409-4EF1-A380-2DAFC46290FC}" destId="{2E8407B7-19DB-4FF1-BB93-3615DC098F76}" srcOrd="3" destOrd="0" presId="urn:microsoft.com/office/officeart/2005/8/layout/matrix2"/>
    <dgm:cxn modelId="{2D87BABE-FDEC-4376-AB18-60A31D8B3E99}" type="presParOf" srcId="{9D15137C-7409-4EF1-A380-2DAFC46290FC}" destId="{53A6496A-DE06-40E1-99F8-F45E6D66D72E}"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39183A-D1D9-45CB-8253-C2E3BE903EBD}" type="doc">
      <dgm:prSet loTypeId="urn:microsoft.com/office/officeart/2005/8/layout/matrix2" loCatId="matrix" qsTypeId="urn:microsoft.com/office/officeart/2005/8/quickstyle/simple5" qsCatId="simple" csTypeId="urn:microsoft.com/office/officeart/2005/8/colors/accent0_3" csCatId="mainScheme" phldr="1"/>
      <dgm:spPr/>
      <dgm:t>
        <a:bodyPr/>
        <a:lstStyle/>
        <a:p>
          <a:endParaRPr lang="en-US"/>
        </a:p>
      </dgm:t>
    </dgm:pt>
    <dgm:pt modelId="{1D09E355-FA29-46E4-8706-2277BE030BB8}">
      <dgm:prSet phldrT="[Text]" custT="1"/>
      <dgm:spPr/>
      <dgm:t>
        <a:bodyPr/>
        <a:lstStyle/>
        <a:p>
          <a:pPr algn="ctr">
            <a:lnSpc>
              <a:spcPct val="100000"/>
            </a:lnSpc>
          </a:pPr>
          <a:r>
            <a:rPr lang="en-US" sz="1800" dirty="0" smtClean="0"/>
            <a:t>  Theme IV: Ocean &amp; Coastal Waters</a:t>
          </a:r>
        </a:p>
        <a:p>
          <a:pPr algn="l">
            <a:lnSpc>
              <a:spcPct val="100000"/>
            </a:lnSpc>
          </a:pPr>
          <a:r>
            <a:rPr lang="en-US" sz="1800" dirty="0" smtClean="0">
              <a:solidFill>
                <a:schemeClr val="accent4"/>
              </a:solidFill>
            </a:rPr>
            <a:t>CREST Participants</a:t>
          </a:r>
          <a:r>
            <a:rPr lang="en-US" sz="1800" dirty="0" smtClean="0"/>
            <a:t>:  </a:t>
          </a:r>
          <a:r>
            <a:rPr lang="en-US" sz="1600" dirty="0" smtClean="0"/>
            <a:t>A. Gilerson, S. Ahmed, B. Gross </a:t>
          </a:r>
        </a:p>
        <a:p>
          <a:pPr algn="l">
            <a:lnSpc>
              <a:spcPct val="100000"/>
            </a:lnSpc>
          </a:pPr>
          <a:r>
            <a:rPr lang="en-US" sz="1800" dirty="0" smtClean="0">
              <a:solidFill>
                <a:schemeClr val="accent4"/>
              </a:solidFill>
            </a:rPr>
            <a:t>Collaborators:</a:t>
          </a:r>
          <a:r>
            <a:rPr lang="en-US" sz="1800" dirty="0" smtClean="0"/>
            <a:t> </a:t>
          </a:r>
          <a:r>
            <a:rPr lang="en-US" sz="1600" dirty="0" smtClean="0"/>
            <a:t>P. DiGiacomo, M. Wang, C. Brown, R. Stumpf, M. Ondrusek (NOAA)</a:t>
          </a:r>
        </a:p>
        <a:p>
          <a:pPr algn="l">
            <a:lnSpc>
              <a:spcPct val="100000"/>
            </a:lnSpc>
          </a:pPr>
          <a:r>
            <a:rPr lang="en-US" sz="1600" dirty="0" smtClean="0"/>
            <a:t>J. Chowdhary (NASA GISS), A. Gitelson (U. of Nebraska)</a:t>
          </a:r>
        </a:p>
        <a:p>
          <a:pPr algn="l">
            <a:lnSpc>
              <a:spcPct val="100000"/>
            </a:lnSpc>
          </a:pPr>
          <a:r>
            <a:rPr lang="en-US" sz="1600" dirty="0" smtClean="0"/>
            <a:t>V. Lovko  (Mote Marine Labs, Sarasota Fl).</a:t>
          </a:r>
        </a:p>
        <a:p>
          <a:pPr algn="l">
            <a:lnSpc>
              <a:spcPct val="100000"/>
            </a:lnSpc>
          </a:pPr>
          <a:r>
            <a:rPr lang="en-US" sz="1600" dirty="0" smtClean="0">
              <a:solidFill>
                <a:schemeClr val="accent4"/>
              </a:solidFill>
            </a:rPr>
            <a:t>Funding Source </a:t>
          </a:r>
          <a:r>
            <a:rPr lang="en-US" sz="1600" dirty="0" smtClean="0"/>
            <a:t>- EPP and leveraged</a:t>
          </a:r>
        </a:p>
        <a:p>
          <a:pPr algn="l">
            <a:lnSpc>
              <a:spcPct val="90000"/>
            </a:lnSpc>
          </a:pPr>
          <a:r>
            <a:rPr lang="en-US" sz="2000" dirty="0" smtClean="0"/>
            <a:t> </a:t>
          </a:r>
          <a:endParaRPr lang="en-US" sz="2000" dirty="0">
            <a:solidFill>
              <a:srgbClr val="FFC000"/>
            </a:solidFill>
          </a:endParaRPr>
        </a:p>
      </dgm:t>
    </dgm:pt>
    <dgm:pt modelId="{3ADD16DA-273A-4C20-9B33-EA57C3A60E5B}" type="parTrans" cxnId="{493CBF40-8F3E-4D4B-9BC8-0DCB321159E9}">
      <dgm:prSet/>
      <dgm:spPr/>
      <dgm:t>
        <a:bodyPr/>
        <a:lstStyle/>
        <a:p>
          <a:endParaRPr lang="en-US" sz="2800"/>
        </a:p>
      </dgm:t>
    </dgm:pt>
    <dgm:pt modelId="{BB62B210-271F-4D7D-BC47-E55B3C3968E9}" type="sibTrans" cxnId="{493CBF40-8F3E-4D4B-9BC8-0DCB321159E9}">
      <dgm:prSet/>
      <dgm:spPr/>
      <dgm:t>
        <a:bodyPr/>
        <a:lstStyle/>
        <a:p>
          <a:endParaRPr lang="en-US" sz="2800"/>
        </a:p>
      </dgm:t>
    </dgm:pt>
    <dgm:pt modelId="{6A3DD164-E6E9-4192-AD7B-AB4505C27768}">
      <dgm:prSet phldrT="[Text]" custT="1"/>
      <dgm:spPr/>
      <dgm:t>
        <a:bodyPr/>
        <a:lstStyle/>
        <a:p>
          <a:pPr algn="l"/>
          <a:r>
            <a:rPr lang="en-US" sz="2800" dirty="0" smtClean="0"/>
            <a:t> </a:t>
          </a:r>
          <a:r>
            <a:rPr lang="en-US" sz="2000" dirty="0" smtClean="0">
              <a:solidFill>
                <a:schemeClr val="accent4"/>
              </a:solidFill>
            </a:rPr>
            <a:t>Task Goal &amp; Objectives</a:t>
          </a:r>
          <a:r>
            <a:rPr lang="en-US" sz="2400" dirty="0" smtClean="0">
              <a:solidFill>
                <a:schemeClr val="accent4"/>
              </a:solidFill>
            </a:rPr>
            <a:t>: </a:t>
          </a:r>
          <a:r>
            <a:rPr lang="en-US" sz="2000" dirty="0" smtClean="0"/>
            <a:t>Algorithms for advanced retrieval of Chl and water properties </a:t>
          </a:r>
        </a:p>
        <a:p>
          <a:pPr algn="l"/>
          <a:endParaRPr lang="en-US" sz="2000" dirty="0" smtClean="0"/>
        </a:p>
        <a:p>
          <a:pPr algn="l"/>
          <a:r>
            <a:rPr lang="en-US" sz="2000" dirty="0" smtClean="0">
              <a:solidFill>
                <a:schemeClr val="accent4"/>
              </a:solidFill>
            </a:rPr>
            <a:t>NOAA Mission Relevancy</a:t>
          </a:r>
          <a:r>
            <a:rPr lang="en-US" sz="2000" dirty="0" smtClean="0"/>
            <a:t>:</a:t>
          </a:r>
        </a:p>
        <a:p>
          <a:pPr algn="l"/>
          <a:r>
            <a:rPr lang="en-US" sz="2000" dirty="0" smtClean="0"/>
            <a:t>Healthy oceans, Resilient coastal communities</a:t>
          </a:r>
          <a:endParaRPr lang="en-US" sz="2000" dirty="0"/>
        </a:p>
      </dgm:t>
    </dgm:pt>
    <dgm:pt modelId="{042146EC-D6DE-46FE-9BDE-41C981F52539}" type="parTrans" cxnId="{311F7A9F-DFFE-45E5-9E54-B07A60B93712}">
      <dgm:prSet/>
      <dgm:spPr/>
      <dgm:t>
        <a:bodyPr/>
        <a:lstStyle/>
        <a:p>
          <a:endParaRPr lang="en-US" sz="2800"/>
        </a:p>
      </dgm:t>
    </dgm:pt>
    <dgm:pt modelId="{81B7D04F-5E41-41E3-870F-8B407F4D74F9}" type="sibTrans" cxnId="{311F7A9F-DFFE-45E5-9E54-B07A60B93712}">
      <dgm:prSet/>
      <dgm:spPr/>
      <dgm:t>
        <a:bodyPr/>
        <a:lstStyle/>
        <a:p>
          <a:endParaRPr lang="en-US" sz="2800"/>
        </a:p>
      </dgm:t>
    </dgm:pt>
    <dgm:pt modelId="{24CED257-B4BC-4E1E-A844-7D18A1865C6B}">
      <dgm:prSet phldrT="[Text]" custT="1"/>
      <dgm:spPr/>
      <dgm:t>
        <a:bodyPr/>
        <a:lstStyle/>
        <a:p>
          <a:r>
            <a:rPr lang="en-US" sz="2400" dirty="0" smtClean="0"/>
            <a:t>Neural Network, multiband algorithms, polarimetric observations, comparison with field and satellite data </a:t>
          </a:r>
          <a:endParaRPr lang="en-US" sz="2400" dirty="0"/>
        </a:p>
      </dgm:t>
    </dgm:pt>
    <dgm:pt modelId="{A638D1C1-4B0A-4B0A-9CCF-D4EF37FB338A}" type="parTrans" cxnId="{57245258-5C11-45E8-B5AF-4E380445DCF3}">
      <dgm:prSet/>
      <dgm:spPr/>
      <dgm:t>
        <a:bodyPr/>
        <a:lstStyle/>
        <a:p>
          <a:endParaRPr lang="en-US" sz="2800"/>
        </a:p>
      </dgm:t>
    </dgm:pt>
    <dgm:pt modelId="{B790D343-2C83-47E2-8859-1030896DE50A}" type="sibTrans" cxnId="{57245258-5C11-45E8-B5AF-4E380445DCF3}">
      <dgm:prSet/>
      <dgm:spPr/>
      <dgm:t>
        <a:bodyPr/>
        <a:lstStyle/>
        <a:p>
          <a:endParaRPr lang="en-US" sz="2800"/>
        </a:p>
      </dgm:t>
    </dgm:pt>
    <dgm:pt modelId="{FBD0B24E-0EAA-41F7-8B72-ECCEE3EBFC7B}">
      <dgm:prSet phldrT="[Text]" custT="1"/>
      <dgm:spPr/>
      <dgm:t>
        <a:bodyPr/>
        <a:lstStyle/>
        <a:p>
          <a:pPr algn="l"/>
          <a:r>
            <a:rPr lang="en-US" sz="2000" dirty="0" smtClean="0">
              <a:solidFill>
                <a:schemeClr val="accent4"/>
              </a:solidFill>
            </a:rPr>
            <a:t>SIGNIFICANT CONTIRBUTION, EXPECTED OUTCOMES:</a:t>
          </a:r>
        </a:p>
        <a:p>
          <a:pPr algn="l"/>
          <a:r>
            <a:rPr lang="en-US" sz="2000" dirty="0" smtClean="0"/>
            <a:t>Chl algorithm for Chesapeake Bay</a:t>
          </a:r>
        </a:p>
        <a:p>
          <a:pPr algn="l"/>
          <a:r>
            <a:rPr lang="en-US" sz="2000" dirty="0" smtClean="0"/>
            <a:t>Methodology for polarimetric retrievals</a:t>
          </a:r>
        </a:p>
        <a:p>
          <a:pPr algn="l"/>
          <a:r>
            <a:rPr lang="en-US" sz="2000" dirty="0" smtClean="0"/>
            <a:t>New approach for VIIRS Karenia brevis algorithm</a:t>
          </a:r>
          <a:endParaRPr lang="en-US" sz="2000" dirty="0"/>
        </a:p>
      </dgm:t>
    </dgm:pt>
    <dgm:pt modelId="{F0B6F75F-AF9C-4FF0-A1FD-BF19EA783291}" type="parTrans" cxnId="{0C625B4C-8107-45FD-A335-2C096D6B1428}">
      <dgm:prSet/>
      <dgm:spPr/>
      <dgm:t>
        <a:bodyPr/>
        <a:lstStyle/>
        <a:p>
          <a:endParaRPr lang="en-US" sz="2800"/>
        </a:p>
      </dgm:t>
    </dgm:pt>
    <dgm:pt modelId="{C5049E48-4A8E-408F-B244-18BE17F14057}" type="sibTrans" cxnId="{0C625B4C-8107-45FD-A335-2C096D6B1428}">
      <dgm:prSet/>
      <dgm:spPr/>
      <dgm:t>
        <a:bodyPr/>
        <a:lstStyle/>
        <a:p>
          <a:endParaRPr lang="en-US" sz="2800"/>
        </a:p>
      </dgm:t>
    </dgm:pt>
    <dgm:pt modelId="{9D15137C-7409-4EF1-A380-2DAFC46290FC}" type="pres">
      <dgm:prSet presAssocID="{9F39183A-D1D9-45CB-8253-C2E3BE903EBD}" presName="matrix" presStyleCnt="0">
        <dgm:presLayoutVars>
          <dgm:chMax val="1"/>
          <dgm:dir/>
          <dgm:resizeHandles val="exact"/>
        </dgm:presLayoutVars>
      </dgm:prSet>
      <dgm:spPr/>
      <dgm:t>
        <a:bodyPr/>
        <a:lstStyle/>
        <a:p>
          <a:endParaRPr lang="en-US"/>
        </a:p>
      </dgm:t>
    </dgm:pt>
    <dgm:pt modelId="{2763724B-9F08-4708-86F1-C584E5D0CB14}" type="pres">
      <dgm:prSet presAssocID="{9F39183A-D1D9-45CB-8253-C2E3BE903EBD}" presName="axisShape" presStyleLbl="bgShp" presStyleIdx="0" presStyleCnt="1" custScaleX="182663"/>
      <dgm:spPr/>
    </dgm:pt>
    <dgm:pt modelId="{58FE485A-5DF6-4F9A-B426-B26202B646A7}" type="pres">
      <dgm:prSet presAssocID="{9F39183A-D1D9-45CB-8253-C2E3BE903EBD}" presName="rect1" presStyleLbl="node1" presStyleIdx="0" presStyleCnt="4" custScaleX="209361" custScaleY="117137" custLinFactNeighborX="-54331" custLinFactNeighborY="-4296">
        <dgm:presLayoutVars>
          <dgm:chMax val="0"/>
          <dgm:chPref val="0"/>
          <dgm:bulletEnabled val="1"/>
        </dgm:presLayoutVars>
      </dgm:prSet>
      <dgm:spPr/>
      <dgm:t>
        <a:bodyPr/>
        <a:lstStyle/>
        <a:p>
          <a:endParaRPr lang="en-US"/>
        </a:p>
      </dgm:t>
    </dgm:pt>
    <dgm:pt modelId="{A7DE12BB-AA2A-489A-9F8B-AD775071428A}" type="pres">
      <dgm:prSet presAssocID="{9F39183A-D1D9-45CB-8253-C2E3BE903EBD}" presName="rect2" presStyleLbl="node1" presStyleIdx="1" presStyleCnt="4" custScaleX="198861" custScaleY="114202" custLinFactNeighborX="44926" custLinFactNeighborY="-2948">
        <dgm:presLayoutVars>
          <dgm:chMax val="0"/>
          <dgm:chPref val="0"/>
          <dgm:bulletEnabled val="1"/>
        </dgm:presLayoutVars>
      </dgm:prSet>
      <dgm:spPr/>
      <dgm:t>
        <a:bodyPr/>
        <a:lstStyle/>
        <a:p>
          <a:endParaRPr lang="en-US"/>
        </a:p>
      </dgm:t>
    </dgm:pt>
    <dgm:pt modelId="{2E8407B7-19DB-4FF1-BB93-3615DC098F76}" type="pres">
      <dgm:prSet presAssocID="{9F39183A-D1D9-45CB-8253-C2E3BE903EBD}" presName="rect3" presStyleLbl="node1" presStyleIdx="2" presStyleCnt="4" custScaleX="197928" custScaleY="104802" custLinFactNeighborX="-53588" custLinFactNeighborY="3669">
        <dgm:presLayoutVars>
          <dgm:chMax val="0"/>
          <dgm:chPref val="0"/>
          <dgm:bulletEnabled val="1"/>
        </dgm:presLayoutVars>
      </dgm:prSet>
      <dgm:spPr/>
      <dgm:t>
        <a:bodyPr/>
        <a:lstStyle/>
        <a:p>
          <a:endParaRPr lang="en-US"/>
        </a:p>
      </dgm:t>
    </dgm:pt>
    <dgm:pt modelId="{53A6496A-DE06-40E1-99F8-F45E6D66D72E}" type="pres">
      <dgm:prSet presAssocID="{9F39183A-D1D9-45CB-8253-C2E3BE903EBD}" presName="rect4" presStyleLbl="node1" presStyleIdx="3" presStyleCnt="4" custScaleX="189248" custLinFactNeighborX="47893" custLinFactNeighborY="2211">
        <dgm:presLayoutVars>
          <dgm:chMax val="0"/>
          <dgm:chPref val="0"/>
          <dgm:bulletEnabled val="1"/>
        </dgm:presLayoutVars>
      </dgm:prSet>
      <dgm:spPr/>
      <dgm:t>
        <a:bodyPr/>
        <a:lstStyle/>
        <a:p>
          <a:endParaRPr lang="en-US"/>
        </a:p>
      </dgm:t>
    </dgm:pt>
  </dgm:ptLst>
  <dgm:cxnLst>
    <dgm:cxn modelId="{731D57A9-41AA-4C38-8DF3-50A4FBDFC516}" type="presOf" srcId="{6A3DD164-E6E9-4192-AD7B-AB4505C27768}" destId="{A7DE12BB-AA2A-489A-9F8B-AD775071428A}" srcOrd="0" destOrd="0" presId="urn:microsoft.com/office/officeart/2005/8/layout/matrix2"/>
    <dgm:cxn modelId="{91108AAF-55E5-4E1A-81F3-85DACEECC551}" type="presOf" srcId="{24CED257-B4BC-4E1E-A844-7D18A1865C6B}" destId="{2E8407B7-19DB-4FF1-BB93-3615DC098F76}" srcOrd="0" destOrd="0" presId="urn:microsoft.com/office/officeart/2005/8/layout/matrix2"/>
    <dgm:cxn modelId="{A03BA835-F1BD-46DD-A9AA-89E103B4C903}" type="presOf" srcId="{1D09E355-FA29-46E4-8706-2277BE030BB8}" destId="{58FE485A-5DF6-4F9A-B426-B26202B646A7}" srcOrd="0" destOrd="0" presId="urn:microsoft.com/office/officeart/2005/8/layout/matrix2"/>
    <dgm:cxn modelId="{8013DBA2-1C4F-4397-A6FE-8687532487C0}" type="presOf" srcId="{9F39183A-D1D9-45CB-8253-C2E3BE903EBD}" destId="{9D15137C-7409-4EF1-A380-2DAFC46290FC}" srcOrd="0" destOrd="0" presId="urn:microsoft.com/office/officeart/2005/8/layout/matrix2"/>
    <dgm:cxn modelId="{311F7A9F-DFFE-45E5-9E54-B07A60B93712}" srcId="{9F39183A-D1D9-45CB-8253-C2E3BE903EBD}" destId="{6A3DD164-E6E9-4192-AD7B-AB4505C27768}" srcOrd="1" destOrd="0" parTransId="{042146EC-D6DE-46FE-9BDE-41C981F52539}" sibTransId="{81B7D04F-5E41-41E3-870F-8B407F4D74F9}"/>
    <dgm:cxn modelId="{0C625B4C-8107-45FD-A335-2C096D6B1428}" srcId="{9F39183A-D1D9-45CB-8253-C2E3BE903EBD}" destId="{FBD0B24E-0EAA-41F7-8B72-ECCEE3EBFC7B}" srcOrd="3" destOrd="0" parTransId="{F0B6F75F-AF9C-4FF0-A1FD-BF19EA783291}" sibTransId="{C5049E48-4A8E-408F-B244-18BE17F14057}"/>
    <dgm:cxn modelId="{4FDE6B76-D99C-4FA6-8BB8-1A35B2CA2754}" type="presOf" srcId="{FBD0B24E-0EAA-41F7-8B72-ECCEE3EBFC7B}" destId="{53A6496A-DE06-40E1-99F8-F45E6D66D72E}" srcOrd="0" destOrd="0" presId="urn:microsoft.com/office/officeart/2005/8/layout/matrix2"/>
    <dgm:cxn modelId="{57245258-5C11-45E8-B5AF-4E380445DCF3}" srcId="{9F39183A-D1D9-45CB-8253-C2E3BE903EBD}" destId="{24CED257-B4BC-4E1E-A844-7D18A1865C6B}" srcOrd="2" destOrd="0" parTransId="{A638D1C1-4B0A-4B0A-9CCF-D4EF37FB338A}" sibTransId="{B790D343-2C83-47E2-8859-1030896DE50A}"/>
    <dgm:cxn modelId="{493CBF40-8F3E-4D4B-9BC8-0DCB321159E9}" srcId="{9F39183A-D1D9-45CB-8253-C2E3BE903EBD}" destId="{1D09E355-FA29-46E4-8706-2277BE030BB8}" srcOrd="0" destOrd="0" parTransId="{3ADD16DA-273A-4C20-9B33-EA57C3A60E5B}" sibTransId="{BB62B210-271F-4D7D-BC47-E55B3C3968E9}"/>
    <dgm:cxn modelId="{D2B59A98-1779-4F49-AF4A-5D3510EC91F5}" type="presParOf" srcId="{9D15137C-7409-4EF1-A380-2DAFC46290FC}" destId="{2763724B-9F08-4708-86F1-C584E5D0CB14}" srcOrd="0" destOrd="0" presId="urn:microsoft.com/office/officeart/2005/8/layout/matrix2"/>
    <dgm:cxn modelId="{C88A2BBB-0F9A-487D-BE4A-223F52FFECBB}" type="presParOf" srcId="{9D15137C-7409-4EF1-A380-2DAFC46290FC}" destId="{58FE485A-5DF6-4F9A-B426-B26202B646A7}" srcOrd="1" destOrd="0" presId="urn:microsoft.com/office/officeart/2005/8/layout/matrix2"/>
    <dgm:cxn modelId="{2B9B04BE-ACC5-4346-9631-1EC158B6FB10}" type="presParOf" srcId="{9D15137C-7409-4EF1-A380-2DAFC46290FC}" destId="{A7DE12BB-AA2A-489A-9F8B-AD775071428A}" srcOrd="2" destOrd="0" presId="urn:microsoft.com/office/officeart/2005/8/layout/matrix2"/>
    <dgm:cxn modelId="{D2241243-8776-46F4-942D-1A0D38F10ABA}" type="presParOf" srcId="{9D15137C-7409-4EF1-A380-2DAFC46290FC}" destId="{2E8407B7-19DB-4FF1-BB93-3615DC098F76}" srcOrd="3" destOrd="0" presId="urn:microsoft.com/office/officeart/2005/8/layout/matrix2"/>
    <dgm:cxn modelId="{E30BEFEF-5C19-45D0-990C-B9FC2ABC0E93}" type="presParOf" srcId="{9D15137C-7409-4EF1-A380-2DAFC46290FC}" destId="{53A6496A-DE06-40E1-99F8-F45E6D66D72E}"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63724B-9F08-4708-86F1-C584E5D0CB14}">
      <dsp:nvSpPr>
        <dsp:cNvPr id="0" name=""/>
        <dsp:cNvSpPr/>
      </dsp:nvSpPr>
      <dsp:spPr>
        <a:xfrm>
          <a:off x="0" y="0"/>
          <a:ext cx="11806517" cy="6463552"/>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8FE485A-5DF6-4F9A-B426-B26202B646A7}">
      <dsp:nvSpPr>
        <dsp:cNvPr id="0" name=""/>
        <dsp:cNvSpPr/>
      </dsp:nvSpPr>
      <dsp:spPr>
        <a:xfrm>
          <a:off x="128592" y="38936"/>
          <a:ext cx="5699094" cy="298223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b="1" kern="1200" dirty="0" smtClean="0"/>
            <a:t>SNOW COVER &amp; PROPERTIES RETRIEVAL FROM SATELLITE MICROWAVE</a:t>
          </a:r>
        </a:p>
        <a:p>
          <a:pPr lvl="0" algn="ctr" defTabSz="800100">
            <a:lnSpc>
              <a:spcPct val="100000"/>
            </a:lnSpc>
            <a:spcBef>
              <a:spcPct val="0"/>
            </a:spcBef>
            <a:spcAft>
              <a:spcPct val="35000"/>
            </a:spcAft>
          </a:pPr>
          <a:r>
            <a:rPr lang="en-US" sz="1800" kern="1200" dirty="0" smtClean="0"/>
            <a:t>Theme I:  Climate</a:t>
          </a:r>
        </a:p>
        <a:p>
          <a:pPr lvl="0" algn="l" defTabSz="800100">
            <a:lnSpc>
              <a:spcPct val="100000"/>
            </a:lnSpc>
            <a:spcBef>
              <a:spcPct val="0"/>
            </a:spcBef>
            <a:spcAft>
              <a:spcPct val="35000"/>
            </a:spcAft>
          </a:pPr>
          <a:r>
            <a:rPr lang="en-US" sz="2000" kern="1200" dirty="0" smtClean="0">
              <a:solidFill>
                <a:srgbClr val="FFC000"/>
              </a:solidFill>
            </a:rPr>
            <a:t>CREST Participants: </a:t>
          </a:r>
          <a:r>
            <a:rPr lang="en-US" sz="2000" u="sng" kern="1200" dirty="0" smtClean="0"/>
            <a:t>Shahroud</a:t>
          </a:r>
          <a:r>
            <a:rPr lang="en-US" sz="2000" kern="1200" dirty="0" smtClean="0"/>
            <a:t>i and Rossow</a:t>
          </a:r>
        </a:p>
        <a:p>
          <a:pPr lvl="0" algn="l" defTabSz="800100">
            <a:lnSpc>
              <a:spcPct val="100000"/>
            </a:lnSpc>
            <a:spcBef>
              <a:spcPct val="0"/>
            </a:spcBef>
            <a:spcAft>
              <a:spcPct val="35000"/>
            </a:spcAft>
          </a:pPr>
          <a:r>
            <a:rPr lang="en-US" sz="2000" kern="1200" dirty="0" smtClean="0">
              <a:solidFill>
                <a:srgbClr val="FFC000"/>
              </a:solidFill>
            </a:rPr>
            <a:t>Collaborators: </a:t>
          </a:r>
          <a:r>
            <a:rPr lang="en-US" sz="2000" kern="1200" dirty="0" smtClean="0"/>
            <a:t>Romanov (NOAA)</a:t>
          </a:r>
        </a:p>
        <a:p>
          <a:pPr lvl="0" algn="l" defTabSz="800100">
            <a:lnSpc>
              <a:spcPct val="100000"/>
            </a:lnSpc>
            <a:spcBef>
              <a:spcPct val="0"/>
            </a:spcBef>
            <a:spcAft>
              <a:spcPct val="35000"/>
            </a:spcAft>
          </a:pPr>
          <a:r>
            <a:rPr lang="en-US" sz="2000" kern="1200" dirty="0" smtClean="0">
              <a:solidFill>
                <a:srgbClr val="FFC000"/>
              </a:solidFill>
            </a:rPr>
            <a:t>Funding Source: </a:t>
          </a:r>
          <a:r>
            <a:rPr lang="en-US" sz="2000" kern="1200" dirty="0" smtClean="0"/>
            <a:t>NOAA EPP</a:t>
          </a:r>
          <a:endParaRPr lang="en-US" sz="2400" kern="1200" dirty="0" smtClean="0"/>
        </a:p>
        <a:p>
          <a:pPr lvl="0" algn="l" defTabSz="800100">
            <a:lnSpc>
              <a:spcPct val="90000"/>
            </a:lnSpc>
            <a:spcBef>
              <a:spcPct val="0"/>
            </a:spcBef>
            <a:spcAft>
              <a:spcPct val="35000"/>
            </a:spcAft>
          </a:pPr>
          <a:r>
            <a:rPr lang="en-US" sz="2400" kern="1200" dirty="0" smtClean="0"/>
            <a:t> </a:t>
          </a:r>
          <a:endParaRPr lang="en-US" sz="2400" kern="1200" dirty="0">
            <a:solidFill>
              <a:srgbClr val="FFC000"/>
            </a:solidFill>
          </a:endParaRPr>
        </a:p>
      </dsp:txBody>
      <dsp:txXfrm>
        <a:off x="128592" y="38936"/>
        <a:ext cx="5699094" cy="2982231"/>
      </dsp:txXfrm>
    </dsp:sp>
    <dsp:sp modelId="{A7DE12BB-AA2A-489A-9F8B-AD775071428A}">
      <dsp:nvSpPr>
        <dsp:cNvPr id="0" name=""/>
        <dsp:cNvSpPr/>
      </dsp:nvSpPr>
      <dsp:spPr>
        <a:xfrm>
          <a:off x="6161826" y="187443"/>
          <a:ext cx="5358232" cy="283925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4"/>
              </a:solidFill>
            </a:rPr>
            <a:t>Goals: </a:t>
          </a:r>
          <a:r>
            <a:rPr lang="en-US" sz="2400" kern="1200" dirty="0" smtClean="0"/>
            <a:t>Develop Rigorous Radiative Model-Based Retrieval of Snow Properties</a:t>
          </a:r>
        </a:p>
        <a:p>
          <a:pPr lvl="0" algn="l" defTabSz="1066800">
            <a:lnSpc>
              <a:spcPct val="90000"/>
            </a:lnSpc>
            <a:spcBef>
              <a:spcPct val="0"/>
            </a:spcBef>
            <a:spcAft>
              <a:spcPct val="35000"/>
            </a:spcAft>
          </a:pPr>
          <a:r>
            <a:rPr lang="en-US" sz="2400" kern="1200" dirty="0" smtClean="0">
              <a:solidFill>
                <a:schemeClr val="accent4"/>
              </a:solidFill>
            </a:rPr>
            <a:t>NOAA Relevance: </a:t>
          </a:r>
          <a:r>
            <a:rPr lang="en-US" sz="2400" kern="1200" dirty="0" smtClean="0"/>
            <a:t>Determine Snow Water Amounts</a:t>
          </a:r>
          <a:endParaRPr lang="en-US" sz="2400" kern="1200" dirty="0"/>
        </a:p>
      </dsp:txBody>
      <dsp:txXfrm>
        <a:off x="6161826" y="187443"/>
        <a:ext cx="5358232" cy="2839257"/>
      </dsp:txXfrm>
    </dsp:sp>
    <dsp:sp modelId="{2E8407B7-19DB-4FF1-BB93-3615DC098F76}">
      <dsp:nvSpPr>
        <dsp:cNvPr id="0" name=""/>
        <dsp:cNvSpPr/>
      </dsp:nvSpPr>
      <dsp:spPr>
        <a:xfrm>
          <a:off x="33591" y="3406977"/>
          <a:ext cx="5734334" cy="298039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-Determine Land Surface Microwave Emissivities by Combining Microwave and IR Measurements to Account for Atmospheric and Surface Temp. Effects</a:t>
          </a:r>
        </a:p>
        <a:p>
          <a:pPr lvl="0" algn="l" defTabSz="889000">
            <a:lnSpc>
              <a:spcPct val="90000"/>
            </a:lnSpc>
            <a:spcBef>
              <a:spcPct val="0"/>
            </a:spcBef>
            <a:spcAft>
              <a:spcPct val="35000"/>
            </a:spcAft>
          </a:pPr>
          <a:r>
            <a:rPr lang="en-US" sz="2000" kern="1200" dirty="0" smtClean="0"/>
            <a:t>-Determine Microwave Emissivity Signal of Snow</a:t>
          </a:r>
        </a:p>
        <a:p>
          <a:pPr lvl="0" algn="l" defTabSz="889000">
            <a:lnSpc>
              <a:spcPct val="90000"/>
            </a:lnSpc>
            <a:spcBef>
              <a:spcPct val="0"/>
            </a:spcBef>
            <a:spcAft>
              <a:spcPct val="35000"/>
            </a:spcAft>
          </a:pPr>
          <a:r>
            <a:rPr lang="en-US" sz="2000" kern="1200" dirty="0" smtClean="0"/>
            <a:t>-Train Neural Network Using Microwave Radiative Transfer Model of Snow</a:t>
          </a:r>
        </a:p>
        <a:p>
          <a:pPr lvl="0" algn="l" defTabSz="889000">
            <a:lnSpc>
              <a:spcPct val="90000"/>
            </a:lnSpc>
            <a:spcBef>
              <a:spcPct val="0"/>
            </a:spcBef>
            <a:spcAft>
              <a:spcPct val="35000"/>
            </a:spcAft>
          </a:pPr>
          <a:r>
            <a:rPr lang="en-US" sz="2000" kern="1200" dirty="0" smtClean="0"/>
            <a:t>-Retrieve Snow Cover, Depth, Density and Water Content</a:t>
          </a:r>
          <a:endParaRPr lang="en-US" sz="2000" kern="1200" dirty="0"/>
        </a:p>
      </dsp:txBody>
      <dsp:txXfrm>
        <a:off x="33591" y="3406977"/>
        <a:ext cx="5734334" cy="2980395"/>
      </dsp:txXfrm>
    </dsp:sp>
    <dsp:sp modelId="{53A6496A-DE06-40E1-99F8-F45E6D66D72E}">
      <dsp:nvSpPr>
        <dsp:cNvPr id="0" name=""/>
        <dsp:cNvSpPr/>
      </dsp:nvSpPr>
      <dsp:spPr>
        <a:xfrm>
          <a:off x="6109148" y="3406977"/>
          <a:ext cx="5520519" cy="293039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Global Snow Pack Properties Successfully Retrieved for 12-YR Period</a:t>
          </a:r>
        </a:p>
        <a:p>
          <a:pPr lvl="0" algn="ctr" defTabSz="1066800">
            <a:lnSpc>
              <a:spcPct val="90000"/>
            </a:lnSpc>
            <a:spcBef>
              <a:spcPct val="0"/>
            </a:spcBef>
            <a:spcAft>
              <a:spcPct val="35000"/>
            </a:spcAft>
          </a:pPr>
          <a:r>
            <a:rPr lang="en-US" sz="2400" kern="1200" dirty="0" smtClean="0"/>
            <a:t>(1 paper published, 1 paper in preparation)</a:t>
          </a:r>
        </a:p>
      </dsp:txBody>
      <dsp:txXfrm>
        <a:off x="6109148" y="3406977"/>
        <a:ext cx="5520519" cy="293039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63724B-9F08-4708-86F1-C584E5D0CB14}">
      <dsp:nvSpPr>
        <dsp:cNvPr id="0" name=""/>
        <dsp:cNvSpPr/>
      </dsp:nvSpPr>
      <dsp:spPr>
        <a:xfrm>
          <a:off x="0" y="0"/>
          <a:ext cx="11806517" cy="6463552"/>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8FE485A-5DF6-4F9A-B426-B26202B646A7}">
      <dsp:nvSpPr>
        <dsp:cNvPr id="0" name=""/>
        <dsp:cNvSpPr/>
      </dsp:nvSpPr>
      <dsp:spPr>
        <a:xfrm>
          <a:off x="109007" y="143749"/>
          <a:ext cx="5706152" cy="293336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b="1" kern="1200" dirty="0" smtClean="0"/>
            <a:t>NEAR-REAL-TIME CLOUD DETECTION FROM WEATHER SATELLITES </a:t>
          </a:r>
        </a:p>
        <a:p>
          <a:pPr lvl="0" algn="ctr" defTabSz="1066800">
            <a:lnSpc>
              <a:spcPct val="100000"/>
            </a:lnSpc>
            <a:spcBef>
              <a:spcPct val="0"/>
            </a:spcBef>
            <a:spcAft>
              <a:spcPct val="35000"/>
            </a:spcAft>
          </a:pPr>
          <a:r>
            <a:rPr lang="en-US" sz="2400" kern="1200" dirty="0" smtClean="0"/>
            <a:t>Theme I: Climate</a:t>
          </a:r>
        </a:p>
        <a:p>
          <a:pPr lvl="0" algn="l" defTabSz="1066800">
            <a:lnSpc>
              <a:spcPct val="100000"/>
            </a:lnSpc>
            <a:spcBef>
              <a:spcPct val="0"/>
            </a:spcBef>
            <a:spcAft>
              <a:spcPct val="35000"/>
            </a:spcAft>
          </a:pPr>
          <a:r>
            <a:rPr lang="en-US" sz="2400" kern="1200" dirty="0" smtClean="0">
              <a:solidFill>
                <a:srgbClr val="FFC000"/>
              </a:solidFill>
            </a:rPr>
            <a:t>CREST Participants:</a:t>
          </a:r>
          <a:r>
            <a:rPr lang="en-US" sz="2400" kern="1200" dirty="0" smtClean="0"/>
            <a:t> Rossow and Walker</a:t>
          </a:r>
        </a:p>
        <a:p>
          <a:pPr lvl="0" algn="l" defTabSz="1066800">
            <a:lnSpc>
              <a:spcPct val="100000"/>
            </a:lnSpc>
            <a:spcBef>
              <a:spcPct val="0"/>
            </a:spcBef>
            <a:spcAft>
              <a:spcPct val="35000"/>
            </a:spcAft>
          </a:pPr>
          <a:r>
            <a:rPr lang="en-US" sz="2400" kern="1200" dirty="0" smtClean="0">
              <a:solidFill>
                <a:srgbClr val="FFC000"/>
              </a:solidFill>
            </a:rPr>
            <a:t>Funding Source:</a:t>
          </a:r>
          <a:r>
            <a:rPr lang="en-US" sz="2400" kern="1200" dirty="0" smtClean="0">
              <a:solidFill>
                <a:schemeClr val="accent4">
                  <a:lumMod val="40000"/>
                  <a:lumOff val="60000"/>
                </a:schemeClr>
              </a:solidFill>
            </a:rPr>
            <a:t> </a:t>
          </a:r>
          <a:r>
            <a:rPr lang="en-US" sz="2400" kern="1200" dirty="0" smtClean="0"/>
            <a:t>NOAA and NASA</a:t>
          </a:r>
          <a:endParaRPr lang="en-US" sz="2400" kern="1200" dirty="0">
            <a:solidFill>
              <a:srgbClr val="FFC000"/>
            </a:solidFill>
          </a:endParaRPr>
        </a:p>
      </dsp:txBody>
      <dsp:txXfrm>
        <a:off x="109007" y="143749"/>
        <a:ext cx="5706152" cy="2933366"/>
      </dsp:txXfrm>
    </dsp:sp>
    <dsp:sp modelId="{A7DE12BB-AA2A-489A-9F8B-AD775071428A}">
      <dsp:nvSpPr>
        <dsp:cNvPr id="0" name=""/>
        <dsp:cNvSpPr/>
      </dsp:nvSpPr>
      <dsp:spPr>
        <a:xfrm>
          <a:off x="6057311" y="95531"/>
          <a:ext cx="5663752" cy="295880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4"/>
              </a:solidFill>
            </a:rPr>
            <a:t>Goal:</a:t>
          </a:r>
          <a:r>
            <a:rPr lang="en-US" sz="2400" kern="1200" dirty="0" smtClean="0"/>
            <a:t>  Adapt Successful ISCCP Cloud Detection Algorithm for Near-Real-Time and Higher Time Resolution Use </a:t>
          </a:r>
        </a:p>
        <a:p>
          <a:pPr lvl="0" algn="l" defTabSz="1066800">
            <a:lnSpc>
              <a:spcPct val="90000"/>
            </a:lnSpc>
            <a:spcBef>
              <a:spcPct val="0"/>
            </a:spcBef>
            <a:spcAft>
              <a:spcPct val="35000"/>
            </a:spcAft>
          </a:pPr>
          <a:endParaRPr lang="en-US" sz="2800" kern="1200" dirty="0" smtClean="0"/>
        </a:p>
        <a:p>
          <a:pPr lvl="0" algn="l" defTabSz="1066800">
            <a:lnSpc>
              <a:spcPct val="90000"/>
            </a:lnSpc>
            <a:spcBef>
              <a:spcPct val="0"/>
            </a:spcBef>
            <a:spcAft>
              <a:spcPct val="35000"/>
            </a:spcAft>
          </a:pPr>
          <a:r>
            <a:rPr lang="en-US" sz="2400" kern="1200" dirty="0" smtClean="0">
              <a:solidFill>
                <a:schemeClr val="accent4"/>
              </a:solidFill>
            </a:rPr>
            <a:t>NOAA Relevance:</a:t>
          </a:r>
          <a:r>
            <a:rPr lang="en-US" sz="2400" kern="1200" dirty="0" smtClean="0"/>
            <a:t> Understanding Changing Climate</a:t>
          </a:r>
          <a:endParaRPr lang="en-US" sz="2400" kern="1200" dirty="0"/>
        </a:p>
      </dsp:txBody>
      <dsp:txXfrm>
        <a:off x="6057311" y="95531"/>
        <a:ext cx="5663752" cy="2958807"/>
      </dsp:txXfrm>
    </dsp:sp>
    <dsp:sp modelId="{2E8407B7-19DB-4FF1-BB93-3615DC098F76}">
      <dsp:nvSpPr>
        <dsp:cNvPr id="0" name=""/>
        <dsp:cNvSpPr/>
      </dsp:nvSpPr>
      <dsp:spPr>
        <a:xfrm>
          <a:off x="92926" y="3349167"/>
          <a:ext cx="5647774" cy="303169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ISCCP Cloud Detection Algorithm Code was Revised to Provide Options for How Time-Statistics are Collected</a:t>
          </a:r>
          <a:endParaRPr lang="en-US" sz="2800" kern="1200" dirty="0"/>
        </a:p>
      </dsp:txBody>
      <dsp:txXfrm>
        <a:off x="92926" y="3349167"/>
        <a:ext cx="5647774" cy="3031690"/>
      </dsp:txXfrm>
    </dsp:sp>
    <dsp:sp modelId="{53A6496A-DE06-40E1-99F8-F45E6D66D72E}">
      <dsp:nvSpPr>
        <dsp:cNvPr id="0" name=""/>
        <dsp:cNvSpPr/>
      </dsp:nvSpPr>
      <dsp:spPr>
        <a:xfrm>
          <a:off x="6105529" y="3315285"/>
          <a:ext cx="5656409" cy="301734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 This Algorithm Works for all Imaging Radiometers on Geo-stationary and Polar Orbiting Satellites</a:t>
          </a:r>
        </a:p>
        <a:p>
          <a:pPr lvl="0" algn="ctr" defTabSz="1244600">
            <a:lnSpc>
              <a:spcPct val="90000"/>
            </a:lnSpc>
            <a:spcBef>
              <a:spcPct val="0"/>
            </a:spcBef>
            <a:spcAft>
              <a:spcPct val="35000"/>
            </a:spcAft>
          </a:pPr>
          <a:r>
            <a:rPr lang="en-US" sz="2800" kern="1200" dirty="0" smtClean="0"/>
            <a:t>- Capability is Being Transferred to NOAA as part of ISCCP R2O</a:t>
          </a:r>
        </a:p>
      </dsp:txBody>
      <dsp:txXfrm>
        <a:off x="6105529" y="3315285"/>
        <a:ext cx="5656409" cy="301734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63724B-9F08-4708-86F1-C584E5D0CB14}">
      <dsp:nvSpPr>
        <dsp:cNvPr id="0" name=""/>
        <dsp:cNvSpPr/>
      </dsp:nvSpPr>
      <dsp:spPr>
        <a:xfrm>
          <a:off x="6" y="0"/>
          <a:ext cx="11596201" cy="6348413"/>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8FE485A-5DF6-4F9A-B426-B26202B646A7}">
      <dsp:nvSpPr>
        <dsp:cNvPr id="0" name=""/>
        <dsp:cNvSpPr/>
      </dsp:nvSpPr>
      <dsp:spPr>
        <a:xfrm>
          <a:off x="215731" y="0"/>
          <a:ext cx="5366161" cy="306361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ct val="35000"/>
            </a:spcAft>
          </a:pPr>
          <a:endParaRPr lang="en-US" sz="1800" b="1" i="0" kern="1200" dirty="0" smtClean="0"/>
        </a:p>
        <a:p>
          <a:pPr lvl="0" algn="ctr" defTabSz="800100">
            <a:lnSpc>
              <a:spcPct val="100000"/>
            </a:lnSpc>
            <a:spcBef>
              <a:spcPct val="0"/>
            </a:spcBef>
            <a:spcAft>
              <a:spcPct val="35000"/>
            </a:spcAft>
          </a:pPr>
          <a:r>
            <a:rPr lang="en-US" sz="2000" b="1" i="0" kern="1200" dirty="0" smtClean="0">
              <a:ea typeface="Calibri" panose="020F0502020204030204" pitchFamily="34" charset="0"/>
              <a:cs typeface="Times New Roman" panose="02020603050405020304" pitchFamily="18" charset="0"/>
            </a:rPr>
            <a:t>CEILOMETER PBL HEIGHTS FOR ASSIMILATION AND VERIFICATION OF FORECAST PRODUCTS</a:t>
          </a:r>
        </a:p>
        <a:p>
          <a:pPr lvl="0" algn="ctr" defTabSz="800100">
            <a:lnSpc>
              <a:spcPct val="100000"/>
            </a:lnSpc>
            <a:spcBef>
              <a:spcPct val="0"/>
            </a:spcBef>
            <a:spcAft>
              <a:spcPct val="35000"/>
            </a:spcAft>
          </a:pPr>
          <a:r>
            <a:rPr lang="en-US" sz="1800" b="0" i="0" kern="1200" dirty="0" smtClean="0"/>
            <a:t>Theme II: Weather and Atmosphere</a:t>
          </a:r>
          <a:endParaRPr lang="en-US" sz="1800" b="0" i="0" kern="1200" dirty="0" smtClean="0">
            <a:ea typeface="Calibri" panose="020F0502020204030204" pitchFamily="34" charset="0"/>
            <a:cs typeface="Times New Roman" panose="02020603050405020304" pitchFamily="18" charset="0"/>
          </a:endParaRPr>
        </a:p>
        <a:p>
          <a:pPr lvl="0" algn="l" defTabSz="800100">
            <a:lnSpc>
              <a:spcPct val="100000"/>
            </a:lnSpc>
            <a:spcBef>
              <a:spcPct val="0"/>
            </a:spcBef>
            <a:spcAft>
              <a:spcPct val="35000"/>
            </a:spcAft>
          </a:pPr>
          <a:r>
            <a:rPr lang="en-US" sz="1600" b="0" i="0" kern="1200" dirty="0" smtClean="0">
              <a:solidFill>
                <a:srgbClr val="FFC000"/>
              </a:solidFill>
              <a:ea typeface="Calibri" panose="020F0502020204030204" pitchFamily="34" charset="0"/>
              <a:cs typeface="Times New Roman" panose="02020603050405020304" pitchFamily="18" charset="0"/>
            </a:rPr>
            <a:t>CREST Participants: </a:t>
          </a:r>
          <a:r>
            <a:rPr lang="en-US" sz="1600" b="0" i="0" kern="1200" dirty="0" smtClean="0">
              <a:ea typeface="Calibri" panose="020F0502020204030204" pitchFamily="34" charset="0"/>
              <a:cs typeface="Times New Roman" panose="02020603050405020304" pitchFamily="18" charset="0"/>
            </a:rPr>
            <a:t>Belay Demoz</a:t>
          </a:r>
          <a:r>
            <a:rPr lang="en-US" sz="1600" b="1" i="0" kern="1200" dirty="0" smtClean="0">
              <a:ea typeface="Calibri" panose="020F0502020204030204" pitchFamily="34" charset="0"/>
              <a:cs typeface="Times New Roman" panose="02020603050405020304" pitchFamily="18" charset="0"/>
            </a:rPr>
            <a:t>, </a:t>
          </a:r>
          <a:r>
            <a:rPr lang="en-US" sz="1600" i="0" kern="1200" dirty="0" smtClean="0">
              <a:ea typeface="Calibri" panose="020F0502020204030204" pitchFamily="34" charset="0"/>
              <a:cs typeface="Times New Roman" panose="02020603050405020304" pitchFamily="18" charset="0"/>
            </a:rPr>
            <a:t>Ruben Delgado, George Swift, Farrah Daham (leveraged undergrads), Qin Lin (CREST undergrad)</a:t>
          </a:r>
        </a:p>
        <a:p>
          <a:pPr lvl="0" algn="l" defTabSz="800100">
            <a:lnSpc>
              <a:spcPct val="100000"/>
            </a:lnSpc>
            <a:spcBef>
              <a:spcPct val="0"/>
            </a:spcBef>
            <a:spcAft>
              <a:spcPct val="35000"/>
            </a:spcAft>
          </a:pPr>
          <a:r>
            <a:rPr lang="en-US" sz="1600" i="0" kern="1200" dirty="0" smtClean="0">
              <a:solidFill>
                <a:srgbClr val="FFC000"/>
              </a:solidFill>
              <a:ea typeface="Calibri" panose="020F0502020204030204" pitchFamily="34" charset="0"/>
              <a:cs typeface="Times New Roman" panose="02020603050405020304" pitchFamily="18" charset="0"/>
            </a:rPr>
            <a:t>Collaborators:  </a:t>
          </a:r>
          <a:r>
            <a:rPr lang="en-US" sz="1600" i="0" kern="1200" dirty="0" smtClean="0">
              <a:ea typeface="Calibri" panose="020F0502020204030204" pitchFamily="34" charset="0"/>
              <a:cs typeface="Times New Roman" panose="02020603050405020304" pitchFamily="18" charset="0"/>
            </a:rPr>
            <a:t>Ricardo Sakai (Howard U.), Dennis Atkinson, Michael Hicks, Jason Chasse (Program Manager NextGen Aviation Weather at NOAA/NWS/ OS&amp;T) (NWS)</a:t>
          </a:r>
        </a:p>
        <a:p>
          <a:pPr lvl="0" algn="l" defTabSz="800100">
            <a:lnSpc>
              <a:spcPct val="100000"/>
            </a:lnSpc>
            <a:spcBef>
              <a:spcPct val="0"/>
            </a:spcBef>
            <a:spcAft>
              <a:spcPct val="35000"/>
            </a:spcAft>
          </a:pPr>
          <a:r>
            <a:rPr lang="en-US" sz="1600" b="0" i="0" kern="1200" dirty="0" smtClean="0">
              <a:solidFill>
                <a:srgbClr val="FFC000"/>
              </a:solidFill>
            </a:rPr>
            <a:t>Funding Source: </a:t>
          </a:r>
          <a:r>
            <a:rPr lang="en-US" sz="1600" i="0" kern="1200" dirty="0" smtClean="0">
              <a:solidFill>
                <a:schemeClr val="bg1"/>
              </a:solidFill>
            </a:rPr>
            <a:t>NOAA EPP and NWS</a:t>
          </a:r>
        </a:p>
        <a:p>
          <a:pPr lvl="0" algn="l" defTabSz="800100">
            <a:lnSpc>
              <a:spcPct val="90000"/>
            </a:lnSpc>
            <a:spcBef>
              <a:spcPct val="0"/>
            </a:spcBef>
            <a:spcAft>
              <a:spcPct val="35000"/>
            </a:spcAft>
          </a:pPr>
          <a:r>
            <a:rPr lang="en-US" sz="2000" kern="1200" dirty="0" smtClean="0"/>
            <a:t> </a:t>
          </a:r>
          <a:endParaRPr lang="en-US" sz="2000" kern="1200" dirty="0">
            <a:solidFill>
              <a:srgbClr val="FFC000"/>
            </a:solidFill>
          </a:endParaRPr>
        </a:p>
      </dsp:txBody>
      <dsp:txXfrm>
        <a:off x="215731" y="0"/>
        <a:ext cx="5366161" cy="3063617"/>
      </dsp:txXfrm>
    </dsp:sp>
    <dsp:sp modelId="{A7DE12BB-AA2A-489A-9F8B-AD775071428A}">
      <dsp:nvSpPr>
        <dsp:cNvPr id="0" name=""/>
        <dsp:cNvSpPr/>
      </dsp:nvSpPr>
      <dsp:spPr>
        <a:xfrm>
          <a:off x="6132135" y="0"/>
          <a:ext cx="5413774" cy="306216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0" i="0" kern="1200" dirty="0" smtClean="0">
              <a:solidFill>
                <a:schemeClr val="accent4"/>
              </a:solidFill>
            </a:rPr>
            <a:t>Project 2: </a:t>
          </a:r>
          <a:r>
            <a:rPr lang="en-US" sz="1800" b="0" i="0" kern="1200" dirty="0" smtClean="0"/>
            <a:t>Aerosol, Water Vapor, and Planetary Boundary Layer Climatologies with the CREST Lidar Network in support of satellite product validation and applications to air quality.</a:t>
          </a:r>
        </a:p>
        <a:p>
          <a:pPr lvl="0" algn="just" defTabSz="800100">
            <a:lnSpc>
              <a:spcPct val="90000"/>
            </a:lnSpc>
            <a:spcBef>
              <a:spcPct val="0"/>
            </a:spcBef>
            <a:spcAft>
              <a:spcPct val="35000"/>
            </a:spcAft>
          </a:pPr>
          <a:endParaRPr lang="en-US" sz="1600" b="0" i="1" kern="1200" dirty="0" smtClean="0"/>
        </a:p>
        <a:p>
          <a:pPr lvl="0" algn="just" defTabSz="800100">
            <a:lnSpc>
              <a:spcPct val="90000"/>
            </a:lnSpc>
            <a:spcBef>
              <a:spcPct val="0"/>
            </a:spcBef>
            <a:spcAft>
              <a:spcPct val="35000"/>
            </a:spcAft>
          </a:pPr>
          <a:r>
            <a:rPr lang="en-US" sz="1800" kern="1200" dirty="0" smtClean="0">
              <a:solidFill>
                <a:schemeClr val="accent4"/>
              </a:solidFill>
            </a:rPr>
            <a:t>NOAA Relevance: </a:t>
          </a:r>
          <a:r>
            <a:rPr lang="en-US" sz="1800" kern="1200" dirty="0" smtClean="0"/>
            <a:t>Observations of PBL height and dynamics, aerosol, clouds, as function of diurnal cycle, season and ancillary MET data sets. Discriminate local and long range transport pollutant sources.</a:t>
          </a:r>
          <a:endParaRPr lang="en-US" sz="1800" kern="1200" dirty="0"/>
        </a:p>
      </dsp:txBody>
      <dsp:txXfrm>
        <a:off x="6132135" y="0"/>
        <a:ext cx="5413774" cy="3062169"/>
      </dsp:txXfrm>
    </dsp:sp>
    <dsp:sp modelId="{2E8407B7-19DB-4FF1-BB93-3615DC098F76}">
      <dsp:nvSpPr>
        <dsp:cNvPr id="0" name=""/>
        <dsp:cNvSpPr/>
      </dsp:nvSpPr>
      <dsp:spPr>
        <a:xfrm>
          <a:off x="334345" y="3438909"/>
          <a:ext cx="5317710" cy="270051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ea typeface="Calibri" panose="020F0502020204030204" pitchFamily="34" charset="0"/>
              <a:cs typeface="Times New Roman" panose="02020603050405020304" pitchFamily="18" charset="0"/>
            </a:rPr>
            <a:t>-The UMBC algorithm is being used to retrieve PBL heights from the NWS Vaisala’s CL31 ceilometers, as part of a Proof of Concept Test bed. </a:t>
          </a:r>
        </a:p>
        <a:p>
          <a:pPr lvl="0" algn="l" defTabSz="800100">
            <a:lnSpc>
              <a:spcPct val="90000"/>
            </a:lnSpc>
            <a:spcBef>
              <a:spcPct val="0"/>
            </a:spcBef>
            <a:spcAft>
              <a:spcPct val="35000"/>
            </a:spcAft>
          </a:pPr>
          <a:r>
            <a:rPr lang="en-US" sz="1800" kern="1200" dirty="0" smtClean="0">
              <a:ea typeface="Calibri" panose="020F0502020204030204" pitchFamily="34" charset="0"/>
              <a:cs typeface="Times New Roman" panose="02020603050405020304" pitchFamily="18" charset="0"/>
            </a:rPr>
            <a:t>-Collocated measurements between CL31 ceilometer and UMBC Micropulse Lidar. </a:t>
          </a:r>
        </a:p>
        <a:p>
          <a:pPr lvl="0" algn="l" defTabSz="800100">
            <a:lnSpc>
              <a:spcPct val="90000"/>
            </a:lnSpc>
            <a:spcBef>
              <a:spcPct val="0"/>
            </a:spcBef>
            <a:spcAft>
              <a:spcPct val="35000"/>
            </a:spcAft>
          </a:pPr>
          <a:r>
            <a:rPr lang="en-US" sz="1800" kern="1200" dirty="0" smtClean="0">
              <a:ea typeface="Calibri" panose="020F0502020204030204" pitchFamily="34" charset="0"/>
              <a:cs typeface="Times New Roman" panose="02020603050405020304" pitchFamily="18" charset="0"/>
            </a:rPr>
            <a:t>-Collaboration between UMBC and Howard University.</a:t>
          </a:r>
        </a:p>
      </dsp:txBody>
      <dsp:txXfrm>
        <a:off x="334345" y="3438909"/>
        <a:ext cx="5317710" cy="2700513"/>
      </dsp:txXfrm>
    </dsp:sp>
    <dsp:sp modelId="{53A6496A-DE06-40E1-99F8-F45E6D66D72E}">
      <dsp:nvSpPr>
        <dsp:cNvPr id="0" name=""/>
        <dsp:cNvSpPr/>
      </dsp:nvSpPr>
      <dsp:spPr>
        <a:xfrm>
          <a:off x="6132148" y="3402800"/>
          <a:ext cx="5357628" cy="271640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smtClean="0">
            <a:ea typeface="Calibri" panose="020F0502020204030204" pitchFamily="34" charset="0"/>
            <a:cs typeface="Times New Roman" panose="02020603050405020304" pitchFamily="18" charset="0"/>
          </a:endParaRPr>
        </a:p>
        <a:p>
          <a:pPr lvl="0" algn="ctr" defTabSz="711200">
            <a:lnSpc>
              <a:spcPct val="90000"/>
            </a:lnSpc>
            <a:spcBef>
              <a:spcPct val="0"/>
            </a:spcBef>
            <a:spcAft>
              <a:spcPct val="35000"/>
            </a:spcAft>
          </a:pPr>
          <a:endParaRPr lang="en-US" sz="1600" kern="1200" dirty="0" smtClean="0">
            <a:ea typeface="Calibri" panose="020F0502020204030204" pitchFamily="34" charset="0"/>
            <a:cs typeface="Times New Roman" panose="02020603050405020304" pitchFamily="18" charset="0"/>
          </a:endParaRPr>
        </a:p>
        <a:p>
          <a:pPr lvl="0" algn="ctr" defTabSz="711200">
            <a:lnSpc>
              <a:spcPct val="90000"/>
            </a:lnSpc>
            <a:spcBef>
              <a:spcPct val="0"/>
            </a:spcBef>
            <a:spcAft>
              <a:spcPct val="35000"/>
            </a:spcAft>
          </a:pPr>
          <a:endParaRPr lang="en-US" sz="1600" kern="1200" dirty="0" smtClean="0">
            <a:ea typeface="Calibri" panose="020F0502020204030204" pitchFamily="34" charset="0"/>
            <a:cs typeface="Times New Roman" panose="02020603050405020304" pitchFamily="18" charset="0"/>
          </a:endParaRPr>
        </a:p>
        <a:p>
          <a:pPr lvl="0" algn="ctr" defTabSz="711200">
            <a:lnSpc>
              <a:spcPct val="90000"/>
            </a:lnSpc>
            <a:spcBef>
              <a:spcPct val="0"/>
            </a:spcBef>
            <a:spcAft>
              <a:spcPct val="35000"/>
            </a:spcAft>
          </a:pPr>
          <a:endParaRPr lang="en-US" sz="1600" kern="1200" dirty="0" smtClean="0">
            <a:ea typeface="Calibri" panose="020F0502020204030204" pitchFamily="34" charset="0"/>
            <a:cs typeface="Times New Roman" panose="02020603050405020304" pitchFamily="18" charset="0"/>
          </a:endParaRPr>
        </a:p>
        <a:p>
          <a:pPr lvl="0" algn="ctr" defTabSz="711200">
            <a:lnSpc>
              <a:spcPct val="90000"/>
            </a:lnSpc>
            <a:spcBef>
              <a:spcPct val="0"/>
            </a:spcBef>
            <a:spcAft>
              <a:spcPct val="35000"/>
            </a:spcAft>
          </a:pPr>
          <a:endParaRPr lang="en-US" sz="1600" kern="1200" dirty="0" smtClean="0">
            <a:ea typeface="Calibri" panose="020F0502020204030204" pitchFamily="34" charset="0"/>
            <a:cs typeface="Times New Roman" panose="02020603050405020304" pitchFamily="18" charset="0"/>
          </a:endParaRPr>
        </a:p>
        <a:p>
          <a:pPr lvl="0" algn="ctr" defTabSz="711200">
            <a:lnSpc>
              <a:spcPct val="90000"/>
            </a:lnSpc>
            <a:spcBef>
              <a:spcPct val="0"/>
            </a:spcBef>
            <a:spcAft>
              <a:spcPct val="35000"/>
            </a:spcAft>
          </a:pPr>
          <a:endParaRPr lang="en-US" sz="1600" kern="1200" dirty="0" smtClean="0">
            <a:ea typeface="Calibri" panose="020F0502020204030204" pitchFamily="34" charset="0"/>
            <a:cs typeface="Times New Roman" panose="02020603050405020304" pitchFamily="18" charset="0"/>
          </a:endParaRPr>
        </a:p>
        <a:p>
          <a:pPr lvl="0" algn="ctr" defTabSz="711200">
            <a:lnSpc>
              <a:spcPct val="90000"/>
            </a:lnSpc>
            <a:spcBef>
              <a:spcPct val="0"/>
            </a:spcBef>
            <a:spcAft>
              <a:spcPct val="35000"/>
            </a:spcAft>
          </a:pPr>
          <a:endParaRPr lang="en-US" sz="1600" kern="1200" dirty="0" smtClean="0">
            <a:ea typeface="Calibri" panose="020F0502020204030204" pitchFamily="34" charset="0"/>
            <a:cs typeface="Times New Roman" panose="02020603050405020304" pitchFamily="18" charset="0"/>
          </a:endParaRPr>
        </a:p>
        <a:p>
          <a:pPr lvl="0" algn="ctr" defTabSz="711200">
            <a:lnSpc>
              <a:spcPct val="90000"/>
            </a:lnSpc>
            <a:spcBef>
              <a:spcPct val="0"/>
            </a:spcBef>
            <a:spcAft>
              <a:spcPct val="35000"/>
            </a:spcAft>
          </a:pPr>
          <a:endParaRPr lang="en-US" sz="1600" kern="1200" dirty="0" smtClean="0">
            <a:ea typeface="Calibri" panose="020F0502020204030204" pitchFamily="34" charset="0"/>
            <a:cs typeface="Times New Roman" panose="02020603050405020304" pitchFamily="18" charset="0"/>
          </a:endParaRPr>
        </a:p>
        <a:p>
          <a:pPr lvl="0" algn="ctr" defTabSz="711200">
            <a:lnSpc>
              <a:spcPct val="90000"/>
            </a:lnSpc>
            <a:spcBef>
              <a:spcPct val="0"/>
            </a:spcBef>
            <a:spcAft>
              <a:spcPct val="35000"/>
            </a:spcAft>
          </a:pPr>
          <a:endParaRPr lang="en-US" sz="1600" kern="1200" dirty="0" smtClean="0">
            <a:ea typeface="Calibri" panose="020F0502020204030204" pitchFamily="34" charset="0"/>
            <a:cs typeface="Times New Roman" panose="02020603050405020304" pitchFamily="18" charset="0"/>
          </a:endParaRPr>
        </a:p>
        <a:p>
          <a:pPr lvl="0" algn="ctr" defTabSz="711200">
            <a:lnSpc>
              <a:spcPct val="90000"/>
            </a:lnSpc>
            <a:spcBef>
              <a:spcPct val="0"/>
            </a:spcBef>
            <a:spcAft>
              <a:spcPct val="35000"/>
            </a:spcAft>
          </a:pPr>
          <a:endParaRPr lang="en-US" sz="1600" kern="1200" dirty="0" smtClean="0">
            <a:ea typeface="Calibri" panose="020F0502020204030204" pitchFamily="34" charset="0"/>
            <a:cs typeface="Times New Roman" panose="02020603050405020304" pitchFamily="18" charset="0"/>
          </a:endParaRPr>
        </a:p>
        <a:p>
          <a:pPr lvl="0" algn="just" defTabSz="711200">
            <a:lnSpc>
              <a:spcPct val="90000"/>
            </a:lnSpc>
            <a:spcBef>
              <a:spcPct val="0"/>
            </a:spcBef>
            <a:spcAft>
              <a:spcPct val="35000"/>
            </a:spcAft>
          </a:pPr>
          <a:r>
            <a:rPr lang="en-US" sz="1600" kern="1200" dirty="0" smtClean="0">
              <a:ea typeface="Calibri" panose="020F0502020204030204" pitchFamily="34" charset="0"/>
              <a:cs typeface="Times New Roman" panose="02020603050405020304" pitchFamily="18" charset="0"/>
            </a:rPr>
            <a:t>PBL heights retrieved from CL31 will be implemented at nationwide ASOS sites, as support of scientific efforts of the NWS Sterling Field Support Center. </a:t>
          </a: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dsp:txBody>
      <dsp:txXfrm>
        <a:off x="6132148" y="3402800"/>
        <a:ext cx="5357628" cy="271640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63724B-9F08-4708-86F1-C584E5D0CB14}">
      <dsp:nvSpPr>
        <dsp:cNvPr id="0" name=""/>
        <dsp:cNvSpPr/>
      </dsp:nvSpPr>
      <dsp:spPr>
        <a:xfrm>
          <a:off x="6" y="0"/>
          <a:ext cx="11596201" cy="6348413"/>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8FE485A-5DF6-4F9A-B426-B26202B646A7}">
      <dsp:nvSpPr>
        <dsp:cNvPr id="0" name=""/>
        <dsp:cNvSpPr/>
      </dsp:nvSpPr>
      <dsp:spPr>
        <a:xfrm>
          <a:off x="215731" y="0"/>
          <a:ext cx="5366161" cy="306361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ct val="35000"/>
            </a:spcAft>
          </a:pPr>
          <a:endParaRPr lang="en-US" sz="1800" b="1" i="0" kern="1200" dirty="0" smtClean="0"/>
        </a:p>
        <a:p>
          <a:pPr lvl="0" algn="ctr" defTabSz="800100">
            <a:lnSpc>
              <a:spcPct val="100000"/>
            </a:lnSpc>
            <a:spcBef>
              <a:spcPct val="0"/>
            </a:spcBef>
            <a:spcAft>
              <a:spcPct val="35000"/>
            </a:spcAft>
          </a:pPr>
          <a:r>
            <a:rPr lang="en-US" sz="2000" b="1" i="0" kern="1200" dirty="0" smtClean="0">
              <a:ea typeface="Calibri" panose="020F0502020204030204" pitchFamily="34" charset="0"/>
              <a:cs typeface="Times New Roman" panose="02020603050405020304" pitchFamily="18" charset="0"/>
            </a:rPr>
            <a:t>AEROSOL PROPERTIES RETRIEVED FROM OMPS LIMB PROFILER (LP) MEASUREMENTS</a:t>
          </a:r>
        </a:p>
        <a:p>
          <a:pPr lvl="0" algn="ctr" defTabSz="800100">
            <a:lnSpc>
              <a:spcPct val="100000"/>
            </a:lnSpc>
            <a:spcBef>
              <a:spcPct val="0"/>
            </a:spcBef>
            <a:spcAft>
              <a:spcPct val="35000"/>
            </a:spcAft>
          </a:pPr>
          <a:r>
            <a:rPr lang="en-US" sz="1800" b="0" i="0" kern="1200" dirty="0" smtClean="0"/>
            <a:t>Theme II: Weather and Atmosphere </a:t>
          </a:r>
          <a:endParaRPr lang="en-US" sz="1800" b="0" i="0" kern="1200" dirty="0" smtClean="0">
            <a:ea typeface="Calibri" panose="020F0502020204030204" pitchFamily="34" charset="0"/>
            <a:cs typeface="Times New Roman" panose="02020603050405020304" pitchFamily="18" charset="0"/>
          </a:endParaRPr>
        </a:p>
        <a:p>
          <a:pPr lvl="0" algn="l" defTabSz="800100">
            <a:lnSpc>
              <a:spcPct val="100000"/>
            </a:lnSpc>
            <a:spcBef>
              <a:spcPct val="0"/>
            </a:spcBef>
            <a:spcAft>
              <a:spcPct val="35000"/>
            </a:spcAft>
          </a:pPr>
          <a:r>
            <a:rPr lang="en-US" sz="1600" b="0" i="0" kern="1200" dirty="0" smtClean="0">
              <a:solidFill>
                <a:srgbClr val="FFC000"/>
              </a:solidFill>
              <a:ea typeface="Calibri" panose="020F0502020204030204" pitchFamily="34" charset="0"/>
              <a:cs typeface="Times New Roman" panose="02020603050405020304" pitchFamily="18" charset="0"/>
            </a:rPr>
            <a:t>CREST Participants</a:t>
          </a:r>
          <a:r>
            <a:rPr lang="en-US" sz="1600" b="1" i="0" kern="1200" dirty="0" smtClean="0">
              <a:ea typeface="Calibri" panose="020F0502020204030204" pitchFamily="34" charset="0"/>
              <a:cs typeface="Times New Roman" panose="02020603050405020304" pitchFamily="18" charset="0"/>
            </a:rPr>
            <a:t>:  </a:t>
          </a:r>
          <a:r>
            <a:rPr lang="en-US" sz="1600" i="0" kern="1200" dirty="0" smtClean="0">
              <a:ea typeface="Calibri" panose="020F0502020204030204" pitchFamily="34" charset="0"/>
              <a:cs typeface="Times New Roman" panose="02020603050405020304" pitchFamily="18" charset="0"/>
            </a:rPr>
            <a:t> Robert Loughman, Ernest Nyaku (leveraged graduate student), Ryan McCabe, Ashley Orehek (CREST undergrads);</a:t>
          </a:r>
        </a:p>
        <a:p>
          <a:pPr lvl="0" algn="l" defTabSz="800100">
            <a:lnSpc>
              <a:spcPct val="100000"/>
            </a:lnSpc>
            <a:spcBef>
              <a:spcPct val="0"/>
            </a:spcBef>
            <a:spcAft>
              <a:spcPct val="35000"/>
            </a:spcAft>
          </a:pPr>
          <a:r>
            <a:rPr lang="en-US" sz="1600" b="0" i="0" kern="1200" dirty="0" smtClean="0">
              <a:solidFill>
                <a:srgbClr val="FFC000"/>
              </a:solidFill>
              <a:ea typeface="Calibri" panose="020F0502020204030204" pitchFamily="34" charset="0"/>
              <a:cs typeface="Times New Roman" panose="02020603050405020304" pitchFamily="18" charset="0"/>
            </a:rPr>
            <a:t>Collaborators: </a:t>
          </a:r>
          <a:r>
            <a:rPr lang="en-US" sz="1600" i="0" kern="1200" dirty="0" smtClean="0">
              <a:ea typeface="Calibri" panose="020F0502020204030204" pitchFamily="34" charset="0"/>
              <a:cs typeface="Times New Roman" panose="02020603050405020304" pitchFamily="18" charset="0"/>
            </a:rPr>
            <a:t>P.K. Bhartia (NASA GSFC), Nick Gorkavyi and Zhong </a:t>
          </a:r>
          <a:r>
            <a:rPr lang="en-US" sz="1600" b="0" i="0" kern="1200" dirty="0" smtClean="0">
              <a:solidFill>
                <a:schemeClr val="bg1"/>
              </a:solidFill>
              <a:ea typeface="Calibri" panose="020F0502020204030204" pitchFamily="34" charset="0"/>
              <a:cs typeface="Times New Roman" panose="02020603050405020304" pitchFamily="18" charset="0"/>
            </a:rPr>
            <a:t>Chen (SSAI), Ghassan Taha (USRA), </a:t>
          </a:r>
          <a:r>
            <a:rPr lang="en-US" sz="1600" i="0" kern="1200" dirty="0" smtClean="0">
              <a:ea typeface="Calibri" panose="020F0502020204030204" pitchFamily="34" charset="0"/>
              <a:cs typeface="Times New Roman" panose="02020603050405020304" pitchFamily="18" charset="0"/>
            </a:rPr>
            <a:t>Lawrence Flynn (NOAA NESDIS)</a:t>
          </a:r>
        </a:p>
        <a:p>
          <a:pPr lvl="0" algn="l" defTabSz="800100">
            <a:lnSpc>
              <a:spcPct val="100000"/>
            </a:lnSpc>
            <a:spcBef>
              <a:spcPct val="0"/>
            </a:spcBef>
            <a:spcAft>
              <a:spcPct val="35000"/>
            </a:spcAft>
          </a:pPr>
          <a:r>
            <a:rPr lang="en-US" sz="1600" b="0" i="0" kern="1200" dirty="0" smtClean="0">
              <a:solidFill>
                <a:srgbClr val="FFC000"/>
              </a:solidFill>
            </a:rPr>
            <a:t>Funding Source: </a:t>
          </a:r>
          <a:r>
            <a:rPr lang="en-US" sz="1600" i="0" kern="1200" dirty="0" smtClean="0"/>
            <a:t>NASA/SSAI Sub-Contract</a:t>
          </a:r>
        </a:p>
        <a:p>
          <a:pPr lvl="0" algn="l" defTabSz="800100">
            <a:lnSpc>
              <a:spcPct val="90000"/>
            </a:lnSpc>
            <a:spcBef>
              <a:spcPct val="0"/>
            </a:spcBef>
            <a:spcAft>
              <a:spcPct val="35000"/>
            </a:spcAft>
          </a:pPr>
          <a:r>
            <a:rPr lang="en-US" sz="2000" kern="1200" dirty="0" smtClean="0"/>
            <a:t> </a:t>
          </a:r>
          <a:endParaRPr lang="en-US" sz="2000" kern="1200" dirty="0">
            <a:solidFill>
              <a:srgbClr val="FFC000"/>
            </a:solidFill>
          </a:endParaRPr>
        </a:p>
      </dsp:txBody>
      <dsp:txXfrm>
        <a:off x="215731" y="0"/>
        <a:ext cx="5366161" cy="3063617"/>
      </dsp:txXfrm>
    </dsp:sp>
    <dsp:sp modelId="{A7DE12BB-AA2A-489A-9F8B-AD775071428A}">
      <dsp:nvSpPr>
        <dsp:cNvPr id="0" name=""/>
        <dsp:cNvSpPr/>
      </dsp:nvSpPr>
      <dsp:spPr>
        <a:xfrm>
          <a:off x="6132135" y="0"/>
          <a:ext cx="5413774" cy="306216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0" i="1" kern="1200" dirty="0" smtClean="0">
              <a:solidFill>
                <a:schemeClr val="accent4"/>
              </a:solidFill>
            </a:rPr>
            <a:t>Project 2: </a:t>
          </a:r>
          <a:r>
            <a:rPr lang="en-US" sz="1800" kern="1200" dirty="0" smtClean="0"/>
            <a:t>OMPS LP Aerosol Extinction Algorithm Improvements</a:t>
          </a:r>
          <a:endParaRPr lang="en-US" sz="1800" b="0" i="1" kern="1200" dirty="0" smtClean="0"/>
        </a:p>
        <a:p>
          <a:pPr lvl="0" algn="just" defTabSz="800100">
            <a:lnSpc>
              <a:spcPct val="90000"/>
            </a:lnSpc>
            <a:spcBef>
              <a:spcPct val="0"/>
            </a:spcBef>
            <a:spcAft>
              <a:spcPct val="35000"/>
            </a:spcAft>
          </a:pPr>
          <a:endParaRPr lang="en-US" sz="1800" kern="1200" dirty="0" smtClean="0">
            <a:solidFill>
              <a:schemeClr val="accent4"/>
            </a:solidFill>
          </a:endParaRPr>
        </a:p>
        <a:p>
          <a:pPr lvl="0" algn="l" defTabSz="800100">
            <a:lnSpc>
              <a:spcPct val="90000"/>
            </a:lnSpc>
            <a:spcBef>
              <a:spcPct val="0"/>
            </a:spcBef>
            <a:spcAft>
              <a:spcPct val="35000"/>
            </a:spcAft>
          </a:pPr>
          <a:r>
            <a:rPr lang="en-US" sz="1800" kern="1200" dirty="0" smtClean="0">
              <a:solidFill>
                <a:schemeClr val="accent4"/>
              </a:solidFill>
            </a:rPr>
            <a:t>NOAA Relevance: </a:t>
          </a:r>
          <a:r>
            <a:rPr lang="en-US" sz="1800" kern="1200" dirty="0" smtClean="0"/>
            <a:t>OMPS LP aerosol retrievals improve the OMPS LP ozone profile retrievals, and also have inherent value because of the impact of lower stratospheric / upper tropospheric aerosols on climate.</a:t>
          </a:r>
          <a:endParaRPr lang="en-US" sz="1800" kern="1200" dirty="0"/>
        </a:p>
      </dsp:txBody>
      <dsp:txXfrm>
        <a:off x="6132135" y="0"/>
        <a:ext cx="5413774" cy="3062169"/>
      </dsp:txXfrm>
    </dsp:sp>
    <dsp:sp modelId="{2E8407B7-19DB-4FF1-BB93-3615DC098F76}">
      <dsp:nvSpPr>
        <dsp:cNvPr id="0" name=""/>
        <dsp:cNvSpPr/>
      </dsp:nvSpPr>
      <dsp:spPr>
        <a:xfrm>
          <a:off x="334345" y="3438909"/>
          <a:ext cx="5317710" cy="270051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ea typeface="Calibri" panose="020F0502020204030204" pitchFamily="34" charset="0"/>
              <a:cs typeface="Times New Roman" panose="02020603050405020304" pitchFamily="18" charset="0"/>
            </a:rPr>
            <a:t>-The OMPS LP algorithm is being refined for more accurate aerosol extinction and microphysical property retrievals</a:t>
          </a:r>
        </a:p>
        <a:p>
          <a:pPr lvl="0" algn="l" defTabSz="711200">
            <a:lnSpc>
              <a:spcPct val="90000"/>
            </a:lnSpc>
            <a:spcBef>
              <a:spcPct val="0"/>
            </a:spcBef>
            <a:spcAft>
              <a:spcPct val="35000"/>
            </a:spcAft>
          </a:pPr>
          <a:r>
            <a:rPr lang="en-US" sz="1600" kern="1200" dirty="0" smtClean="0">
              <a:ea typeface="Calibri" panose="020F0502020204030204" pitchFamily="34" charset="0"/>
              <a:cs typeface="Times New Roman" panose="02020603050405020304" pitchFamily="18" charset="0"/>
            </a:rPr>
            <a:t>-The algorithm is currently applied to Suomi NPP OMPS LP data, and will be applied to SAGE III and NOAA JPSS-2 data in the future</a:t>
          </a:r>
        </a:p>
        <a:p>
          <a:pPr lvl="0" algn="l" defTabSz="711200">
            <a:lnSpc>
              <a:spcPct val="90000"/>
            </a:lnSpc>
            <a:spcBef>
              <a:spcPct val="0"/>
            </a:spcBef>
            <a:spcAft>
              <a:spcPct val="35000"/>
            </a:spcAft>
          </a:pPr>
          <a:r>
            <a:rPr lang="en-US" sz="1600" kern="1200" dirty="0" smtClean="0">
              <a:ea typeface="Calibri" panose="020F0502020204030204" pitchFamily="34" charset="0"/>
              <a:cs typeface="Times New Roman" panose="02020603050405020304" pitchFamily="18" charset="0"/>
            </a:rPr>
            <a:t>-Several problems (poor convergence, excessive dependence on a priori information) have been recently addressed to improve the algorithm</a:t>
          </a:r>
        </a:p>
      </dsp:txBody>
      <dsp:txXfrm>
        <a:off x="334345" y="3438909"/>
        <a:ext cx="5317710" cy="2700513"/>
      </dsp:txXfrm>
    </dsp:sp>
    <dsp:sp modelId="{53A6496A-DE06-40E1-99F8-F45E6D66D72E}">
      <dsp:nvSpPr>
        <dsp:cNvPr id="0" name=""/>
        <dsp:cNvSpPr/>
      </dsp:nvSpPr>
      <dsp:spPr>
        <a:xfrm>
          <a:off x="6132148" y="3402800"/>
          <a:ext cx="5357628" cy="271640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smtClean="0">
            <a:ea typeface="Calibri" panose="020F0502020204030204" pitchFamily="34" charset="0"/>
            <a:cs typeface="Times New Roman" panose="02020603050405020304" pitchFamily="18" charset="0"/>
          </a:endParaRPr>
        </a:p>
        <a:p>
          <a:pPr lvl="0" algn="ctr" defTabSz="800100">
            <a:lnSpc>
              <a:spcPct val="90000"/>
            </a:lnSpc>
            <a:spcBef>
              <a:spcPct val="0"/>
            </a:spcBef>
            <a:spcAft>
              <a:spcPct val="35000"/>
            </a:spcAft>
          </a:pPr>
          <a:endParaRPr lang="en-US" sz="1800" kern="1200" dirty="0" smtClean="0">
            <a:ea typeface="Calibri" panose="020F0502020204030204" pitchFamily="34" charset="0"/>
            <a:cs typeface="Times New Roman" panose="02020603050405020304" pitchFamily="18" charset="0"/>
          </a:endParaRPr>
        </a:p>
        <a:p>
          <a:pPr lvl="0" algn="ctr" defTabSz="800100">
            <a:lnSpc>
              <a:spcPct val="90000"/>
            </a:lnSpc>
            <a:spcBef>
              <a:spcPct val="0"/>
            </a:spcBef>
            <a:spcAft>
              <a:spcPct val="35000"/>
            </a:spcAft>
          </a:pPr>
          <a:endParaRPr lang="en-US" sz="1800" kern="1200" dirty="0" smtClean="0">
            <a:ea typeface="Calibri" panose="020F0502020204030204" pitchFamily="34" charset="0"/>
            <a:cs typeface="Times New Roman" panose="02020603050405020304" pitchFamily="18" charset="0"/>
          </a:endParaRPr>
        </a:p>
        <a:p>
          <a:pPr lvl="0" algn="ctr" defTabSz="800100">
            <a:lnSpc>
              <a:spcPct val="90000"/>
            </a:lnSpc>
            <a:spcBef>
              <a:spcPct val="0"/>
            </a:spcBef>
            <a:spcAft>
              <a:spcPct val="35000"/>
            </a:spcAft>
          </a:pPr>
          <a:endParaRPr lang="en-US" sz="1800" kern="1200" dirty="0" smtClean="0">
            <a:ea typeface="Calibri" panose="020F0502020204030204" pitchFamily="34" charset="0"/>
            <a:cs typeface="Times New Roman" panose="02020603050405020304" pitchFamily="18" charset="0"/>
          </a:endParaRPr>
        </a:p>
        <a:p>
          <a:pPr lvl="0" algn="ctr" defTabSz="800100">
            <a:lnSpc>
              <a:spcPct val="90000"/>
            </a:lnSpc>
            <a:spcBef>
              <a:spcPct val="0"/>
            </a:spcBef>
            <a:spcAft>
              <a:spcPct val="35000"/>
            </a:spcAft>
          </a:pPr>
          <a:endParaRPr lang="en-US" sz="1800" kern="1200" dirty="0" smtClean="0">
            <a:ea typeface="Calibri" panose="020F0502020204030204" pitchFamily="34" charset="0"/>
            <a:cs typeface="Times New Roman" panose="02020603050405020304" pitchFamily="18" charset="0"/>
          </a:endParaRPr>
        </a:p>
        <a:p>
          <a:pPr lvl="0" algn="ctr" defTabSz="800100">
            <a:lnSpc>
              <a:spcPct val="90000"/>
            </a:lnSpc>
            <a:spcBef>
              <a:spcPct val="0"/>
            </a:spcBef>
            <a:spcAft>
              <a:spcPct val="35000"/>
            </a:spcAft>
          </a:pPr>
          <a:endParaRPr lang="en-US" sz="1800" kern="1200" dirty="0" smtClean="0">
            <a:ea typeface="Calibri" panose="020F0502020204030204" pitchFamily="34" charset="0"/>
            <a:cs typeface="Times New Roman" panose="02020603050405020304" pitchFamily="18" charset="0"/>
          </a:endParaRPr>
        </a:p>
        <a:p>
          <a:pPr lvl="0" algn="ctr" defTabSz="800100">
            <a:lnSpc>
              <a:spcPct val="90000"/>
            </a:lnSpc>
            <a:spcBef>
              <a:spcPct val="0"/>
            </a:spcBef>
            <a:spcAft>
              <a:spcPct val="35000"/>
            </a:spcAft>
          </a:pPr>
          <a:endParaRPr lang="en-US" sz="1800" kern="1200" dirty="0" smtClean="0">
            <a:ea typeface="Calibri" panose="020F0502020204030204" pitchFamily="34" charset="0"/>
            <a:cs typeface="Times New Roman" panose="02020603050405020304" pitchFamily="18" charset="0"/>
          </a:endParaRPr>
        </a:p>
        <a:p>
          <a:pPr lvl="0" algn="ctr" defTabSz="800100">
            <a:lnSpc>
              <a:spcPct val="90000"/>
            </a:lnSpc>
            <a:spcBef>
              <a:spcPct val="0"/>
            </a:spcBef>
            <a:spcAft>
              <a:spcPct val="35000"/>
            </a:spcAft>
          </a:pPr>
          <a:endParaRPr lang="en-US" sz="1800" kern="1200" dirty="0" smtClean="0">
            <a:ea typeface="Calibri" panose="020F0502020204030204" pitchFamily="34" charset="0"/>
            <a:cs typeface="Times New Roman" panose="02020603050405020304" pitchFamily="18" charset="0"/>
          </a:endParaRPr>
        </a:p>
        <a:p>
          <a:pPr lvl="0" algn="ctr" defTabSz="800100">
            <a:lnSpc>
              <a:spcPct val="90000"/>
            </a:lnSpc>
            <a:spcBef>
              <a:spcPct val="0"/>
            </a:spcBef>
            <a:spcAft>
              <a:spcPct val="35000"/>
            </a:spcAft>
          </a:pPr>
          <a:endParaRPr lang="en-US" sz="1800" kern="1200" dirty="0" smtClean="0">
            <a:ea typeface="Calibri" panose="020F0502020204030204" pitchFamily="34" charset="0"/>
            <a:cs typeface="Times New Roman" panose="02020603050405020304" pitchFamily="18" charset="0"/>
          </a:endParaRPr>
        </a:p>
        <a:p>
          <a:pPr lvl="0" algn="ctr" defTabSz="800100">
            <a:lnSpc>
              <a:spcPct val="90000"/>
            </a:lnSpc>
            <a:spcBef>
              <a:spcPct val="0"/>
            </a:spcBef>
            <a:spcAft>
              <a:spcPct val="35000"/>
            </a:spcAft>
          </a:pPr>
          <a:endParaRPr lang="en-US" sz="1800" kern="1200" dirty="0" smtClean="0">
            <a:ea typeface="Calibri" panose="020F0502020204030204" pitchFamily="34" charset="0"/>
            <a:cs typeface="Times New Roman" panose="02020603050405020304" pitchFamily="18" charset="0"/>
          </a:endParaRPr>
        </a:p>
        <a:p>
          <a:pPr lvl="0" algn="just" defTabSz="800100">
            <a:lnSpc>
              <a:spcPct val="90000"/>
            </a:lnSpc>
            <a:spcBef>
              <a:spcPct val="0"/>
            </a:spcBef>
            <a:spcAft>
              <a:spcPct val="35000"/>
            </a:spcAft>
          </a:pPr>
          <a:r>
            <a:rPr lang="en-US" sz="1800" kern="1200" dirty="0" smtClean="0">
              <a:ea typeface="Calibri" panose="020F0502020204030204" pitchFamily="34" charset="0"/>
              <a:cs typeface="Times New Roman" panose="02020603050405020304" pitchFamily="18" charset="0"/>
            </a:rPr>
            <a:t>Radiance residuals are nearly eliminated by recent aerosol extinction retrieval algorithm improvements. </a:t>
          </a: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dsp:txBody>
      <dsp:txXfrm>
        <a:off x="6132148" y="3402800"/>
        <a:ext cx="5357628" cy="271640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63724B-9F08-4708-86F1-C584E5D0CB14}">
      <dsp:nvSpPr>
        <dsp:cNvPr id="0" name=""/>
        <dsp:cNvSpPr/>
      </dsp:nvSpPr>
      <dsp:spPr>
        <a:xfrm>
          <a:off x="0" y="0"/>
          <a:ext cx="11806517" cy="6463552"/>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8FE485A-5DF6-4F9A-B426-B26202B646A7}">
      <dsp:nvSpPr>
        <dsp:cNvPr id="0" name=""/>
        <dsp:cNvSpPr/>
      </dsp:nvSpPr>
      <dsp:spPr>
        <a:xfrm>
          <a:off x="118237" y="104800"/>
          <a:ext cx="5598496" cy="296839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ct val="35000"/>
            </a:spcAft>
          </a:pPr>
          <a:r>
            <a:rPr lang="en-US" sz="1800" b="1" kern="1200" dirty="0" smtClean="0"/>
            <a:t>ALGORITHM DEVELOPMENT FOR MERGED LAND SURFACE - SEA ICE CRYOSPHERE FREEZE/THAW PRODUCT</a:t>
          </a:r>
        </a:p>
        <a:p>
          <a:pPr lvl="0" algn="l" defTabSz="800100">
            <a:lnSpc>
              <a:spcPct val="100000"/>
            </a:lnSpc>
            <a:spcBef>
              <a:spcPct val="0"/>
            </a:spcBef>
            <a:spcAft>
              <a:spcPct val="35000"/>
            </a:spcAft>
          </a:pPr>
          <a:r>
            <a:rPr lang="en-US" sz="1800" b="0" kern="1200" dirty="0" smtClean="0"/>
            <a:t>Theme III: Water Resources and Land Processes</a:t>
          </a:r>
        </a:p>
        <a:p>
          <a:pPr lvl="0" algn="l" defTabSz="800100">
            <a:lnSpc>
              <a:spcPct val="100000"/>
            </a:lnSpc>
            <a:spcBef>
              <a:spcPct val="0"/>
            </a:spcBef>
            <a:spcAft>
              <a:spcPct val="35000"/>
            </a:spcAft>
          </a:pPr>
          <a:r>
            <a:rPr lang="en-US" sz="1800" kern="1200" dirty="0" smtClean="0">
              <a:solidFill>
                <a:srgbClr val="FFC000"/>
              </a:solidFill>
            </a:rPr>
            <a:t>CREST Participants: </a:t>
          </a:r>
          <a:r>
            <a:rPr lang="en-US" sz="1800" kern="1200" dirty="0" smtClean="0"/>
            <a:t>Kyle McDonald, Nicholas Steiner, Cassandra Calderella</a:t>
          </a:r>
        </a:p>
        <a:p>
          <a:pPr lvl="0" algn="l" defTabSz="800100">
            <a:lnSpc>
              <a:spcPct val="100000"/>
            </a:lnSpc>
            <a:spcBef>
              <a:spcPct val="0"/>
            </a:spcBef>
            <a:spcAft>
              <a:spcPct val="35000"/>
            </a:spcAft>
          </a:pPr>
          <a:r>
            <a:rPr lang="en-US" sz="1800" kern="1200" dirty="0" smtClean="0">
              <a:solidFill>
                <a:srgbClr val="FFC000"/>
              </a:solidFill>
            </a:rPr>
            <a:t>Collaborators:</a:t>
          </a:r>
          <a:r>
            <a:rPr lang="en-US" sz="1800" kern="1200" dirty="0" smtClean="0">
              <a:solidFill>
                <a:schemeClr val="accent4">
                  <a:lumMod val="40000"/>
                  <a:lumOff val="60000"/>
                </a:schemeClr>
              </a:solidFill>
            </a:rPr>
            <a:t>  </a:t>
          </a:r>
          <a:r>
            <a:rPr lang="en-US" sz="1800" kern="1200" dirty="0" smtClean="0"/>
            <a:t>Benjamin Holt (NASA JPL)</a:t>
          </a:r>
        </a:p>
        <a:p>
          <a:pPr lvl="0" algn="l" defTabSz="800100">
            <a:lnSpc>
              <a:spcPct val="100000"/>
            </a:lnSpc>
            <a:spcBef>
              <a:spcPct val="0"/>
            </a:spcBef>
            <a:spcAft>
              <a:spcPct val="35000"/>
            </a:spcAft>
          </a:pPr>
          <a:r>
            <a:rPr lang="en-US" sz="1800" kern="1200" dirty="0" smtClean="0">
              <a:solidFill>
                <a:srgbClr val="FFC000"/>
              </a:solidFill>
            </a:rPr>
            <a:t>Funding Source: </a:t>
          </a:r>
          <a:r>
            <a:rPr lang="en-US" sz="1800" kern="1200" dirty="0" smtClean="0"/>
            <a:t>NOAA CREST and NASA Earth Science</a:t>
          </a:r>
          <a:endParaRPr lang="en-US" sz="2000" kern="1200" dirty="0" smtClean="0"/>
        </a:p>
      </dsp:txBody>
      <dsp:txXfrm>
        <a:off x="118237" y="104800"/>
        <a:ext cx="5598496" cy="2968399"/>
      </dsp:txXfrm>
    </dsp:sp>
    <dsp:sp modelId="{A7DE12BB-AA2A-489A-9F8B-AD775071428A}">
      <dsp:nvSpPr>
        <dsp:cNvPr id="0" name=""/>
        <dsp:cNvSpPr/>
      </dsp:nvSpPr>
      <dsp:spPr>
        <a:xfrm>
          <a:off x="6092498" y="149631"/>
          <a:ext cx="4982441" cy="281844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accent4"/>
              </a:solidFill>
            </a:rPr>
            <a:t>Objectives: </a:t>
          </a:r>
          <a:r>
            <a:rPr lang="en-US" sz="1800" kern="1200" dirty="0" smtClean="0"/>
            <a:t>Development of unified datasets of daily land surface freeze/thaw state and ocean ice freeboard extent and melt/freeze condition over the Arctic </a:t>
          </a:r>
          <a:r>
            <a:rPr lang="en-US" sz="1800" kern="1200" dirty="0" smtClean="0">
              <a:solidFill>
                <a:schemeClr val="bg1"/>
              </a:solidFill>
            </a:rPr>
            <a:t>land and sea ice </a:t>
          </a:r>
          <a:r>
            <a:rPr lang="en-US" sz="1800" kern="1200" dirty="0" smtClean="0"/>
            <a:t>domains to enhance environmental modeling</a:t>
          </a:r>
        </a:p>
        <a:p>
          <a:pPr lvl="0" algn="l" defTabSz="800100">
            <a:lnSpc>
              <a:spcPct val="90000"/>
            </a:lnSpc>
            <a:spcBef>
              <a:spcPct val="0"/>
            </a:spcBef>
            <a:spcAft>
              <a:spcPct val="35000"/>
            </a:spcAft>
          </a:pPr>
          <a:r>
            <a:rPr lang="en-US" sz="1800" kern="1200" dirty="0" smtClean="0"/>
            <a:t>Integration of SMAP datasets  for operational characterization of cryosphere processes across the north polar land-ocean domain </a:t>
          </a:r>
        </a:p>
      </dsp:txBody>
      <dsp:txXfrm>
        <a:off x="6092498" y="149631"/>
        <a:ext cx="4982441" cy="2818444"/>
      </dsp:txXfrm>
    </dsp:sp>
    <dsp:sp modelId="{2E8407B7-19DB-4FF1-BB93-3615DC098F76}">
      <dsp:nvSpPr>
        <dsp:cNvPr id="0" name=""/>
        <dsp:cNvSpPr/>
      </dsp:nvSpPr>
      <dsp:spPr>
        <a:xfrm>
          <a:off x="58346" y="3490382"/>
          <a:ext cx="2168289" cy="277175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Development of wavelet-based approach to map transition events on sea-ice and land.</a:t>
          </a:r>
        </a:p>
        <a:p>
          <a:pPr lvl="0" algn="ctr" defTabSz="711200">
            <a:lnSpc>
              <a:spcPct val="90000"/>
            </a:lnSpc>
            <a:spcBef>
              <a:spcPct val="0"/>
            </a:spcBef>
            <a:spcAft>
              <a:spcPct val="35000"/>
            </a:spcAft>
          </a:pPr>
          <a:r>
            <a:rPr lang="en-US" sz="1600" kern="1200" dirty="0" smtClean="0"/>
            <a:t>Prototyping with ASCAT and QuikSCAT. </a:t>
          </a:r>
        </a:p>
        <a:p>
          <a:pPr lvl="0" algn="ctr" defTabSz="711200">
            <a:lnSpc>
              <a:spcPct val="90000"/>
            </a:lnSpc>
            <a:spcBef>
              <a:spcPct val="0"/>
            </a:spcBef>
            <a:spcAft>
              <a:spcPct val="35000"/>
            </a:spcAft>
          </a:pPr>
          <a:r>
            <a:rPr lang="en-US" sz="1600" kern="1200" dirty="0" smtClean="0"/>
            <a:t>Operationalization with SMAP</a:t>
          </a:r>
          <a:endParaRPr lang="en-US" sz="1600" kern="1200" dirty="0"/>
        </a:p>
      </dsp:txBody>
      <dsp:txXfrm>
        <a:off x="58346" y="3490382"/>
        <a:ext cx="2168289" cy="2771752"/>
      </dsp:txXfrm>
    </dsp:sp>
    <dsp:sp modelId="{53A6496A-DE06-40E1-99F8-F45E6D66D72E}">
      <dsp:nvSpPr>
        <dsp:cNvPr id="0" name=""/>
        <dsp:cNvSpPr/>
      </dsp:nvSpPr>
      <dsp:spPr>
        <a:xfrm>
          <a:off x="6162667" y="3403771"/>
          <a:ext cx="2309478" cy="292005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4"/>
              </a:solidFill>
            </a:rPr>
            <a:t>EXPECTED OUTCOMES  </a:t>
          </a:r>
          <a:r>
            <a:rPr lang="en-US" sz="1800" kern="1200" dirty="0" smtClean="0"/>
            <a:t>Enhance use of NRL environmental model for operational ice monitoring and climate studies</a:t>
          </a:r>
          <a:endParaRPr lang="en-US" sz="1800" kern="1200" dirty="0"/>
        </a:p>
      </dsp:txBody>
      <dsp:txXfrm>
        <a:off x="6162667" y="3403771"/>
        <a:ext cx="2309478" cy="292005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63724B-9F08-4708-86F1-C584E5D0CB14}">
      <dsp:nvSpPr>
        <dsp:cNvPr id="0" name=""/>
        <dsp:cNvSpPr/>
      </dsp:nvSpPr>
      <dsp:spPr>
        <a:xfrm>
          <a:off x="-7933" y="0"/>
          <a:ext cx="11822385" cy="6472239"/>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8FE485A-5DF6-4F9A-B426-B26202B646A7}">
      <dsp:nvSpPr>
        <dsp:cNvPr id="0" name=""/>
        <dsp:cNvSpPr/>
      </dsp:nvSpPr>
      <dsp:spPr>
        <a:xfrm>
          <a:off x="265641" y="87647"/>
          <a:ext cx="5420137" cy="303255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kern="1200" dirty="0" smtClean="0"/>
            <a:t>  Theme IV: Ocean &amp; Coastal Waters</a:t>
          </a:r>
        </a:p>
        <a:p>
          <a:pPr lvl="0" algn="l" defTabSz="800100">
            <a:lnSpc>
              <a:spcPct val="100000"/>
            </a:lnSpc>
            <a:spcBef>
              <a:spcPct val="0"/>
            </a:spcBef>
            <a:spcAft>
              <a:spcPct val="35000"/>
            </a:spcAft>
          </a:pPr>
          <a:r>
            <a:rPr lang="en-US" sz="1800" kern="1200" dirty="0" smtClean="0">
              <a:solidFill>
                <a:schemeClr val="accent4"/>
              </a:solidFill>
            </a:rPr>
            <a:t>CREST Participants</a:t>
          </a:r>
          <a:r>
            <a:rPr lang="en-US" sz="1800" kern="1200" dirty="0" smtClean="0"/>
            <a:t>:  </a:t>
          </a:r>
          <a:r>
            <a:rPr lang="en-US" sz="1600" kern="1200" dirty="0" smtClean="0"/>
            <a:t>A. Gilerson, S. Ahmed, B. Gross </a:t>
          </a:r>
        </a:p>
        <a:p>
          <a:pPr lvl="0" algn="l" defTabSz="800100">
            <a:lnSpc>
              <a:spcPct val="100000"/>
            </a:lnSpc>
            <a:spcBef>
              <a:spcPct val="0"/>
            </a:spcBef>
            <a:spcAft>
              <a:spcPct val="35000"/>
            </a:spcAft>
          </a:pPr>
          <a:r>
            <a:rPr lang="en-US" sz="1800" kern="1200" dirty="0" smtClean="0">
              <a:solidFill>
                <a:schemeClr val="accent4"/>
              </a:solidFill>
            </a:rPr>
            <a:t>Collaborators:</a:t>
          </a:r>
          <a:r>
            <a:rPr lang="en-US" sz="1800" kern="1200" dirty="0" smtClean="0"/>
            <a:t> </a:t>
          </a:r>
          <a:r>
            <a:rPr lang="en-US" sz="1600" kern="1200" dirty="0" smtClean="0"/>
            <a:t>P. DiGiacomo, M. Wang, C. Brown, R. Stumpf, M. Ondrusek (NOAA)</a:t>
          </a:r>
        </a:p>
        <a:p>
          <a:pPr lvl="0" algn="l" defTabSz="800100">
            <a:lnSpc>
              <a:spcPct val="100000"/>
            </a:lnSpc>
            <a:spcBef>
              <a:spcPct val="0"/>
            </a:spcBef>
            <a:spcAft>
              <a:spcPct val="35000"/>
            </a:spcAft>
          </a:pPr>
          <a:r>
            <a:rPr lang="en-US" sz="1600" kern="1200" dirty="0" smtClean="0"/>
            <a:t>J. Chowdhary (NASA GISS), A. Gitelson (U. of Nebraska)</a:t>
          </a:r>
        </a:p>
        <a:p>
          <a:pPr lvl="0" algn="l" defTabSz="800100">
            <a:lnSpc>
              <a:spcPct val="100000"/>
            </a:lnSpc>
            <a:spcBef>
              <a:spcPct val="0"/>
            </a:spcBef>
            <a:spcAft>
              <a:spcPct val="35000"/>
            </a:spcAft>
          </a:pPr>
          <a:r>
            <a:rPr lang="en-US" sz="1600" kern="1200" dirty="0" smtClean="0"/>
            <a:t>V. Lovko  (Mote Marine Labs, Sarasota Fl).</a:t>
          </a:r>
        </a:p>
        <a:p>
          <a:pPr lvl="0" algn="l" defTabSz="800100">
            <a:lnSpc>
              <a:spcPct val="100000"/>
            </a:lnSpc>
            <a:spcBef>
              <a:spcPct val="0"/>
            </a:spcBef>
            <a:spcAft>
              <a:spcPct val="35000"/>
            </a:spcAft>
          </a:pPr>
          <a:r>
            <a:rPr lang="en-US" sz="1600" kern="1200" dirty="0" smtClean="0">
              <a:solidFill>
                <a:schemeClr val="accent4"/>
              </a:solidFill>
            </a:rPr>
            <a:t>Funding Source </a:t>
          </a:r>
          <a:r>
            <a:rPr lang="en-US" sz="1600" kern="1200" dirty="0" smtClean="0"/>
            <a:t>- EPP and leveraged</a:t>
          </a:r>
        </a:p>
        <a:p>
          <a:pPr lvl="0" algn="l" defTabSz="800100">
            <a:lnSpc>
              <a:spcPct val="90000"/>
            </a:lnSpc>
            <a:spcBef>
              <a:spcPct val="0"/>
            </a:spcBef>
            <a:spcAft>
              <a:spcPct val="35000"/>
            </a:spcAft>
          </a:pPr>
          <a:r>
            <a:rPr lang="en-US" sz="2000" kern="1200" dirty="0" smtClean="0"/>
            <a:t> </a:t>
          </a:r>
          <a:endParaRPr lang="en-US" sz="2000" kern="1200" dirty="0">
            <a:solidFill>
              <a:srgbClr val="FFC000"/>
            </a:solidFill>
          </a:endParaRPr>
        </a:p>
      </dsp:txBody>
      <dsp:txXfrm>
        <a:off x="265641" y="87647"/>
        <a:ext cx="5420137" cy="3032554"/>
      </dsp:txXfrm>
    </dsp:sp>
    <dsp:sp modelId="{A7DE12BB-AA2A-489A-9F8B-AD775071428A}">
      <dsp:nvSpPr>
        <dsp:cNvPr id="0" name=""/>
        <dsp:cNvSpPr/>
      </dsp:nvSpPr>
      <dsp:spPr>
        <a:xfrm>
          <a:off x="6013171" y="160537"/>
          <a:ext cx="5148303" cy="295657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 </a:t>
          </a:r>
          <a:r>
            <a:rPr lang="en-US" sz="2000" kern="1200" dirty="0" smtClean="0">
              <a:solidFill>
                <a:schemeClr val="accent4"/>
              </a:solidFill>
            </a:rPr>
            <a:t>Task Goal &amp; Objectives</a:t>
          </a:r>
          <a:r>
            <a:rPr lang="en-US" sz="2400" kern="1200" dirty="0" smtClean="0">
              <a:solidFill>
                <a:schemeClr val="accent4"/>
              </a:solidFill>
            </a:rPr>
            <a:t>: </a:t>
          </a:r>
          <a:r>
            <a:rPr lang="en-US" sz="2000" kern="1200" dirty="0" smtClean="0"/>
            <a:t>Algorithms for advanced retrieval of Chl and water properties </a:t>
          </a:r>
        </a:p>
        <a:p>
          <a:pPr lvl="0" algn="l" defTabSz="1244600">
            <a:lnSpc>
              <a:spcPct val="90000"/>
            </a:lnSpc>
            <a:spcBef>
              <a:spcPct val="0"/>
            </a:spcBef>
            <a:spcAft>
              <a:spcPct val="35000"/>
            </a:spcAft>
          </a:pPr>
          <a:endParaRPr lang="en-US" sz="2000" kern="1200" dirty="0" smtClean="0"/>
        </a:p>
        <a:p>
          <a:pPr lvl="0" algn="l" defTabSz="1244600">
            <a:lnSpc>
              <a:spcPct val="90000"/>
            </a:lnSpc>
            <a:spcBef>
              <a:spcPct val="0"/>
            </a:spcBef>
            <a:spcAft>
              <a:spcPct val="35000"/>
            </a:spcAft>
          </a:pPr>
          <a:r>
            <a:rPr lang="en-US" sz="2000" kern="1200" dirty="0" smtClean="0">
              <a:solidFill>
                <a:schemeClr val="accent4"/>
              </a:solidFill>
            </a:rPr>
            <a:t>NOAA Mission Relevancy</a:t>
          </a:r>
          <a:r>
            <a:rPr lang="en-US" sz="2000" kern="1200" dirty="0" smtClean="0"/>
            <a:t>:</a:t>
          </a:r>
        </a:p>
        <a:p>
          <a:pPr lvl="0" algn="l" defTabSz="1244600">
            <a:lnSpc>
              <a:spcPct val="90000"/>
            </a:lnSpc>
            <a:spcBef>
              <a:spcPct val="0"/>
            </a:spcBef>
            <a:spcAft>
              <a:spcPct val="35000"/>
            </a:spcAft>
          </a:pPr>
          <a:r>
            <a:rPr lang="en-US" sz="2000" kern="1200" dirty="0" smtClean="0"/>
            <a:t>Healthy oceans, Resilient coastal communities</a:t>
          </a:r>
          <a:endParaRPr lang="en-US" sz="2000" kern="1200" dirty="0"/>
        </a:p>
      </dsp:txBody>
      <dsp:txXfrm>
        <a:off x="6013171" y="160537"/>
        <a:ext cx="5148303" cy="2956570"/>
      </dsp:txXfrm>
    </dsp:sp>
    <dsp:sp modelId="{2E8407B7-19DB-4FF1-BB93-3615DC098F76}">
      <dsp:nvSpPr>
        <dsp:cNvPr id="0" name=""/>
        <dsp:cNvSpPr/>
      </dsp:nvSpPr>
      <dsp:spPr>
        <a:xfrm>
          <a:off x="432871" y="3495475"/>
          <a:ext cx="5124149" cy="271321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Neural Network, multiband algorithms, polarimetric observations, comparison with field and satellite data </a:t>
          </a:r>
          <a:endParaRPr lang="en-US" sz="2400" kern="1200" dirty="0"/>
        </a:p>
      </dsp:txBody>
      <dsp:txXfrm>
        <a:off x="432871" y="3495475"/>
        <a:ext cx="5124149" cy="2713214"/>
      </dsp:txXfrm>
    </dsp:sp>
    <dsp:sp modelId="{53A6496A-DE06-40E1-99F8-F45E6D66D72E}">
      <dsp:nvSpPr>
        <dsp:cNvPr id="0" name=""/>
        <dsp:cNvSpPr/>
      </dsp:nvSpPr>
      <dsp:spPr>
        <a:xfrm>
          <a:off x="6214418" y="3519888"/>
          <a:ext cx="4899433" cy="258889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accent4"/>
              </a:solidFill>
            </a:rPr>
            <a:t>SIGNIFICANT CONTIRBUTION, EXPECTED OUTCOMES:</a:t>
          </a:r>
        </a:p>
        <a:p>
          <a:pPr lvl="0" algn="l" defTabSz="889000">
            <a:lnSpc>
              <a:spcPct val="90000"/>
            </a:lnSpc>
            <a:spcBef>
              <a:spcPct val="0"/>
            </a:spcBef>
            <a:spcAft>
              <a:spcPct val="35000"/>
            </a:spcAft>
          </a:pPr>
          <a:r>
            <a:rPr lang="en-US" sz="2000" kern="1200" dirty="0" smtClean="0"/>
            <a:t>Chl algorithm for Chesapeake Bay</a:t>
          </a:r>
        </a:p>
        <a:p>
          <a:pPr lvl="0" algn="l" defTabSz="889000">
            <a:lnSpc>
              <a:spcPct val="90000"/>
            </a:lnSpc>
            <a:spcBef>
              <a:spcPct val="0"/>
            </a:spcBef>
            <a:spcAft>
              <a:spcPct val="35000"/>
            </a:spcAft>
          </a:pPr>
          <a:r>
            <a:rPr lang="en-US" sz="2000" kern="1200" dirty="0" smtClean="0"/>
            <a:t>Methodology for polarimetric retrievals</a:t>
          </a:r>
        </a:p>
        <a:p>
          <a:pPr lvl="0" algn="l" defTabSz="889000">
            <a:lnSpc>
              <a:spcPct val="90000"/>
            </a:lnSpc>
            <a:spcBef>
              <a:spcPct val="0"/>
            </a:spcBef>
            <a:spcAft>
              <a:spcPct val="35000"/>
            </a:spcAft>
          </a:pPr>
          <a:r>
            <a:rPr lang="en-US" sz="2000" kern="1200" dirty="0" smtClean="0"/>
            <a:t>New approach for VIIRS Karenia brevis algorithm</a:t>
          </a:r>
          <a:endParaRPr lang="en-US" sz="2000" kern="1200" dirty="0"/>
        </a:p>
      </dsp:txBody>
      <dsp:txXfrm>
        <a:off x="6214418" y="3519888"/>
        <a:ext cx="4899433" cy="2588895"/>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D9B0D-C355-4F0D-A3BD-C93406A74AE9}" type="datetimeFigureOut">
              <a:rPr lang="en-US" smtClean="0"/>
              <a:pPr/>
              <a:t>5/6/2015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DACD2-BD89-4B2D-89EC-2CD77D320233}" type="slidenum">
              <a:rPr lang="en-US" smtClean="0"/>
              <a:pPr/>
              <a:t>‹#›</a:t>
            </a:fld>
            <a:endParaRPr lang="en-US"/>
          </a:p>
        </p:txBody>
      </p:sp>
    </p:spTree>
    <p:extLst>
      <p:ext uri="{BB962C8B-B14F-4D97-AF65-F5344CB8AC3E}">
        <p14:creationId xmlns:p14="http://schemas.microsoft.com/office/powerpoint/2010/main" xmlns="" val="252553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53716-F903-4914-845B-EB053B0574B7}" type="slidenum">
              <a:rPr lang="en-US" smtClean="0"/>
              <a:pPr/>
              <a:t>18</a:t>
            </a:fld>
            <a:endParaRPr lang="en-US" dirty="0"/>
          </a:p>
        </p:txBody>
      </p:sp>
    </p:spTree>
    <p:extLst>
      <p:ext uri="{BB962C8B-B14F-4D97-AF65-F5344CB8AC3E}">
        <p14:creationId xmlns:p14="http://schemas.microsoft.com/office/powerpoint/2010/main" xmlns="" val="327481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i="0" u="none" strike="noStrike" kern="1200" dirty="0" smtClean="0">
                <a:solidFill>
                  <a:schemeClr val="tx1"/>
                </a:solidFill>
                <a:effectLst/>
                <a:latin typeface="+mn-lt"/>
                <a:ea typeface="+mn-ea"/>
                <a:cs typeface="+mn-cs"/>
              </a:rPr>
              <a:t> </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dirty="0" err="1" smtClean="0">
                <a:solidFill>
                  <a:schemeClr val="tx1"/>
                </a:solidFill>
                <a:effectLst/>
                <a:latin typeface="+mn-lt"/>
                <a:ea typeface="+mn-ea"/>
                <a:cs typeface="+mn-cs"/>
              </a:rPr>
              <a:t>WorldView</a:t>
            </a:r>
            <a:r>
              <a:rPr lang="en-US" sz="1200" b="1" i="0" u="none" strike="noStrike" kern="1200" dirty="0" smtClean="0">
                <a:solidFill>
                  <a:schemeClr val="tx1"/>
                </a:solidFill>
                <a:effectLst/>
                <a:latin typeface="+mn-lt"/>
                <a:ea typeface="+mn-ea"/>
                <a:cs typeface="+mn-cs"/>
              </a:rPr>
              <a:t> 2 (n=3 band ratios)</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1" i="0" u="none" strike="noStrike" kern="1200" dirty="0" smtClean="0">
                <a:solidFill>
                  <a:schemeClr val="tx1"/>
                </a:solidFill>
                <a:effectLst/>
                <a:latin typeface="+mn-lt"/>
                <a:ea typeface="+mn-ea"/>
                <a:cs typeface="+mn-cs"/>
              </a:rPr>
              <a:t> </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dirty="0" smtClean="0">
                <a:solidFill>
                  <a:schemeClr val="tx1"/>
                </a:solidFill>
                <a:effectLst/>
                <a:latin typeface="+mn-lt"/>
                <a:ea typeface="+mn-ea"/>
                <a:cs typeface="+mn-cs"/>
              </a:rPr>
              <a:t> </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No Atmospheric Correction</a:t>
            </a:r>
          </a:p>
          <a:p>
            <a:pPr rtl="0" eaLnBrk="1" fontAlgn="ctr" latinLnBrk="0" hangingPunct="1"/>
            <a:r>
              <a:rPr lang="en-US" sz="1200" b="0" i="0" u="none" strike="noStrike" kern="1200" dirty="0" smtClean="0">
                <a:solidFill>
                  <a:schemeClr val="tx1"/>
                </a:solidFill>
                <a:effectLst/>
                <a:latin typeface="+mn-lt"/>
                <a:ea typeface="+mn-ea"/>
                <a:cs typeface="+mn-cs"/>
              </a:rPr>
              <a:t>Dark</a:t>
            </a:r>
          </a:p>
          <a:p>
            <a:pPr rtl="0" eaLnBrk="1" fontAlgn="ctr" latinLnBrk="0" hangingPunct="1"/>
            <a:r>
              <a:rPr lang="en-US" sz="1200" b="0" i="0" u="none" strike="noStrike" kern="1200" dirty="0" smtClean="0">
                <a:solidFill>
                  <a:schemeClr val="tx1"/>
                </a:solidFill>
                <a:effectLst/>
                <a:latin typeface="+mn-lt"/>
                <a:ea typeface="+mn-ea"/>
                <a:cs typeface="+mn-cs"/>
              </a:rPr>
              <a:t>Subtract</a:t>
            </a:r>
          </a:p>
          <a:p>
            <a:pPr rtl="0" eaLnBrk="1" fontAlgn="ctr" latinLnBrk="0" hangingPunct="1"/>
            <a:r>
              <a:rPr lang="en-US" sz="1200" b="0" i="0" u="none" strike="noStrike" kern="1200" dirty="0" smtClean="0">
                <a:solidFill>
                  <a:schemeClr val="tx1"/>
                </a:solidFill>
                <a:effectLst/>
                <a:latin typeface="+mn-lt"/>
                <a:ea typeface="+mn-ea"/>
                <a:cs typeface="+mn-cs"/>
              </a:rPr>
              <a:t>FLAASH</a:t>
            </a:r>
          </a:p>
          <a:p>
            <a:pPr rtl="0" eaLnBrk="1" fontAlgn="ctr" latinLnBrk="0" hangingPunct="1"/>
            <a:r>
              <a:rPr lang="en-US" sz="1200" b="0" i="0" u="none" strike="noStrike" kern="1200" dirty="0" smtClean="0">
                <a:solidFill>
                  <a:schemeClr val="tx1"/>
                </a:solidFill>
                <a:effectLst/>
                <a:latin typeface="+mn-lt"/>
                <a:ea typeface="+mn-ea"/>
                <a:cs typeface="+mn-cs"/>
              </a:rPr>
              <a:t>Cloud Shadow</a:t>
            </a:r>
          </a:p>
          <a:p>
            <a:pPr rtl="0" eaLnBrk="1" fontAlgn="ctr" latinLnBrk="0" hangingPunct="1"/>
            <a:r>
              <a:rPr lang="en-US" sz="1200" b="1" i="0" u="none" strike="noStrike" kern="1200" dirty="0" smtClean="0">
                <a:solidFill>
                  <a:schemeClr val="tx1"/>
                </a:solidFill>
                <a:effectLst/>
                <a:latin typeface="+mn-lt"/>
                <a:ea typeface="+mn-ea"/>
                <a:cs typeface="+mn-cs"/>
              </a:rPr>
              <a:t>Average</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0.371</a:t>
            </a:r>
          </a:p>
          <a:p>
            <a:pPr rtl="0" eaLnBrk="1" fontAlgn="ctr" latinLnBrk="0" hangingPunct="1"/>
            <a:r>
              <a:rPr lang="en-US" sz="1200" b="0" i="0" u="none" strike="noStrike" kern="1200" dirty="0" smtClean="0">
                <a:solidFill>
                  <a:schemeClr val="tx1"/>
                </a:solidFill>
                <a:effectLst/>
                <a:latin typeface="+mn-lt"/>
                <a:ea typeface="+mn-ea"/>
                <a:cs typeface="+mn-cs"/>
              </a:rPr>
              <a:t>0.466</a:t>
            </a:r>
          </a:p>
          <a:p>
            <a:pPr rtl="0" eaLnBrk="1" fontAlgn="ctr" latinLnBrk="0" hangingPunct="1"/>
            <a:r>
              <a:rPr lang="en-US" sz="1200" b="0" i="0" u="none" strike="noStrike" kern="1200" dirty="0" smtClean="0">
                <a:solidFill>
                  <a:schemeClr val="tx1"/>
                </a:solidFill>
                <a:effectLst/>
                <a:latin typeface="+mn-lt"/>
                <a:ea typeface="+mn-ea"/>
                <a:cs typeface="+mn-cs"/>
              </a:rPr>
              <a:t>0.218</a:t>
            </a:r>
          </a:p>
          <a:p>
            <a:pPr rtl="0" eaLnBrk="1" fontAlgn="ctr" latinLnBrk="0" hangingPunct="1"/>
            <a:r>
              <a:rPr lang="en-US" sz="1200" b="0" i="0" u="none" strike="noStrike" kern="1200" dirty="0" smtClean="0">
                <a:solidFill>
                  <a:schemeClr val="tx1"/>
                </a:solidFill>
                <a:effectLst/>
                <a:latin typeface="+mn-lt"/>
                <a:ea typeface="+mn-ea"/>
                <a:cs typeface="+mn-cs"/>
              </a:rPr>
              <a:t>0.792</a:t>
            </a:r>
          </a:p>
          <a:p>
            <a:pPr rtl="0" eaLnBrk="1" fontAlgn="ctr" latinLnBrk="0" hangingPunct="1"/>
            <a:r>
              <a:rPr lang="en-US" sz="1200" b="1" i="0" u="none" strike="noStrike" kern="1200" dirty="0" smtClean="0">
                <a:solidFill>
                  <a:schemeClr val="tx1"/>
                </a:solidFill>
                <a:effectLst/>
                <a:latin typeface="+mn-lt"/>
                <a:ea typeface="+mn-ea"/>
                <a:cs typeface="+mn-cs"/>
              </a:rPr>
              <a:t>Median</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0.378</a:t>
            </a:r>
          </a:p>
          <a:p>
            <a:pPr rtl="0" eaLnBrk="1" fontAlgn="ctr" latinLnBrk="0" hangingPunct="1"/>
            <a:r>
              <a:rPr lang="en-US" sz="1200" b="0" i="0" u="none" strike="noStrike" kern="1200" dirty="0" smtClean="0">
                <a:solidFill>
                  <a:schemeClr val="tx1"/>
                </a:solidFill>
                <a:effectLst/>
                <a:latin typeface="+mn-lt"/>
                <a:ea typeface="+mn-ea"/>
                <a:cs typeface="+mn-cs"/>
              </a:rPr>
              <a:t>0.456</a:t>
            </a:r>
          </a:p>
          <a:p>
            <a:pPr rtl="0" eaLnBrk="1" fontAlgn="ctr" latinLnBrk="0" hangingPunct="1"/>
            <a:r>
              <a:rPr lang="en-US" sz="1200" b="0" i="0" u="none" strike="noStrike" kern="1200" dirty="0" smtClean="0">
                <a:solidFill>
                  <a:schemeClr val="tx1"/>
                </a:solidFill>
                <a:effectLst/>
                <a:latin typeface="+mn-lt"/>
                <a:ea typeface="+mn-ea"/>
                <a:cs typeface="+mn-cs"/>
              </a:rPr>
              <a:t>0.234</a:t>
            </a:r>
          </a:p>
          <a:p>
            <a:pPr rtl="0" eaLnBrk="1" fontAlgn="ctr" latinLnBrk="0" hangingPunct="1"/>
            <a:r>
              <a:rPr lang="en-US" sz="1200" b="0" i="0" u="none" strike="noStrike" kern="1200" dirty="0" smtClean="0">
                <a:solidFill>
                  <a:schemeClr val="tx1"/>
                </a:solidFill>
                <a:effectLst/>
                <a:latin typeface="+mn-lt"/>
                <a:ea typeface="+mn-ea"/>
                <a:cs typeface="+mn-cs"/>
              </a:rPr>
              <a:t>0.855</a:t>
            </a:r>
          </a:p>
          <a:p>
            <a:pPr rtl="0" eaLnBrk="1" fontAlgn="ctr" latinLnBrk="0" hangingPunct="1"/>
            <a:r>
              <a:rPr lang="en-US" sz="1200" b="1" i="0" u="none" strike="noStrike" kern="1200" dirty="0" smtClean="0">
                <a:solidFill>
                  <a:schemeClr val="tx1"/>
                </a:solidFill>
                <a:effectLst/>
                <a:latin typeface="+mn-lt"/>
                <a:ea typeface="+mn-ea"/>
                <a:cs typeface="+mn-cs"/>
              </a:rPr>
              <a:t>Maximum</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0.599 </a:t>
            </a:r>
          </a:p>
          <a:p>
            <a:pPr rtl="0" eaLnBrk="1" fontAlgn="ctr" latinLnBrk="0" hangingPunct="1"/>
            <a:r>
              <a:rPr lang="en-US" sz="1200" b="0" i="0" u="none" strike="noStrike" kern="1200" dirty="0" smtClean="0">
                <a:solidFill>
                  <a:schemeClr val="tx1"/>
                </a:solidFill>
                <a:effectLst/>
                <a:latin typeface="+mn-lt"/>
                <a:ea typeface="+mn-ea"/>
                <a:cs typeface="+mn-cs"/>
              </a:rPr>
              <a:t>0.772</a:t>
            </a:r>
          </a:p>
          <a:p>
            <a:pPr rtl="0" eaLnBrk="1" fontAlgn="ctr" latinLnBrk="0" hangingPunct="1"/>
            <a:r>
              <a:rPr lang="en-US" sz="1200" b="0" i="0" u="none" strike="noStrike" kern="1200" dirty="0" smtClean="0">
                <a:solidFill>
                  <a:schemeClr val="tx1"/>
                </a:solidFill>
                <a:effectLst/>
                <a:latin typeface="+mn-lt"/>
                <a:ea typeface="+mn-ea"/>
                <a:cs typeface="+mn-cs"/>
              </a:rPr>
              <a:t>0.417</a:t>
            </a:r>
          </a:p>
          <a:p>
            <a:pPr rtl="0" eaLnBrk="1" fontAlgn="ctr" latinLnBrk="0" hangingPunct="1"/>
            <a:r>
              <a:rPr lang="en-US" sz="1200" b="0" i="0" u="none" strike="noStrike" kern="1200" dirty="0" smtClean="0">
                <a:solidFill>
                  <a:schemeClr val="tx1"/>
                </a:solidFill>
                <a:effectLst/>
                <a:latin typeface="+mn-lt"/>
                <a:ea typeface="+mn-ea"/>
                <a:cs typeface="+mn-cs"/>
              </a:rPr>
              <a:t>0.875</a:t>
            </a:r>
          </a:p>
          <a:p>
            <a:pPr rtl="0" eaLnBrk="1" fontAlgn="ctr" latinLnBrk="0" hangingPunct="1"/>
            <a:r>
              <a:rPr lang="en-US" sz="1200" b="1" i="0" u="none" strike="noStrike" kern="1200" dirty="0" smtClean="0">
                <a:solidFill>
                  <a:schemeClr val="tx1"/>
                </a:solidFill>
                <a:effectLst/>
                <a:latin typeface="+mn-lt"/>
                <a:ea typeface="+mn-ea"/>
                <a:cs typeface="+mn-cs"/>
              </a:rPr>
              <a:t>Minimum</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0.122</a:t>
            </a:r>
          </a:p>
          <a:p>
            <a:pPr rtl="0" eaLnBrk="1" fontAlgn="ctr" latinLnBrk="0" hangingPunct="1"/>
            <a:r>
              <a:rPr lang="en-US" sz="1200" b="0" i="0" u="none" strike="noStrike" kern="1200" dirty="0" smtClean="0">
                <a:solidFill>
                  <a:schemeClr val="tx1"/>
                </a:solidFill>
                <a:effectLst/>
                <a:latin typeface="+mn-lt"/>
                <a:ea typeface="+mn-ea"/>
                <a:cs typeface="+mn-cs"/>
              </a:rPr>
              <a:t>0.228</a:t>
            </a:r>
          </a:p>
          <a:p>
            <a:pPr rtl="0" eaLnBrk="1" fontAlgn="ctr" latinLnBrk="0" hangingPunct="1"/>
            <a:r>
              <a:rPr lang="en-US" sz="1200" b="0" i="0" u="none" strike="noStrike" kern="1200" dirty="0" smtClean="0">
                <a:solidFill>
                  <a:schemeClr val="tx1"/>
                </a:solidFill>
                <a:effectLst/>
                <a:latin typeface="+mn-lt"/>
                <a:ea typeface="+mn-ea"/>
                <a:cs typeface="+mn-cs"/>
              </a:rPr>
              <a:t>0.005</a:t>
            </a:r>
          </a:p>
          <a:p>
            <a:pPr rtl="0" eaLnBrk="1" fontAlgn="ctr" latinLnBrk="0" hangingPunct="1"/>
            <a:r>
              <a:rPr lang="en-US" sz="1200" b="0" i="0" u="none" strike="noStrike" kern="1200" dirty="0" smtClean="0">
                <a:solidFill>
                  <a:schemeClr val="tx1"/>
                </a:solidFill>
                <a:effectLst/>
                <a:latin typeface="+mn-lt"/>
                <a:ea typeface="+mn-ea"/>
                <a:cs typeface="+mn-cs"/>
              </a:rPr>
              <a:t>0.645</a:t>
            </a:r>
          </a:p>
          <a:p>
            <a:endParaRPr lang="en-US" dirty="0"/>
          </a:p>
        </p:txBody>
      </p:sp>
      <p:sp>
        <p:nvSpPr>
          <p:cNvPr id="4" name="Slide Number Placeholder 3"/>
          <p:cNvSpPr>
            <a:spLocks noGrp="1"/>
          </p:cNvSpPr>
          <p:nvPr>
            <p:ph type="sldNum" sz="quarter" idx="10"/>
          </p:nvPr>
        </p:nvSpPr>
        <p:spPr/>
        <p:txBody>
          <a:bodyPr/>
          <a:lstStyle/>
          <a:p>
            <a:fld id="{D17CC9D7-AE33-4E25-BD76-308A7C8C2E3D}" type="slidenum">
              <a:rPr lang="en-US" smtClean="0"/>
              <a:pPr/>
              <a:t>29</a:t>
            </a:fld>
            <a:endParaRPr lang="en-US"/>
          </a:p>
        </p:txBody>
      </p:sp>
    </p:spTree>
    <p:extLst>
      <p:ext uri="{BB962C8B-B14F-4D97-AF65-F5344CB8AC3E}">
        <p14:creationId xmlns:p14="http://schemas.microsoft.com/office/powerpoint/2010/main" xmlns="" val="124816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Correlation of bottom albedo bands from AVIRIS (top) and WV2 (bottom) were to the LiDAR reflectivity band after the removal of the influence of depth. This correlation was based on random points (n=4694) selected for La </a:t>
            </a:r>
            <a:r>
              <a:rPr lang="en-US" dirty="0" err="1" smtClean="0"/>
              <a:t>Parguera</a:t>
            </a:r>
            <a:r>
              <a:rPr lang="en-US" dirty="0" smtClean="0"/>
              <a:t> Reserve. </a:t>
            </a:r>
            <a:r>
              <a:rPr lang="en-US" sz="1200" dirty="0" smtClean="0"/>
              <a:t>Bottom albedo images for AVIRIS Band 16 (top). Lighter blue areas depicts areas of high albedo and dark blue areas depicts areas of lower albedo. Land area have been masked (white). Spectral first optical depth (Z90=2.3/</a:t>
            </a:r>
            <a:r>
              <a:rPr lang="en-US" sz="1200" dirty="0" err="1" smtClean="0"/>
              <a:t>Kd</a:t>
            </a:r>
            <a:r>
              <a:rPr lang="en-US" sz="1200" dirty="0" smtClean="0"/>
              <a:t>) as calculated from Kirk (1994) with derived </a:t>
            </a:r>
            <a:r>
              <a:rPr lang="en-US" sz="1200" dirty="0" err="1" smtClean="0"/>
              <a:t>Kd</a:t>
            </a:r>
            <a:r>
              <a:rPr lang="en-US" sz="1200" dirty="0" smtClean="0"/>
              <a:t>, for the AVIRIS image (bottom) Correlation between bottom albedo bands from AVIRIS (band 16, 549nm) with LiDAR reflectivity band before (top) and after (bottom) removal of the depth influence in the LiDAR reflectivity image. This correlation was based on random points (n=4694) selected for La </a:t>
            </a:r>
            <a:r>
              <a:rPr lang="en-US" sz="1200" dirty="0" err="1" smtClean="0"/>
              <a:t>Parguera</a:t>
            </a:r>
            <a:r>
              <a:rPr lang="en-US" sz="1200" dirty="0" smtClean="0"/>
              <a:t> Reserve.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17CC9D7-AE33-4E25-BD76-308A7C8C2E3D}" type="slidenum">
              <a:rPr lang="en-US" smtClean="0"/>
              <a:pPr/>
              <a:t>30</a:t>
            </a:fld>
            <a:endParaRPr lang="en-US"/>
          </a:p>
        </p:txBody>
      </p:sp>
    </p:spTree>
    <p:extLst>
      <p:ext uri="{BB962C8B-B14F-4D97-AF65-F5344CB8AC3E}">
        <p14:creationId xmlns:p14="http://schemas.microsoft.com/office/powerpoint/2010/main" xmlns="" val="3780450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E478E3-00A0-48A1-9A67-F378B70C00C2}" type="datetimeFigureOut">
              <a:rPr lang="en-US" smtClean="0"/>
              <a:pPr/>
              <a:t>5/6/2015</a:t>
            </a:fld>
            <a:endParaRPr lang="en-US"/>
          </a:p>
        </p:txBody>
      </p:sp>
      <p:sp>
        <p:nvSpPr>
          <p:cNvPr id="6" name="Slide Number Placeholder 5"/>
          <p:cNvSpPr>
            <a:spLocks noGrp="1"/>
          </p:cNvSpPr>
          <p:nvPr>
            <p:ph type="sldNum" sz="quarter" idx="12"/>
          </p:nvPr>
        </p:nvSpPr>
        <p:spPr/>
        <p:txBody>
          <a:bodyPr/>
          <a:lstStyle/>
          <a:p>
            <a:fld id="{5AB98F62-0251-4BFF-888A-D88457CE29D9}" type="slidenum">
              <a:rPr lang="en-US" smtClean="0"/>
              <a:pPr/>
              <a:t>‹#›</a:t>
            </a:fld>
            <a:endParaRPr lang="en-US"/>
          </a:p>
        </p:txBody>
      </p:sp>
      <p:sp>
        <p:nvSpPr>
          <p:cNvPr id="7" name="Footer Placeholder 4"/>
          <p:cNvSpPr>
            <a:spLocks noGrp="1"/>
          </p:cNvSpPr>
          <p:nvPr>
            <p:ph type="ftr" sz="quarter" idx="3"/>
          </p:nvPr>
        </p:nvSpPr>
        <p:spPr>
          <a:xfrm>
            <a:off x="3163959" y="6492879"/>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t>NOAA-Cooperative Remote Sensing Science and Technology Center (NOAA-CREST)</a:t>
            </a:r>
            <a:endParaRPr lang="en-US" dirty="0"/>
          </a:p>
        </p:txBody>
      </p:sp>
    </p:spTree>
    <p:extLst>
      <p:ext uri="{BB962C8B-B14F-4D97-AF65-F5344CB8AC3E}">
        <p14:creationId xmlns:p14="http://schemas.microsoft.com/office/powerpoint/2010/main" xmlns="" val="287983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478E3-00A0-48A1-9A67-F378B70C00C2}" type="datetimeFigureOut">
              <a:rPr lang="en-US" smtClean="0"/>
              <a:pPr/>
              <a:t>5/6/2015</a:t>
            </a:fld>
            <a:endParaRPr lang="en-US"/>
          </a:p>
        </p:txBody>
      </p:sp>
      <p:sp>
        <p:nvSpPr>
          <p:cNvPr id="6" name="Slide Number Placeholder 5"/>
          <p:cNvSpPr>
            <a:spLocks noGrp="1"/>
          </p:cNvSpPr>
          <p:nvPr>
            <p:ph type="sldNum" sz="quarter" idx="12"/>
          </p:nvPr>
        </p:nvSpPr>
        <p:spPr/>
        <p:txBody>
          <a:bodyPr/>
          <a:lstStyle/>
          <a:p>
            <a:fld id="{5AB98F62-0251-4BFF-888A-D88457CE29D9}" type="slidenum">
              <a:rPr lang="en-US" smtClean="0"/>
              <a:pPr/>
              <a:t>‹#›</a:t>
            </a:fld>
            <a:endParaRPr lang="en-US"/>
          </a:p>
        </p:txBody>
      </p:sp>
      <p:sp>
        <p:nvSpPr>
          <p:cNvPr id="7" name="Footer Placeholder 4"/>
          <p:cNvSpPr>
            <a:spLocks noGrp="1"/>
          </p:cNvSpPr>
          <p:nvPr>
            <p:ph type="ftr" sz="quarter" idx="3"/>
          </p:nvPr>
        </p:nvSpPr>
        <p:spPr>
          <a:xfrm>
            <a:off x="3163959" y="6492879"/>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t>NOAA-Cooperative Remote Sensing Science and Technology Center (NOAA-CREST)</a:t>
            </a:r>
            <a:endParaRPr lang="en-US" dirty="0"/>
          </a:p>
        </p:txBody>
      </p:sp>
    </p:spTree>
    <p:extLst>
      <p:ext uri="{BB962C8B-B14F-4D97-AF65-F5344CB8AC3E}">
        <p14:creationId xmlns:p14="http://schemas.microsoft.com/office/powerpoint/2010/main" xmlns="" val="220717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478E3-00A0-48A1-9A67-F378B70C00C2}" type="datetimeFigureOut">
              <a:rPr lang="en-US" smtClean="0"/>
              <a:pPr/>
              <a:t>5/6/2015</a:t>
            </a:fld>
            <a:endParaRPr lang="en-US"/>
          </a:p>
        </p:txBody>
      </p:sp>
      <p:sp>
        <p:nvSpPr>
          <p:cNvPr id="6" name="Slide Number Placeholder 5"/>
          <p:cNvSpPr>
            <a:spLocks noGrp="1"/>
          </p:cNvSpPr>
          <p:nvPr>
            <p:ph type="sldNum" sz="quarter" idx="12"/>
          </p:nvPr>
        </p:nvSpPr>
        <p:spPr/>
        <p:txBody>
          <a:bodyPr/>
          <a:lstStyle/>
          <a:p>
            <a:fld id="{5AB98F62-0251-4BFF-888A-D88457CE29D9}" type="slidenum">
              <a:rPr lang="en-US" smtClean="0"/>
              <a:pPr/>
              <a:t>‹#›</a:t>
            </a:fld>
            <a:endParaRPr lang="en-US"/>
          </a:p>
        </p:txBody>
      </p:sp>
      <p:sp>
        <p:nvSpPr>
          <p:cNvPr id="7" name="Footer Placeholder 4"/>
          <p:cNvSpPr>
            <a:spLocks noGrp="1"/>
          </p:cNvSpPr>
          <p:nvPr>
            <p:ph type="ftr" sz="quarter" idx="3"/>
          </p:nvPr>
        </p:nvSpPr>
        <p:spPr>
          <a:xfrm>
            <a:off x="3163959" y="6492879"/>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t>NOAA-Cooperative Remote Sensing Science and Technology Center (NOAA-CREST)</a:t>
            </a:r>
            <a:endParaRPr lang="en-US" dirty="0"/>
          </a:p>
        </p:txBody>
      </p:sp>
    </p:spTree>
    <p:extLst>
      <p:ext uri="{BB962C8B-B14F-4D97-AF65-F5344CB8AC3E}">
        <p14:creationId xmlns:p14="http://schemas.microsoft.com/office/powerpoint/2010/main" xmlns="" val="3385557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E478E3-00A0-48A1-9A67-F378B70C00C2}" type="datetimeFigureOut">
              <a:rPr lang="en-US" smtClean="0">
                <a:solidFill>
                  <a:prstClr val="black">
                    <a:tint val="75000"/>
                  </a:prstClr>
                </a:solidFill>
              </a:rPr>
              <a:pPr/>
              <a:t>5/6/2015</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B98F62-0251-4BFF-888A-D88457CE29D9}"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3163956" y="6492875"/>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solidFill>
                  <a:prstClr val="black"/>
                </a:solidFill>
                <a:effectLst>
                  <a:outerShdw blurRad="38100" dist="19050" dir="2700000" algn="tl" rotWithShape="0">
                    <a:prstClr val="black">
                      <a:alpha val="40000"/>
                    </a:prstClr>
                  </a:outerShdw>
                </a:effectLst>
              </a:rPr>
              <a:t>NOAA-Cooperative Remote Sensing Science and Technology Center (NOAA-CREST)</a:t>
            </a:r>
            <a:endParaRPr lang="en-US" dirty="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xmlns="" val="3920281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478E3-00A0-48A1-9A67-F378B70C00C2}" type="datetimeFigureOut">
              <a:rPr lang="en-US" smtClean="0">
                <a:solidFill>
                  <a:prstClr val="black">
                    <a:tint val="75000"/>
                  </a:prstClr>
                </a:solidFill>
              </a:rPr>
              <a:pPr/>
              <a:t>5/6/2015</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B98F62-0251-4BFF-888A-D88457CE29D9}"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3163956" y="6492875"/>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solidFill>
                  <a:prstClr val="black"/>
                </a:solidFill>
                <a:effectLst>
                  <a:outerShdw blurRad="38100" dist="19050" dir="2700000" algn="tl" rotWithShape="0">
                    <a:prstClr val="black">
                      <a:alpha val="40000"/>
                    </a:prstClr>
                  </a:outerShdw>
                </a:effectLst>
              </a:rPr>
              <a:t>NOAA-Cooperative Remote Sensing Science and Technology Center (NOAA-CREST)</a:t>
            </a:r>
            <a:endParaRPr lang="en-US" dirty="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xmlns="" val="3007069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E478E3-00A0-48A1-9A67-F378B70C00C2}" type="datetimeFigureOut">
              <a:rPr lang="en-US" smtClean="0">
                <a:solidFill>
                  <a:prstClr val="black">
                    <a:tint val="75000"/>
                  </a:prstClr>
                </a:solidFill>
              </a:rPr>
              <a:pPr/>
              <a:t>5/6/2015</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B98F62-0251-4BFF-888A-D88457CE29D9}"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3163956" y="6492875"/>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solidFill>
                  <a:prstClr val="black"/>
                </a:solidFill>
                <a:effectLst>
                  <a:outerShdw blurRad="38100" dist="19050" dir="2700000" algn="tl" rotWithShape="0">
                    <a:prstClr val="black">
                      <a:alpha val="40000"/>
                    </a:prstClr>
                  </a:outerShdw>
                </a:effectLst>
              </a:rPr>
              <a:t>NOAA-Cooperative Remote Sensing Science and Technology Center (NOAA-CREST)</a:t>
            </a:r>
            <a:endParaRPr lang="en-US" dirty="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xmlns="" val="3196347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E478E3-00A0-48A1-9A67-F378B70C00C2}" type="datetimeFigureOut">
              <a:rPr lang="en-US" smtClean="0">
                <a:solidFill>
                  <a:prstClr val="black">
                    <a:tint val="75000"/>
                  </a:prstClr>
                </a:solidFill>
              </a:rPr>
              <a:pPr/>
              <a:t>5/6/2015</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B98F62-0251-4BFF-888A-D88457CE29D9}"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4"/>
          <p:cNvSpPr txBox="1">
            <a:spLocks/>
          </p:cNvSpPr>
          <p:nvPr userDrawn="1"/>
        </p:nvSpPr>
        <p:spPr>
          <a:xfrm>
            <a:off x="3429000" y="6384925"/>
            <a:ext cx="5864087"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solidFill>
                <a:effectLst>
                  <a:outerShdw blurRad="38100" dist="19050" dir="2700000" algn="tl" rotWithShape="0">
                    <a:prstClr val="black">
                      <a:alpha val="40000"/>
                    </a:prstClr>
                  </a:outerShdw>
                </a:effectLst>
              </a:rPr>
              <a:t>NOAA-Cooperative Remote Sensing Science and Technology Center (NOAA-CREST)</a:t>
            </a:r>
            <a:endParaRPr lang="en-US" dirty="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xmlns="" val="1597747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E478E3-00A0-48A1-9A67-F378B70C00C2}" type="datetimeFigureOut">
              <a:rPr lang="en-US" smtClean="0">
                <a:solidFill>
                  <a:prstClr val="black">
                    <a:tint val="75000"/>
                  </a:prstClr>
                </a:solidFill>
              </a:rPr>
              <a:pPr/>
              <a:t>5/6/2015</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B98F62-0251-4BFF-888A-D88457CE29D9}"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4"/>
          <p:cNvSpPr>
            <a:spLocks noGrp="1"/>
          </p:cNvSpPr>
          <p:nvPr>
            <p:ph type="ftr" sz="quarter" idx="13"/>
          </p:nvPr>
        </p:nvSpPr>
        <p:spPr>
          <a:xfrm>
            <a:off x="3163956" y="6492875"/>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solidFill>
                  <a:prstClr val="black"/>
                </a:solidFill>
                <a:effectLst>
                  <a:outerShdw blurRad="38100" dist="19050" dir="2700000" algn="tl" rotWithShape="0">
                    <a:prstClr val="black">
                      <a:alpha val="40000"/>
                    </a:prstClr>
                  </a:outerShdw>
                </a:effectLst>
              </a:rPr>
              <a:t>NOAA-Cooperative Remote Sensing Science and Technology Center (NOAA-CREST)</a:t>
            </a:r>
            <a:endParaRPr lang="en-US" dirty="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xmlns="" val="1959934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E478E3-00A0-48A1-9A67-F378B70C00C2}" type="datetimeFigureOut">
              <a:rPr lang="en-US" smtClean="0">
                <a:solidFill>
                  <a:prstClr val="black">
                    <a:tint val="75000"/>
                  </a:prstClr>
                </a:solidFill>
              </a:rPr>
              <a:pPr/>
              <a:t>5/6/2015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B98F62-0251-4BFF-888A-D88457CE29D9}" type="slidenum">
              <a:rPr lang="en-US" smtClean="0">
                <a:solidFill>
                  <a:prstClr val="black">
                    <a:tint val="75000"/>
                  </a:prstClr>
                </a:solidFill>
              </a:rPr>
              <a:pPr/>
              <a:t>‹#›</a:t>
            </a:fld>
            <a:endParaRPr lang="en-US">
              <a:solidFill>
                <a:prstClr val="black">
                  <a:tint val="75000"/>
                </a:prstClr>
              </a:solidFill>
            </a:endParaRPr>
          </a:p>
        </p:txBody>
      </p:sp>
      <p:sp>
        <p:nvSpPr>
          <p:cNvPr id="6" name="Footer Placeholder 4"/>
          <p:cNvSpPr>
            <a:spLocks noGrp="1"/>
          </p:cNvSpPr>
          <p:nvPr>
            <p:ph type="ftr" sz="quarter" idx="3"/>
          </p:nvPr>
        </p:nvSpPr>
        <p:spPr>
          <a:xfrm>
            <a:off x="3163956" y="6492875"/>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solidFill>
                  <a:prstClr val="black"/>
                </a:solidFill>
                <a:effectLst>
                  <a:outerShdw blurRad="38100" dist="19050" dir="2700000" algn="tl" rotWithShape="0">
                    <a:prstClr val="black">
                      <a:alpha val="40000"/>
                    </a:prstClr>
                  </a:outerShdw>
                </a:effectLst>
              </a:rPr>
              <a:t>NOAA-Cooperative Remote Sensing Science and Technology Center (NOAA-CREST)</a:t>
            </a:r>
            <a:endParaRPr lang="en-US" dirty="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xmlns="" val="3135530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478E3-00A0-48A1-9A67-F378B70C00C2}" type="datetimeFigureOut">
              <a:rPr lang="en-US" smtClean="0">
                <a:solidFill>
                  <a:prstClr val="black">
                    <a:tint val="75000"/>
                  </a:prstClr>
                </a:solidFill>
              </a:rPr>
              <a:pPr/>
              <a:t>5/6/2015</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B98F62-0251-4BFF-888A-D88457CE29D9}" type="slidenum">
              <a:rPr lang="en-US" smtClean="0">
                <a:solidFill>
                  <a:prstClr val="black">
                    <a:tint val="75000"/>
                  </a:prstClr>
                </a:solidFill>
              </a:rPr>
              <a:pPr/>
              <a:t>‹#›</a:t>
            </a:fld>
            <a:endParaRPr lang="en-US">
              <a:solidFill>
                <a:prstClr val="black">
                  <a:tint val="75000"/>
                </a:prstClr>
              </a:solidFill>
            </a:endParaRPr>
          </a:p>
        </p:txBody>
      </p:sp>
      <p:sp>
        <p:nvSpPr>
          <p:cNvPr id="5" name="Footer Placeholder 4"/>
          <p:cNvSpPr>
            <a:spLocks noGrp="1"/>
          </p:cNvSpPr>
          <p:nvPr>
            <p:ph type="ftr" sz="quarter" idx="3"/>
          </p:nvPr>
        </p:nvSpPr>
        <p:spPr>
          <a:xfrm>
            <a:off x="3163956" y="6492875"/>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solidFill>
                  <a:prstClr val="black"/>
                </a:solidFill>
                <a:effectLst>
                  <a:outerShdw blurRad="38100" dist="19050" dir="2700000" algn="tl" rotWithShape="0">
                    <a:prstClr val="black">
                      <a:alpha val="40000"/>
                    </a:prstClr>
                  </a:outerShdw>
                </a:effectLst>
              </a:rPr>
              <a:t>NOAA-Cooperative Remote Sensing Science and Technology Center (NOAA-CREST)</a:t>
            </a:r>
            <a:endParaRPr lang="en-US" dirty="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xmlns="" val="2039255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E478E3-00A0-48A1-9A67-F378B70C00C2}" type="datetimeFigureOut">
              <a:rPr lang="en-US" smtClean="0">
                <a:solidFill>
                  <a:prstClr val="black">
                    <a:tint val="75000"/>
                  </a:prstClr>
                </a:solidFill>
              </a:rPr>
              <a:pPr/>
              <a:t>5/6/2015</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B98F62-0251-4BFF-888A-D88457CE29D9}"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4"/>
          <p:cNvSpPr>
            <a:spLocks noGrp="1"/>
          </p:cNvSpPr>
          <p:nvPr>
            <p:ph type="ftr" sz="quarter" idx="3"/>
          </p:nvPr>
        </p:nvSpPr>
        <p:spPr>
          <a:xfrm>
            <a:off x="3163956" y="6492875"/>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solidFill>
                  <a:prstClr val="black"/>
                </a:solidFill>
                <a:effectLst>
                  <a:outerShdw blurRad="38100" dist="19050" dir="2700000" algn="tl" rotWithShape="0">
                    <a:prstClr val="black">
                      <a:alpha val="40000"/>
                    </a:prstClr>
                  </a:outerShdw>
                </a:effectLst>
              </a:rPr>
              <a:t>NOAA-Cooperative Remote Sensing Science and Technology Center (NOAA-CREST)</a:t>
            </a:r>
            <a:endParaRPr lang="en-US" dirty="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xmlns="" val="305622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478E3-00A0-48A1-9A67-F378B70C00C2}" type="datetimeFigureOut">
              <a:rPr lang="en-US" smtClean="0"/>
              <a:pPr/>
              <a:t>5/6/2015</a:t>
            </a:fld>
            <a:endParaRPr lang="en-US"/>
          </a:p>
        </p:txBody>
      </p:sp>
      <p:sp>
        <p:nvSpPr>
          <p:cNvPr id="6" name="Slide Number Placeholder 5"/>
          <p:cNvSpPr>
            <a:spLocks noGrp="1"/>
          </p:cNvSpPr>
          <p:nvPr>
            <p:ph type="sldNum" sz="quarter" idx="12"/>
          </p:nvPr>
        </p:nvSpPr>
        <p:spPr/>
        <p:txBody>
          <a:bodyPr/>
          <a:lstStyle/>
          <a:p>
            <a:fld id="{5AB98F62-0251-4BFF-888A-D88457CE29D9}" type="slidenum">
              <a:rPr lang="en-US" smtClean="0"/>
              <a:pPr/>
              <a:t>‹#›</a:t>
            </a:fld>
            <a:endParaRPr lang="en-US"/>
          </a:p>
        </p:txBody>
      </p:sp>
      <p:sp>
        <p:nvSpPr>
          <p:cNvPr id="7" name="Footer Placeholder 4"/>
          <p:cNvSpPr>
            <a:spLocks noGrp="1"/>
          </p:cNvSpPr>
          <p:nvPr>
            <p:ph type="ftr" sz="quarter" idx="3"/>
          </p:nvPr>
        </p:nvSpPr>
        <p:spPr>
          <a:xfrm>
            <a:off x="3163959" y="6492879"/>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t>NOAA-Cooperative Remote Sensing Science and Technology Center (NOAA-CREST)</a:t>
            </a:r>
            <a:endParaRPr lang="en-US" dirty="0"/>
          </a:p>
        </p:txBody>
      </p:sp>
    </p:spTree>
    <p:extLst>
      <p:ext uri="{BB962C8B-B14F-4D97-AF65-F5344CB8AC3E}">
        <p14:creationId xmlns:p14="http://schemas.microsoft.com/office/powerpoint/2010/main" xmlns="" val="1197043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E478E3-00A0-48A1-9A67-F378B70C00C2}" type="datetimeFigureOut">
              <a:rPr lang="en-US" smtClean="0">
                <a:solidFill>
                  <a:prstClr val="black">
                    <a:tint val="75000"/>
                  </a:prstClr>
                </a:solidFill>
              </a:rPr>
              <a:pPr/>
              <a:t>5/6/2015</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B98F62-0251-4BFF-888A-D88457CE29D9}"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4"/>
          <p:cNvSpPr>
            <a:spLocks noGrp="1"/>
          </p:cNvSpPr>
          <p:nvPr>
            <p:ph type="ftr" sz="quarter" idx="3"/>
          </p:nvPr>
        </p:nvSpPr>
        <p:spPr>
          <a:xfrm>
            <a:off x="3163956" y="6492875"/>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solidFill>
                  <a:prstClr val="black"/>
                </a:solidFill>
                <a:effectLst>
                  <a:outerShdw blurRad="38100" dist="19050" dir="2700000" algn="tl" rotWithShape="0">
                    <a:prstClr val="black">
                      <a:alpha val="40000"/>
                    </a:prstClr>
                  </a:outerShdw>
                </a:effectLst>
              </a:rPr>
              <a:t>NOAA-Cooperative Remote Sensing Science and Technology Center (NOAA-CREST)</a:t>
            </a:r>
            <a:endParaRPr lang="en-US" dirty="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xmlns="" val="1099756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478E3-00A0-48A1-9A67-F378B70C00C2}" type="datetimeFigureOut">
              <a:rPr lang="en-US" smtClean="0">
                <a:solidFill>
                  <a:prstClr val="black">
                    <a:tint val="75000"/>
                  </a:prstClr>
                </a:solidFill>
              </a:rPr>
              <a:pPr/>
              <a:t>5/6/2015</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B98F62-0251-4BFF-888A-D88457CE29D9}"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3163956" y="6492875"/>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solidFill>
                  <a:prstClr val="black"/>
                </a:solidFill>
                <a:effectLst>
                  <a:outerShdw blurRad="38100" dist="19050" dir="2700000" algn="tl" rotWithShape="0">
                    <a:prstClr val="black">
                      <a:alpha val="40000"/>
                    </a:prstClr>
                  </a:outerShdw>
                </a:effectLst>
              </a:rPr>
              <a:t>NOAA-Cooperative Remote Sensing Science and Technology Center (NOAA-CREST)</a:t>
            </a:r>
            <a:endParaRPr lang="en-US" dirty="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xmlns="" val="1999200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478E3-00A0-48A1-9A67-F378B70C00C2}" type="datetimeFigureOut">
              <a:rPr lang="en-US" smtClean="0">
                <a:solidFill>
                  <a:prstClr val="black">
                    <a:tint val="75000"/>
                  </a:prstClr>
                </a:solidFill>
              </a:rPr>
              <a:pPr/>
              <a:t>5/6/2015</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B98F62-0251-4BFF-888A-D88457CE29D9}"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3163956" y="6492875"/>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solidFill>
                  <a:prstClr val="black"/>
                </a:solidFill>
                <a:effectLst>
                  <a:outerShdw blurRad="38100" dist="19050" dir="2700000" algn="tl" rotWithShape="0">
                    <a:prstClr val="black">
                      <a:alpha val="40000"/>
                    </a:prstClr>
                  </a:outerShdw>
                </a:effectLst>
              </a:rPr>
              <a:t>NOAA-Cooperative Remote Sensing Science and Technology Center (NOAA-CREST)</a:t>
            </a:r>
            <a:endParaRPr lang="en-US" dirty="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xmlns="" val="334516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E478E3-00A0-48A1-9A67-F378B70C00C2}" type="datetimeFigureOut">
              <a:rPr lang="en-US" smtClean="0"/>
              <a:pPr/>
              <a:t>5/6/2015</a:t>
            </a:fld>
            <a:endParaRPr lang="en-US"/>
          </a:p>
        </p:txBody>
      </p:sp>
      <p:sp>
        <p:nvSpPr>
          <p:cNvPr id="6" name="Slide Number Placeholder 5"/>
          <p:cNvSpPr>
            <a:spLocks noGrp="1"/>
          </p:cNvSpPr>
          <p:nvPr>
            <p:ph type="sldNum" sz="quarter" idx="12"/>
          </p:nvPr>
        </p:nvSpPr>
        <p:spPr/>
        <p:txBody>
          <a:bodyPr/>
          <a:lstStyle/>
          <a:p>
            <a:fld id="{5AB98F62-0251-4BFF-888A-D88457CE29D9}" type="slidenum">
              <a:rPr lang="en-US" smtClean="0"/>
              <a:pPr/>
              <a:t>‹#›</a:t>
            </a:fld>
            <a:endParaRPr lang="en-US"/>
          </a:p>
        </p:txBody>
      </p:sp>
      <p:sp>
        <p:nvSpPr>
          <p:cNvPr id="7" name="Footer Placeholder 4"/>
          <p:cNvSpPr>
            <a:spLocks noGrp="1"/>
          </p:cNvSpPr>
          <p:nvPr>
            <p:ph type="ftr" sz="quarter" idx="3"/>
          </p:nvPr>
        </p:nvSpPr>
        <p:spPr>
          <a:xfrm>
            <a:off x="3163959" y="6492879"/>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t>NOAA-Cooperative Remote Sensing Science and Technology Center (NOAA-CREST)</a:t>
            </a:r>
            <a:endParaRPr lang="en-US" dirty="0"/>
          </a:p>
        </p:txBody>
      </p:sp>
    </p:spTree>
    <p:extLst>
      <p:ext uri="{BB962C8B-B14F-4D97-AF65-F5344CB8AC3E}">
        <p14:creationId xmlns:p14="http://schemas.microsoft.com/office/powerpoint/2010/main" xmlns="" val="10826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E478E3-00A0-48A1-9A67-F378B70C00C2}" type="datetimeFigureOut">
              <a:rPr lang="en-US" smtClean="0"/>
              <a:pPr/>
              <a:t>5/6/2015</a:t>
            </a:fld>
            <a:endParaRPr lang="en-US"/>
          </a:p>
        </p:txBody>
      </p:sp>
      <p:sp>
        <p:nvSpPr>
          <p:cNvPr id="7" name="Slide Number Placeholder 6"/>
          <p:cNvSpPr>
            <a:spLocks noGrp="1"/>
          </p:cNvSpPr>
          <p:nvPr>
            <p:ph type="sldNum" sz="quarter" idx="12"/>
          </p:nvPr>
        </p:nvSpPr>
        <p:spPr/>
        <p:txBody>
          <a:bodyPr/>
          <a:lstStyle/>
          <a:p>
            <a:fld id="{5AB98F62-0251-4BFF-888A-D88457CE29D9}" type="slidenum">
              <a:rPr lang="en-US" smtClean="0"/>
              <a:pPr/>
              <a:t>‹#›</a:t>
            </a:fld>
            <a:endParaRPr lang="en-US"/>
          </a:p>
        </p:txBody>
      </p:sp>
      <p:sp>
        <p:nvSpPr>
          <p:cNvPr id="8" name="Footer Placeholder 4"/>
          <p:cNvSpPr txBox="1">
            <a:spLocks/>
          </p:cNvSpPr>
          <p:nvPr userDrawn="1"/>
        </p:nvSpPr>
        <p:spPr>
          <a:xfrm>
            <a:off x="3429003" y="6384929"/>
            <a:ext cx="5864087"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NOAA-Cooperative Remote Sensing Science and Technology Center (NOAA-CREST)</a:t>
            </a:r>
            <a:endParaRPr lang="en-US" dirty="0"/>
          </a:p>
        </p:txBody>
      </p:sp>
    </p:spTree>
    <p:extLst>
      <p:ext uri="{BB962C8B-B14F-4D97-AF65-F5344CB8AC3E}">
        <p14:creationId xmlns:p14="http://schemas.microsoft.com/office/powerpoint/2010/main" xmlns="" val="222664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E478E3-00A0-48A1-9A67-F378B70C00C2}" type="datetimeFigureOut">
              <a:rPr lang="en-US" smtClean="0"/>
              <a:pPr/>
              <a:t>5/6/2015</a:t>
            </a:fld>
            <a:endParaRPr lang="en-US"/>
          </a:p>
        </p:txBody>
      </p:sp>
      <p:sp>
        <p:nvSpPr>
          <p:cNvPr id="9" name="Slide Number Placeholder 8"/>
          <p:cNvSpPr>
            <a:spLocks noGrp="1"/>
          </p:cNvSpPr>
          <p:nvPr>
            <p:ph type="sldNum" sz="quarter" idx="12"/>
          </p:nvPr>
        </p:nvSpPr>
        <p:spPr/>
        <p:txBody>
          <a:bodyPr/>
          <a:lstStyle/>
          <a:p>
            <a:fld id="{5AB98F62-0251-4BFF-888A-D88457CE29D9}" type="slidenum">
              <a:rPr lang="en-US" smtClean="0"/>
              <a:pPr/>
              <a:t>‹#›</a:t>
            </a:fld>
            <a:endParaRPr lang="en-US"/>
          </a:p>
        </p:txBody>
      </p:sp>
      <p:sp>
        <p:nvSpPr>
          <p:cNvPr id="10" name="Footer Placeholder 4"/>
          <p:cNvSpPr>
            <a:spLocks noGrp="1"/>
          </p:cNvSpPr>
          <p:nvPr>
            <p:ph type="ftr" sz="quarter" idx="13"/>
          </p:nvPr>
        </p:nvSpPr>
        <p:spPr>
          <a:xfrm>
            <a:off x="3163959" y="6492879"/>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t>NOAA-Cooperative Remote Sensing Science and Technology Center (NOAA-CREST)</a:t>
            </a:r>
            <a:endParaRPr lang="en-US" dirty="0"/>
          </a:p>
        </p:txBody>
      </p:sp>
    </p:spTree>
    <p:extLst>
      <p:ext uri="{BB962C8B-B14F-4D97-AF65-F5344CB8AC3E}">
        <p14:creationId xmlns:p14="http://schemas.microsoft.com/office/powerpoint/2010/main" xmlns="" val="286139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E478E3-00A0-48A1-9A67-F378B70C00C2}" type="datetimeFigureOut">
              <a:rPr lang="en-US" smtClean="0"/>
              <a:pPr/>
              <a:t>5/6/2015</a:t>
            </a:fld>
            <a:endParaRPr lang="en-US"/>
          </a:p>
        </p:txBody>
      </p:sp>
      <p:sp>
        <p:nvSpPr>
          <p:cNvPr id="5" name="Slide Number Placeholder 4"/>
          <p:cNvSpPr>
            <a:spLocks noGrp="1"/>
          </p:cNvSpPr>
          <p:nvPr>
            <p:ph type="sldNum" sz="quarter" idx="12"/>
          </p:nvPr>
        </p:nvSpPr>
        <p:spPr/>
        <p:txBody>
          <a:bodyPr/>
          <a:lstStyle/>
          <a:p>
            <a:fld id="{5AB98F62-0251-4BFF-888A-D88457CE29D9}" type="slidenum">
              <a:rPr lang="en-US" smtClean="0"/>
              <a:pPr/>
              <a:t>‹#›</a:t>
            </a:fld>
            <a:endParaRPr lang="en-US"/>
          </a:p>
        </p:txBody>
      </p:sp>
      <p:sp>
        <p:nvSpPr>
          <p:cNvPr id="6" name="Footer Placeholder 4"/>
          <p:cNvSpPr>
            <a:spLocks noGrp="1"/>
          </p:cNvSpPr>
          <p:nvPr>
            <p:ph type="ftr" sz="quarter" idx="3"/>
          </p:nvPr>
        </p:nvSpPr>
        <p:spPr>
          <a:xfrm>
            <a:off x="3163959" y="6492879"/>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t>NOAA-Cooperative Remote Sensing Science and Technology Center (NOAA-CREST)</a:t>
            </a:r>
            <a:endParaRPr lang="en-US" dirty="0"/>
          </a:p>
        </p:txBody>
      </p:sp>
    </p:spTree>
    <p:extLst>
      <p:ext uri="{BB962C8B-B14F-4D97-AF65-F5344CB8AC3E}">
        <p14:creationId xmlns:p14="http://schemas.microsoft.com/office/powerpoint/2010/main" xmlns="" val="345610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478E3-00A0-48A1-9A67-F378B70C00C2}" type="datetimeFigureOut">
              <a:rPr lang="en-US" smtClean="0"/>
              <a:pPr/>
              <a:t>5/6/2015</a:t>
            </a:fld>
            <a:endParaRPr lang="en-US"/>
          </a:p>
        </p:txBody>
      </p:sp>
      <p:sp>
        <p:nvSpPr>
          <p:cNvPr id="4" name="Slide Number Placeholder 3"/>
          <p:cNvSpPr>
            <a:spLocks noGrp="1"/>
          </p:cNvSpPr>
          <p:nvPr>
            <p:ph type="sldNum" sz="quarter" idx="12"/>
          </p:nvPr>
        </p:nvSpPr>
        <p:spPr/>
        <p:txBody>
          <a:bodyPr/>
          <a:lstStyle/>
          <a:p>
            <a:fld id="{5AB98F62-0251-4BFF-888A-D88457CE29D9}" type="slidenum">
              <a:rPr lang="en-US" smtClean="0"/>
              <a:pPr/>
              <a:t>‹#›</a:t>
            </a:fld>
            <a:endParaRPr lang="en-US"/>
          </a:p>
        </p:txBody>
      </p:sp>
      <p:sp>
        <p:nvSpPr>
          <p:cNvPr id="5" name="Footer Placeholder 4"/>
          <p:cNvSpPr>
            <a:spLocks noGrp="1"/>
          </p:cNvSpPr>
          <p:nvPr>
            <p:ph type="ftr" sz="quarter" idx="3"/>
          </p:nvPr>
        </p:nvSpPr>
        <p:spPr>
          <a:xfrm>
            <a:off x="3163959" y="6492879"/>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t>NOAA-Cooperative Remote Sensing Science and Technology Center (NOAA-CREST)</a:t>
            </a:r>
            <a:endParaRPr lang="en-US" dirty="0"/>
          </a:p>
        </p:txBody>
      </p:sp>
    </p:spTree>
    <p:extLst>
      <p:ext uri="{BB962C8B-B14F-4D97-AF65-F5344CB8AC3E}">
        <p14:creationId xmlns:p14="http://schemas.microsoft.com/office/powerpoint/2010/main" xmlns="" val="231954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E478E3-00A0-48A1-9A67-F378B70C00C2}" type="datetimeFigureOut">
              <a:rPr lang="en-US" smtClean="0"/>
              <a:pPr/>
              <a:t>5/6/2015</a:t>
            </a:fld>
            <a:endParaRPr lang="en-US"/>
          </a:p>
        </p:txBody>
      </p:sp>
      <p:sp>
        <p:nvSpPr>
          <p:cNvPr id="7" name="Slide Number Placeholder 6"/>
          <p:cNvSpPr>
            <a:spLocks noGrp="1"/>
          </p:cNvSpPr>
          <p:nvPr>
            <p:ph type="sldNum" sz="quarter" idx="12"/>
          </p:nvPr>
        </p:nvSpPr>
        <p:spPr/>
        <p:txBody>
          <a:bodyPr/>
          <a:lstStyle/>
          <a:p>
            <a:fld id="{5AB98F62-0251-4BFF-888A-D88457CE29D9}" type="slidenum">
              <a:rPr lang="en-US" smtClean="0"/>
              <a:pPr/>
              <a:t>‹#›</a:t>
            </a:fld>
            <a:endParaRPr lang="en-US"/>
          </a:p>
        </p:txBody>
      </p:sp>
      <p:sp>
        <p:nvSpPr>
          <p:cNvPr id="8" name="Footer Placeholder 4"/>
          <p:cNvSpPr>
            <a:spLocks noGrp="1"/>
          </p:cNvSpPr>
          <p:nvPr>
            <p:ph type="ftr" sz="quarter" idx="3"/>
          </p:nvPr>
        </p:nvSpPr>
        <p:spPr>
          <a:xfrm>
            <a:off x="3163959" y="6492879"/>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t>NOAA-Cooperative Remote Sensing Science and Technology Center (NOAA-CREST)</a:t>
            </a:r>
            <a:endParaRPr lang="en-US" dirty="0"/>
          </a:p>
        </p:txBody>
      </p:sp>
    </p:spTree>
    <p:extLst>
      <p:ext uri="{BB962C8B-B14F-4D97-AF65-F5344CB8AC3E}">
        <p14:creationId xmlns:p14="http://schemas.microsoft.com/office/powerpoint/2010/main" xmlns="" val="9727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E478E3-00A0-48A1-9A67-F378B70C00C2}" type="datetimeFigureOut">
              <a:rPr lang="en-US" smtClean="0"/>
              <a:pPr/>
              <a:t>5/6/2015</a:t>
            </a:fld>
            <a:endParaRPr lang="en-US"/>
          </a:p>
        </p:txBody>
      </p:sp>
      <p:sp>
        <p:nvSpPr>
          <p:cNvPr id="7" name="Slide Number Placeholder 6"/>
          <p:cNvSpPr>
            <a:spLocks noGrp="1"/>
          </p:cNvSpPr>
          <p:nvPr>
            <p:ph type="sldNum" sz="quarter" idx="12"/>
          </p:nvPr>
        </p:nvSpPr>
        <p:spPr/>
        <p:txBody>
          <a:bodyPr/>
          <a:lstStyle/>
          <a:p>
            <a:fld id="{5AB98F62-0251-4BFF-888A-D88457CE29D9}" type="slidenum">
              <a:rPr lang="en-US" smtClean="0"/>
              <a:pPr/>
              <a:t>‹#›</a:t>
            </a:fld>
            <a:endParaRPr lang="en-US"/>
          </a:p>
        </p:txBody>
      </p:sp>
      <p:sp>
        <p:nvSpPr>
          <p:cNvPr id="8" name="Footer Placeholder 4"/>
          <p:cNvSpPr>
            <a:spLocks noGrp="1"/>
          </p:cNvSpPr>
          <p:nvPr>
            <p:ph type="ftr" sz="quarter" idx="3"/>
          </p:nvPr>
        </p:nvSpPr>
        <p:spPr>
          <a:xfrm>
            <a:off x="3163959" y="6492879"/>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t>NOAA-Cooperative Remote Sensing Science and Technology Center (NOAA-CREST)</a:t>
            </a:r>
            <a:endParaRPr lang="en-US" dirty="0"/>
          </a:p>
        </p:txBody>
      </p:sp>
    </p:spTree>
    <p:extLst>
      <p:ext uri="{BB962C8B-B14F-4D97-AF65-F5344CB8AC3E}">
        <p14:creationId xmlns:p14="http://schemas.microsoft.com/office/powerpoint/2010/main" xmlns="" val="376742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187849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478E3-00A0-48A1-9A67-F378B70C00C2}" type="datetimeFigureOut">
              <a:rPr lang="en-US" smtClean="0"/>
              <a:pPr/>
              <a:t>5/6/2015</a:t>
            </a:fld>
            <a:endParaRPr lang="en-US"/>
          </a:p>
        </p:txBody>
      </p:sp>
      <p:sp>
        <p:nvSpPr>
          <p:cNvPr id="5" name="Footer Placeholder 4"/>
          <p:cNvSpPr>
            <a:spLocks noGrp="1"/>
          </p:cNvSpPr>
          <p:nvPr>
            <p:ph type="ftr" sz="quarter" idx="3"/>
          </p:nvPr>
        </p:nvSpPr>
        <p:spPr>
          <a:xfrm>
            <a:off x="3163959" y="6492879"/>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t>NOAA-Cooperative Remote Sensing Science and Technology Center (NOAA-CREST)</a:t>
            </a:r>
            <a:endParaRPr lang="en-US" dirty="0"/>
          </a:p>
        </p:txBody>
      </p:sp>
      <p:sp>
        <p:nvSpPr>
          <p:cNvPr id="6" name="Slide Number Placeholder 5"/>
          <p:cNvSpPr>
            <a:spLocks noGrp="1"/>
          </p:cNvSpPr>
          <p:nvPr>
            <p:ph type="sldNum" sz="quarter" idx="4"/>
          </p:nvPr>
        </p:nvSpPr>
        <p:spPr>
          <a:xfrm>
            <a:off x="10190923" y="6356354"/>
            <a:ext cx="11628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98F62-0251-4BFF-888A-D88457CE29D9}" type="slidenum">
              <a:rPr lang="en-US" smtClean="0"/>
              <a:pPr/>
              <a:t>‹#›</a:t>
            </a:fld>
            <a:endParaRPr lang="en-US"/>
          </a:p>
        </p:txBody>
      </p:sp>
      <p:pic>
        <p:nvPicPr>
          <p:cNvPr id="7" name="Picture 3" descr="NOAA-CREST LOGO"/>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8991600" y="0"/>
            <a:ext cx="3200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311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187849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478E3-00A0-48A1-9A67-F378B70C00C2}"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3"/>
          </p:nvPr>
        </p:nvSpPr>
        <p:spPr>
          <a:xfrm>
            <a:off x="3163956" y="6492875"/>
            <a:ext cx="5864087" cy="365125"/>
          </a:xfrm>
          <a:prstGeom prst="rect">
            <a:avLst/>
          </a:prstGeom>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defRPr>
            </a:lvl1pPr>
          </a:lstStyle>
          <a:p>
            <a:r>
              <a:rPr lang="en-US" smtClean="0">
                <a:solidFill>
                  <a:prstClr val="black"/>
                </a:solidFill>
                <a:effectLst>
                  <a:outerShdw blurRad="38100" dist="19050" dir="2700000" algn="tl" rotWithShape="0">
                    <a:prstClr val="black">
                      <a:alpha val="40000"/>
                    </a:prstClr>
                  </a:outerShdw>
                </a:effectLst>
              </a:rPr>
              <a:t>NOAA-Cooperative Remote Sensing Science and Technology Center (NOAA-CREST)</a:t>
            </a:r>
            <a:endParaRPr lang="en-US" dirty="0">
              <a:solidFill>
                <a:prstClr val="black"/>
              </a:solidFill>
              <a:effectLst>
                <a:outerShdw blurRad="38100" dist="19050" dir="2700000" algn="tl" rotWithShape="0">
                  <a:prstClr val="black">
                    <a:alpha val="40000"/>
                  </a:prstClr>
                </a:outerShdw>
              </a:effectLst>
            </a:endParaRPr>
          </a:p>
        </p:txBody>
      </p:sp>
      <p:sp>
        <p:nvSpPr>
          <p:cNvPr id="6" name="Slide Number Placeholder 5"/>
          <p:cNvSpPr>
            <a:spLocks noGrp="1"/>
          </p:cNvSpPr>
          <p:nvPr>
            <p:ph type="sldNum" sz="quarter" idx="4"/>
          </p:nvPr>
        </p:nvSpPr>
        <p:spPr>
          <a:xfrm>
            <a:off x="10190922" y="6356350"/>
            <a:ext cx="116287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98F62-0251-4BFF-888A-D88457CE29D9}" type="slidenum">
              <a:rPr lang="en-US" smtClean="0">
                <a:solidFill>
                  <a:prstClr val="black">
                    <a:tint val="75000"/>
                  </a:prstClr>
                </a:solidFill>
              </a:rPr>
              <a:pPr/>
              <a:t>‹#›</a:t>
            </a:fld>
            <a:endParaRPr lang="en-US">
              <a:solidFill>
                <a:prstClr val="black">
                  <a:tint val="75000"/>
                </a:prstClr>
              </a:solidFill>
            </a:endParaRPr>
          </a:p>
        </p:txBody>
      </p:sp>
      <p:pic>
        <p:nvPicPr>
          <p:cNvPr id="7" name="Picture 3" descr="NOAA-CREST LOGO"/>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8991600" y="0"/>
            <a:ext cx="3200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65194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5.xml"/><Relationship Id="rId7" Type="http://schemas.openxmlformats.org/officeDocument/2006/relationships/image" Target="../media/image14.jpe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7.png"/><Relationship Id="rId4" Type="http://schemas.openxmlformats.org/officeDocument/2006/relationships/diagramQuickStyle" Target="../diagrams/quickStyle5.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tiff"/><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7"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jpe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788508"/>
            <a:ext cx="9144000" cy="2387600"/>
          </a:xfrm>
        </p:spPr>
        <p:txBody>
          <a:bodyPr>
            <a:noAutofit/>
          </a:bodyPr>
          <a:lstStyle/>
          <a:p>
            <a:r>
              <a:rPr lang="en-US" sz="4800" b="1" dirty="0" smtClean="0">
                <a:effectLst>
                  <a:outerShdw blurRad="38100" dist="38100" dir="2700000" algn="tl">
                    <a:srgbClr val="000000">
                      <a:alpha val="43137"/>
                    </a:srgbClr>
                  </a:outerShdw>
                </a:effectLst>
              </a:rPr>
              <a:t>NOAA-CREST Algorithm Development Activities</a:t>
            </a:r>
            <a:endParaRPr lang="en-US" sz="4800"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934436" y="3913167"/>
            <a:ext cx="10167486" cy="1106305"/>
          </a:xfrm>
        </p:spPr>
        <p:txBody>
          <a:bodyPr>
            <a:noAutofit/>
          </a:bodyPr>
          <a:lstStyle/>
          <a:p>
            <a:r>
              <a:rPr lang="en-US" sz="3600" b="1" dirty="0" smtClean="0">
                <a:effectLst>
                  <a:outerShdw blurRad="38100" dist="38100" dir="2700000" algn="tl">
                    <a:srgbClr val="000000">
                      <a:alpha val="43137"/>
                    </a:srgbClr>
                  </a:outerShdw>
                </a:effectLst>
              </a:rPr>
              <a:t>Led by – Pat McCormick and Alex Gilerson</a:t>
            </a:r>
          </a:p>
          <a:p>
            <a:r>
              <a:rPr lang="en-US" sz="3600" b="1" dirty="0" smtClean="0">
                <a:effectLst>
                  <a:outerShdw blurRad="38100" dist="38100" dir="2700000" algn="tl">
                    <a:srgbClr val="000000">
                      <a:alpha val="43137"/>
                    </a:srgbClr>
                  </a:outerShdw>
                </a:effectLst>
              </a:rPr>
              <a:t>May 7, 2015</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44122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611247132"/>
              </p:ext>
            </p:extLst>
          </p:nvPr>
        </p:nvGraphicFramePr>
        <p:xfrm>
          <a:off x="2" y="371479"/>
          <a:ext cx="11730039" cy="6348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Radiance_Residual_plot.png"/>
          <p:cNvPicPr>
            <a:picLocks noChangeAspect="1"/>
          </p:cNvPicPr>
          <p:nvPr/>
        </p:nvPicPr>
        <p:blipFill>
          <a:blip r:embed="rId7" cstate="print"/>
          <a:stretch>
            <a:fillRect/>
          </a:stretch>
        </p:blipFill>
        <p:spPr>
          <a:xfrm>
            <a:off x="7724774" y="3803904"/>
            <a:ext cx="2177415" cy="1935480"/>
          </a:xfrm>
          <a:prstGeom prst="rect">
            <a:avLst/>
          </a:prstGeom>
        </p:spPr>
      </p:pic>
    </p:spTree>
    <p:extLst>
      <p:ext uri="{BB962C8B-B14F-4D97-AF65-F5344CB8AC3E}">
        <p14:creationId xmlns:p14="http://schemas.microsoft.com/office/powerpoint/2010/main" xmlns="" val="136254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0"/>
            <a:ext cx="5181600" cy="838200"/>
          </a:xfrm>
        </p:spPr>
        <p:txBody>
          <a:bodyPr>
            <a:normAutofit/>
          </a:bodyPr>
          <a:lstStyle/>
          <a:p>
            <a:r>
              <a:rPr lang="en-US" sz="2000" b="1" dirty="0" smtClean="0">
                <a:solidFill>
                  <a:srgbClr val="00B050"/>
                </a:solidFill>
              </a:rPr>
              <a:t>Retrieved Aerosol Extinction</a:t>
            </a:r>
            <a:br>
              <a:rPr lang="en-US" sz="2000" b="1" dirty="0" smtClean="0">
                <a:solidFill>
                  <a:srgbClr val="00B050"/>
                </a:solidFill>
              </a:rPr>
            </a:br>
            <a:r>
              <a:rPr lang="en-US" sz="2000" b="1" dirty="0" smtClean="0">
                <a:solidFill>
                  <a:srgbClr val="00B050"/>
                </a:solidFill>
              </a:rPr>
              <a:t>(Before Improvements)</a:t>
            </a:r>
            <a:endParaRPr lang="en-US" sz="2000" b="1" dirty="0">
              <a:solidFill>
                <a:srgbClr val="00B050"/>
              </a:solidFill>
            </a:endParaRPr>
          </a:p>
        </p:txBody>
      </p:sp>
      <p:sp>
        <p:nvSpPr>
          <p:cNvPr id="5" name="TextBox 4"/>
          <p:cNvSpPr txBox="1"/>
          <p:nvPr/>
        </p:nvSpPr>
        <p:spPr>
          <a:xfrm>
            <a:off x="624840" y="4524703"/>
            <a:ext cx="4978400" cy="1631216"/>
          </a:xfrm>
          <a:prstGeom prst="rect">
            <a:avLst/>
          </a:prstGeom>
          <a:noFill/>
        </p:spPr>
        <p:txBody>
          <a:bodyPr wrap="square" rtlCol="0">
            <a:spAutoFit/>
          </a:bodyPr>
          <a:lstStyle/>
          <a:p>
            <a:pPr>
              <a:buFontTx/>
              <a:buChar char="-"/>
            </a:pPr>
            <a:r>
              <a:rPr lang="en-US" sz="1600" dirty="0" smtClean="0"/>
              <a:t> Convergence criteria were much too loose</a:t>
            </a:r>
          </a:p>
          <a:p>
            <a:pPr>
              <a:buFontTx/>
              <a:buChar char="-"/>
            </a:pPr>
            <a:r>
              <a:rPr lang="en-US" sz="1600" dirty="0" smtClean="0"/>
              <a:t> Convergence criteria were weighted towards higher extinction values</a:t>
            </a:r>
          </a:p>
          <a:p>
            <a:pPr>
              <a:buFontTx/>
              <a:buChar char="-"/>
            </a:pPr>
            <a:r>
              <a:rPr lang="en-US" sz="1600" dirty="0"/>
              <a:t> </a:t>
            </a:r>
            <a:r>
              <a:rPr lang="en-US" sz="1600" dirty="0" smtClean="0"/>
              <a:t>A priori profile was much too large (purple dotted line)</a:t>
            </a:r>
          </a:p>
          <a:p>
            <a:r>
              <a:rPr lang="en-US" sz="1600" dirty="0" smtClean="0"/>
              <a:t>- Premature convergence -&gt; Extremely poor  retrieval performance at higher tangent heights</a:t>
            </a:r>
            <a:endParaRPr lang="en-U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8000" y="914400"/>
            <a:ext cx="5212080" cy="3474720"/>
          </a:xfrm>
          <a:prstGeom prst="rect">
            <a:avLst/>
          </a:prstGeom>
        </p:spPr>
      </p:pic>
      <p:pic>
        <p:nvPicPr>
          <p:cNvPr id="6" name="Picture 5" descr="Aer_Ext_plot.png"/>
          <p:cNvPicPr>
            <a:picLocks noChangeAspect="1"/>
          </p:cNvPicPr>
          <p:nvPr/>
        </p:nvPicPr>
        <p:blipFill>
          <a:blip r:embed="rId3" cstate="print"/>
          <a:stretch>
            <a:fillRect/>
          </a:stretch>
        </p:blipFill>
        <p:spPr>
          <a:xfrm>
            <a:off x="6400793" y="914400"/>
            <a:ext cx="5212080" cy="3474720"/>
          </a:xfrm>
          <a:prstGeom prst="rect">
            <a:avLst/>
          </a:prstGeom>
        </p:spPr>
      </p:pic>
      <p:sp>
        <p:nvSpPr>
          <p:cNvPr id="8" name="Title 1"/>
          <p:cNvSpPr txBox="1">
            <a:spLocks/>
          </p:cNvSpPr>
          <p:nvPr/>
        </p:nvSpPr>
        <p:spPr>
          <a:xfrm>
            <a:off x="6400800" y="0"/>
            <a:ext cx="5181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effectLst/>
                <a:uLnTx/>
                <a:uFillTx/>
                <a:latin typeface="+mj-lt"/>
                <a:ea typeface="+mj-ea"/>
                <a:cs typeface="+mj-cs"/>
              </a:rPr>
              <a:t>Retrieved Aerosol Extinction</a:t>
            </a:r>
            <a:br>
              <a:rPr kumimoji="0" lang="en-US" sz="2000" b="1" i="0" u="none" strike="noStrike" kern="1200" cap="none" spc="0" normalizeH="0" baseline="0" noProof="0" dirty="0" smtClean="0">
                <a:ln>
                  <a:noFill/>
                </a:ln>
                <a:effectLst/>
                <a:uLnTx/>
                <a:uFillTx/>
                <a:latin typeface="+mj-lt"/>
                <a:ea typeface="+mj-ea"/>
                <a:cs typeface="+mj-cs"/>
              </a:rPr>
            </a:br>
            <a:r>
              <a:rPr kumimoji="0" lang="en-US" sz="2000" b="1" i="0" u="none" strike="noStrike" kern="1200" cap="none" spc="0" normalizeH="0" baseline="0" noProof="0" dirty="0" smtClean="0">
                <a:ln>
                  <a:noFill/>
                </a:ln>
                <a:effectLst/>
                <a:uLnTx/>
                <a:uFillTx/>
                <a:latin typeface="+mj-lt"/>
                <a:ea typeface="+mj-ea"/>
                <a:cs typeface="+mj-cs"/>
              </a:rPr>
              <a:t>(After Improvements)</a:t>
            </a:r>
            <a:endParaRPr kumimoji="0" lang="en-US" sz="2000" b="1" i="0" u="none" strike="noStrike" kern="1200" cap="none" spc="0" normalizeH="0" baseline="0" noProof="0" dirty="0">
              <a:ln>
                <a:noFill/>
              </a:ln>
              <a:effectLst/>
              <a:uLnTx/>
              <a:uFillTx/>
              <a:latin typeface="+mj-lt"/>
              <a:ea typeface="+mj-ea"/>
              <a:cs typeface="+mj-cs"/>
            </a:endParaRPr>
          </a:p>
        </p:txBody>
      </p:sp>
      <p:sp>
        <p:nvSpPr>
          <p:cNvPr id="9" name="TextBox 8"/>
          <p:cNvSpPr txBox="1"/>
          <p:nvPr/>
        </p:nvSpPr>
        <p:spPr>
          <a:xfrm>
            <a:off x="6502400" y="4495801"/>
            <a:ext cx="5080000" cy="1569660"/>
          </a:xfrm>
          <a:prstGeom prst="rect">
            <a:avLst/>
          </a:prstGeom>
          <a:noFill/>
        </p:spPr>
        <p:txBody>
          <a:bodyPr wrap="square" rtlCol="0">
            <a:spAutoFit/>
          </a:bodyPr>
          <a:lstStyle/>
          <a:p>
            <a:pPr>
              <a:buFontTx/>
              <a:buChar char="-"/>
            </a:pPr>
            <a:r>
              <a:rPr lang="en-US" sz="1600" dirty="0" smtClean="0"/>
              <a:t> Convergence criteria tightened</a:t>
            </a:r>
          </a:p>
          <a:p>
            <a:pPr>
              <a:buFontTx/>
              <a:buChar char="-"/>
            </a:pPr>
            <a:r>
              <a:rPr lang="en-US" sz="1600" dirty="0" smtClean="0"/>
              <a:t> Convergence criteria weighting was removed</a:t>
            </a:r>
          </a:p>
          <a:p>
            <a:r>
              <a:rPr lang="en-US" sz="1600" dirty="0" smtClean="0"/>
              <a:t>- Appropriate additional iterations -&gt; much better convergence,  despite the poor a-priori profile</a:t>
            </a:r>
            <a:endParaRPr lang="en-US" sz="1600" dirty="0"/>
          </a:p>
          <a:p>
            <a:r>
              <a:rPr lang="en-US" sz="1600" dirty="0" smtClean="0"/>
              <a:t>- Current solution (black line) now has radiance residuals near zero</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284503391"/>
              </p:ext>
            </p:extLst>
          </p:nvPr>
        </p:nvGraphicFramePr>
        <p:xfrm>
          <a:off x="228600" y="242048"/>
          <a:ext cx="11806518" cy="6463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www.nasa.gov/sites/default/files/styles/360x225/public/smap20141230-browse_0.jpg?itok=FQwRpqM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945241" y="3548835"/>
            <a:ext cx="2781299" cy="1738312"/>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423159" y="3800474"/>
            <a:ext cx="3582090"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descr="Image result for smap logo"/>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705150" y="5084379"/>
            <a:ext cx="1738628" cy="1576552"/>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http://icesat.gsfc.nasa.gov/icesat2/images/icesat-2_patch_crop.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0335892" y="4871546"/>
            <a:ext cx="1493790" cy="17893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7838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Right Arrow 2"/>
          <p:cNvSpPr/>
          <p:nvPr/>
        </p:nvSpPr>
        <p:spPr>
          <a:xfrm>
            <a:off x="96253" y="2682875"/>
            <a:ext cx="11991473" cy="419101"/>
          </a:xfrm>
          <a:prstGeom prst="leftRightArrow">
            <a:avLst>
              <a:gd name="adj1" fmla="val 29787"/>
              <a:gd name="adj2" fmla="val 5000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Right Arrow 7"/>
          <p:cNvSpPr/>
          <p:nvPr/>
        </p:nvSpPr>
        <p:spPr>
          <a:xfrm rot="5400000">
            <a:off x="2815388" y="3219450"/>
            <a:ext cx="6858002" cy="419101"/>
          </a:xfrm>
          <a:prstGeom prst="leftRightArrow">
            <a:avLst>
              <a:gd name="adj1" fmla="val 29787"/>
              <a:gd name="adj2" fmla="val 5000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a:t>
            </a:r>
            <a:endParaRPr lang="en-US" dirty="0"/>
          </a:p>
        </p:txBody>
      </p:sp>
      <p:sp>
        <p:nvSpPr>
          <p:cNvPr id="5" name="Rounded Rectangle 4"/>
          <p:cNvSpPr/>
          <p:nvPr/>
        </p:nvSpPr>
        <p:spPr>
          <a:xfrm>
            <a:off x="131862" y="223313"/>
            <a:ext cx="5821465" cy="2422610"/>
          </a:xfrm>
          <a:prstGeom prst="roundRect">
            <a:avLst/>
          </a:prstGeom>
          <a:gradFill>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solidFill>
              <a:srgbClr val="454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pPr>
            <a:r>
              <a:rPr lang="en-US" sz="2400" b="1" dirty="0" smtClean="0"/>
              <a:t>A SHORT-TERM RAINFALL PREDICTION ALGORITHM</a:t>
            </a:r>
          </a:p>
          <a:p>
            <a:pPr algn="ctr"/>
            <a:r>
              <a:rPr lang="en-US" sz="2000" dirty="0" smtClean="0"/>
              <a:t>Theme III: Water Resources and Land Processes</a:t>
            </a:r>
          </a:p>
          <a:p>
            <a:pPr lvl="0">
              <a:lnSpc>
                <a:spcPct val="100000"/>
              </a:lnSpc>
              <a:spcBef>
                <a:spcPts val="600"/>
              </a:spcBef>
            </a:pPr>
            <a:r>
              <a:rPr lang="en-US" dirty="0" smtClean="0">
                <a:solidFill>
                  <a:srgbClr val="FFC000"/>
                </a:solidFill>
              </a:rPr>
              <a:t>CREST Participants: </a:t>
            </a:r>
            <a:r>
              <a:rPr lang="en-US" dirty="0" smtClean="0"/>
              <a:t>Nazario D. Ramirez  and Joan M. Castro (Ph.D. student)</a:t>
            </a:r>
            <a:br>
              <a:rPr lang="en-US" dirty="0" smtClean="0"/>
            </a:br>
            <a:r>
              <a:rPr lang="en-US" dirty="0" smtClean="0">
                <a:solidFill>
                  <a:srgbClr val="FFC000"/>
                </a:solidFill>
              </a:rPr>
              <a:t>Collaborators:</a:t>
            </a:r>
            <a:r>
              <a:rPr lang="en-US" dirty="0" smtClean="0">
                <a:solidFill>
                  <a:schemeClr val="accent4">
                    <a:lumMod val="40000"/>
                    <a:lumOff val="60000"/>
                  </a:schemeClr>
                </a:solidFill>
              </a:rPr>
              <a:t>  </a:t>
            </a:r>
            <a:r>
              <a:rPr lang="en-US" dirty="0" smtClean="0"/>
              <a:t>Robert J. Kuligowski (NOAA/NESDIS)</a:t>
            </a:r>
            <a:r>
              <a:rPr lang="en-US" kern="0" dirty="0" smtClean="0">
                <a:solidFill>
                  <a:sysClr val="windowText" lastClr="000000"/>
                </a:solidFill>
              </a:rPr>
              <a:t> </a:t>
            </a:r>
            <a:endParaRPr lang="en-US" sz="2000" kern="0" dirty="0" smtClean="0">
              <a:solidFill>
                <a:sysClr val="windowText" lastClr="000000"/>
              </a:solidFill>
            </a:endParaRPr>
          </a:p>
          <a:p>
            <a:pPr lvl="0">
              <a:lnSpc>
                <a:spcPct val="100000"/>
              </a:lnSpc>
            </a:pPr>
            <a:r>
              <a:rPr lang="en-US" dirty="0" smtClean="0">
                <a:solidFill>
                  <a:srgbClr val="FFC000"/>
                </a:solidFill>
              </a:rPr>
              <a:t>Funding </a:t>
            </a:r>
            <a:r>
              <a:rPr lang="en-US" dirty="0">
                <a:solidFill>
                  <a:srgbClr val="FFC000"/>
                </a:solidFill>
              </a:rPr>
              <a:t>Source: </a:t>
            </a:r>
            <a:r>
              <a:rPr lang="en-US" dirty="0" smtClean="0">
                <a:solidFill>
                  <a:srgbClr val="FFC000"/>
                </a:solidFill>
              </a:rPr>
              <a:t> </a:t>
            </a:r>
            <a:r>
              <a:rPr lang="en-US" dirty="0" smtClean="0"/>
              <a:t>NOAA</a:t>
            </a:r>
            <a:endParaRPr lang="en-US" dirty="0"/>
          </a:p>
        </p:txBody>
      </p:sp>
      <p:sp>
        <p:nvSpPr>
          <p:cNvPr id="10" name="Rounded Rectangle 9"/>
          <p:cNvSpPr/>
          <p:nvPr/>
        </p:nvSpPr>
        <p:spPr>
          <a:xfrm>
            <a:off x="6453940" y="350608"/>
            <a:ext cx="5220181" cy="2308618"/>
          </a:xfrm>
          <a:prstGeom prst="roundRect">
            <a:avLst/>
          </a:prstGeom>
          <a:gradFill>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solidFill>
              <a:srgbClr val="454E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accent4"/>
                </a:solidFill>
              </a:rPr>
              <a:t>Objectives:</a:t>
            </a:r>
            <a:r>
              <a:rPr lang="en-US" sz="2400" dirty="0" smtClean="0"/>
              <a:t> </a:t>
            </a:r>
            <a:endParaRPr lang="en-US" sz="2400" dirty="0"/>
          </a:p>
          <a:p>
            <a:pPr marL="285750" indent="-285750">
              <a:buFont typeface="Arial" panose="020B0604020202020204" pitchFamily="34" charset="0"/>
              <a:buChar char="•"/>
            </a:pPr>
            <a:r>
              <a:rPr lang="en-US" sz="1400" dirty="0"/>
              <a:t>To </a:t>
            </a:r>
            <a:r>
              <a:rPr lang="en-US" sz="1400" dirty="0" smtClean="0"/>
              <a:t>develop </a:t>
            </a:r>
            <a:r>
              <a:rPr lang="en-US" sz="1400" dirty="0"/>
              <a:t>a </a:t>
            </a:r>
            <a:r>
              <a:rPr lang="en-US" sz="1400" dirty="0" smtClean="0"/>
              <a:t>real-time </a:t>
            </a:r>
            <a:r>
              <a:rPr lang="en-US" sz="1400" dirty="0"/>
              <a:t>rainfall nowcasting algorithm to work with </a:t>
            </a:r>
            <a:r>
              <a:rPr lang="en-US" sz="1400" dirty="0" smtClean="0"/>
              <a:t> radar and the Hydro-Estimator </a:t>
            </a:r>
            <a:r>
              <a:rPr lang="en-US" sz="1400" dirty="0"/>
              <a:t>data </a:t>
            </a:r>
            <a:endParaRPr lang="en-US" sz="1400" dirty="0" smtClean="0"/>
          </a:p>
          <a:p>
            <a:pPr marL="285750" indent="-285750">
              <a:buFont typeface="Arial" panose="020B0604020202020204" pitchFamily="34" charset="0"/>
              <a:buChar char="•"/>
            </a:pPr>
            <a:r>
              <a:rPr lang="en-US" sz="1400" dirty="0" smtClean="0"/>
              <a:t>To forecast  </a:t>
            </a:r>
            <a:r>
              <a:rPr lang="en-US" sz="1400" dirty="0"/>
              <a:t>every 15 minutes with lead times that varies from  15 to 90 </a:t>
            </a:r>
            <a:r>
              <a:rPr lang="en-US" sz="1400" dirty="0" smtClean="0"/>
              <a:t>minutes </a:t>
            </a:r>
            <a:endParaRPr lang="en-US" dirty="0"/>
          </a:p>
          <a:p>
            <a:r>
              <a:rPr lang="en-US" dirty="0" smtClean="0">
                <a:solidFill>
                  <a:schemeClr val="accent4"/>
                </a:solidFill>
              </a:rPr>
              <a:t>NOAA </a:t>
            </a:r>
            <a:r>
              <a:rPr lang="en-US" dirty="0">
                <a:solidFill>
                  <a:schemeClr val="accent4"/>
                </a:solidFill>
              </a:rPr>
              <a:t>Mission </a:t>
            </a:r>
            <a:r>
              <a:rPr lang="en-US" dirty="0" smtClean="0">
                <a:solidFill>
                  <a:schemeClr val="accent4"/>
                </a:solidFill>
              </a:rPr>
              <a:t>Relevancy:</a:t>
            </a:r>
            <a:endParaRPr lang="en-US" dirty="0">
              <a:solidFill>
                <a:schemeClr val="accent4"/>
              </a:solidFill>
            </a:endParaRPr>
          </a:p>
          <a:p>
            <a:r>
              <a:rPr lang="en-US" sz="1400" dirty="0" smtClean="0"/>
              <a:t>Rainfall  STRaP data can </a:t>
            </a:r>
            <a:r>
              <a:rPr lang="en-US" sz="1400" dirty="0"/>
              <a:t>be </a:t>
            </a:r>
            <a:r>
              <a:rPr lang="en-US" sz="1400" dirty="0" smtClean="0"/>
              <a:t>assimilated by a  </a:t>
            </a:r>
            <a:r>
              <a:rPr lang="en-US" sz="1400" dirty="0"/>
              <a:t>hydrological model to </a:t>
            </a:r>
            <a:r>
              <a:rPr lang="en-US" sz="1400" dirty="0" smtClean="0"/>
              <a:t>forecast </a:t>
            </a:r>
            <a:r>
              <a:rPr lang="en-US" sz="1400" dirty="0"/>
              <a:t>flash flood events and contribute to </a:t>
            </a:r>
            <a:r>
              <a:rPr lang="en-US" sz="1400" dirty="0" smtClean="0"/>
              <a:t>a Weather-Ready </a:t>
            </a:r>
            <a:r>
              <a:rPr lang="en-US" sz="1500" dirty="0"/>
              <a:t>Nation</a:t>
            </a:r>
          </a:p>
        </p:txBody>
      </p:sp>
      <p:sp>
        <p:nvSpPr>
          <p:cNvPr id="7" name="Rounded Rectangle 6"/>
          <p:cNvSpPr/>
          <p:nvPr/>
        </p:nvSpPr>
        <p:spPr>
          <a:xfrm>
            <a:off x="96254" y="3003050"/>
            <a:ext cx="5908136" cy="3753349"/>
          </a:xfrm>
          <a:prstGeom prst="roundRect">
            <a:avLst/>
          </a:prstGeom>
          <a:gradFill>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400" b="1" dirty="0" smtClean="0">
              <a:solidFill>
                <a:schemeClr val="bg1"/>
              </a:solidFill>
            </a:endParaRPr>
          </a:p>
          <a:p>
            <a:pPr marL="285750" indent="-285750">
              <a:buFont typeface="Arial" panose="020B0604020202020204" pitchFamily="34" charset="0"/>
              <a:buChar char="•"/>
            </a:pPr>
            <a:r>
              <a:rPr lang="en-US" sz="1400" b="1" dirty="0" smtClean="0">
                <a:solidFill>
                  <a:schemeClr val="bg1"/>
                </a:solidFill>
              </a:rPr>
              <a:t>The Short Term Rainfall Prediction (STRaP) algorithm is a real time and self-calibrated rainfall nowcasting algorithm </a:t>
            </a:r>
          </a:p>
          <a:p>
            <a:pPr marL="285750" indent="-285750">
              <a:buFont typeface="Arial" panose="020B0604020202020204" pitchFamily="34" charset="0"/>
              <a:buChar char="•"/>
            </a:pPr>
            <a:r>
              <a:rPr lang="pt-BR" sz="1400" b="1" dirty="0">
                <a:solidFill>
                  <a:schemeClr val="bg1"/>
                </a:solidFill>
              </a:rPr>
              <a:t>STRaP uses  radar or Hydro-Estimator data. </a:t>
            </a:r>
            <a:endParaRPr lang="pt-BR" sz="1400" b="1" dirty="0" smtClean="0">
              <a:solidFill>
                <a:schemeClr val="bg1"/>
              </a:solidFill>
            </a:endParaRPr>
          </a:p>
          <a:p>
            <a:pPr marL="285750" indent="-285750">
              <a:buFont typeface="Arial" panose="020B0604020202020204" pitchFamily="34" charset="0"/>
              <a:buChar char="•"/>
            </a:pPr>
            <a:r>
              <a:rPr lang="en-US" sz="1400" b="1" dirty="0" smtClean="0">
                <a:solidFill>
                  <a:schemeClr val="bg1"/>
                </a:solidFill>
              </a:rPr>
              <a:t>Forecast is made </a:t>
            </a:r>
            <a:r>
              <a:rPr lang="en-US" sz="1400" b="1" dirty="0">
                <a:solidFill>
                  <a:schemeClr val="bg1"/>
                </a:solidFill>
              </a:rPr>
              <a:t>every 15 minutes </a:t>
            </a:r>
            <a:r>
              <a:rPr lang="en-US" sz="1400" b="1" dirty="0" smtClean="0">
                <a:solidFill>
                  <a:schemeClr val="bg1"/>
                </a:solidFill>
              </a:rPr>
              <a:t>with lead times that varies from  </a:t>
            </a:r>
            <a:r>
              <a:rPr lang="en-US" sz="1400" b="1" dirty="0">
                <a:solidFill>
                  <a:schemeClr val="bg1"/>
                </a:solidFill>
              </a:rPr>
              <a:t>15 to 90 </a:t>
            </a:r>
            <a:r>
              <a:rPr lang="en-US" sz="1400" b="1" dirty="0" smtClean="0">
                <a:solidFill>
                  <a:schemeClr val="bg1"/>
                </a:solidFill>
              </a:rPr>
              <a:t>minutes. </a:t>
            </a:r>
          </a:p>
          <a:p>
            <a:pPr marL="285750" indent="-285750">
              <a:buFont typeface="Arial" panose="020B0604020202020204" pitchFamily="34" charset="0"/>
              <a:buChar char="•"/>
            </a:pPr>
            <a:r>
              <a:rPr lang="en-US" sz="1400" b="1" dirty="0" smtClean="0">
                <a:solidFill>
                  <a:schemeClr val="bg1"/>
                </a:solidFill>
              </a:rPr>
              <a:t>The major steps of the STRaP algorithm are:</a:t>
            </a:r>
            <a:endParaRPr lang="en-US" sz="1400" b="1" dirty="0">
              <a:solidFill>
                <a:schemeClr val="bg1"/>
              </a:solidFill>
            </a:endParaRPr>
          </a:p>
          <a:p>
            <a:endParaRPr lang="pt-BR" sz="1600" b="1" dirty="0">
              <a:solidFill>
                <a:schemeClr val="bg1"/>
              </a:solidFill>
            </a:endParaRPr>
          </a:p>
          <a:p>
            <a:endParaRPr lang="en-US" sz="1600" b="1" dirty="0">
              <a:solidFill>
                <a:schemeClr val="bg1"/>
              </a:solidFill>
            </a:endParaRPr>
          </a:p>
        </p:txBody>
      </p:sp>
      <p:sp>
        <p:nvSpPr>
          <p:cNvPr id="20" name="Rounded Rectangle 19"/>
          <p:cNvSpPr/>
          <p:nvPr/>
        </p:nvSpPr>
        <p:spPr>
          <a:xfrm>
            <a:off x="6591059" y="6146800"/>
            <a:ext cx="5192868" cy="583584"/>
          </a:xfrm>
          <a:prstGeom prst="roundRect">
            <a:avLst/>
          </a:prstGeom>
          <a:gradFill>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solidFill>
              <a:srgbClr val="454E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400" b="1" dirty="0"/>
          </a:p>
        </p:txBody>
      </p:sp>
      <p:sp>
        <p:nvSpPr>
          <p:cNvPr id="24" name="Rounded Rectangle 23"/>
          <p:cNvSpPr/>
          <p:nvPr/>
        </p:nvSpPr>
        <p:spPr>
          <a:xfrm>
            <a:off x="6591059" y="3003050"/>
            <a:ext cx="5167468" cy="510674"/>
          </a:xfrm>
          <a:prstGeom prst="roundRect">
            <a:avLst/>
          </a:prstGeom>
          <a:gradFill>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solidFill>
              <a:srgbClr val="454E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000" b="1" dirty="0" smtClean="0"/>
              <a:t>Reflectivity 30-min forecasts </a:t>
            </a:r>
            <a:r>
              <a:rPr lang="en-US" sz="2000" dirty="0" smtClean="0"/>
              <a:t>(NEXRAD data) </a:t>
            </a:r>
            <a:endParaRPr lang="en-US"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6144" y="4785114"/>
            <a:ext cx="1706526" cy="180231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33515" y="4785114"/>
            <a:ext cx="1800032" cy="18023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99264" y="4785113"/>
            <a:ext cx="2105125" cy="1800265"/>
          </a:xfrm>
          <a:prstGeom prst="rect">
            <a:avLst/>
          </a:prstGeom>
        </p:spPr>
      </p:pic>
      <p:sp>
        <p:nvSpPr>
          <p:cNvPr id="9" name="TextBox 8"/>
          <p:cNvSpPr txBox="1"/>
          <p:nvPr/>
        </p:nvSpPr>
        <p:spPr>
          <a:xfrm>
            <a:off x="2112754" y="2988920"/>
            <a:ext cx="1907382" cy="461665"/>
          </a:xfrm>
          <a:prstGeom prst="rect">
            <a:avLst/>
          </a:prstGeom>
          <a:noFill/>
        </p:spPr>
        <p:txBody>
          <a:bodyPr wrap="none" rtlCol="0">
            <a:spAutoFit/>
          </a:bodyPr>
          <a:lstStyle/>
          <a:p>
            <a:r>
              <a:rPr lang="en-US" sz="2400" dirty="0">
                <a:solidFill>
                  <a:schemeClr val="accent4"/>
                </a:solidFill>
              </a:rPr>
              <a:t>Methodology</a:t>
            </a:r>
          </a:p>
        </p:txBody>
      </p:sp>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213681" y="3581584"/>
            <a:ext cx="2460440" cy="274869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585983" y="3540294"/>
            <a:ext cx="2627698" cy="2789980"/>
          </a:xfrm>
          <a:prstGeom prst="rect">
            <a:avLst/>
          </a:prstGeom>
        </p:spPr>
      </p:pic>
      <p:sp>
        <p:nvSpPr>
          <p:cNvPr id="14" name="TextBox 13"/>
          <p:cNvSpPr txBox="1"/>
          <p:nvPr/>
        </p:nvSpPr>
        <p:spPr>
          <a:xfrm>
            <a:off x="7188416" y="6330274"/>
            <a:ext cx="3501408" cy="400110"/>
          </a:xfrm>
          <a:prstGeom prst="rect">
            <a:avLst/>
          </a:prstGeom>
          <a:noFill/>
        </p:spPr>
        <p:txBody>
          <a:bodyPr wrap="none" rtlCol="0">
            <a:spAutoFit/>
          </a:bodyPr>
          <a:lstStyle/>
          <a:p>
            <a:r>
              <a:rPr lang="en-US" sz="2000" dirty="0">
                <a:solidFill>
                  <a:schemeClr val="lt1"/>
                </a:solidFill>
              </a:rPr>
              <a:t>Potential </a:t>
            </a:r>
            <a:r>
              <a:rPr lang="en-US" sz="2000" dirty="0" smtClean="0">
                <a:solidFill>
                  <a:schemeClr val="lt1"/>
                </a:solidFill>
              </a:rPr>
              <a:t>users: NWS and USGS</a:t>
            </a:r>
            <a:endParaRPr lang="en-US" dirty="0"/>
          </a:p>
        </p:txBody>
      </p:sp>
      <p:sp>
        <p:nvSpPr>
          <p:cNvPr id="15" name="TextBox 14"/>
          <p:cNvSpPr txBox="1"/>
          <p:nvPr/>
        </p:nvSpPr>
        <p:spPr>
          <a:xfrm>
            <a:off x="7899832" y="5791584"/>
            <a:ext cx="522900" cy="369332"/>
          </a:xfrm>
          <a:prstGeom prst="rect">
            <a:avLst/>
          </a:prstGeom>
          <a:noFill/>
        </p:spPr>
        <p:txBody>
          <a:bodyPr wrap="none" rtlCol="0">
            <a:spAutoFit/>
          </a:bodyPr>
          <a:lstStyle/>
          <a:p>
            <a:r>
              <a:rPr lang="en-US" dirty="0" smtClean="0"/>
              <a:t>dBz</a:t>
            </a:r>
            <a:endParaRPr lang="en-US" dirty="0"/>
          </a:p>
        </p:txBody>
      </p:sp>
      <p:sp>
        <p:nvSpPr>
          <p:cNvPr id="17" name="TextBox 16"/>
          <p:cNvSpPr txBox="1"/>
          <p:nvPr/>
        </p:nvSpPr>
        <p:spPr>
          <a:xfrm>
            <a:off x="10291203" y="5791584"/>
            <a:ext cx="522900" cy="369332"/>
          </a:xfrm>
          <a:prstGeom prst="rect">
            <a:avLst/>
          </a:prstGeom>
          <a:noFill/>
        </p:spPr>
        <p:txBody>
          <a:bodyPr wrap="none" rtlCol="0">
            <a:spAutoFit/>
          </a:bodyPr>
          <a:lstStyle/>
          <a:p>
            <a:r>
              <a:rPr lang="en-US" dirty="0" smtClean="0"/>
              <a:t>dBz</a:t>
            </a:r>
            <a:endParaRPr lang="en-US" dirty="0"/>
          </a:p>
        </p:txBody>
      </p:sp>
    </p:spTree>
    <p:extLst>
      <p:ext uri="{BB962C8B-B14F-4D97-AF65-F5344CB8AC3E}">
        <p14:creationId xmlns:p14="http://schemas.microsoft.com/office/powerpoint/2010/main" xmlns="" val="1707013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743973880"/>
              </p:ext>
            </p:extLst>
          </p:nvPr>
        </p:nvGraphicFramePr>
        <p:xfrm>
          <a:off x="228601" y="200025"/>
          <a:ext cx="11806519" cy="6472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61936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005" y="818707"/>
            <a:ext cx="11795052" cy="5358256"/>
          </a:xfrm>
        </p:spPr>
        <p:txBody>
          <a:bodyPr/>
          <a:lstStyle/>
          <a:p>
            <a:pPr marL="0" indent="0">
              <a:buNone/>
            </a:pPr>
            <a:endParaRPr lang="en-US" dirty="0" smtClean="0"/>
          </a:p>
          <a:p>
            <a:pPr marL="0" indent="0">
              <a:buNone/>
            </a:pPr>
            <a:r>
              <a:rPr lang="en-US" dirty="0" smtClean="0"/>
              <a:t>Bio-optical model                            Neural Network                    </a:t>
            </a:r>
          </a:p>
          <a:p>
            <a:pPr marL="0" indent="0">
              <a:buNone/>
            </a:pPr>
            <a:r>
              <a:rPr lang="en-US" dirty="0"/>
              <a:t> </a:t>
            </a:r>
            <a:r>
              <a:rPr lang="en-US" dirty="0" smtClean="0"/>
              <a:t>                                                            Architecture   </a:t>
            </a:r>
            <a:endParaRPr lang="en-US" dirty="0"/>
          </a:p>
        </p:txBody>
      </p:sp>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4279" y="1956392"/>
            <a:ext cx="10788501" cy="4795283"/>
          </a:xfrm>
          <a:prstGeom prst="rect">
            <a:avLst/>
          </a:prstGeom>
          <a:noFill/>
          <a:ln>
            <a:noFill/>
          </a:ln>
        </p:spPr>
      </p:pic>
      <p:sp>
        <p:nvSpPr>
          <p:cNvPr id="5" name="Title 1"/>
          <p:cNvSpPr>
            <a:spLocks noGrp="1"/>
          </p:cNvSpPr>
          <p:nvPr>
            <p:ph type="title"/>
          </p:nvPr>
        </p:nvSpPr>
        <p:spPr>
          <a:xfrm>
            <a:off x="382774" y="155926"/>
            <a:ext cx="10985204" cy="1325563"/>
          </a:xfrm>
        </p:spPr>
        <p:txBody>
          <a:bodyPr>
            <a:normAutofit/>
          </a:bodyPr>
          <a:lstStyle/>
          <a:p>
            <a:r>
              <a:rPr lang="en-US" sz="2800" b="1" dirty="0" smtClean="0"/>
              <a:t>Algorithms for Chesapeake Bay and other coastal waters</a:t>
            </a:r>
            <a:endParaRPr lang="en-US" sz="2800" b="1" dirty="0"/>
          </a:p>
        </p:txBody>
      </p:sp>
    </p:spTree>
    <p:extLst>
      <p:ext uri="{BB962C8B-B14F-4D97-AF65-F5344CB8AC3E}">
        <p14:creationId xmlns:p14="http://schemas.microsoft.com/office/powerpoint/2010/main" xmlns="" val="3767681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553" y="99313"/>
            <a:ext cx="10515600" cy="1325563"/>
          </a:xfrm>
        </p:spPr>
        <p:txBody>
          <a:bodyPr/>
          <a:lstStyle/>
          <a:p>
            <a:r>
              <a:rPr lang="en-US" dirty="0" smtClean="0"/>
              <a:t>Retrieval of [Chl] using NN</a:t>
            </a:r>
            <a:endParaRPr lang="en-US" dirty="0"/>
          </a:p>
        </p:txBody>
      </p:sp>
      <p:pic>
        <p:nvPicPr>
          <p:cNvPr id="4" name="Picture 3" descr="CCNY_FieldChl.tif"/>
          <p:cNvPicPr/>
          <p:nvPr/>
        </p:nvPicPr>
        <p:blipFill>
          <a:blip r:embed="rId2" cstate="print"/>
          <a:stretch>
            <a:fillRect/>
          </a:stretch>
        </p:blipFill>
        <p:spPr>
          <a:xfrm>
            <a:off x="483781" y="1424420"/>
            <a:ext cx="8739963" cy="2817200"/>
          </a:xfrm>
          <a:prstGeom prst="rect">
            <a:avLst/>
          </a:prstGeom>
        </p:spPr>
      </p:pic>
      <p:pic>
        <p:nvPicPr>
          <p:cNvPr id="5" name="Picture 4" descr="MODIS_C.tif"/>
          <p:cNvPicPr/>
          <p:nvPr/>
        </p:nvPicPr>
        <p:blipFill>
          <a:blip r:embed="rId3" cstate="print"/>
          <a:stretch>
            <a:fillRect/>
          </a:stretch>
        </p:blipFill>
        <p:spPr>
          <a:xfrm>
            <a:off x="483781" y="4241166"/>
            <a:ext cx="8739963" cy="2616835"/>
          </a:xfrm>
          <a:prstGeom prst="rect">
            <a:avLst/>
          </a:prstGeom>
        </p:spPr>
      </p:pic>
      <p:sp>
        <p:nvSpPr>
          <p:cNvPr id="6" name="TextBox 5"/>
          <p:cNvSpPr txBox="1"/>
          <p:nvPr/>
        </p:nvSpPr>
        <p:spPr>
          <a:xfrm>
            <a:off x="9676168" y="1953849"/>
            <a:ext cx="1906233" cy="369332"/>
          </a:xfrm>
          <a:prstGeom prst="rect">
            <a:avLst/>
          </a:prstGeom>
          <a:noFill/>
        </p:spPr>
        <p:txBody>
          <a:bodyPr wrap="square" rtlCol="0">
            <a:spAutoFit/>
          </a:bodyPr>
          <a:lstStyle/>
          <a:p>
            <a:r>
              <a:rPr lang="en-US" dirty="0" smtClean="0"/>
              <a:t>CCNY field data</a:t>
            </a:r>
            <a:endParaRPr lang="en-US" dirty="0"/>
          </a:p>
        </p:txBody>
      </p:sp>
      <p:sp>
        <p:nvSpPr>
          <p:cNvPr id="7" name="TextBox 6"/>
          <p:cNvSpPr txBox="1"/>
          <p:nvPr/>
        </p:nvSpPr>
        <p:spPr>
          <a:xfrm>
            <a:off x="9676166" y="4647430"/>
            <a:ext cx="2203945" cy="1200329"/>
          </a:xfrm>
          <a:prstGeom prst="rect">
            <a:avLst/>
          </a:prstGeom>
          <a:noFill/>
        </p:spPr>
        <p:txBody>
          <a:bodyPr wrap="square" rtlCol="0">
            <a:spAutoFit/>
          </a:bodyPr>
          <a:lstStyle/>
          <a:p>
            <a:r>
              <a:rPr lang="en-US" dirty="0" smtClean="0"/>
              <a:t>MODIS on VIIRS bands vs in-situ (Chesapeake Bay program)</a:t>
            </a:r>
            <a:endParaRPr lang="en-US" dirty="0"/>
          </a:p>
        </p:txBody>
      </p:sp>
      <p:sp>
        <p:nvSpPr>
          <p:cNvPr id="8" name="TextBox 7"/>
          <p:cNvSpPr txBox="1"/>
          <p:nvPr/>
        </p:nvSpPr>
        <p:spPr>
          <a:xfrm>
            <a:off x="9676165" y="1043031"/>
            <a:ext cx="2203948" cy="646331"/>
          </a:xfrm>
          <a:prstGeom prst="rect">
            <a:avLst/>
          </a:prstGeom>
          <a:noFill/>
        </p:spPr>
        <p:txBody>
          <a:bodyPr wrap="square" rtlCol="0">
            <a:spAutoFit/>
          </a:bodyPr>
          <a:lstStyle/>
          <a:p>
            <a:r>
              <a:rPr lang="en-US" dirty="0" smtClean="0">
                <a:solidFill>
                  <a:srgbClr val="0000FF"/>
                </a:solidFill>
              </a:rPr>
              <a:t>486, 551, 671 nm bands</a:t>
            </a:r>
            <a:endParaRPr lang="en-US" dirty="0">
              <a:solidFill>
                <a:srgbClr val="0000FF"/>
              </a:solidFill>
            </a:endParaRPr>
          </a:p>
        </p:txBody>
      </p:sp>
      <p:sp>
        <p:nvSpPr>
          <p:cNvPr id="9" name="TextBox 8"/>
          <p:cNvSpPr txBox="1"/>
          <p:nvPr/>
        </p:nvSpPr>
        <p:spPr>
          <a:xfrm>
            <a:off x="9676163" y="3736613"/>
            <a:ext cx="2203948" cy="646331"/>
          </a:xfrm>
          <a:prstGeom prst="rect">
            <a:avLst/>
          </a:prstGeom>
          <a:noFill/>
        </p:spPr>
        <p:txBody>
          <a:bodyPr wrap="square" rtlCol="0">
            <a:spAutoFit/>
          </a:bodyPr>
          <a:lstStyle/>
          <a:p>
            <a:r>
              <a:rPr lang="en-US" dirty="0" smtClean="0">
                <a:solidFill>
                  <a:srgbClr val="0000FF"/>
                </a:solidFill>
              </a:rPr>
              <a:t>486, 551, 667 nm bands</a:t>
            </a:r>
            <a:endParaRPr lang="en-US" dirty="0">
              <a:solidFill>
                <a:srgbClr val="0000FF"/>
              </a:solidFill>
            </a:endParaRPr>
          </a:p>
        </p:txBody>
      </p:sp>
    </p:spTree>
    <p:extLst>
      <p:ext uri="{BB962C8B-B14F-4D97-AF65-F5344CB8AC3E}">
        <p14:creationId xmlns:p14="http://schemas.microsoft.com/office/powerpoint/2010/main" xmlns="" val="1395590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36" y="1"/>
            <a:ext cx="11752521" cy="954386"/>
          </a:xfrm>
        </p:spPr>
        <p:txBody>
          <a:bodyPr>
            <a:normAutofit/>
          </a:bodyPr>
          <a:lstStyle/>
          <a:p>
            <a:r>
              <a:rPr lang="en-US" sz="3200" b="1" dirty="0" smtClean="0"/>
              <a:t>Multi-band algorithms which use 745nm band</a:t>
            </a:r>
            <a:endParaRPr lang="en-US" sz="32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17848" r="21852"/>
          <a:stretch>
            <a:fillRect/>
          </a:stretch>
        </p:blipFill>
        <p:spPr bwMode="auto">
          <a:xfrm>
            <a:off x="854452" y="656674"/>
            <a:ext cx="4134445" cy="3131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17619" t="4700" r="21852"/>
          <a:stretch>
            <a:fillRect/>
          </a:stretch>
        </p:blipFill>
        <p:spPr bwMode="auto">
          <a:xfrm>
            <a:off x="854453" y="3846442"/>
            <a:ext cx="4182140" cy="3011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l="17621" r="18991"/>
          <a:stretch>
            <a:fillRect/>
          </a:stretch>
        </p:blipFill>
        <p:spPr bwMode="auto">
          <a:xfrm>
            <a:off x="6274826" y="3788516"/>
            <a:ext cx="5147916" cy="3069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Rrs_CB_Summer_2013.tif"/>
          <p:cNvPicPr>
            <a:picLocks noChangeAspect="1"/>
          </p:cNvPicPr>
          <p:nvPr/>
        </p:nvPicPr>
        <p:blipFill>
          <a:blip r:embed="rId5" cstate="print"/>
          <a:stretch>
            <a:fillRect/>
          </a:stretch>
        </p:blipFill>
        <p:spPr>
          <a:xfrm>
            <a:off x="6274827" y="656674"/>
            <a:ext cx="5147916" cy="3131842"/>
          </a:xfrm>
          <a:prstGeom prst="rect">
            <a:avLst/>
          </a:prstGeom>
        </p:spPr>
      </p:pic>
      <p:sp>
        <p:nvSpPr>
          <p:cNvPr id="4" name="TextBox 3"/>
          <p:cNvSpPr txBox="1"/>
          <p:nvPr/>
        </p:nvSpPr>
        <p:spPr>
          <a:xfrm>
            <a:off x="2786270" y="954387"/>
            <a:ext cx="1906233" cy="646331"/>
          </a:xfrm>
          <a:prstGeom prst="rect">
            <a:avLst/>
          </a:prstGeom>
          <a:noFill/>
        </p:spPr>
        <p:txBody>
          <a:bodyPr wrap="square" rtlCol="0">
            <a:spAutoFit/>
          </a:bodyPr>
          <a:lstStyle/>
          <a:p>
            <a:r>
              <a:rPr lang="en-US" dirty="0" smtClean="0"/>
              <a:t>Multi-band,     CCNY field data</a:t>
            </a:r>
            <a:endParaRPr lang="en-US" dirty="0"/>
          </a:p>
        </p:txBody>
      </p:sp>
      <p:sp>
        <p:nvSpPr>
          <p:cNvPr id="9" name="TextBox 8"/>
          <p:cNvSpPr txBox="1"/>
          <p:nvPr/>
        </p:nvSpPr>
        <p:spPr>
          <a:xfrm>
            <a:off x="2663405" y="4562369"/>
            <a:ext cx="2509284" cy="646331"/>
          </a:xfrm>
          <a:prstGeom prst="rect">
            <a:avLst/>
          </a:prstGeom>
          <a:noFill/>
        </p:spPr>
        <p:txBody>
          <a:bodyPr wrap="square" rtlCol="0">
            <a:spAutoFit/>
          </a:bodyPr>
          <a:lstStyle/>
          <a:p>
            <a:r>
              <a:rPr lang="en-US" dirty="0" smtClean="0"/>
              <a:t>OC3V,               CCNY field data</a:t>
            </a:r>
            <a:endParaRPr lang="en-US" dirty="0"/>
          </a:p>
        </p:txBody>
      </p:sp>
      <p:sp>
        <p:nvSpPr>
          <p:cNvPr id="10" name="TextBox 9"/>
          <p:cNvSpPr txBox="1"/>
          <p:nvPr/>
        </p:nvSpPr>
        <p:spPr>
          <a:xfrm>
            <a:off x="7032971" y="888343"/>
            <a:ext cx="4082901" cy="369332"/>
          </a:xfrm>
          <a:prstGeom prst="rect">
            <a:avLst/>
          </a:prstGeom>
          <a:noFill/>
        </p:spPr>
        <p:txBody>
          <a:bodyPr wrap="square" rtlCol="0">
            <a:spAutoFit/>
          </a:bodyPr>
          <a:lstStyle/>
          <a:p>
            <a:r>
              <a:rPr lang="en-US" dirty="0" smtClean="0"/>
              <a:t>Reflectance spectra, CCNY field data</a:t>
            </a:r>
            <a:endParaRPr lang="en-US" dirty="0"/>
          </a:p>
        </p:txBody>
      </p:sp>
      <p:sp>
        <p:nvSpPr>
          <p:cNvPr id="11" name="TextBox 10"/>
          <p:cNvSpPr txBox="1"/>
          <p:nvPr/>
        </p:nvSpPr>
        <p:spPr>
          <a:xfrm>
            <a:off x="8381357" y="4566413"/>
            <a:ext cx="3041384" cy="646331"/>
          </a:xfrm>
          <a:prstGeom prst="rect">
            <a:avLst/>
          </a:prstGeom>
          <a:noFill/>
        </p:spPr>
        <p:txBody>
          <a:bodyPr wrap="square" rtlCol="0">
            <a:spAutoFit/>
          </a:bodyPr>
          <a:lstStyle/>
          <a:p>
            <a:r>
              <a:rPr lang="en-US" dirty="0" smtClean="0"/>
              <a:t>OC3V, satellite vs in situ data, CB program</a:t>
            </a:r>
            <a:endParaRPr lang="en-US" dirty="0"/>
          </a:p>
        </p:txBody>
      </p:sp>
    </p:spTree>
    <p:extLst>
      <p:ext uri="{BB962C8B-B14F-4D97-AF65-F5344CB8AC3E}">
        <p14:creationId xmlns:p14="http://schemas.microsoft.com/office/powerpoint/2010/main" xmlns="" val="268384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07" y="18284"/>
            <a:ext cx="11826492" cy="857250"/>
          </a:xfrm>
        </p:spPr>
        <p:txBody>
          <a:bodyPr>
            <a:noAutofit/>
          </a:bodyPr>
          <a:lstStyle/>
          <a:p>
            <a:pPr algn="ctr"/>
            <a:r>
              <a:rPr lang="en-US" sz="3200" b="1" dirty="0" smtClean="0"/>
              <a:t>Retrieval of water parameters from polarimetric data</a:t>
            </a:r>
            <a:endParaRPr lang="en-US" sz="3200" b="1" dirty="0"/>
          </a:p>
        </p:txBody>
      </p:sp>
      <p:pic>
        <p:nvPicPr>
          <p:cNvPr id="4" name="Picture 3"/>
          <p:cNvPicPr/>
          <p:nvPr/>
        </p:nvPicPr>
        <p:blipFill>
          <a:blip r:embed="rId3" cstate="print">
            <a:extLst>
              <a:ext uri="{28A0092B-C50C-407E-A947-70E740481C1C}">
                <a14:useLocalDpi xmlns:a14="http://schemas.microsoft.com/office/drawing/2010/main" xmlns="" val="0"/>
              </a:ext>
            </a:extLst>
          </a:blip>
          <a:stretch>
            <a:fillRect/>
          </a:stretch>
        </p:blipFill>
        <p:spPr>
          <a:xfrm>
            <a:off x="7924801" y="1782755"/>
            <a:ext cx="4102100" cy="2907744"/>
          </a:xfrm>
          <a:prstGeom prst="rect">
            <a:avLst/>
          </a:prstGeom>
        </p:spPr>
      </p:pic>
      <mc:AlternateContent xmlns:mc="http://schemas.openxmlformats.org/markup-compatibility/2006">
        <mc:Choice xmlns:a14="http://schemas.microsoft.com/office/drawing/2010/main" xmlns="" Requires="a14">
          <p:sp>
            <p:nvSpPr>
              <p:cNvPr id="5" name="Rounded Rectangle 4"/>
              <p:cNvSpPr/>
              <p:nvPr/>
            </p:nvSpPr>
            <p:spPr>
              <a:xfrm>
                <a:off x="6247568" y="1394938"/>
                <a:ext cx="1543050" cy="40957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350" i="1">
                              <a:latin typeface="Cambria Math"/>
                            </a:rPr>
                          </m:ctrlPr>
                        </m:sSubPr>
                        <m:e>
                          <m:r>
                            <a:rPr lang="en-US" sz="1350" i="1">
                              <a:latin typeface="Cambria Math" panose="02040503050406030204" pitchFamily="18" charset="0"/>
                              <a:ea typeface="Cambria Math" panose="02040503050406030204" pitchFamily="18" charset="0"/>
                            </a:rPr>
                            <m:t>𝜃</m:t>
                          </m:r>
                        </m:e>
                        <m:sub>
                          <m:r>
                            <a:rPr lang="en-US" sz="1350" i="1">
                              <a:latin typeface="Cambria Math" panose="02040503050406030204" pitchFamily="18" charset="0"/>
                            </a:rPr>
                            <m:t>𝑠𝑢𝑛</m:t>
                          </m:r>
                        </m:sub>
                      </m:sSub>
                      <m:r>
                        <a:rPr lang="en-US" sz="1350" i="1">
                          <a:latin typeface="Cambria Math" panose="02040503050406030204" pitchFamily="18" charset="0"/>
                        </a:rPr>
                        <m:t>=20° </m:t>
                      </m:r>
                      <m:r>
                        <a:rPr lang="en-US" sz="1350" i="1">
                          <a:latin typeface="Cambria Math" panose="02040503050406030204" pitchFamily="18" charset="0"/>
                        </a:rPr>
                        <m:t>𝑡𝑜</m:t>
                      </m:r>
                      <m:r>
                        <a:rPr lang="en-US" sz="1350" i="1">
                          <a:latin typeface="Cambria Math" panose="02040503050406030204" pitchFamily="18" charset="0"/>
                        </a:rPr>
                        <m:t> 70°</m:t>
                      </m:r>
                    </m:oMath>
                  </m:oMathPara>
                </a14:m>
                <a:endParaRPr lang="en-US" sz="1350" dirty="0"/>
              </a:p>
            </p:txBody>
          </p:sp>
        </mc:Choice>
        <mc:Fallback>
          <p:sp>
            <p:nvSpPr>
              <p:cNvPr id="5" name="Rounded Rectangle 4"/>
              <p:cNvSpPr>
                <a:spLocks noRot="1" noChangeAspect="1" noMove="1" noResize="1" noEditPoints="1" noAdjustHandles="1" noChangeArrowheads="1" noChangeShapeType="1" noTextEdit="1"/>
              </p:cNvSpPr>
              <p:nvPr/>
            </p:nvSpPr>
            <p:spPr>
              <a:xfrm>
                <a:off x="8330091" y="1394938"/>
                <a:ext cx="2057400" cy="409574"/>
              </a:xfrm>
              <a:prstGeom prst="roundRect">
                <a:avLst/>
              </a:prstGeom>
              <a:blipFill rotWithShape="0">
                <a:blip r:embed="rId4" cstate="print"/>
                <a:stretch>
                  <a:fillRect/>
                </a:stretch>
              </a:blipFill>
            </p:spPr>
            <p:txBody>
              <a:bodyPr/>
              <a:lstStyle/>
              <a:p>
                <a:r>
                  <a:rPr lang="en-US">
                    <a:noFill/>
                  </a:rPr>
                  <a:t> </a:t>
                </a:r>
              </a:p>
            </p:txBody>
          </p:sp>
        </mc:Fallback>
      </mc:AlternateContent>
      <p:grpSp>
        <p:nvGrpSpPr>
          <p:cNvPr id="3" name="Group 12"/>
          <p:cNvGrpSpPr/>
          <p:nvPr/>
        </p:nvGrpSpPr>
        <p:grpSpPr>
          <a:xfrm>
            <a:off x="753873" y="1281749"/>
            <a:ext cx="6015228" cy="862011"/>
            <a:chOff x="830072" y="4000501"/>
            <a:chExt cx="6015228" cy="1149348"/>
          </a:xfrm>
        </p:grpSpPr>
        <p:sp>
          <p:nvSpPr>
            <p:cNvPr id="8" name="Rounded Rectangle 7"/>
            <p:cNvSpPr/>
            <p:nvPr/>
          </p:nvSpPr>
          <p:spPr>
            <a:xfrm>
              <a:off x="830072" y="4000501"/>
              <a:ext cx="6015228" cy="11493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dirty="0"/>
            </a:p>
          </p:txBody>
        </p:sp>
        <p:sp>
          <p:nvSpPr>
            <p:cNvPr id="10" name="Rectangle 9"/>
            <p:cNvSpPr/>
            <p:nvPr/>
          </p:nvSpPr>
          <p:spPr>
            <a:xfrm>
              <a:off x="1030708" y="4273550"/>
              <a:ext cx="1132827" cy="609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Water molecules</a:t>
              </a:r>
            </a:p>
          </p:txBody>
        </p:sp>
        <p:sp>
          <p:nvSpPr>
            <p:cNvPr id="11" name="Rectangle 10"/>
            <p:cNvSpPr/>
            <p:nvPr/>
          </p:nvSpPr>
          <p:spPr>
            <a:xfrm>
              <a:off x="3735809" y="4273550"/>
              <a:ext cx="1514476" cy="609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rPr>
                <a:t>Phytoplankton particles</a:t>
              </a:r>
            </a:p>
          </p:txBody>
        </p:sp>
        <p:sp>
          <p:nvSpPr>
            <p:cNvPr id="12" name="Rectangle 11"/>
            <p:cNvSpPr/>
            <p:nvPr/>
          </p:nvSpPr>
          <p:spPr>
            <a:xfrm>
              <a:off x="5374162" y="4273550"/>
              <a:ext cx="1270502" cy="609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Non-algal particles</a:t>
              </a:r>
            </a:p>
          </p:txBody>
        </p:sp>
        <p:sp>
          <p:nvSpPr>
            <p:cNvPr id="14" name="Rectangle 13"/>
            <p:cNvSpPr/>
            <p:nvPr/>
          </p:nvSpPr>
          <p:spPr>
            <a:xfrm>
              <a:off x="2326109" y="4273550"/>
              <a:ext cx="1270502" cy="6096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CDOM</a:t>
              </a:r>
            </a:p>
          </p:txBody>
        </p:sp>
      </p:grpSp>
      <p:sp>
        <p:nvSpPr>
          <p:cNvPr id="16" name="Rectangle 15"/>
          <p:cNvSpPr/>
          <p:nvPr/>
        </p:nvSpPr>
        <p:spPr>
          <a:xfrm>
            <a:off x="265148" y="2398212"/>
            <a:ext cx="2965733" cy="2795825"/>
          </a:xfrm>
          <a:prstGeom prst="rect">
            <a:avLst/>
          </a:prstGeom>
        </p:spPr>
        <p:style>
          <a:lnRef idx="1">
            <a:schemeClr val="accent5"/>
          </a:lnRef>
          <a:fillRef idx="1002">
            <a:schemeClr val="lt1"/>
          </a:fillRef>
          <a:effectRef idx="1">
            <a:schemeClr val="accent5"/>
          </a:effectRef>
          <a:fontRef idx="minor">
            <a:schemeClr val="dk1"/>
          </a:fontRef>
        </p:style>
        <p:txBody>
          <a:bodyPr rtlCol="0" anchor="ctr"/>
          <a:lstStyle/>
          <a:p>
            <a:pPr algn="ctr"/>
            <a:endParaRPr lang="en-US" b="1" dirty="0" smtClean="0"/>
          </a:p>
          <a:p>
            <a:pPr algn="ctr"/>
            <a:endParaRPr lang="en-US" b="1" dirty="0"/>
          </a:p>
          <a:p>
            <a:pPr algn="ctr"/>
            <a:endParaRPr lang="en-US" b="1" dirty="0"/>
          </a:p>
          <a:p>
            <a:pPr algn="ctr"/>
            <a:endParaRPr lang="en-US" b="1" dirty="0"/>
          </a:p>
          <a:p>
            <a:pPr algn="ctr"/>
            <a:endParaRPr lang="en-US" b="1" dirty="0"/>
          </a:p>
          <a:p>
            <a:pPr algn="ctr"/>
            <a:r>
              <a:rPr lang="en-US" b="1" dirty="0"/>
              <a:t>Macrophysics (IOPs)</a:t>
            </a:r>
          </a:p>
          <a:p>
            <a:pPr algn="ctr"/>
            <a:endParaRPr lang="en-US" sz="1350" dirty="0"/>
          </a:p>
          <a:p>
            <a:pPr algn="ctr"/>
            <a:endParaRPr lang="en-US" sz="1350" dirty="0"/>
          </a:p>
          <a:p>
            <a:pPr marL="342892" indent="-342892" algn="just">
              <a:buFont typeface="Wingdings" panose="05000000000000000000" pitchFamily="2" charset="2"/>
              <a:buChar char="ü"/>
            </a:pPr>
            <a:r>
              <a:rPr lang="en-US" sz="2100" dirty="0"/>
              <a:t>Absorption </a:t>
            </a:r>
            <a:r>
              <a:rPr lang="en-US" sz="2100" i="1" dirty="0"/>
              <a:t>a</a:t>
            </a:r>
          </a:p>
          <a:p>
            <a:pPr marL="342892" indent="-342892" algn="just">
              <a:buFont typeface="Wingdings" panose="05000000000000000000" pitchFamily="2" charset="2"/>
              <a:buChar char="ü"/>
            </a:pPr>
            <a:r>
              <a:rPr lang="en-US" sz="2100" dirty="0"/>
              <a:t>Scattering </a:t>
            </a:r>
            <a:r>
              <a:rPr lang="en-US" sz="2100" i="1" dirty="0"/>
              <a:t>b</a:t>
            </a:r>
          </a:p>
          <a:p>
            <a:pPr marL="342892" indent="-342892" algn="just">
              <a:buFont typeface="Wingdings" panose="05000000000000000000" pitchFamily="2" charset="2"/>
              <a:buChar char="ü"/>
            </a:pPr>
            <a:r>
              <a:rPr lang="en-US" sz="2100" dirty="0"/>
              <a:t>Volume Scattering Function (VSF)</a:t>
            </a:r>
          </a:p>
          <a:p>
            <a:pPr algn="ctr"/>
            <a:endParaRPr lang="en-US" sz="210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sp>
        <p:nvSpPr>
          <p:cNvPr id="17" name="Rectangle 16"/>
          <p:cNvSpPr/>
          <p:nvPr/>
        </p:nvSpPr>
        <p:spPr>
          <a:xfrm>
            <a:off x="4158476" y="2398214"/>
            <a:ext cx="2965733" cy="2795825"/>
          </a:xfrm>
          <a:prstGeom prst="rect">
            <a:avLst/>
          </a:prstGeom>
        </p:spPr>
        <p:style>
          <a:lnRef idx="1">
            <a:schemeClr val="accent5"/>
          </a:lnRef>
          <a:fillRef idx="1002">
            <a:schemeClr val="lt1"/>
          </a:fillRef>
          <a:effectRef idx="1">
            <a:schemeClr val="accent5"/>
          </a:effectRef>
          <a:fontRef idx="minor">
            <a:schemeClr val="dk1"/>
          </a:fontRef>
        </p:style>
        <p:txBody>
          <a:bodyPr rtlCol="0" anchor="ctr"/>
          <a:lstStyle/>
          <a:p>
            <a:pPr algn="ctr"/>
            <a:endParaRPr lang="en-US" b="1" dirty="0" smtClean="0"/>
          </a:p>
          <a:p>
            <a:pPr algn="ctr"/>
            <a:endParaRPr lang="en-US" b="1" dirty="0"/>
          </a:p>
          <a:p>
            <a:pPr algn="ctr"/>
            <a:endParaRPr lang="en-US" b="1" dirty="0"/>
          </a:p>
          <a:p>
            <a:pPr algn="ctr"/>
            <a:endParaRPr lang="en-US" b="1" dirty="0"/>
          </a:p>
          <a:p>
            <a:pPr algn="ctr"/>
            <a:r>
              <a:rPr lang="en-US" b="1" dirty="0"/>
              <a:t/>
            </a:r>
            <a:br>
              <a:rPr lang="en-US" b="1" dirty="0"/>
            </a:br>
            <a:r>
              <a:rPr lang="en-US" b="1" dirty="0"/>
              <a:t>Microphysics </a:t>
            </a:r>
          </a:p>
          <a:p>
            <a:pPr algn="ctr"/>
            <a:r>
              <a:rPr lang="en-US" b="1" dirty="0"/>
              <a:t>(Scattering matrix)</a:t>
            </a:r>
          </a:p>
          <a:p>
            <a:pPr algn="ctr"/>
            <a:endParaRPr lang="en-US" sz="1350" dirty="0"/>
          </a:p>
          <a:p>
            <a:pPr algn="ctr"/>
            <a:endParaRPr lang="en-US" sz="1350" dirty="0"/>
          </a:p>
          <a:p>
            <a:pPr marL="342892" indent="-342892" algn="just">
              <a:buFont typeface="Wingdings" panose="05000000000000000000" pitchFamily="2" charset="2"/>
              <a:buChar char="ü"/>
            </a:pPr>
            <a:r>
              <a:rPr lang="en-US" sz="2100" dirty="0"/>
              <a:t>Refractive index</a:t>
            </a:r>
            <a:endParaRPr lang="en-US" sz="2100" i="1" dirty="0"/>
          </a:p>
          <a:p>
            <a:pPr marL="342892" indent="-342892">
              <a:buFont typeface="Wingdings" panose="05000000000000000000" pitchFamily="2" charset="2"/>
              <a:buChar char="ü"/>
            </a:pPr>
            <a:r>
              <a:rPr lang="en-US" sz="2100" dirty="0"/>
              <a:t>Particle size distribution (PSD)</a:t>
            </a:r>
            <a:endParaRPr lang="en-US" sz="2100" i="1" dirty="0"/>
          </a:p>
          <a:p>
            <a:pPr algn="ctr"/>
            <a:endParaRPr lang="en-US" sz="210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sp>
        <p:nvSpPr>
          <p:cNvPr id="18" name="Left-Right Arrow 17"/>
          <p:cNvSpPr/>
          <p:nvPr/>
        </p:nvSpPr>
        <p:spPr>
          <a:xfrm>
            <a:off x="3085077" y="2976617"/>
            <a:ext cx="1219200" cy="328018"/>
          </a:xfrm>
          <a:prstGeom prst="leftRightArrow">
            <a:avLst/>
          </a:prstGeom>
          <a:solidFill>
            <a:srgbClr val="FF0000"/>
          </a:solidFill>
          <a:ln>
            <a:solidFill>
              <a:schemeClr val="tx1"/>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sz="1350" dirty="0"/>
          </a:p>
        </p:txBody>
      </p:sp>
      <p:sp>
        <p:nvSpPr>
          <p:cNvPr id="19" name="Rounded Rectangle 18"/>
          <p:cNvSpPr/>
          <p:nvPr/>
        </p:nvSpPr>
        <p:spPr>
          <a:xfrm>
            <a:off x="73407" y="2323917"/>
            <a:ext cx="7376160" cy="2944415"/>
          </a:xfrm>
          <a:prstGeom prst="roundRect">
            <a:avLst/>
          </a:prstGeom>
          <a:no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Down Arrow 19"/>
          <p:cNvSpPr/>
          <p:nvPr/>
        </p:nvSpPr>
        <p:spPr>
          <a:xfrm>
            <a:off x="3520412" y="2051394"/>
            <a:ext cx="441989" cy="572453"/>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TextBox 20"/>
          <p:cNvSpPr txBox="1"/>
          <p:nvPr/>
        </p:nvSpPr>
        <p:spPr>
          <a:xfrm>
            <a:off x="3093233" y="3236628"/>
            <a:ext cx="1217153" cy="507831"/>
          </a:xfrm>
          <a:prstGeom prst="rect">
            <a:avLst/>
          </a:prstGeom>
          <a:noFill/>
        </p:spPr>
        <p:txBody>
          <a:bodyPr wrap="square" rtlCol="0">
            <a:spAutoFit/>
          </a:bodyPr>
          <a:lstStyle/>
          <a:p>
            <a:pPr algn="ctr"/>
            <a:r>
              <a:rPr lang="en-US" sz="1350" dirty="0">
                <a:solidFill>
                  <a:srgbClr val="FF0000"/>
                </a:solidFill>
              </a:rPr>
              <a:t>Hybrid Modeling</a:t>
            </a:r>
          </a:p>
        </p:txBody>
      </p:sp>
      <p:sp>
        <p:nvSpPr>
          <p:cNvPr id="23" name="TextBox 22"/>
          <p:cNvSpPr txBox="1"/>
          <p:nvPr/>
        </p:nvSpPr>
        <p:spPr>
          <a:xfrm>
            <a:off x="596900" y="5315788"/>
            <a:ext cx="11074400" cy="147732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dirty="0" smtClean="0"/>
              <a:t>Two main properties of the particles needed in order to simulate for natural water environment:</a:t>
            </a:r>
          </a:p>
          <a:p>
            <a:pPr>
              <a:buFont typeface="Wingdings" pitchFamily="2" charset="2"/>
              <a:buChar char="Ø"/>
            </a:pPr>
            <a:r>
              <a:rPr lang="en-US" sz="1400" dirty="0"/>
              <a:t> </a:t>
            </a:r>
            <a:r>
              <a:rPr lang="en-US" sz="1400" dirty="0" smtClean="0"/>
              <a:t>IOPs ( absorption and scattering coefficients)</a:t>
            </a:r>
          </a:p>
          <a:p>
            <a:pPr>
              <a:buFont typeface="Wingdings" pitchFamily="2" charset="2"/>
              <a:buChar char="Ø"/>
            </a:pPr>
            <a:r>
              <a:rPr lang="en-US" sz="1400" dirty="0" smtClean="0"/>
              <a:t>Microphysical parameters (Phase Matrix of scattering for all Stokes components) </a:t>
            </a:r>
          </a:p>
          <a:p>
            <a:pPr>
              <a:buFont typeface="Wingdings" pitchFamily="2" charset="2"/>
              <a:buChar char="Ø"/>
            </a:pPr>
            <a:endParaRPr lang="en-US" sz="1200" dirty="0"/>
          </a:p>
          <a:p>
            <a:pPr>
              <a:buFont typeface="Wingdings" pitchFamily="2" charset="2"/>
              <a:buChar char="Ø"/>
            </a:pPr>
            <a:endParaRPr lang="en-US" sz="1200" dirty="0" smtClean="0"/>
          </a:p>
          <a:p>
            <a:endParaRPr lang="en-US" sz="1200" dirty="0" smtClean="0"/>
          </a:p>
          <a:p>
            <a:endParaRPr lang="en-US" sz="1200" dirty="0"/>
          </a:p>
        </p:txBody>
      </p:sp>
      <p:grpSp>
        <p:nvGrpSpPr>
          <p:cNvPr id="6" name="Group 23"/>
          <p:cNvGrpSpPr/>
          <p:nvPr/>
        </p:nvGrpSpPr>
        <p:grpSpPr>
          <a:xfrm>
            <a:off x="1192540" y="5985645"/>
            <a:ext cx="9347200" cy="800100"/>
            <a:chOff x="2128281" y="5894960"/>
            <a:chExt cx="6243944" cy="467740"/>
          </a:xfrm>
        </p:grpSpPr>
        <p:grpSp>
          <p:nvGrpSpPr>
            <p:cNvPr id="9" name="Group 24"/>
            <p:cNvGrpSpPr/>
            <p:nvPr/>
          </p:nvGrpSpPr>
          <p:grpSpPr>
            <a:xfrm>
              <a:off x="2128281" y="5905500"/>
              <a:ext cx="4729720" cy="457200"/>
              <a:chOff x="1385330" y="5905500"/>
              <a:chExt cx="4729720" cy="457200"/>
            </a:xfrm>
          </p:grpSpPr>
          <p:sp>
            <p:nvSpPr>
              <p:cNvPr id="28" name="Rectangle 27"/>
              <p:cNvSpPr/>
              <p:nvPr/>
            </p:nvSpPr>
            <p:spPr>
              <a:xfrm>
                <a:off x="1385330" y="5905500"/>
                <a:ext cx="135787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dirty="0" smtClean="0"/>
                  <a:t>Microphysical parameters</a:t>
                </a:r>
                <a:endParaRPr lang="en-US" sz="1600" b="1" dirty="0"/>
              </a:p>
            </p:txBody>
          </p:sp>
          <p:sp>
            <p:nvSpPr>
              <p:cNvPr id="29" name="Rectangle 28"/>
              <p:cNvSpPr/>
              <p:nvPr/>
            </p:nvSpPr>
            <p:spPr>
              <a:xfrm>
                <a:off x="3276600" y="5905500"/>
                <a:ext cx="11430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dirty="0" smtClean="0"/>
                  <a:t>Bio-optical parameters</a:t>
                </a:r>
                <a:endParaRPr lang="en-US" sz="1600" b="1" dirty="0"/>
              </a:p>
            </p:txBody>
          </p:sp>
          <p:sp>
            <p:nvSpPr>
              <p:cNvPr id="30" name="Rectangle 29"/>
              <p:cNvSpPr/>
              <p:nvPr/>
            </p:nvSpPr>
            <p:spPr>
              <a:xfrm>
                <a:off x="4953000" y="5905500"/>
                <a:ext cx="116205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t>Radiative Transfer Simulations</a:t>
                </a:r>
                <a:endParaRPr lang="en-US" sz="1400" b="1" dirty="0"/>
              </a:p>
            </p:txBody>
          </p:sp>
          <p:cxnSp>
            <p:nvCxnSpPr>
              <p:cNvPr id="31" name="Straight Arrow Connector 30"/>
              <p:cNvCxnSpPr>
                <a:stCxn id="28" idx="3"/>
                <a:endCxn id="29" idx="1"/>
              </p:cNvCxnSpPr>
              <p:nvPr/>
            </p:nvCxnSpPr>
            <p:spPr>
              <a:xfrm>
                <a:off x="2743200" y="6134100"/>
                <a:ext cx="533400" cy="9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4419600" y="6172200"/>
                <a:ext cx="533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26" name="Straight Arrow Connector 25"/>
            <p:cNvCxnSpPr/>
            <p:nvPr/>
          </p:nvCxnSpPr>
          <p:spPr>
            <a:xfrm>
              <a:off x="6858000" y="6172200"/>
              <a:ext cx="533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Rectangle 26"/>
            <p:cNvSpPr/>
            <p:nvPr/>
          </p:nvSpPr>
          <p:spPr>
            <a:xfrm>
              <a:off x="7391400" y="5894960"/>
              <a:ext cx="980825"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dirty="0" smtClean="0"/>
                <a:t>[I,Q,U,V]</a:t>
              </a:r>
              <a:r>
                <a:rPr lang="en-US" sz="1600" b="1" baseline="30000" dirty="0" smtClean="0"/>
                <a:t>T</a:t>
              </a:r>
              <a:endParaRPr lang="en-US" sz="1600" b="1" baseline="30000" dirty="0"/>
            </a:p>
          </p:txBody>
        </p:sp>
      </p:grpSp>
      <p:sp>
        <p:nvSpPr>
          <p:cNvPr id="7" name="Rectangle 6"/>
          <p:cNvSpPr/>
          <p:nvPr/>
        </p:nvSpPr>
        <p:spPr>
          <a:xfrm>
            <a:off x="232625" y="728016"/>
            <a:ext cx="3453061" cy="369332"/>
          </a:xfrm>
          <a:prstGeom prst="rect">
            <a:avLst/>
          </a:prstGeom>
        </p:spPr>
        <p:txBody>
          <a:bodyPr wrap="none">
            <a:spAutoFit/>
          </a:bodyPr>
          <a:lstStyle/>
          <a:p>
            <a:r>
              <a:rPr lang="en-US" dirty="0" smtClean="0"/>
              <a:t>Vector Radiative </a:t>
            </a:r>
            <a:r>
              <a:rPr lang="en-US" dirty="0"/>
              <a:t>Transfer modeling</a:t>
            </a:r>
          </a:p>
        </p:txBody>
      </p:sp>
    </p:spTree>
    <p:extLst>
      <p:ext uri="{BB962C8B-B14F-4D97-AF65-F5344CB8AC3E}">
        <p14:creationId xmlns:p14="http://schemas.microsoft.com/office/powerpoint/2010/main" xmlns="" val="3877176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53" y="180672"/>
            <a:ext cx="11323312" cy="857250"/>
          </a:xfrm>
        </p:spPr>
        <p:txBody>
          <a:bodyPr>
            <a:normAutofit fontScale="90000"/>
          </a:bodyPr>
          <a:lstStyle/>
          <a:p>
            <a:r>
              <a:rPr lang="en-US" sz="3600" b="1" dirty="0" smtClean="0"/>
              <a:t>Relationship between the Degree of Polarization (DoLP) and attenuation/ absorption ratio c/a</a:t>
            </a:r>
            <a:r>
              <a:rPr lang="en-US" b="1" dirty="0" smtClean="0"/>
              <a:t/>
            </a:r>
            <a:br>
              <a:rPr lang="en-US" b="1" dirty="0" smtClean="0"/>
            </a:br>
            <a:r>
              <a:rPr lang="en-US" sz="2200" dirty="0" smtClean="0">
                <a:solidFill>
                  <a:srgbClr val="0070C0"/>
                </a:solidFill>
              </a:rPr>
              <a:t>From RT simulations below water</a:t>
            </a:r>
            <a:endParaRPr lang="en-US" sz="2200"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58185" y="1499627"/>
            <a:ext cx="5180636" cy="186067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8369" r="7936"/>
          <a:stretch/>
        </p:blipFill>
        <p:spPr>
          <a:xfrm>
            <a:off x="109536" y="1680656"/>
            <a:ext cx="6416041" cy="2903792"/>
          </a:xfrm>
          <a:prstGeom prst="rect">
            <a:avLst/>
          </a:prstGeom>
        </p:spPr>
      </p:pic>
      <mc:AlternateContent xmlns:mc="http://schemas.openxmlformats.org/markup-compatibility/2006">
        <mc:Choice xmlns:a14="http://schemas.microsoft.com/office/drawing/2010/main" xmlns="" Requires="a14">
          <p:sp>
            <p:nvSpPr>
              <p:cNvPr id="6" name="Rectangle 5"/>
              <p:cNvSpPr/>
              <p:nvPr/>
            </p:nvSpPr>
            <p:spPr>
              <a:xfrm>
                <a:off x="144051" y="5549859"/>
                <a:ext cx="6133181" cy="635495"/>
              </a:xfrm>
              <a:prstGeom prst="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d>
                            <m:dPr>
                              <m:ctrlPr>
                                <a:rPr lang="en-US" i="1">
                                  <a:latin typeface="Cambria Math"/>
                                </a:rPr>
                              </m:ctrlPr>
                            </m:dPr>
                            <m:e>
                              <m:f>
                                <m:fPr>
                                  <m:ctrlPr>
                                    <a:rPr lang="en-US" i="1">
                                      <a:latin typeface="Cambria Math"/>
                                    </a:rPr>
                                  </m:ctrlPr>
                                </m:fPr>
                                <m:num>
                                  <m:r>
                                    <a:rPr lang="en-US" i="1">
                                      <a:latin typeface="Cambria Math" panose="02040503050406030204" pitchFamily="18" charset="0"/>
                                    </a:rPr>
                                    <m:t>𝑐</m:t>
                                  </m:r>
                                </m:num>
                                <m:den>
                                  <m:r>
                                    <a:rPr lang="en-US" i="1">
                                      <a:latin typeface="Cambria Math" panose="02040503050406030204" pitchFamily="18" charset="0"/>
                                    </a:rPr>
                                    <m:t>𝑎</m:t>
                                  </m:r>
                                </m:den>
                              </m:f>
                            </m:e>
                          </m:d>
                        </m:e>
                        <m:sub>
                          <m:r>
                            <a:rPr lang="en-US" i="1">
                              <a:latin typeface="Cambria Math" panose="02040503050406030204" pitchFamily="18" charset="0"/>
                            </a:rPr>
                            <m:t>𝑓𝑖𝑡</m:t>
                          </m:r>
                        </m:sub>
                      </m:sSub>
                      <m:r>
                        <a:rPr lang="en-US">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𝑝</m:t>
                          </m:r>
                        </m:e>
                        <m:sub>
                          <m:r>
                            <a:rPr lang="en-US">
                              <a:latin typeface="Cambria Math" panose="02040503050406030204" pitchFamily="18" charset="0"/>
                            </a:rPr>
                            <m:t>3</m:t>
                          </m:r>
                        </m:sub>
                      </m:sSub>
                      <m:r>
                        <a:rPr lang="en-US">
                          <a:latin typeface="Cambria Math" panose="02040503050406030204" pitchFamily="18" charset="0"/>
                        </a:rPr>
                        <m:t>×</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𝐷𝑜𝐿𝑃</m:t>
                              </m:r>
                            </m:e>
                          </m:d>
                        </m:e>
                        <m:sup>
                          <m:r>
                            <a:rPr lang="en-US">
                              <a:latin typeface="Cambria Math" panose="02040503050406030204" pitchFamily="18" charset="0"/>
                            </a:rPr>
                            <m:t>3</m:t>
                          </m:r>
                        </m:sup>
                      </m:sSup>
                      <m:r>
                        <a:rPr lang="en-US">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𝑝</m:t>
                          </m:r>
                        </m:e>
                        <m:sub>
                          <m:r>
                            <a:rPr lang="en-US">
                              <a:latin typeface="Cambria Math" panose="02040503050406030204" pitchFamily="18" charset="0"/>
                            </a:rPr>
                            <m:t>2</m:t>
                          </m:r>
                        </m:sub>
                      </m:sSub>
                      <m:r>
                        <a:rPr lang="en-US">
                          <a:latin typeface="Cambria Math" panose="02040503050406030204" pitchFamily="18" charset="0"/>
                        </a:rPr>
                        <m:t>×</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𝐷𝑜𝐿𝑃</m:t>
                              </m:r>
                            </m:e>
                          </m:d>
                        </m:e>
                        <m:sup>
                          <m:r>
                            <a:rPr lang="en-US">
                              <a:latin typeface="Cambria Math" panose="02040503050406030204" pitchFamily="18" charset="0"/>
                            </a:rPr>
                            <m:t>2</m:t>
                          </m:r>
                        </m:sup>
                      </m:sSup>
                      <m:r>
                        <a:rPr lang="en-US">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𝑝</m:t>
                          </m:r>
                        </m:e>
                        <m:sub>
                          <m:r>
                            <a:rPr lang="en-US">
                              <a:latin typeface="Cambria Math" panose="02040503050406030204" pitchFamily="18" charset="0"/>
                            </a:rPr>
                            <m:t>1</m:t>
                          </m:r>
                        </m:sub>
                      </m:sSub>
                      <m:r>
                        <a:rPr lang="en-US">
                          <a:latin typeface="Cambria Math" panose="02040503050406030204" pitchFamily="18" charset="0"/>
                        </a:rPr>
                        <m:t>×</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𝐷𝑜𝐿𝑃</m:t>
                              </m:r>
                            </m:e>
                          </m:d>
                        </m:e>
                        <m:sup>
                          <m:r>
                            <a:rPr lang="en-US">
                              <a:latin typeface="Cambria Math" panose="02040503050406030204" pitchFamily="18" charset="0"/>
                            </a:rPr>
                            <m:t>1</m:t>
                          </m:r>
                        </m:sup>
                      </m:sSup>
                      <m:r>
                        <a:rPr lang="en-US">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𝑝</m:t>
                          </m:r>
                        </m:e>
                        <m:sub>
                          <m:r>
                            <a:rPr lang="en-US">
                              <a:latin typeface="Cambria Math" panose="02040503050406030204" pitchFamily="18" charset="0"/>
                            </a:rPr>
                            <m:t>0</m:t>
                          </m:r>
                        </m:sub>
                      </m:sSub>
                    </m:oMath>
                  </m:oMathPara>
                </a14:m>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192069" y="5549860"/>
                <a:ext cx="8177575" cy="635495"/>
              </a:xfrm>
              <a:prstGeom prst="rect">
                <a:avLst/>
              </a:prstGeom>
              <a:blipFill rotWithShape="0">
                <a:blip r:embed="rId4" cstate="print"/>
                <a:stretch>
                  <a:fillRect/>
                </a:stretch>
              </a:blipFill>
              <a:ln w="28575">
                <a:solidFill>
                  <a:srgbClr val="FF0000"/>
                </a:solidFill>
              </a:ln>
            </p:spPr>
            <p:txBody>
              <a:bodyPr/>
              <a:lstStyle/>
              <a:p>
                <a:r>
                  <a:rPr lang="en-US">
                    <a:noFill/>
                  </a:rPr>
                  <a:t> </a:t>
                </a:r>
              </a:p>
            </p:txBody>
          </p:sp>
        </mc:Fallback>
      </mc:AlternateContent>
      <p:sp>
        <p:nvSpPr>
          <p:cNvPr id="7" name="TextBox 6"/>
          <p:cNvSpPr txBox="1"/>
          <p:nvPr/>
        </p:nvSpPr>
        <p:spPr>
          <a:xfrm>
            <a:off x="304800" y="5268954"/>
            <a:ext cx="3413760" cy="300082"/>
          </a:xfrm>
          <a:prstGeom prst="rect">
            <a:avLst/>
          </a:prstGeom>
          <a:noFill/>
        </p:spPr>
        <p:txBody>
          <a:bodyPr wrap="square" rtlCol="0">
            <a:spAutoFit/>
          </a:bodyPr>
          <a:lstStyle/>
          <a:p>
            <a:r>
              <a:rPr lang="en-US" sz="1350" b="1" u="sng" dirty="0"/>
              <a:t>A third order polynomial fit:</a:t>
            </a:r>
          </a:p>
        </p:txBody>
      </p:sp>
      <p:sp>
        <p:nvSpPr>
          <p:cNvPr id="8" name="Oval 7"/>
          <p:cNvSpPr/>
          <p:nvPr/>
        </p:nvSpPr>
        <p:spPr>
          <a:xfrm>
            <a:off x="2437011" y="1581324"/>
            <a:ext cx="1962151" cy="294991"/>
          </a:xfrm>
          <a:prstGeom prst="ellipse">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dirty="0"/>
          </a:p>
        </p:txBody>
      </p:sp>
      <p:sp>
        <p:nvSpPr>
          <p:cNvPr id="9" name="Rectangle 8"/>
          <p:cNvSpPr/>
          <p:nvPr/>
        </p:nvSpPr>
        <p:spPr>
          <a:xfrm>
            <a:off x="1163992" y="1477261"/>
            <a:ext cx="1311441" cy="1795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Geometry</a:t>
            </a:r>
          </a:p>
        </p:txBody>
      </p:sp>
      <p:sp>
        <p:nvSpPr>
          <p:cNvPr id="10" name="Oval 9"/>
          <p:cNvSpPr/>
          <p:nvPr/>
        </p:nvSpPr>
        <p:spPr>
          <a:xfrm rot="16200000">
            <a:off x="-71472" y="2222867"/>
            <a:ext cx="578366" cy="282387"/>
          </a:xfrm>
          <a:prstGeom prst="ellipse">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dirty="0"/>
          </a:p>
        </p:txBody>
      </p:sp>
      <p:sp>
        <p:nvSpPr>
          <p:cNvPr id="11" name="Rectangle 10"/>
          <p:cNvSpPr/>
          <p:nvPr/>
        </p:nvSpPr>
        <p:spPr>
          <a:xfrm>
            <a:off x="-37534" y="2811098"/>
            <a:ext cx="631263" cy="4134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DoLP at just below</a:t>
            </a:r>
          </a:p>
        </p:txBody>
      </p:sp>
      <p:sp>
        <p:nvSpPr>
          <p:cNvPr id="12" name="TextBox 11"/>
          <p:cNvSpPr txBox="1"/>
          <p:nvPr/>
        </p:nvSpPr>
        <p:spPr>
          <a:xfrm>
            <a:off x="7303338" y="3242847"/>
            <a:ext cx="4296228" cy="715581"/>
          </a:xfrm>
          <a:prstGeom prst="rect">
            <a:avLst/>
          </a:prstGeom>
          <a:noFill/>
        </p:spPr>
        <p:txBody>
          <a:bodyPr wrap="square" rtlCol="0">
            <a:spAutoFit/>
          </a:bodyPr>
          <a:lstStyle/>
          <a:p>
            <a:r>
              <a:rPr lang="en-US" sz="1350" dirty="0"/>
              <a:t>A retrieval based on tabulated coefficients of the polynomial for three wavelengths, Sun, viewing, and azimuth angles</a:t>
            </a:r>
          </a:p>
        </p:txBody>
      </p:sp>
      <p:sp>
        <p:nvSpPr>
          <p:cNvPr id="13" name="Rectangle 12"/>
          <p:cNvSpPr/>
          <p:nvPr/>
        </p:nvSpPr>
        <p:spPr>
          <a:xfrm>
            <a:off x="8157949" y="1314209"/>
            <a:ext cx="2790187" cy="23810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Geometrical Interpretation</a:t>
            </a:r>
          </a:p>
        </p:txBody>
      </p:sp>
      <mc:AlternateContent xmlns:mc="http://schemas.openxmlformats.org/markup-compatibility/2006">
        <mc:Choice xmlns:a14="http://schemas.microsoft.com/office/drawing/2010/main" xmlns="" Requires="a14">
          <p:sp>
            <p:nvSpPr>
              <p:cNvPr id="14" name="Rectangle 13"/>
              <p:cNvSpPr/>
              <p:nvPr/>
            </p:nvSpPr>
            <p:spPr>
              <a:xfrm>
                <a:off x="6686115" y="4909252"/>
                <a:ext cx="1810866" cy="8051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Tabulated</a:t>
                </a:r>
              </a:p>
              <a:p>
                <a:pPr algn="ctr"/>
                <a:r>
                  <a:rPr lang="en-US" sz="1200" b="1" dirty="0"/>
                  <a:t> Coefficients </a:t>
                </a:r>
              </a:p>
              <a:p>
                <a:pPr algn="ctr"/>
                <a14:m>
                  <m:oMathPara xmlns:m="http://schemas.openxmlformats.org/officeDocument/2006/math">
                    <m:oMathParaPr>
                      <m:jc m:val="centerGroup"/>
                    </m:oMathParaPr>
                    <m:oMath xmlns:m="http://schemas.openxmlformats.org/officeDocument/2006/math">
                      <m:sSub>
                        <m:sSubPr>
                          <m:ctrlPr>
                            <a:rPr lang="en-US" sz="1200" b="1" i="1">
                              <a:latin typeface="Cambria Math"/>
                            </a:rPr>
                          </m:ctrlPr>
                        </m:sSubPr>
                        <m:e>
                          <m:r>
                            <a:rPr lang="en-US" sz="1200" b="1" i="1">
                              <a:latin typeface="Cambria Math" panose="02040503050406030204" pitchFamily="18" charset="0"/>
                            </a:rPr>
                            <m:t>𝒑</m:t>
                          </m:r>
                        </m:e>
                        <m:sub>
                          <m:r>
                            <a:rPr lang="en-US" sz="1200" b="1" i="1">
                              <a:latin typeface="Cambria Math" panose="02040503050406030204" pitchFamily="18" charset="0"/>
                            </a:rPr>
                            <m:t>𝟎</m:t>
                          </m:r>
                          <m:r>
                            <a:rPr lang="en-US" sz="1200" b="1" i="1">
                              <a:latin typeface="Cambria Math" panose="02040503050406030204" pitchFamily="18" charset="0"/>
                            </a:rPr>
                            <m:t>~</m:t>
                          </m:r>
                          <m:r>
                            <a:rPr lang="en-US" sz="1200" b="1" i="1">
                              <a:latin typeface="Cambria Math" panose="02040503050406030204" pitchFamily="18" charset="0"/>
                            </a:rPr>
                            <m:t>𝟑</m:t>
                          </m:r>
                        </m:sub>
                      </m:sSub>
                      <m:d>
                        <m:dPr>
                          <m:ctrlPr>
                            <a:rPr lang="en-US" sz="1200" b="1" i="1">
                              <a:latin typeface="Cambria Math"/>
                            </a:rPr>
                          </m:ctrlPr>
                        </m:dPr>
                        <m:e>
                          <m:sSub>
                            <m:sSubPr>
                              <m:ctrlPr>
                                <a:rPr lang="en-US" sz="1200" b="1" i="1">
                                  <a:latin typeface="Cambria Math"/>
                                </a:rPr>
                              </m:ctrlPr>
                            </m:sSubPr>
                            <m:e>
                              <m:r>
                                <a:rPr lang="en-US" sz="1200" b="1" i="1">
                                  <a:latin typeface="Cambria Math" panose="02040503050406030204" pitchFamily="18" charset="0"/>
                                  <a:ea typeface="Cambria Math" panose="02040503050406030204" pitchFamily="18" charset="0"/>
                                </a:rPr>
                                <m:t>𝜽</m:t>
                              </m:r>
                            </m:e>
                            <m:sub>
                              <m:r>
                                <a:rPr lang="en-US" sz="1200" b="1" i="1">
                                  <a:latin typeface="Cambria Math" panose="02040503050406030204" pitchFamily="18" charset="0"/>
                                </a:rPr>
                                <m:t>𝒔𝒖𝒏</m:t>
                              </m:r>
                            </m:sub>
                          </m:sSub>
                          <m:r>
                            <a:rPr lang="en-US" sz="1200" b="1" i="1">
                              <a:latin typeface="Cambria Math" panose="02040503050406030204" pitchFamily="18" charset="0"/>
                            </a:rPr>
                            <m:t>,</m:t>
                          </m:r>
                          <m:sSub>
                            <m:sSubPr>
                              <m:ctrlPr>
                                <a:rPr lang="en-US" sz="1200" b="1" i="1">
                                  <a:latin typeface="Cambria Math"/>
                                </a:rPr>
                              </m:ctrlPr>
                            </m:sSubPr>
                            <m:e>
                              <m:r>
                                <a:rPr lang="en-US" sz="1200" b="1" i="1">
                                  <a:latin typeface="Cambria Math" panose="02040503050406030204" pitchFamily="18" charset="0"/>
                                  <a:ea typeface="Cambria Math" panose="02040503050406030204" pitchFamily="18" charset="0"/>
                                </a:rPr>
                                <m:t>𝜽</m:t>
                              </m:r>
                            </m:e>
                            <m:sub>
                              <m:r>
                                <a:rPr lang="en-US" sz="1200" b="1" i="1">
                                  <a:latin typeface="Cambria Math" panose="02040503050406030204" pitchFamily="18" charset="0"/>
                                </a:rPr>
                                <m:t>𝒗𝒊𝒆𝒘</m:t>
                              </m:r>
                            </m:sub>
                          </m:sSub>
                          <m:r>
                            <a:rPr lang="en-US" sz="1200" b="1" i="1">
                              <a:latin typeface="Cambria Math" panose="02040503050406030204" pitchFamily="18" charset="0"/>
                            </a:rPr>
                            <m:t>,</m:t>
                          </m:r>
                          <m:sSub>
                            <m:sSubPr>
                              <m:ctrlPr>
                                <a:rPr lang="en-US" sz="1200" b="1" i="1">
                                  <a:latin typeface="Cambria Math"/>
                                </a:rPr>
                              </m:ctrlPr>
                            </m:sSubPr>
                            <m:e>
                              <m:r>
                                <a:rPr lang="en-US" sz="1200" b="1" i="1">
                                  <a:latin typeface="Cambria Math" panose="02040503050406030204" pitchFamily="18" charset="0"/>
                                  <a:ea typeface="Cambria Math" panose="02040503050406030204" pitchFamily="18" charset="0"/>
                                </a:rPr>
                                <m:t>𝝓</m:t>
                              </m:r>
                            </m:e>
                            <m:sub>
                              <m:r>
                                <a:rPr lang="en-US" sz="1200" b="1" i="1">
                                  <a:latin typeface="Cambria Math" panose="02040503050406030204" pitchFamily="18" charset="0"/>
                                </a:rPr>
                                <m:t>𝒗𝒊𝒆𝒘</m:t>
                              </m:r>
                            </m:sub>
                          </m:sSub>
                          <m:r>
                            <a:rPr lang="en-US" sz="1200" b="1" i="1">
                              <a:latin typeface="Cambria Math" panose="02040503050406030204" pitchFamily="18" charset="0"/>
                            </a:rPr>
                            <m:t>,</m:t>
                          </m:r>
                          <m:r>
                            <a:rPr lang="en-US" sz="1200" b="1" i="1">
                              <a:latin typeface="Cambria Math" panose="02040503050406030204" pitchFamily="18" charset="0"/>
                              <a:ea typeface="Cambria Math" panose="02040503050406030204" pitchFamily="18" charset="0"/>
                            </a:rPr>
                            <m:t>𝝀</m:t>
                          </m:r>
                        </m:e>
                      </m:d>
                    </m:oMath>
                  </m:oMathPara>
                </a14:m>
                <a:endParaRPr lang="en-US" sz="1200" b="1" dirty="0"/>
              </a:p>
            </p:txBody>
          </p:sp>
        </mc:Choice>
        <mc:Fallback>
          <p:sp>
            <p:nvSpPr>
              <p:cNvPr id="14" name="Rectangle 13"/>
              <p:cNvSpPr>
                <a:spLocks noRot="1" noChangeAspect="1" noMove="1" noResize="1" noEditPoints="1" noAdjustHandles="1" noChangeArrowheads="1" noChangeShapeType="1" noTextEdit="1"/>
              </p:cNvSpPr>
              <p:nvPr/>
            </p:nvSpPr>
            <p:spPr>
              <a:xfrm>
                <a:off x="8914820" y="4909252"/>
                <a:ext cx="2414488" cy="805128"/>
              </a:xfrm>
              <a:prstGeom prst="rect">
                <a:avLst/>
              </a:prstGeom>
              <a:blipFill rotWithShape="0">
                <a:blip r:embed="rId5" cstate="print"/>
                <a:stretch>
                  <a:fillRect r="-33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5" name="Rounded Rectangle 14"/>
              <p:cNvSpPr/>
              <p:nvPr/>
            </p:nvSpPr>
            <p:spPr>
              <a:xfrm>
                <a:off x="5140089" y="4007146"/>
                <a:ext cx="2470513" cy="70345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350" i="1">
                        <a:solidFill>
                          <a:schemeClr val="tx1"/>
                        </a:solidFill>
                        <a:latin typeface="Cambria Math" panose="02040503050406030204" pitchFamily="18" charset="0"/>
                      </a:rPr>
                      <m:t>𝐷𝑜𝐿𝑃</m:t>
                    </m:r>
                    <m:r>
                      <a:rPr lang="en-US" sz="1350" i="1">
                        <a:solidFill>
                          <a:schemeClr val="tx1"/>
                        </a:solidFill>
                        <a:latin typeface="Cambria Math" panose="02040503050406030204" pitchFamily="18" charset="0"/>
                      </a:rPr>
                      <m:t>(</m:t>
                    </m:r>
                    <m:d>
                      <m:dPr>
                        <m:ctrlPr>
                          <a:rPr lang="en-US" sz="1350" b="1" i="1">
                            <a:solidFill>
                              <a:schemeClr val="tx1"/>
                            </a:solidFill>
                            <a:latin typeface="Cambria Math"/>
                          </a:rPr>
                        </m:ctrlPr>
                      </m:dPr>
                      <m:e>
                        <m:sSub>
                          <m:sSubPr>
                            <m:ctrlPr>
                              <a:rPr lang="en-US" sz="1350" b="1" i="1">
                                <a:solidFill>
                                  <a:schemeClr val="tx1"/>
                                </a:solidFill>
                                <a:latin typeface="Cambria Math"/>
                              </a:rPr>
                            </m:ctrlPr>
                          </m:sSubPr>
                          <m:e>
                            <m:r>
                              <a:rPr lang="en-US" sz="1350" b="1" i="1">
                                <a:solidFill>
                                  <a:schemeClr val="tx1"/>
                                </a:solidFill>
                                <a:latin typeface="Cambria Math" panose="02040503050406030204" pitchFamily="18" charset="0"/>
                                <a:ea typeface="Cambria Math" panose="02040503050406030204" pitchFamily="18" charset="0"/>
                              </a:rPr>
                              <m:t>𝜽</m:t>
                            </m:r>
                          </m:e>
                          <m:sub>
                            <m:r>
                              <a:rPr lang="en-US" sz="1350" b="1" i="1">
                                <a:solidFill>
                                  <a:schemeClr val="tx1"/>
                                </a:solidFill>
                                <a:latin typeface="Cambria Math" panose="02040503050406030204" pitchFamily="18" charset="0"/>
                              </a:rPr>
                              <m:t>𝒔𝒖𝒏</m:t>
                            </m:r>
                          </m:sub>
                        </m:sSub>
                        <m:r>
                          <a:rPr lang="en-US" sz="1350" b="1" i="1">
                            <a:solidFill>
                              <a:schemeClr val="tx1"/>
                            </a:solidFill>
                            <a:latin typeface="Cambria Math" panose="02040503050406030204" pitchFamily="18" charset="0"/>
                          </a:rPr>
                          <m:t>,</m:t>
                        </m:r>
                        <m:sSub>
                          <m:sSubPr>
                            <m:ctrlPr>
                              <a:rPr lang="en-US" sz="1350" b="1" i="1">
                                <a:solidFill>
                                  <a:schemeClr val="tx1"/>
                                </a:solidFill>
                                <a:latin typeface="Cambria Math"/>
                              </a:rPr>
                            </m:ctrlPr>
                          </m:sSubPr>
                          <m:e>
                            <m:r>
                              <a:rPr lang="en-US" sz="1350" b="1" i="1">
                                <a:solidFill>
                                  <a:schemeClr val="tx1"/>
                                </a:solidFill>
                                <a:latin typeface="Cambria Math" panose="02040503050406030204" pitchFamily="18" charset="0"/>
                                <a:ea typeface="Cambria Math" panose="02040503050406030204" pitchFamily="18" charset="0"/>
                              </a:rPr>
                              <m:t>𝜽</m:t>
                            </m:r>
                          </m:e>
                          <m:sub>
                            <m:r>
                              <a:rPr lang="en-US" sz="1350" b="1" i="1">
                                <a:solidFill>
                                  <a:schemeClr val="tx1"/>
                                </a:solidFill>
                                <a:latin typeface="Cambria Math" panose="02040503050406030204" pitchFamily="18" charset="0"/>
                              </a:rPr>
                              <m:t>𝒗𝒊𝒆𝒘</m:t>
                            </m:r>
                          </m:sub>
                        </m:sSub>
                        <m:r>
                          <a:rPr lang="en-US" sz="1350" b="1" i="1">
                            <a:solidFill>
                              <a:schemeClr val="tx1"/>
                            </a:solidFill>
                            <a:latin typeface="Cambria Math" panose="02040503050406030204" pitchFamily="18" charset="0"/>
                          </a:rPr>
                          <m:t>,</m:t>
                        </m:r>
                        <m:sSub>
                          <m:sSubPr>
                            <m:ctrlPr>
                              <a:rPr lang="en-US" sz="1350" b="1" i="1">
                                <a:solidFill>
                                  <a:schemeClr val="tx1"/>
                                </a:solidFill>
                                <a:latin typeface="Cambria Math"/>
                              </a:rPr>
                            </m:ctrlPr>
                          </m:sSubPr>
                          <m:e>
                            <m:r>
                              <a:rPr lang="en-US" sz="1350" b="1" i="1">
                                <a:solidFill>
                                  <a:schemeClr val="tx1"/>
                                </a:solidFill>
                                <a:latin typeface="Cambria Math" panose="02040503050406030204" pitchFamily="18" charset="0"/>
                                <a:ea typeface="Cambria Math" panose="02040503050406030204" pitchFamily="18" charset="0"/>
                              </a:rPr>
                              <m:t>𝝓</m:t>
                            </m:r>
                          </m:e>
                          <m:sub>
                            <m:r>
                              <a:rPr lang="en-US" sz="1350" b="1" i="1">
                                <a:solidFill>
                                  <a:schemeClr val="tx1"/>
                                </a:solidFill>
                                <a:latin typeface="Cambria Math" panose="02040503050406030204" pitchFamily="18" charset="0"/>
                              </a:rPr>
                              <m:t>𝒗𝒊𝒆𝒘</m:t>
                            </m:r>
                          </m:sub>
                        </m:sSub>
                        <m:r>
                          <a:rPr lang="en-US" sz="1350" b="1" i="1">
                            <a:solidFill>
                              <a:schemeClr val="tx1"/>
                            </a:solidFill>
                            <a:latin typeface="Cambria Math" panose="02040503050406030204" pitchFamily="18" charset="0"/>
                          </a:rPr>
                          <m:t>,</m:t>
                        </m:r>
                        <m:r>
                          <a:rPr lang="en-US" sz="1350" b="1" i="1">
                            <a:solidFill>
                              <a:schemeClr val="tx1"/>
                            </a:solidFill>
                            <a:latin typeface="Cambria Math" panose="02040503050406030204" pitchFamily="18" charset="0"/>
                            <a:ea typeface="Cambria Math" panose="02040503050406030204" pitchFamily="18" charset="0"/>
                          </a:rPr>
                          <m:t>𝝀</m:t>
                        </m:r>
                      </m:e>
                    </m:d>
                  </m:oMath>
                </a14:m>
                <a:r>
                  <a:rPr lang="en-US" sz="1350" dirty="0">
                    <a:solidFill>
                      <a:schemeClr val="tx1"/>
                    </a:solidFill>
                  </a:rPr>
                  <a:t>)</a:t>
                </a:r>
              </a:p>
            </p:txBody>
          </p:sp>
        </mc:Choice>
        <mc:Fallback>
          <p:sp>
            <p:nvSpPr>
              <p:cNvPr id="15" name="Rounded Rectangle 14"/>
              <p:cNvSpPr>
                <a:spLocks noRot="1" noChangeAspect="1" noMove="1" noResize="1" noEditPoints="1" noAdjustHandles="1" noChangeArrowheads="1" noChangeShapeType="1" noTextEdit="1"/>
              </p:cNvSpPr>
              <p:nvPr/>
            </p:nvSpPr>
            <p:spPr>
              <a:xfrm>
                <a:off x="6853453" y="4007146"/>
                <a:ext cx="3294017" cy="703454"/>
              </a:xfrm>
              <a:prstGeom prst="roundRect">
                <a:avLst/>
              </a:prstGeom>
              <a:blipFill rotWithShape="0">
                <a:blip r:embed="rId6" cstate="print"/>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6" name="Rounded Rectangle 15"/>
              <p:cNvSpPr/>
              <p:nvPr/>
            </p:nvSpPr>
            <p:spPr>
              <a:xfrm>
                <a:off x="7792349" y="4002590"/>
                <a:ext cx="1072908" cy="70345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Absorption coefficient </a:t>
                </a:r>
                <a14:m>
                  <m:oMath xmlns:m="http://schemas.openxmlformats.org/officeDocument/2006/math">
                    <m:r>
                      <a:rPr lang="en-US" sz="1350" i="1">
                        <a:solidFill>
                          <a:schemeClr val="tx1"/>
                        </a:solidFill>
                        <a:latin typeface="Cambria Math" panose="02040503050406030204" pitchFamily="18" charset="0"/>
                      </a:rPr>
                      <m:t>𝑎</m:t>
                    </m:r>
                    <m:r>
                      <a:rPr lang="en-US" sz="1350" i="1">
                        <a:solidFill>
                          <a:schemeClr val="tx1"/>
                        </a:solidFill>
                        <a:latin typeface="Cambria Math" panose="02040503050406030204" pitchFamily="18" charset="0"/>
                      </a:rPr>
                      <m:t>(</m:t>
                    </m:r>
                    <m:r>
                      <a:rPr lang="en-US" sz="1350" i="1">
                        <a:solidFill>
                          <a:schemeClr val="tx1"/>
                        </a:solidFill>
                        <a:latin typeface="Cambria Math" panose="02040503050406030204" pitchFamily="18" charset="0"/>
                        <a:ea typeface="Cambria Math" panose="02040503050406030204" pitchFamily="18" charset="0"/>
                      </a:rPr>
                      <m:t>𝜆</m:t>
                    </m:r>
                    <m:r>
                      <a:rPr lang="en-US" sz="1350" i="1">
                        <a:solidFill>
                          <a:schemeClr val="tx1"/>
                        </a:solidFill>
                        <a:latin typeface="Cambria Math" panose="02040503050406030204" pitchFamily="18" charset="0"/>
                        <a:ea typeface="Cambria Math" panose="02040503050406030204" pitchFamily="18" charset="0"/>
                      </a:rPr>
                      <m:t>)</m:t>
                    </m:r>
                  </m:oMath>
                </a14:m>
                <a:endParaRPr lang="en-US" sz="1350" dirty="0">
                  <a:solidFill>
                    <a:schemeClr val="tx1"/>
                  </a:solidFill>
                </a:endParaRPr>
              </a:p>
            </p:txBody>
          </p:sp>
        </mc:Choice>
        <mc:Fallback>
          <p:sp>
            <p:nvSpPr>
              <p:cNvPr id="16" name="Rounded Rectangle 15"/>
              <p:cNvSpPr>
                <a:spLocks noRot="1" noChangeAspect="1" noMove="1" noResize="1" noEditPoints="1" noAdjustHandles="1" noChangeArrowheads="1" noChangeShapeType="1" noTextEdit="1"/>
              </p:cNvSpPr>
              <p:nvPr/>
            </p:nvSpPr>
            <p:spPr>
              <a:xfrm>
                <a:off x="10389799" y="4002590"/>
                <a:ext cx="1430544" cy="703454"/>
              </a:xfrm>
              <a:prstGeom prst="roundRect">
                <a:avLst/>
              </a:prstGeom>
              <a:blipFill rotWithShape="0">
                <a:blip r:embed="rId7" cstate="print"/>
                <a:stretch>
                  <a:fillRect t="-1739" b="-434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7" name="Rounded Rectangle 16"/>
              <p:cNvSpPr/>
              <p:nvPr/>
            </p:nvSpPr>
            <p:spPr>
              <a:xfrm>
                <a:off x="6814057" y="5825161"/>
                <a:ext cx="1593086" cy="86094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Attenuation coefficient </a:t>
                </a:r>
                <a14:m>
                  <m:oMath xmlns:m="http://schemas.openxmlformats.org/officeDocument/2006/math">
                    <m:r>
                      <m:rPr>
                        <m:sty m:val="p"/>
                      </m:rPr>
                      <a:rPr lang="en-US" sz="1350">
                        <a:solidFill>
                          <a:schemeClr val="tx1"/>
                        </a:solidFill>
                        <a:latin typeface="Cambria Math" panose="02040503050406030204" pitchFamily="18" charset="0"/>
                      </a:rPr>
                      <m:t>c</m:t>
                    </m:r>
                    <m:r>
                      <a:rPr lang="en-US" sz="1350" i="1">
                        <a:solidFill>
                          <a:schemeClr val="tx1"/>
                        </a:solidFill>
                        <a:latin typeface="Cambria Math" panose="02040503050406030204" pitchFamily="18" charset="0"/>
                      </a:rPr>
                      <m:t>(</m:t>
                    </m:r>
                    <m:r>
                      <a:rPr lang="en-US" sz="1350" i="1">
                        <a:solidFill>
                          <a:schemeClr val="tx1"/>
                        </a:solidFill>
                        <a:latin typeface="Cambria Math" panose="02040503050406030204" pitchFamily="18" charset="0"/>
                        <a:ea typeface="Cambria Math" panose="02040503050406030204" pitchFamily="18" charset="0"/>
                      </a:rPr>
                      <m:t>𝜆</m:t>
                    </m:r>
                    <m:r>
                      <a:rPr lang="en-US" sz="1350" i="1">
                        <a:solidFill>
                          <a:schemeClr val="tx1"/>
                        </a:solidFill>
                        <a:latin typeface="Cambria Math" panose="02040503050406030204" pitchFamily="18" charset="0"/>
                        <a:ea typeface="Cambria Math" panose="02040503050406030204" pitchFamily="18" charset="0"/>
                      </a:rPr>
                      <m:t>)</m:t>
                    </m:r>
                  </m:oMath>
                </a14:m>
                <a:endParaRPr lang="en-US" sz="1350"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n-US" sz="1350">
                          <a:solidFill>
                            <a:schemeClr val="tx1"/>
                          </a:solidFill>
                          <a:latin typeface="Cambria Math" panose="02040503050406030204" pitchFamily="18" charset="0"/>
                        </a:rPr>
                        <m:t>b</m:t>
                      </m:r>
                      <m:d>
                        <m:dPr>
                          <m:ctrlPr>
                            <a:rPr lang="en-US" sz="1350" i="1">
                              <a:solidFill>
                                <a:schemeClr val="tx1"/>
                              </a:solidFill>
                              <a:latin typeface="Cambria Math"/>
                            </a:rPr>
                          </m:ctrlPr>
                        </m:dPr>
                        <m:e>
                          <m:r>
                            <a:rPr lang="en-US" sz="1350" i="1">
                              <a:solidFill>
                                <a:schemeClr val="tx1"/>
                              </a:solidFill>
                              <a:latin typeface="Cambria Math" panose="02040503050406030204" pitchFamily="18" charset="0"/>
                              <a:ea typeface="Cambria Math" panose="02040503050406030204" pitchFamily="18" charset="0"/>
                            </a:rPr>
                            <m:t>𝜆</m:t>
                          </m:r>
                        </m:e>
                      </m:d>
                      <m:r>
                        <a:rPr lang="en-US" sz="1350" i="1">
                          <a:solidFill>
                            <a:schemeClr val="tx1"/>
                          </a:solidFill>
                          <a:latin typeface="Cambria Math" panose="02040503050406030204" pitchFamily="18" charset="0"/>
                          <a:ea typeface="Cambria Math" panose="02040503050406030204" pitchFamily="18" charset="0"/>
                        </a:rPr>
                        <m:t>=</m:t>
                      </m:r>
                      <m:r>
                        <m:rPr>
                          <m:sty m:val="p"/>
                        </m:rPr>
                        <a:rPr lang="en-US" sz="1350">
                          <a:solidFill>
                            <a:schemeClr val="tx1"/>
                          </a:solidFill>
                          <a:latin typeface="Cambria Math" panose="02040503050406030204" pitchFamily="18" charset="0"/>
                        </a:rPr>
                        <m:t>c</m:t>
                      </m:r>
                      <m:d>
                        <m:dPr>
                          <m:ctrlPr>
                            <a:rPr lang="en-US" sz="1350" i="1">
                              <a:solidFill>
                                <a:schemeClr val="tx1"/>
                              </a:solidFill>
                              <a:latin typeface="Cambria Math"/>
                            </a:rPr>
                          </m:ctrlPr>
                        </m:dPr>
                        <m:e>
                          <m:r>
                            <a:rPr lang="en-US" sz="1350" i="1">
                              <a:solidFill>
                                <a:schemeClr val="tx1"/>
                              </a:solidFill>
                              <a:latin typeface="Cambria Math" panose="02040503050406030204" pitchFamily="18" charset="0"/>
                              <a:ea typeface="Cambria Math" panose="02040503050406030204" pitchFamily="18" charset="0"/>
                            </a:rPr>
                            <m:t>𝜆</m:t>
                          </m:r>
                        </m:e>
                      </m:d>
                      <m:r>
                        <a:rPr lang="en-US" sz="1350" i="1">
                          <a:solidFill>
                            <a:schemeClr val="tx1"/>
                          </a:solidFill>
                          <a:latin typeface="Cambria Math" panose="02040503050406030204" pitchFamily="18" charset="0"/>
                          <a:ea typeface="Cambria Math" panose="02040503050406030204" pitchFamily="18" charset="0"/>
                        </a:rPr>
                        <m:t>−</m:t>
                      </m:r>
                      <m:r>
                        <m:rPr>
                          <m:sty m:val="p"/>
                        </m:rPr>
                        <a:rPr lang="en-US" sz="1350">
                          <a:solidFill>
                            <a:schemeClr val="tx1"/>
                          </a:solidFill>
                          <a:latin typeface="Cambria Math" panose="02040503050406030204" pitchFamily="18" charset="0"/>
                          <a:ea typeface="Cambria Math" panose="02040503050406030204" pitchFamily="18" charset="0"/>
                        </a:rPr>
                        <m:t>a</m:t>
                      </m:r>
                      <m:r>
                        <a:rPr lang="en-US" sz="1350" i="1">
                          <a:solidFill>
                            <a:schemeClr val="tx1"/>
                          </a:solidFill>
                          <a:latin typeface="Cambria Math" panose="02040503050406030204" pitchFamily="18" charset="0"/>
                        </a:rPr>
                        <m:t>(</m:t>
                      </m:r>
                      <m:r>
                        <a:rPr lang="en-US" sz="1350" i="1">
                          <a:solidFill>
                            <a:schemeClr val="tx1"/>
                          </a:solidFill>
                          <a:latin typeface="Cambria Math" panose="02040503050406030204" pitchFamily="18" charset="0"/>
                          <a:ea typeface="Cambria Math" panose="02040503050406030204" pitchFamily="18" charset="0"/>
                        </a:rPr>
                        <m:t>𝜆</m:t>
                      </m:r>
                      <m:r>
                        <a:rPr lang="en-US" sz="1350" i="1">
                          <a:solidFill>
                            <a:schemeClr val="tx1"/>
                          </a:solidFill>
                          <a:latin typeface="Cambria Math" panose="02040503050406030204" pitchFamily="18" charset="0"/>
                          <a:ea typeface="Cambria Math" panose="02040503050406030204" pitchFamily="18" charset="0"/>
                        </a:rPr>
                        <m:t>)</m:t>
                      </m:r>
                    </m:oMath>
                  </m:oMathPara>
                </a14:m>
                <a:endParaRPr lang="en-US" sz="1350" dirty="0">
                  <a:solidFill>
                    <a:schemeClr val="tx1"/>
                  </a:solidFill>
                </a:endParaRPr>
              </a:p>
            </p:txBody>
          </p:sp>
        </mc:Choice>
        <mc:Fallback>
          <p:sp>
            <p:nvSpPr>
              <p:cNvPr id="17" name="Rounded Rectangle 16"/>
              <p:cNvSpPr>
                <a:spLocks noRot="1" noChangeAspect="1" noMove="1" noResize="1" noEditPoints="1" noAdjustHandles="1" noChangeArrowheads="1" noChangeShapeType="1" noTextEdit="1"/>
              </p:cNvSpPr>
              <p:nvPr/>
            </p:nvSpPr>
            <p:spPr>
              <a:xfrm>
                <a:off x="9085409" y="5825162"/>
                <a:ext cx="2124115" cy="860945"/>
              </a:xfrm>
              <a:prstGeom prst="roundRect">
                <a:avLst/>
              </a:prstGeom>
              <a:blipFill rotWithShape="0">
                <a:blip r:embed="rId8" cstate="print"/>
                <a:stretch>
                  <a:fillRect t="-4255" b="-6383"/>
                </a:stretch>
              </a:blipFill>
              <a:ln>
                <a:noFill/>
              </a:ln>
            </p:spPr>
            <p:txBody>
              <a:bodyPr/>
              <a:lstStyle/>
              <a:p>
                <a:r>
                  <a:rPr lang="en-US">
                    <a:noFill/>
                  </a:rPr>
                  <a:t> </a:t>
                </a:r>
              </a:p>
            </p:txBody>
          </p:sp>
        </mc:Fallback>
      </mc:AlternateContent>
      <p:sp>
        <p:nvSpPr>
          <p:cNvPr id="18" name="Rounded Rectangle 17"/>
          <p:cNvSpPr/>
          <p:nvPr/>
        </p:nvSpPr>
        <p:spPr>
          <a:xfrm>
            <a:off x="6806076" y="3991705"/>
            <a:ext cx="5057811" cy="740087"/>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Box 18"/>
          <p:cNvSpPr txBox="1"/>
          <p:nvPr/>
        </p:nvSpPr>
        <p:spPr>
          <a:xfrm>
            <a:off x="10119839" y="4232040"/>
            <a:ext cx="435429" cy="300082"/>
          </a:xfrm>
          <a:prstGeom prst="rect">
            <a:avLst/>
          </a:prstGeom>
          <a:noFill/>
        </p:spPr>
        <p:txBody>
          <a:bodyPr wrap="square" rtlCol="0">
            <a:spAutoFit/>
          </a:bodyPr>
          <a:lstStyle/>
          <a:p>
            <a:r>
              <a:rPr lang="en-US" sz="1350" b="1" dirty="0"/>
              <a:t>+</a:t>
            </a:r>
          </a:p>
        </p:txBody>
      </p:sp>
      <p:cxnSp>
        <p:nvCxnSpPr>
          <p:cNvPr id="21" name="Straight Arrow Connector 20"/>
          <p:cNvCxnSpPr>
            <a:endCxn id="14" idx="0"/>
          </p:cNvCxnSpPr>
          <p:nvPr/>
        </p:nvCxnSpPr>
        <p:spPr>
          <a:xfrm>
            <a:off x="10119839" y="4731790"/>
            <a:ext cx="2229" cy="1774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147467" y="5714382"/>
            <a:ext cx="2229" cy="1774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679840" y="3952236"/>
            <a:ext cx="1044587" cy="236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Input</a:t>
            </a:r>
          </a:p>
        </p:txBody>
      </p:sp>
      <p:sp>
        <p:nvSpPr>
          <p:cNvPr id="26" name="Rectangle 25"/>
          <p:cNvSpPr/>
          <p:nvPr/>
        </p:nvSpPr>
        <p:spPr>
          <a:xfrm>
            <a:off x="7884135" y="4870164"/>
            <a:ext cx="1647008" cy="3987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Inverse algorithm</a:t>
            </a:r>
          </a:p>
        </p:txBody>
      </p:sp>
      <p:sp>
        <p:nvSpPr>
          <p:cNvPr id="27" name="Rectangle 26"/>
          <p:cNvSpPr/>
          <p:nvPr/>
        </p:nvSpPr>
        <p:spPr>
          <a:xfrm>
            <a:off x="8486559" y="5787115"/>
            <a:ext cx="1044587" cy="236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Output</a:t>
            </a:r>
          </a:p>
        </p:txBody>
      </p:sp>
      <p:sp>
        <p:nvSpPr>
          <p:cNvPr id="28" name="Rectangle 27"/>
          <p:cNvSpPr/>
          <p:nvPr/>
        </p:nvSpPr>
        <p:spPr>
          <a:xfrm>
            <a:off x="10601691" y="3813691"/>
            <a:ext cx="1044587" cy="236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QAA</a:t>
            </a:r>
          </a:p>
        </p:txBody>
      </p:sp>
    </p:spTree>
    <p:extLst>
      <p:ext uri="{BB962C8B-B14F-4D97-AF65-F5344CB8AC3E}">
        <p14:creationId xmlns:p14="http://schemas.microsoft.com/office/powerpoint/2010/main" xmlns="" val="330483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506" y="0"/>
            <a:ext cx="7993996" cy="763696"/>
          </a:xfrm>
        </p:spPr>
        <p:txBody>
          <a:bodyPr>
            <a:normAutofit/>
          </a:bodyPr>
          <a:lstStyle/>
          <a:p>
            <a:pPr algn="ctr"/>
            <a:r>
              <a:rPr lang="en-US" sz="3600" dirty="0" smtClean="0"/>
              <a:t>Algorithm Development Outline</a:t>
            </a:r>
            <a:endParaRPr lang="en-US" sz="3600" dirty="0"/>
          </a:p>
        </p:txBody>
      </p:sp>
      <p:sp>
        <p:nvSpPr>
          <p:cNvPr id="3" name="Content Placeholder 2"/>
          <p:cNvSpPr>
            <a:spLocks noGrp="1"/>
          </p:cNvSpPr>
          <p:nvPr>
            <p:ph idx="1"/>
          </p:nvPr>
        </p:nvSpPr>
        <p:spPr>
          <a:xfrm>
            <a:off x="340144" y="882864"/>
            <a:ext cx="11148352" cy="5657655"/>
          </a:xfrm>
        </p:spPr>
        <p:txBody>
          <a:bodyPr>
            <a:normAutofit fontScale="85000" lnSpcReduction="20000"/>
          </a:bodyPr>
          <a:lstStyle/>
          <a:p>
            <a:r>
              <a:rPr lang="en-US" dirty="0" smtClean="0"/>
              <a:t>Theme I - Climate</a:t>
            </a:r>
          </a:p>
          <a:p>
            <a:pPr lvl="1"/>
            <a:r>
              <a:rPr lang="en-US" b="1" dirty="0" smtClean="0"/>
              <a:t>Snow Cover &amp; Properties Retrieval From Satellite Microwave</a:t>
            </a:r>
          </a:p>
          <a:p>
            <a:pPr lvl="1"/>
            <a:r>
              <a:rPr lang="en-US" b="1" dirty="0" smtClean="0"/>
              <a:t>Near-real-time Cloud Detection From Weather Satellites </a:t>
            </a:r>
          </a:p>
          <a:p>
            <a:pPr lvl="1"/>
            <a:endParaRPr lang="en-US" dirty="0" smtClean="0"/>
          </a:p>
          <a:p>
            <a:r>
              <a:rPr lang="en-US" dirty="0" smtClean="0"/>
              <a:t>Theme II - Weather and Atmosphere</a:t>
            </a:r>
          </a:p>
          <a:p>
            <a:pPr lvl="1"/>
            <a:r>
              <a:rPr lang="en-US" b="1" dirty="0" smtClean="0"/>
              <a:t>Improving High Resolution Satellite AOD in urban  areas</a:t>
            </a:r>
          </a:p>
          <a:p>
            <a:pPr lvl="1"/>
            <a:r>
              <a:rPr lang="en-US" b="1" dirty="0" smtClean="0">
                <a:ea typeface="Calibri" panose="020F0502020204030204" pitchFamily="34" charset="0"/>
                <a:cs typeface="Times New Roman" panose="02020603050405020304" pitchFamily="18" charset="0"/>
              </a:rPr>
              <a:t>Ceilometer PBL Heights for Assimilation and Verification of Forecast Products</a:t>
            </a:r>
          </a:p>
          <a:p>
            <a:pPr lvl="1"/>
            <a:r>
              <a:rPr lang="en-US" b="1" dirty="0" smtClean="0">
                <a:ea typeface="Calibri" panose="020F0502020204030204" pitchFamily="34" charset="0"/>
                <a:cs typeface="Times New Roman" panose="02020603050405020304" pitchFamily="18" charset="0"/>
              </a:rPr>
              <a:t>Aerosol Properties Retrieved from OMPS Limb Profiler (LP) Measurements</a:t>
            </a:r>
          </a:p>
          <a:p>
            <a:pPr lvl="1"/>
            <a:endParaRPr lang="en-US" dirty="0" smtClean="0"/>
          </a:p>
          <a:p>
            <a:r>
              <a:rPr lang="en-US" dirty="0" smtClean="0"/>
              <a:t>Theme III - Water Resources and Land Processes</a:t>
            </a:r>
          </a:p>
          <a:p>
            <a:pPr lvl="1"/>
            <a:r>
              <a:rPr lang="en-US" b="1" dirty="0" smtClean="0"/>
              <a:t>Algorithm Development for Merged Land Surface - Sea Ice Cryosphere Freeze/Thaw Product</a:t>
            </a:r>
          </a:p>
          <a:p>
            <a:pPr lvl="1"/>
            <a:r>
              <a:rPr lang="en-US" b="1" dirty="0" smtClean="0"/>
              <a:t>A Short Term Rainfall Prediction Algorithm</a:t>
            </a:r>
          </a:p>
          <a:p>
            <a:pPr lvl="1"/>
            <a:endParaRPr lang="en-US" dirty="0" smtClean="0"/>
          </a:p>
          <a:p>
            <a:r>
              <a:rPr lang="en-US" dirty="0" smtClean="0"/>
              <a:t>Theme IV - Ocean and Coastal Waters</a:t>
            </a:r>
          </a:p>
          <a:p>
            <a:pPr lvl="1"/>
            <a:r>
              <a:rPr lang="en-US" b="1" dirty="0" smtClean="0"/>
              <a:t>Algorithms for Chesapeake Bay and other coastal waters</a:t>
            </a:r>
          </a:p>
          <a:p>
            <a:pPr lvl="1"/>
            <a:r>
              <a:rPr lang="en-US" b="1" dirty="0" smtClean="0">
                <a:solidFill>
                  <a:prstClr val="black"/>
                </a:solidFill>
              </a:rPr>
              <a:t>Retrieval from </a:t>
            </a:r>
            <a:r>
              <a:rPr lang="en-US" b="1" dirty="0" err="1" smtClean="0">
                <a:solidFill>
                  <a:prstClr val="black"/>
                </a:solidFill>
              </a:rPr>
              <a:t>Polarimetric</a:t>
            </a:r>
            <a:r>
              <a:rPr lang="en-US" b="1" dirty="0" smtClean="0">
                <a:solidFill>
                  <a:prstClr val="black"/>
                </a:solidFill>
              </a:rPr>
              <a:t> Observations</a:t>
            </a:r>
            <a:endParaRPr lang="en-US" dirty="0" smtClean="0"/>
          </a:p>
          <a:p>
            <a:pPr lvl="1"/>
            <a:r>
              <a:rPr lang="en-US" b="1" dirty="0" smtClean="0"/>
              <a:t>Algal Bloom Detection using VIIRS </a:t>
            </a:r>
            <a:r>
              <a:rPr lang="en-US" b="1" dirty="0" smtClean="0"/>
              <a:t>bands</a:t>
            </a:r>
            <a:endParaRPr lang="en-US" b="1" dirty="0" smtClean="0"/>
          </a:p>
          <a:p>
            <a:pPr lvl="1"/>
            <a:r>
              <a:rPr lang="en-US" b="1" dirty="0" err="1" smtClean="0"/>
              <a:t>Hyperspectral</a:t>
            </a:r>
            <a:r>
              <a:rPr lang="en-US" b="1" dirty="0" smtClean="0"/>
              <a:t> Remote Sensing</a:t>
            </a:r>
          </a:p>
          <a:p>
            <a:pPr lvl="1">
              <a:buNone/>
            </a:pPr>
            <a:endParaRPr lang="en-US" b="1"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83778" y="707923"/>
            <a:ext cx="5088105" cy="5861304"/>
          </a:xfrm>
          <a:prstGeom prst="rect">
            <a:avLst/>
          </a:prstGeom>
        </p:spPr>
      </p:pic>
      <mc:AlternateContent xmlns:mc="http://schemas.openxmlformats.org/markup-compatibility/2006">
        <mc:Choice xmlns:a14="http://schemas.microsoft.com/office/drawing/2010/main" xmlns="" Requires="a14">
          <p:sp>
            <p:nvSpPr>
              <p:cNvPr id="2" name="Title 1"/>
              <p:cNvSpPr>
                <a:spLocks noGrp="1"/>
              </p:cNvSpPr>
              <p:nvPr>
                <p:ph type="title"/>
              </p:nvPr>
            </p:nvSpPr>
            <p:spPr>
              <a:xfrm>
                <a:off x="146304" y="-238358"/>
                <a:ext cx="9432758" cy="857250"/>
              </a:xfrm>
            </p:spPr>
            <p:txBody>
              <a:bodyPr>
                <a:normAutofit/>
              </a:bodyPr>
              <a:lstStyle/>
              <a:p>
                <a:r>
                  <a:rPr lang="en-US" sz="3200" b="1" dirty="0" smtClean="0"/>
                  <a:t>The retrieval of the concentration of minerals </a:t>
                </a:r>
                <a14:m>
                  <m:oMath xmlns:m="http://schemas.openxmlformats.org/officeDocument/2006/math">
                    <m:r>
                      <a:rPr lang="en-US" sz="3200" b="1" i="1" smtClean="0">
                        <a:latin typeface="Cambria Math" panose="02040503050406030204" pitchFamily="18" charset="0"/>
                      </a:rPr>
                      <m:t>[</m:t>
                    </m:r>
                    <m:r>
                      <a:rPr lang="en-US" sz="3200" b="1" i="1" smtClean="0">
                        <a:latin typeface="Cambria Math" panose="02040503050406030204" pitchFamily="18" charset="0"/>
                      </a:rPr>
                      <m:t>𝑵𝑨𝑷</m:t>
                    </m:r>
                    <m:r>
                      <a:rPr lang="en-US" sz="3200" b="1" i="1" smtClean="0">
                        <a:latin typeface="Cambria Math" panose="02040503050406030204" pitchFamily="18" charset="0"/>
                      </a:rPr>
                      <m:t>]</m:t>
                    </m:r>
                  </m:oMath>
                </a14:m>
                <a:endParaRPr lang="en-US" sz="3200" b="1" i="1"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195072" y="-238358"/>
                <a:ext cx="12577011" cy="857250"/>
              </a:xfrm>
              <a:blipFill rotWithShape="0">
                <a:blip r:embed="rId3" cstate="print"/>
                <a:stretch>
                  <a:fillRect l="-1616" b="-49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6" name="Rectangle 35"/>
              <p:cNvSpPr/>
              <p:nvPr/>
            </p:nvSpPr>
            <p:spPr>
              <a:xfrm>
                <a:off x="2812438" y="5385253"/>
                <a:ext cx="2721224" cy="60234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100" b="1" i="1">
                              <a:solidFill>
                                <a:prstClr val="black"/>
                              </a:solidFill>
                              <a:latin typeface="Cambria Math"/>
                            </a:rPr>
                          </m:ctrlPr>
                        </m:sSubPr>
                        <m:e>
                          <m:d>
                            <m:dPr>
                              <m:ctrlPr>
                                <a:rPr lang="en-US" sz="1100" b="1" i="1">
                                  <a:solidFill>
                                    <a:prstClr val="black"/>
                                  </a:solidFill>
                                  <a:latin typeface="Cambria Math"/>
                                </a:rPr>
                              </m:ctrlPr>
                            </m:dPr>
                            <m:e>
                              <m:f>
                                <m:fPr>
                                  <m:ctrlPr>
                                    <a:rPr lang="en-US" sz="1100" b="1" i="1">
                                      <a:solidFill>
                                        <a:prstClr val="black"/>
                                      </a:solidFill>
                                      <a:latin typeface="Cambria Math"/>
                                    </a:rPr>
                                  </m:ctrlPr>
                                </m:fPr>
                                <m:num>
                                  <m:r>
                                    <a:rPr lang="en-US" sz="1100" b="1" i="1">
                                      <a:solidFill>
                                        <a:prstClr val="black"/>
                                      </a:solidFill>
                                      <a:latin typeface="Cambria Math" panose="02040503050406030204" pitchFamily="18" charset="0"/>
                                    </a:rPr>
                                    <m:t>𝒄</m:t>
                                  </m:r>
                                </m:num>
                                <m:den>
                                  <m:r>
                                    <a:rPr lang="en-US" sz="1100" b="1" i="1">
                                      <a:solidFill>
                                        <a:prstClr val="black"/>
                                      </a:solidFill>
                                      <a:latin typeface="Cambria Math" panose="02040503050406030204" pitchFamily="18" charset="0"/>
                                    </a:rPr>
                                    <m:t>𝒂</m:t>
                                  </m:r>
                                </m:den>
                              </m:f>
                            </m:e>
                          </m:d>
                        </m:e>
                        <m:sub>
                          <m:r>
                            <a:rPr lang="en-US" sz="1100" b="1" i="1">
                              <a:solidFill>
                                <a:prstClr val="black"/>
                              </a:solidFill>
                              <a:latin typeface="Cambria Math" panose="02040503050406030204" pitchFamily="18" charset="0"/>
                            </a:rPr>
                            <m:t>𝒇𝒊𝒕</m:t>
                          </m:r>
                        </m:sub>
                      </m:sSub>
                      <m:r>
                        <a:rPr lang="en-US" sz="1100" b="1">
                          <a:solidFill>
                            <a:prstClr val="black"/>
                          </a:solidFill>
                          <a:latin typeface="Cambria Math" panose="02040503050406030204" pitchFamily="18" charset="0"/>
                        </a:rPr>
                        <m:t>=</m:t>
                      </m:r>
                      <m:sSub>
                        <m:sSubPr>
                          <m:ctrlPr>
                            <a:rPr lang="en-US" sz="1100" b="1" i="1">
                              <a:solidFill>
                                <a:prstClr val="black"/>
                              </a:solidFill>
                              <a:latin typeface="Cambria Math"/>
                            </a:rPr>
                          </m:ctrlPr>
                        </m:sSubPr>
                        <m:e>
                          <m:r>
                            <a:rPr lang="en-US" sz="1100" b="1" i="1">
                              <a:solidFill>
                                <a:prstClr val="black"/>
                              </a:solidFill>
                              <a:latin typeface="Cambria Math" panose="02040503050406030204" pitchFamily="18" charset="0"/>
                            </a:rPr>
                            <m:t>𝒑</m:t>
                          </m:r>
                        </m:e>
                        <m:sub>
                          <m:r>
                            <a:rPr lang="en-US" sz="1100" b="1" i="1">
                              <a:solidFill>
                                <a:prstClr val="black"/>
                              </a:solidFill>
                              <a:latin typeface="Cambria Math" panose="02040503050406030204" pitchFamily="18" charset="0"/>
                            </a:rPr>
                            <m:t>𝟐</m:t>
                          </m:r>
                        </m:sub>
                      </m:sSub>
                      <m:r>
                        <a:rPr lang="en-US" sz="1100" b="1">
                          <a:solidFill>
                            <a:prstClr val="black"/>
                          </a:solidFill>
                          <a:latin typeface="Cambria Math" panose="02040503050406030204" pitchFamily="18" charset="0"/>
                        </a:rPr>
                        <m:t>×</m:t>
                      </m:r>
                      <m:sSup>
                        <m:sSupPr>
                          <m:ctrlPr>
                            <a:rPr lang="en-US" sz="1100" b="1" i="1">
                              <a:solidFill>
                                <a:prstClr val="black"/>
                              </a:solidFill>
                              <a:latin typeface="Cambria Math"/>
                            </a:rPr>
                          </m:ctrlPr>
                        </m:sSupPr>
                        <m:e>
                          <m:d>
                            <m:dPr>
                              <m:ctrlPr>
                                <a:rPr lang="en-US" sz="1100" b="1" i="1">
                                  <a:solidFill>
                                    <a:prstClr val="black"/>
                                  </a:solidFill>
                                  <a:latin typeface="Cambria Math"/>
                                </a:rPr>
                              </m:ctrlPr>
                            </m:dPr>
                            <m:e>
                              <m:r>
                                <a:rPr lang="en-US" sz="1100" b="1" i="1">
                                  <a:solidFill>
                                    <a:prstClr val="black"/>
                                  </a:solidFill>
                                  <a:latin typeface="Cambria Math" panose="02040503050406030204" pitchFamily="18" charset="0"/>
                                </a:rPr>
                                <m:t>𝑫𝒐𝑳𝑷</m:t>
                              </m:r>
                            </m:e>
                          </m:d>
                        </m:e>
                        <m:sup>
                          <m:r>
                            <a:rPr lang="en-US" sz="1100" b="1" i="1">
                              <a:solidFill>
                                <a:prstClr val="black"/>
                              </a:solidFill>
                              <a:latin typeface="Cambria Math" panose="02040503050406030204" pitchFamily="18" charset="0"/>
                            </a:rPr>
                            <m:t>𝟐</m:t>
                          </m:r>
                        </m:sup>
                      </m:sSup>
                      <m:r>
                        <a:rPr lang="en-US" sz="1100" b="1">
                          <a:solidFill>
                            <a:prstClr val="black"/>
                          </a:solidFill>
                          <a:latin typeface="Cambria Math" panose="02040503050406030204" pitchFamily="18" charset="0"/>
                        </a:rPr>
                        <m:t>+</m:t>
                      </m:r>
                      <m:sSub>
                        <m:sSubPr>
                          <m:ctrlPr>
                            <a:rPr lang="en-US" sz="1100" b="1" i="1">
                              <a:solidFill>
                                <a:prstClr val="black"/>
                              </a:solidFill>
                              <a:latin typeface="Cambria Math"/>
                            </a:rPr>
                          </m:ctrlPr>
                        </m:sSubPr>
                        <m:e>
                          <m:r>
                            <a:rPr lang="en-US" sz="1100" b="1" i="1">
                              <a:solidFill>
                                <a:prstClr val="black"/>
                              </a:solidFill>
                              <a:latin typeface="Cambria Math" panose="02040503050406030204" pitchFamily="18" charset="0"/>
                            </a:rPr>
                            <m:t>𝒑</m:t>
                          </m:r>
                        </m:e>
                        <m:sub>
                          <m:r>
                            <a:rPr lang="en-US" sz="1100" b="1" i="1">
                              <a:solidFill>
                                <a:prstClr val="black"/>
                              </a:solidFill>
                              <a:latin typeface="Cambria Math" panose="02040503050406030204" pitchFamily="18" charset="0"/>
                            </a:rPr>
                            <m:t>𝟏</m:t>
                          </m:r>
                        </m:sub>
                      </m:sSub>
                      <m:r>
                        <a:rPr lang="en-US" sz="1100" b="1">
                          <a:solidFill>
                            <a:prstClr val="black"/>
                          </a:solidFill>
                          <a:latin typeface="Cambria Math" panose="02040503050406030204" pitchFamily="18" charset="0"/>
                        </a:rPr>
                        <m:t>×</m:t>
                      </m:r>
                      <m:sSup>
                        <m:sSupPr>
                          <m:ctrlPr>
                            <a:rPr lang="en-US" sz="1100" b="1" i="1">
                              <a:solidFill>
                                <a:prstClr val="black"/>
                              </a:solidFill>
                              <a:latin typeface="Cambria Math"/>
                            </a:rPr>
                          </m:ctrlPr>
                        </m:sSupPr>
                        <m:e>
                          <m:d>
                            <m:dPr>
                              <m:ctrlPr>
                                <a:rPr lang="en-US" sz="1100" b="1" i="1">
                                  <a:solidFill>
                                    <a:prstClr val="black"/>
                                  </a:solidFill>
                                  <a:latin typeface="Cambria Math"/>
                                </a:rPr>
                              </m:ctrlPr>
                            </m:dPr>
                            <m:e>
                              <m:r>
                                <a:rPr lang="en-US" sz="1100" b="1" i="1">
                                  <a:solidFill>
                                    <a:prstClr val="black"/>
                                  </a:solidFill>
                                  <a:latin typeface="Cambria Math" panose="02040503050406030204" pitchFamily="18" charset="0"/>
                                </a:rPr>
                                <m:t>𝑫𝒐𝑳𝑷</m:t>
                              </m:r>
                            </m:e>
                          </m:d>
                        </m:e>
                        <m:sup>
                          <m:r>
                            <a:rPr lang="en-US" sz="1100" b="1" i="1">
                              <a:solidFill>
                                <a:prstClr val="black"/>
                              </a:solidFill>
                              <a:latin typeface="Cambria Math" panose="02040503050406030204" pitchFamily="18" charset="0"/>
                            </a:rPr>
                            <m:t>𝟏</m:t>
                          </m:r>
                        </m:sup>
                      </m:sSup>
                      <m:r>
                        <a:rPr lang="en-US" sz="1100" b="1">
                          <a:solidFill>
                            <a:prstClr val="black"/>
                          </a:solidFill>
                          <a:latin typeface="Cambria Math" panose="02040503050406030204" pitchFamily="18" charset="0"/>
                        </a:rPr>
                        <m:t>+</m:t>
                      </m:r>
                      <m:sSub>
                        <m:sSubPr>
                          <m:ctrlPr>
                            <a:rPr lang="en-US" sz="1100" b="1" i="1">
                              <a:solidFill>
                                <a:prstClr val="black"/>
                              </a:solidFill>
                              <a:latin typeface="Cambria Math"/>
                            </a:rPr>
                          </m:ctrlPr>
                        </m:sSubPr>
                        <m:e>
                          <m:r>
                            <a:rPr lang="en-US" sz="1100" b="1" i="1">
                              <a:solidFill>
                                <a:prstClr val="black"/>
                              </a:solidFill>
                              <a:latin typeface="Cambria Math" panose="02040503050406030204" pitchFamily="18" charset="0"/>
                            </a:rPr>
                            <m:t>𝒑</m:t>
                          </m:r>
                        </m:e>
                        <m:sub>
                          <m:r>
                            <a:rPr lang="en-US" sz="1100" b="1" i="1">
                              <a:solidFill>
                                <a:prstClr val="black"/>
                              </a:solidFill>
                              <a:latin typeface="Cambria Math" panose="02040503050406030204" pitchFamily="18" charset="0"/>
                            </a:rPr>
                            <m:t>𝟎</m:t>
                          </m:r>
                        </m:sub>
                      </m:sSub>
                    </m:oMath>
                  </m:oMathPara>
                </a14:m>
                <a:endParaRPr lang="en-US" sz="1100" b="1" dirty="0">
                  <a:solidFill>
                    <a:prstClr val="black"/>
                  </a:solidFill>
                </a:endParaRPr>
              </a:p>
            </p:txBody>
          </p:sp>
        </mc:Choice>
        <mc:Fallback>
          <p:sp>
            <p:nvSpPr>
              <p:cNvPr id="36" name="Rectangle 35"/>
              <p:cNvSpPr>
                <a:spLocks noRot="1" noChangeAspect="1" noMove="1" noResize="1" noEditPoints="1" noAdjustHandles="1" noChangeArrowheads="1" noChangeShapeType="1" noTextEdit="1"/>
              </p:cNvSpPr>
              <p:nvPr/>
            </p:nvSpPr>
            <p:spPr>
              <a:xfrm>
                <a:off x="3749917" y="5385253"/>
                <a:ext cx="3628299" cy="602344"/>
              </a:xfrm>
              <a:prstGeom prst="rect">
                <a:avLst/>
              </a:prstGeom>
              <a:blipFill rotWithShape="0">
                <a:blip r:embed="rId4" cstate="print"/>
                <a:stretch>
                  <a:fillRect/>
                </a:stretch>
              </a:blipFill>
            </p:spPr>
            <p:txBody>
              <a:bodyPr/>
              <a:lstStyle/>
              <a:p>
                <a:r>
                  <a:rPr lang="en-US">
                    <a:noFill/>
                  </a:rPr>
                  <a:t> </a:t>
                </a:r>
              </a:p>
            </p:txBody>
          </p:sp>
        </mc:Fallback>
      </mc:AlternateContent>
      <p:grpSp>
        <p:nvGrpSpPr>
          <p:cNvPr id="3" name="Group 4"/>
          <p:cNvGrpSpPr/>
          <p:nvPr/>
        </p:nvGrpSpPr>
        <p:grpSpPr>
          <a:xfrm>
            <a:off x="652272" y="4279720"/>
            <a:ext cx="3503496" cy="2476037"/>
            <a:chOff x="6045448" y="1845423"/>
            <a:chExt cx="2999103" cy="2660163"/>
          </a:xfrm>
        </p:grpSpPr>
        <mc:AlternateContent xmlns:mc="http://schemas.openxmlformats.org/markup-compatibility/2006">
          <mc:Choice xmlns:a14="http://schemas.microsoft.com/office/drawing/2010/main" xmlns="" Requires="a14">
            <p:sp>
              <p:nvSpPr>
                <p:cNvPr id="37" name="Rectangle 36"/>
                <p:cNvSpPr/>
                <p:nvPr/>
              </p:nvSpPr>
              <p:spPr>
                <a:xfrm>
                  <a:off x="6751130" y="2886222"/>
                  <a:ext cx="2102644" cy="8051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rPr>
                    <a:t>Tabulated</a:t>
                  </a:r>
                </a:p>
                <a:p>
                  <a:pPr algn="ctr"/>
                  <a:r>
                    <a:rPr lang="en-US" sz="1200" b="1" dirty="0">
                      <a:solidFill>
                        <a:prstClr val="white"/>
                      </a:solidFill>
                    </a:rPr>
                    <a:t> Coefficients </a:t>
                  </a:r>
                </a:p>
                <a:p>
                  <a:pPr algn="ctr"/>
                  <a14:m>
                    <m:oMathPara xmlns:m="http://schemas.openxmlformats.org/officeDocument/2006/math">
                      <m:oMathParaPr>
                        <m:jc m:val="centerGroup"/>
                      </m:oMathParaPr>
                      <m:oMath xmlns:m="http://schemas.openxmlformats.org/officeDocument/2006/math">
                        <m:sSub>
                          <m:sSubPr>
                            <m:ctrlPr>
                              <a:rPr lang="en-US" sz="1200" b="1" i="1">
                                <a:solidFill>
                                  <a:prstClr val="white"/>
                                </a:solidFill>
                                <a:latin typeface="Cambria Math"/>
                              </a:rPr>
                            </m:ctrlPr>
                          </m:sSubPr>
                          <m:e>
                            <m:r>
                              <a:rPr lang="en-US" sz="1200" b="1" i="1">
                                <a:solidFill>
                                  <a:prstClr val="white"/>
                                </a:solidFill>
                                <a:latin typeface="Cambria Math" panose="02040503050406030204" pitchFamily="18" charset="0"/>
                              </a:rPr>
                              <m:t>𝒑</m:t>
                            </m:r>
                          </m:e>
                          <m:sub>
                            <m:r>
                              <a:rPr lang="en-US" sz="1200" b="1" i="1">
                                <a:solidFill>
                                  <a:prstClr val="white"/>
                                </a:solidFill>
                                <a:latin typeface="Cambria Math" panose="02040503050406030204" pitchFamily="18" charset="0"/>
                              </a:rPr>
                              <m:t>𝟎</m:t>
                            </m:r>
                            <m:r>
                              <a:rPr lang="en-US" sz="1200" b="1" i="1">
                                <a:solidFill>
                                  <a:prstClr val="white"/>
                                </a:solidFill>
                                <a:latin typeface="Cambria Math" panose="02040503050406030204" pitchFamily="18" charset="0"/>
                              </a:rPr>
                              <m:t>~</m:t>
                            </m:r>
                            <m:r>
                              <a:rPr lang="en-US" sz="1200" b="1" i="1">
                                <a:solidFill>
                                  <a:prstClr val="white"/>
                                </a:solidFill>
                                <a:latin typeface="Cambria Math" panose="02040503050406030204" pitchFamily="18" charset="0"/>
                              </a:rPr>
                              <m:t>𝟐</m:t>
                            </m:r>
                          </m:sub>
                        </m:sSub>
                        <m:d>
                          <m:dPr>
                            <m:ctrlPr>
                              <a:rPr lang="en-US" sz="1200" b="1" i="1">
                                <a:solidFill>
                                  <a:prstClr val="white"/>
                                </a:solidFill>
                                <a:latin typeface="Cambria Math"/>
                              </a:rPr>
                            </m:ctrlPr>
                          </m:dPr>
                          <m:e>
                            <m:sSub>
                              <m:sSubPr>
                                <m:ctrlPr>
                                  <a:rPr lang="en-US" sz="1200" b="1" i="1">
                                    <a:solidFill>
                                      <a:prstClr val="white"/>
                                    </a:solidFill>
                                    <a:latin typeface="Cambria Math"/>
                                  </a:rPr>
                                </m:ctrlPr>
                              </m:sSubPr>
                              <m:e>
                                <m:r>
                                  <a:rPr lang="en-US" sz="1200" b="1" i="1">
                                    <a:solidFill>
                                      <a:prstClr val="white"/>
                                    </a:solidFill>
                                    <a:latin typeface="Cambria Math" panose="02040503050406030204" pitchFamily="18" charset="0"/>
                                    <a:ea typeface="Cambria Math" panose="02040503050406030204" pitchFamily="18" charset="0"/>
                                  </a:rPr>
                                  <m:t>𝜽</m:t>
                                </m:r>
                              </m:e>
                              <m:sub>
                                <m:r>
                                  <a:rPr lang="en-US" sz="1200" b="1" i="1">
                                    <a:solidFill>
                                      <a:prstClr val="white"/>
                                    </a:solidFill>
                                    <a:latin typeface="Cambria Math" panose="02040503050406030204" pitchFamily="18" charset="0"/>
                                  </a:rPr>
                                  <m:t>𝒔𝒖𝒏</m:t>
                                </m:r>
                              </m:sub>
                            </m:sSub>
                            <m:r>
                              <a:rPr lang="en-US" sz="1200" b="1" i="1">
                                <a:solidFill>
                                  <a:prstClr val="white"/>
                                </a:solidFill>
                                <a:latin typeface="Cambria Math" panose="02040503050406030204" pitchFamily="18" charset="0"/>
                              </a:rPr>
                              <m:t>,</m:t>
                            </m:r>
                            <m:sSub>
                              <m:sSubPr>
                                <m:ctrlPr>
                                  <a:rPr lang="en-US" sz="1200" b="1" i="1">
                                    <a:solidFill>
                                      <a:prstClr val="white"/>
                                    </a:solidFill>
                                    <a:latin typeface="Cambria Math"/>
                                  </a:rPr>
                                </m:ctrlPr>
                              </m:sSubPr>
                              <m:e>
                                <m:r>
                                  <a:rPr lang="en-US" sz="1200" b="1" i="1">
                                    <a:solidFill>
                                      <a:prstClr val="white"/>
                                    </a:solidFill>
                                    <a:latin typeface="Cambria Math" panose="02040503050406030204" pitchFamily="18" charset="0"/>
                                    <a:ea typeface="Cambria Math" panose="02040503050406030204" pitchFamily="18" charset="0"/>
                                  </a:rPr>
                                  <m:t>𝜽</m:t>
                                </m:r>
                              </m:e>
                              <m:sub>
                                <m:r>
                                  <a:rPr lang="en-US" sz="1200" b="1" i="1">
                                    <a:solidFill>
                                      <a:prstClr val="white"/>
                                    </a:solidFill>
                                    <a:latin typeface="Cambria Math" panose="02040503050406030204" pitchFamily="18" charset="0"/>
                                  </a:rPr>
                                  <m:t>𝒗𝒊𝒆𝒘</m:t>
                                </m:r>
                              </m:sub>
                            </m:sSub>
                            <m:r>
                              <a:rPr lang="en-US" sz="1200" b="1" i="1">
                                <a:solidFill>
                                  <a:prstClr val="white"/>
                                </a:solidFill>
                                <a:latin typeface="Cambria Math" panose="02040503050406030204" pitchFamily="18" charset="0"/>
                              </a:rPr>
                              <m:t>,</m:t>
                            </m:r>
                            <m:sSub>
                              <m:sSubPr>
                                <m:ctrlPr>
                                  <a:rPr lang="en-US" sz="1200" b="1" i="1">
                                    <a:solidFill>
                                      <a:prstClr val="white"/>
                                    </a:solidFill>
                                    <a:latin typeface="Cambria Math"/>
                                  </a:rPr>
                                </m:ctrlPr>
                              </m:sSubPr>
                              <m:e>
                                <m:r>
                                  <a:rPr lang="en-US" sz="1200" b="1" i="1">
                                    <a:solidFill>
                                      <a:prstClr val="white"/>
                                    </a:solidFill>
                                    <a:latin typeface="Cambria Math" panose="02040503050406030204" pitchFamily="18" charset="0"/>
                                    <a:ea typeface="Cambria Math" panose="02040503050406030204" pitchFamily="18" charset="0"/>
                                  </a:rPr>
                                  <m:t>𝝓</m:t>
                                </m:r>
                              </m:e>
                              <m:sub>
                                <m:r>
                                  <a:rPr lang="en-US" sz="1200" b="1" i="1">
                                    <a:solidFill>
                                      <a:prstClr val="white"/>
                                    </a:solidFill>
                                    <a:latin typeface="Cambria Math" panose="02040503050406030204" pitchFamily="18" charset="0"/>
                                  </a:rPr>
                                  <m:t>𝒗𝒊𝒆𝒘</m:t>
                                </m:r>
                              </m:sub>
                            </m:sSub>
                            <m:r>
                              <a:rPr lang="en-US" sz="1200" b="1" i="1">
                                <a:solidFill>
                                  <a:prstClr val="white"/>
                                </a:solidFill>
                                <a:latin typeface="Cambria Math" panose="02040503050406030204" pitchFamily="18" charset="0"/>
                              </a:rPr>
                              <m:t>,</m:t>
                            </m:r>
                            <m:r>
                              <a:rPr lang="en-US" sz="1200" b="1" i="1">
                                <a:solidFill>
                                  <a:prstClr val="white"/>
                                </a:solidFill>
                                <a:latin typeface="Cambria Math" panose="02040503050406030204" pitchFamily="18" charset="0"/>
                                <a:ea typeface="Cambria Math" panose="02040503050406030204" pitchFamily="18" charset="0"/>
                              </a:rPr>
                              <m:t>𝝀</m:t>
                            </m:r>
                          </m:e>
                        </m:d>
                      </m:oMath>
                    </m:oMathPara>
                  </a14:m>
                  <a:endParaRPr lang="en-US" sz="1200" b="1" dirty="0">
                    <a:solidFill>
                      <a:prstClr val="white"/>
                    </a:solidFill>
                  </a:endParaRPr>
                </a:p>
              </p:txBody>
            </p:sp>
          </mc:Choice>
          <mc:Fallback>
            <p:sp>
              <p:nvSpPr>
                <p:cNvPr id="37" name="Rectangle 36"/>
                <p:cNvSpPr>
                  <a:spLocks noRot="1" noChangeAspect="1" noMove="1" noResize="1" noEditPoints="1" noAdjustHandles="1" noChangeArrowheads="1" noChangeShapeType="1" noTextEdit="1"/>
                </p:cNvSpPr>
                <p:nvPr/>
              </p:nvSpPr>
              <p:spPr>
                <a:xfrm>
                  <a:off x="6751130" y="2886222"/>
                  <a:ext cx="2102644" cy="805128"/>
                </a:xfrm>
                <a:prstGeom prst="rect">
                  <a:avLst/>
                </a:prstGeom>
                <a:blipFill rotWithShape="0">
                  <a:blip r:embed="rId5" cstate="print"/>
                  <a:stretch>
                    <a:fillRect l="-99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8" name="Rounded Rectangle 37"/>
                <p:cNvSpPr/>
                <p:nvPr/>
              </p:nvSpPr>
              <p:spPr>
                <a:xfrm>
                  <a:off x="6300231" y="1983079"/>
                  <a:ext cx="2705377" cy="70345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350" i="1">
                                <a:solidFill>
                                  <a:prstClr val="black"/>
                                </a:solidFill>
                                <a:latin typeface="Cambria Math"/>
                              </a:rPr>
                            </m:ctrlPr>
                          </m:sSupPr>
                          <m:e>
                            <m:r>
                              <a:rPr lang="en-US" sz="1350" i="1">
                                <a:solidFill>
                                  <a:prstClr val="black"/>
                                </a:solidFill>
                                <a:latin typeface="Cambria Math" panose="02040503050406030204" pitchFamily="18" charset="0"/>
                              </a:rPr>
                              <m:t>𝐷𝑜𝐿𝑃</m:t>
                            </m:r>
                          </m:e>
                          <m:sup>
                            <m:r>
                              <a:rPr lang="en-US" sz="1350" i="1">
                                <a:solidFill>
                                  <a:prstClr val="black"/>
                                </a:solidFill>
                                <a:latin typeface="Cambria Math" panose="02040503050406030204" pitchFamily="18" charset="0"/>
                              </a:rPr>
                              <m:t>0+</m:t>
                            </m:r>
                          </m:sup>
                        </m:sSup>
                        <m:d>
                          <m:dPr>
                            <m:ctrlPr>
                              <a:rPr lang="en-US" sz="1350" b="1" i="1">
                                <a:solidFill>
                                  <a:prstClr val="black"/>
                                </a:solidFill>
                                <a:latin typeface="Cambria Math"/>
                              </a:rPr>
                            </m:ctrlPr>
                          </m:dPr>
                          <m:e>
                            <m:sSub>
                              <m:sSubPr>
                                <m:ctrlPr>
                                  <a:rPr lang="en-US" sz="1350" b="1" i="1">
                                    <a:solidFill>
                                      <a:prstClr val="black"/>
                                    </a:solidFill>
                                    <a:latin typeface="Cambria Math"/>
                                  </a:rPr>
                                </m:ctrlPr>
                              </m:sSubPr>
                              <m:e>
                                <m:r>
                                  <a:rPr lang="en-US" sz="1350" b="1" i="1">
                                    <a:solidFill>
                                      <a:prstClr val="black"/>
                                    </a:solidFill>
                                    <a:latin typeface="Cambria Math" panose="02040503050406030204" pitchFamily="18" charset="0"/>
                                    <a:ea typeface="Cambria Math" panose="02040503050406030204" pitchFamily="18" charset="0"/>
                                  </a:rPr>
                                  <m:t>𝜽</m:t>
                                </m:r>
                              </m:e>
                              <m:sub>
                                <m:r>
                                  <a:rPr lang="en-US" sz="1350" b="1" i="1">
                                    <a:solidFill>
                                      <a:prstClr val="black"/>
                                    </a:solidFill>
                                    <a:latin typeface="Cambria Math" panose="02040503050406030204" pitchFamily="18" charset="0"/>
                                  </a:rPr>
                                  <m:t>𝒔𝒖𝒏</m:t>
                                </m:r>
                              </m:sub>
                            </m:sSub>
                            <m:r>
                              <a:rPr lang="en-US" sz="1350" b="1" i="1">
                                <a:solidFill>
                                  <a:prstClr val="black"/>
                                </a:solidFill>
                                <a:latin typeface="Cambria Math" panose="02040503050406030204" pitchFamily="18" charset="0"/>
                              </a:rPr>
                              <m:t>,</m:t>
                            </m:r>
                            <m:sSub>
                              <m:sSubPr>
                                <m:ctrlPr>
                                  <a:rPr lang="en-US" sz="1350" b="1" i="1">
                                    <a:solidFill>
                                      <a:prstClr val="black"/>
                                    </a:solidFill>
                                    <a:latin typeface="Cambria Math"/>
                                  </a:rPr>
                                </m:ctrlPr>
                              </m:sSubPr>
                              <m:e>
                                <m:r>
                                  <a:rPr lang="en-US" sz="1350" b="1" i="1">
                                    <a:solidFill>
                                      <a:prstClr val="black"/>
                                    </a:solidFill>
                                    <a:latin typeface="Cambria Math" panose="02040503050406030204" pitchFamily="18" charset="0"/>
                                    <a:ea typeface="Cambria Math" panose="02040503050406030204" pitchFamily="18" charset="0"/>
                                  </a:rPr>
                                  <m:t>𝜽</m:t>
                                </m:r>
                              </m:e>
                              <m:sub>
                                <m:r>
                                  <a:rPr lang="en-US" sz="1350" b="1" i="1">
                                    <a:solidFill>
                                      <a:prstClr val="black"/>
                                    </a:solidFill>
                                    <a:latin typeface="Cambria Math" panose="02040503050406030204" pitchFamily="18" charset="0"/>
                                  </a:rPr>
                                  <m:t>𝒗𝒊𝒆𝒘</m:t>
                                </m:r>
                              </m:sub>
                            </m:sSub>
                            <m:r>
                              <a:rPr lang="en-US" sz="1350" b="1" i="1">
                                <a:solidFill>
                                  <a:prstClr val="black"/>
                                </a:solidFill>
                                <a:latin typeface="Cambria Math" panose="02040503050406030204" pitchFamily="18" charset="0"/>
                              </a:rPr>
                              <m:t>,</m:t>
                            </m:r>
                            <m:sSub>
                              <m:sSubPr>
                                <m:ctrlPr>
                                  <a:rPr lang="en-US" sz="1350" b="1" i="1">
                                    <a:solidFill>
                                      <a:prstClr val="black"/>
                                    </a:solidFill>
                                    <a:latin typeface="Cambria Math"/>
                                  </a:rPr>
                                </m:ctrlPr>
                              </m:sSubPr>
                              <m:e>
                                <m:r>
                                  <a:rPr lang="en-US" sz="1350" b="1" i="1">
                                    <a:solidFill>
                                      <a:prstClr val="black"/>
                                    </a:solidFill>
                                    <a:latin typeface="Cambria Math" panose="02040503050406030204" pitchFamily="18" charset="0"/>
                                    <a:ea typeface="Cambria Math" panose="02040503050406030204" pitchFamily="18" charset="0"/>
                                  </a:rPr>
                                  <m:t>𝝓</m:t>
                                </m:r>
                              </m:e>
                              <m:sub>
                                <m:r>
                                  <a:rPr lang="en-US" sz="1350" b="1" i="1">
                                    <a:solidFill>
                                      <a:prstClr val="black"/>
                                    </a:solidFill>
                                    <a:latin typeface="Cambria Math" panose="02040503050406030204" pitchFamily="18" charset="0"/>
                                  </a:rPr>
                                  <m:t>𝒗𝒊𝒆𝒘</m:t>
                                </m:r>
                              </m:sub>
                            </m:sSub>
                            <m:r>
                              <a:rPr lang="en-US" sz="1350" b="1" i="1">
                                <a:solidFill>
                                  <a:prstClr val="black"/>
                                </a:solidFill>
                                <a:latin typeface="Cambria Math" panose="02040503050406030204" pitchFamily="18" charset="0"/>
                              </a:rPr>
                              <m:t>,</m:t>
                            </m:r>
                            <m:r>
                              <a:rPr lang="en-US" sz="1350" b="1" i="1">
                                <a:solidFill>
                                  <a:prstClr val="black"/>
                                </a:solidFill>
                                <a:latin typeface="Cambria Math" panose="02040503050406030204" pitchFamily="18" charset="0"/>
                                <a:ea typeface="Cambria Math" panose="02040503050406030204" pitchFamily="18" charset="0"/>
                              </a:rPr>
                              <m:t>𝟔𝟔𝟓</m:t>
                            </m:r>
                          </m:e>
                        </m:d>
                      </m:oMath>
                    </m:oMathPara>
                  </a14:m>
                  <a:endParaRPr lang="en-US" sz="1350" dirty="0">
                    <a:solidFill>
                      <a:prstClr val="black"/>
                    </a:solidFill>
                  </a:endParaRPr>
                </a:p>
              </p:txBody>
            </p:sp>
          </mc:Choice>
          <mc:Fallback>
            <p:sp>
              <p:nvSpPr>
                <p:cNvPr id="38" name="Rounded Rectangle 37"/>
                <p:cNvSpPr>
                  <a:spLocks noRot="1" noChangeAspect="1" noMove="1" noResize="1" noEditPoints="1" noAdjustHandles="1" noChangeArrowheads="1" noChangeShapeType="1" noTextEdit="1"/>
                </p:cNvSpPr>
                <p:nvPr/>
              </p:nvSpPr>
              <p:spPr>
                <a:xfrm>
                  <a:off x="6300231" y="1983079"/>
                  <a:ext cx="2705377" cy="703454"/>
                </a:xfrm>
                <a:prstGeom prst="roundRect">
                  <a:avLst/>
                </a:prstGeom>
                <a:blipFill rotWithShape="0">
                  <a:blip r:embed="rId6" cstate="print"/>
                  <a:stretch>
                    <a:fillRect l="-385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0" name="Rounded Rectangle 39"/>
                <p:cNvSpPr/>
                <p:nvPr/>
              </p:nvSpPr>
              <p:spPr>
                <a:xfrm>
                  <a:off x="6946404" y="3802132"/>
                  <a:ext cx="1593086" cy="70345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350" i="1">
                                <a:solidFill>
                                  <a:prstClr val="black"/>
                                </a:solidFill>
                                <a:latin typeface="Cambria Math"/>
                              </a:rPr>
                            </m:ctrlPr>
                          </m:sSubPr>
                          <m:e>
                            <m:r>
                              <a:rPr lang="en-US" sz="1350" i="1">
                                <a:solidFill>
                                  <a:prstClr val="black"/>
                                </a:solidFill>
                                <a:latin typeface="Cambria Math" panose="02040503050406030204" pitchFamily="18" charset="0"/>
                              </a:rPr>
                              <m:t>𝑏</m:t>
                            </m:r>
                          </m:e>
                          <m:sub>
                            <m:r>
                              <a:rPr lang="en-US" sz="1350" i="1">
                                <a:solidFill>
                                  <a:prstClr val="black"/>
                                </a:solidFill>
                                <a:latin typeface="Cambria Math" panose="02040503050406030204" pitchFamily="18" charset="0"/>
                              </a:rPr>
                              <m:t>𝑛𝑎𝑝</m:t>
                            </m:r>
                          </m:sub>
                        </m:sSub>
                        <m:d>
                          <m:dPr>
                            <m:ctrlPr>
                              <a:rPr lang="en-US" sz="1350" i="1">
                                <a:solidFill>
                                  <a:prstClr val="black"/>
                                </a:solidFill>
                                <a:latin typeface="Cambria Math"/>
                              </a:rPr>
                            </m:ctrlPr>
                          </m:dPr>
                          <m:e>
                            <m:r>
                              <a:rPr lang="en-US" sz="1350" i="1">
                                <a:solidFill>
                                  <a:prstClr val="black"/>
                                </a:solidFill>
                                <a:latin typeface="Cambria Math" panose="02040503050406030204" pitchFamily="18" charset="0"/>
                              </a:rPr>
                              <m:t>665</m:t>
                            </m:r>
                          </m:e>
                        </m:d>
                        <m:r>
                          <a:rPr lang="en-US" sz="1350" i="1">
                            <a:solidFill>
                              <a:prstClr val="black"/>
                            </a:solidFill>
                            <a:latin typeface="Cambria Math" panose="02040503050406030204" pitchFamily="18" charset="0"/>
                            <a:ea typeface="Cambria Math" panose="02040503050406030204" pitchFamily="18" charset="0"/>
                          </a:rPr>
                          <m:t>, [</m:t>
                        </m:r>
                        <m:r>
                          <a:rPr lang="en-US" sz="1350" i="1">
                            <a:solidFill>
                              <a:prstClr val="black"/>
                            </a:solidFill>
                            <a:latin typeface="Cambria Math" panose="02040503050406030204" pitchFamily="18" charset="0"/>
                            <a:ea typeface="Cambria Math" panose="02040503050406030204" pitchFamily="18" charset="0"/>
                          </a:rPr>
                          <m:t>𝑁𝐴𝑃</m:t>
                        </m:r>
                        <m:r>
                          <a:rPr lang="en-US" sz="1350" i="1">
                            <a:solidFill>
                              <a:prstClr val="black"/>
                            </a:solidFill>
                            <a:latin typeface="Cambria Math" panose="02040503050406030204" pitchFamily="18" charset="0"/>
                            <a:ea typeface="Cambria Math" panose="02040503050406030204" pitchFamily="18" charset="0"/>
                          </a:rPr>
                          <m:t>]</m:t>
                        </m:r>
                      </m:oMath>
                    </m:oMathPara>
                  </a14:m>
                  <a:endParaRPr lang="en-US" sz="1350" dirty="0">
                    <a:solidFill>
                      <a:prstClr val="black"/>
                    </a:solidFill>
                  </a:endParaRPr>
                </a:p>
              </p:txBody>
            </p:sp>
          </mc:Choice>
          <mc:Fallback>
            <p:sp>
              <p:nvSpPr>
                <p:cNvPr id="40" name="Rounded Rectangle 39"/>
                <p:cNvSpPr>
                  <a:spLocks noRot="1" noChangeAspect="1" noMove="1" noResize="1" noEditPoints="1" noAdjustHandles="1" noChangeArrowheads="1" noChangeShapeType="1" noTextEdit="1"/>
                </p:cNvSpPr>
                <p:nvPr/>
              </p:nvSpPr>
              <p:spPr>
                <a:xfrm>
                  <a:off x="6946404" y="3802132"/>
                  <a:ext cx="1593086" cy="703454"/>
                </a:xfrm>
                <a:prstGeom prst="roundRect">
                  <a:avLst/>
                </a:prstGeom>
                <a:blipFill rotWithShape="0">
                  <a:blip r:embed="rId7" cstate="print"/>
                  <a:stretch>
                    <a:fillRect l="-2183" r="-873"/>
                  </a:stretch>
                </a:blipFill>
                <a:ln>
                  <a:noFill/>
                </a:ln>
              </p:spPr>
              <p:txBody>
                <a:bodyPr/>
                <a:lstStyle/>
                <a:p>
                  <a:r>
                    <a:rPr lang="en-US">
                      <a:noFill/>
                    </a:rPr>
                    <a:t> </a:t>
                  </a:r>
                </a:p>
              </p:txBody>
            </p:sp>
          </mc:Fallback>
        </mc:AlternateContent>
        <p:sp>
          <p:nvSpPr>
            <p:cNvPr id="41" name="Rounded Rectangle 40"/>
            <p:cNvSpPr/>
            <p:nvPr/>
          </p:nvSpPr>
          <p:spPr>
            <a:xfrm>
              <a:off x="6235068" y="1961530"/>
              <a:ext cx="2809483" cy="740087"/>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cxnSp>
          <p:nvCxnSpPr>
            <p:cNvPr id="43" name="Straight Arrow Connector 42"/>
            <p:cNvCxnSpPr>
              <a:endCxn id="37" idx="0"/>
            </p:cNvCxnSpPr>
            <p:nvPr/>
          </p:nvCxnSpPr>
          <p:spPr>
            <a:xfrm flipH="1">
              <a:off x="7802452" y="2701617"/>
              <a:ext cx="3906" cy="1846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742948" y="3691353"/>
              <a:ext cx="1672" cy="1774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110552" y="1845423"/>
              <a:ext cx="783440" cy="236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Input</a:t>
              </a:r>
            </a:p>
          </p:txBody>
        </p:sp>
        <p:sp>
          <p:nvSpPr>
            <p:cNvPr id="46" name="Rectangle 45"/>
            <p:cNvSpPr/>
            <p:nvPr/>
          </p:nvSpPr>
          <p:spPr>
            <a:xfrm>
              <a:off x="6045448" y="2847134"/>
              <a:ext cx="1235256" cy="4121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Inverse algorithm</a:t>
              </a:r>
            </a:p>
          </p:txBody>
        </p:sp>
        <p:sp>
          <p:nvSpPr>
            <p:cNvPr id="47" name="Rectangle 46"/>
            <p:cNvSpPr/>
            <p:nvPr/>
          </p:nvSpPr>
          <p:spPr>
            <a:xfrm>
              <a:off x="6497266" y="3764085"/>
              <a:ext cx="783440" cy="236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Output</a:t>
              </a:r>
            </a:p>
          </p:txBody>
        </p:sp>
      </p:grpSp>
      <p:sp>
        <p:nvSpPr>
          <p:cNvPr id="10" name="Rectangle 9"/>
          <p:cNvSpPr/>
          <p:nvPr/>
        </p:nvSpPr>
        <p:spPr>
          <a:xfrm>
            <a:off x="10146890" y="707923"/>
            <a:ext cx="970117" cy="1671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p:nvPicPr>
        <p:blipFill rotWithShape="1">
          <a:blip r:embed="rId8" cstate="print">
            <a:extLst>
              <a:ext uri="{28A0092B-C50C-407E-A947-70E740481C1C}">
                <a14:useLocalDpi xmlns:a14="http://schemas.microsoft.com/office/drawing/2010/main" xmlns="" val="0"/>
              </a:ext>
            </a:extLst>
          </a:blip>
          <a:srcRect l="5646" r="8870" b="13057"/>
          <a:stretch/>
        </p:blipFill>
        <p:spPr>
          <a:xfrm>
            <a:off x="387577" y="565475"/>
            <a:ext cx="6096001" cy="3487537"/>
          </a:xfrm>
          <a:prstGeom prst="rect">
            <a:avLst/>
          </a:prstGeom>
        </p:spPr>
      </p:pic>
    </p:spTree>
    <p:extLst>
      <p:ext uri="{BB962C8B-B14F-4D97-AF65-F5344CB8AC3E}">
        <p14:creationId xmlns:p14="http://schemas.microsoft.com/office/powerpoint/2010/main" xmlns="" val="125822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99909" y="1009728"/>
            <a:ext cx="4970408" cy="3106707"/>
            <a:chOff x="-99587" y="98520"/>
            <a:chExt cx="5835490" cy="4451662"/>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8520"/>
              <a:ext cx="5735903" cy="4299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4"/>
            <p:cNvSpPr txBox="1">
              <a:spLocks noChangeArrowheads="1"/>
            </p:cNvSpPr>
            <p:nvPr/>
          </p:nvSpPr>
          <p:spPr bwMode="auto">
            <a:xfrm>
              <a:off x="2141337" y="3429259"/>
              <a:ext cx="1682885" cy="1120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75"/>
                </a:spcBef>
                <a:spcAft>
                  <a:spcPts val="375"/>
                </a:spcAft>
              </a:pPr>
              <a:r>
                <a:rPr lang="en-US" sz="1050" dirty="0">
                  <a:solidFill>
                    <a:srgbClr val="FFFFFF"/>
                  </a:solidFill>
                  <a:latin typeface="Helvetica" pitchFamily="34" charset="0"/>
                </a:rPr>
                <a:t>HYPERSPECTRAL </a:t>
              </a:r>
              <a:endParaRPr lang="en-US" sz="900" dirty="0">
                <a:solidFill>
                  <a:prstClr val="black"/>
                </a:solidFill>
                <a:latin typeface="Times New Roman" pitchFamily="18" charset="0"/>
              </a:endParaRPr>
            </a:p>
            <a:p>
              <a:pPr eaLnBrk="1" hangingPunct="1">
                <a:spcBef>
                  <a:spcPts val="375"/>
                </a:spcBef>
                <a:spcAft>
                  <a:spcPts val="375"/>
                </a:spcAft>
              </a:pPr>
              <a:r>
                <a:rPr lang="en-US" sz="1050" dirty="0">
                  <a:solidFill>
                    <a:srgbClr val="FFFFFF"/>
                  </a:solidFill>
                  <a:latin typeface="Helvetica" pitchFamily="34" charset="0"/>
                </a:rPr>
                <a:t>RADIOMETERS</a:t>
              </a:r>
              <a:endParaRPr lang="en-US" sz="900" dirty="0">
                <a:solidFill>
                  <a:prstClr val="black"/>
                </a:solidFill>
                <a:latin typeface="Times New Roman" pitchFamily="18" charset="0"/>
              </a:endParaRPr>
            </a:p>
            <a:p>
              <a:pPr eaLnBrk="1" hangingPunct="1">
                <a:spcBef>
                  <a:spcPts val="375"/>
                </a:spcBef>
                <a:spcAft>
                  <a:spcPts val="375"/>
                </a:spcAft>
              </a:pPr>
              <a:r>
                <a:rPr lang="en-US" sz="1050" dirty="0">
                  <a:solidFill>
                    <a:srgbClr val="FFFFFF"/>
                  </a:solidFill>
                  <a:latin typeface="Helvetica" pitchFamily="34" charset="0"/>
                </a:rPr>
                <a:t>(0°, 45°, 90°, LH CP)</a:t>
              </a:r>
              <a:endParaRPr lang="en-US" sz="1350" dirty="0">
                <a:solidFill>
                  <a:prstClr val="black"/>
                </a:solidFill>
              </a:endParaRPr>
            </a:p>
          </p:txBody>
        </p:sp>
        <p:sp>
          <p:nvSpPr>
            <p:cNvPr id="9" name="Text Box 5"/>
            <p:cNvSpPr txBox="1">
              <a:spLocks noChangeArrowheads="1"/>
            </p:cNvSpPr>
            <p:nvPr/>
          </p:nvSpPr>
          <p:spPr bwMode="auto">
            <a:xfrm>
              <a:off x="3845289" y="1791733"/>
              <a:ext cx="1417523" cy="1120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75"/>
                </a:spcBef>
                <a:spcAft>
                  <a:spcPts val="375"/>
                </a:spcAft>
              </a:pPr>
              <a:r>
                <a:rPr lang="en-US" sz="1050" dirty="0">
                  <a:solidFill>
                    <a:srgbClr val="FFFFFF"/>
                  </a:solidFill>
                  <a:latin typeface="Helvetica" pitchFamily="34" charset="0"/>
                </a:rPr>
                <a:t>FULL STOKES</a:t>
              </a:r>
              <a:endParaRPr lang="en-US" sz="900" dirty="0">
                <a:solidFill>
                  <a:prstClr val="black"/>
                </a:solidFill>
                <a:latin typeface="Times New Roman" pitchFamily="18" charset="0"/>
              </a:endParaRPr>
            </a:p>
            <a:p>
              <a:pPr eaLnBrk="1" hangingPunct="1">
                <a:spcBef>
                  <a:spcPts val="375"/>
                </a:spcBef>
                <a:spcAft>
                  <a:spcPts val="375"/>
                </a:spcAft>
              </a:pPr>
              <a:r>
                <a:rPr lang="en-US" sz="1050" dirty="0">
                  <a:solidFill>
                    <a:srgbClr val="FFFFFF"/>
                  </a:solidFill>
                  <a:latin typeface="Helvetica" pitchFamily="34" charset="0"/>
                </a:rPr>
                <a:t>POLARIZATION </a:t>
              </a:r>
              <a:endParaRPr lang="en-US" sz="900" dirty="0">
                <a:solidFill>
                  <a:prstClr val="black"/>
                </a:solidFill>
                <a:latin typeface="Times New Roman" pitchFamily="18" charset="0"/>
              </a:endParaRPr>
            </a:p>
            <a:p>
              <a:pPr eaLnBrk="1" hangingPunct="1">
                <a:spcBef>
                  <a:spcPts val="375"/>
                </a:spcBef>
                <a:spcAft>
                  <a:spcPts val="375"/>
                </a:spcAft>
              </a:pPr>
              <a:r>
                <a:rPr lang="en-US" sz="1050" dirty="0">
                  <a:solidFill>
                    <a:srgbClr val="FFFFFF"/>
                  </a:solidFill>
                  <a:latin typeface="Helvetica" pitchFamily="34" charset="0"/>
                </a:rPr>
                <a:t>CAMERA</a:t>
              </a:r>
              <a:endParaRPr lang="en-US" sz="1350" dirty="0">
                <a:solidFill>
                  <a:prstClr val="black"/>
                </a:solidFill>
              </a:endParaRPr>
            </a:p>
          </p:txBody>
        </p:sp>
        <p:sp>
          <p:nvSpPr>
            <p:cNvPr id="10" name="TextBox 16"/>
            <p:cNvSpPr txBox="1">
              <a:spLocks noChangeArrowheads="1"/>
            </p:cNvSpPr>
            <p:nvPr/>
          </p:nvSpPr>
          <p:spPr bwMode="auto">
            <a:xfrm>
              <a:off x="-99587" y="2282662"/>
              <a:ext cx="1184154" cy="363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75"/>
                </a:spcBef>
                <a:spcAft>
                  <a:spcPts val="375"/>
                </a:spcAft>
              </a:pPr>
              <a:r>
                <a:rPr lang="en-US" sz="1050" dirty="0">
                  <a:solidFill>
                    <a:srgbClr val="FFFFFF"/>
                  </a:solidFill>
                  <a:latin typeface="Helvetica" pitchFamily="34" charset="0"/>
                </a:rPr>
                <a:t>THRUSTERS</a:t>
              </a:r>
              <a:endParaRPr lang="en-US" sz="1350" dirty="0">
                <a:solidFill>
                  <a:prstClr val="black"/>
                </a:solidFill>
              </a:endParaRPr>
            </a:p>
          </p:txBody>
        </p:sp>
        <p:sp>
          <p:nvSpPr>
            <p:cNvPr id="11" name="TextBox 18"/>
            <p:cNvSpPr txBox="1">
              <a:spLocks noChangeArrowheads="1"/>
            </p:cNvSpPr>
            <p:nvPr/>
          </p:nvSpPr>
          <p:spPr bwMode="auto">
            <a:xfrm>
              <a:off x="1071715" y="2680257"/>
              <a:ext cx="1163453" cy="1120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75"/>
                </a:spcBef>
                <a:spcAft>
                  <a:spcPts val="375"/>
                </a:spcAft>
              </a:pPr>
              <a:r>
                <a:rPr lang="en-US" sz="1050" dirty="0">
                  <a:solidFill>
                    <a:srgbClr val="FFFFFF"/>
                  </a:solidFill>
                  <a:latin typeface="Helvetica" pitchFamily="34" charset="0"/>
                </a:rPr>
                <a:t>DATA LOG &amp;</a:t>
              </a:r>
              <a:endParaRPr lang="en-US" sz="900" dirty="0">
                <a:solidFill>
                  <a:prstClr val="black"/>
                </a:solidFill>
                <a:latin typeface="Times New Roman" pitchFamily="18" charset="0"/>
              </a:endParaRPr>
            </a:p>
            <a:p>
              <a:pPr eaLnBrk="1" hangingPunct="1">
                <a:spcBef>
                  <a:spcPts val="375"/>
                </a:spcBef>
                <a:spcAft>
                  <a:spcPts val="375"/>
                </a:spcAft>
              </a:pPr>
              <a:r>
                <a:rPr lang="en-US" sz="1050" dirty="0">
                  <a:solidFill>
                    <a:srgbClr val="FFFFFF"/>
                  </a:solidFill>
                  <a:latin typeface="Helvetica" pitchFamily="34" charset="0"/>
                </a:rPr>
                <a:t>STEPPER </a:t>
              </a:r>
              <a:endParaRPr lang="en-US" sz="900" dirty="0">
                <a:solidFill>
                  <a:prstClr val="black"/>
                </a:solidFill>
                <a:latin typeface="Times New Roman" pitchFamily="18" charset="0"/>
              </a:endParaRPr>
            </a:p>
            <a:p>
              <a:pPr eaLnBrk="1" hangingPunct="1">
                <a:spcBef>
                  <a:spcPts val="375"/>
                </a:spcBef>
                <a:spcAft>
                  <a:spcPts val="375"/>
                </a:spcAft>
              </a:pPr>
              <a:r>
                <a:rPr lang="en-US" sz="1050" dirty="0">
                  <a:solidFill>
                    <a:srgbClr val="FFFFFF"/>
                  </a:solidFill>
                  <a:latin typeface="Helvetica" pitchFamily="34" charset="0"/>
                </a:rPr>
                <a:t>MOTOR</a:t>
              </a:r>
              <a:endParaRPr lang="en-US" sz="1350" dirty="0">
                <a:solidFill>
                  <a:prstClr val="black"/>
                </a:solidFill>
              </a:endParaRPr>
            </a:p>
          </p:txBody>
        </p:sp>
        <p:sp>
          <p:nvSpPr>
            <p:cNvPr id="12" name="Rectangle 11"/>
            <p:cNvSpPr>
              <a:spLocks noChangeArrowheads="1"/>
            </p:cNvSpPr>
            <p:nvPr/>
          </p:nvSpPr>
          <p:spPr bwMode="auto">
            <a:xfrm>
              <a:off x="3473677" y="3946473"/>
              <a:ext cx="216883" cy="429993"/>
            </a:xfrm>
            <a:prstGeom prst="rect">
              <a:avLst/>
            </a:prstGeom>
            <a:noFill/>
            <a:ln w="9525">
              <a:noFill/>
              <a:miter lim="800000"/>
              <a:headEnd/>
              <a:tailEnd/>
            </a:ln>
          </p:spPr>
          <p:txBody>
            <a:bodyPr wrap="none">
              <a:spAutoFit/>
            </a:bodyPr>
            <a:lstStyle/>
            <a:p>
              <a:pPr>
                <a:spcBef>
                  <a:spcPts val="375"/>
                </a:spcBef>
                <a:spcAft>
                  <a:spcPts val="375"/>
                </a:spcAft>
                <a:defRPr/>
              </a:pPr>
              <a:endParaRPr lang="en-US" sz="1350" dirty="0">
                <a:solidFill>
                  <a:prstClr val="black"/>
                </a:solidFill>
                <a:latin typeface="Arial" pitchFamily="34" charset="0"/>
              </a:endParaRPr>
            </a:p>
          </p:txBody>
        </p:sp>
      </p:grpSp>
      <p:pic>
        <p:nvPicPr>
          <p:cNvPr id="13" name="Picture 12"/>
          <p:cNvPicPr>
            <a:picLocks noChangeAspect="1"/>
          </p:cNvPicPr>
          <p:nvPr/>
        </p:nvPicPr>
        <p:blipFill>
          <a:blip r:embed="rId3" cstate="print"/>
          <a:stretch>
            <a:fillRect/>
          </a:stretch>
        </p:blipFill>
        <p:spPr>
          <a:xfrm>
            <a:off x="4871117" y="1009728"/>
            <a:ext cx="3750567" cy="3000453"/>
          </a:xfrm>
          <a:prstGeom prst="rect">
            <a:avLst/>
          </a:prstGeom>
        </p:spPr>
      </p:pic>
      <p:pic>
        <p:nvPicPr>
          <p:cNvPr id="14" name="Picture 13" descr="Tower.png"/>
          <p:cNvPicPr/>
          <p:nvPr/>
        </p:nvPicPr>
        <p:blipFill>
          <a:blip r:embed="rId4" cstate="print"/>
          <a:stretch>
            <a:fillRect/>
          </a:stretch>
        </p:blipFill>
        <p:spPr>
          <a:xfrm>
            <a:off x="8609808" y="1009728"/>
            <a:ext cx="3582192" cy="3000453"/>
          </a:xfrm>
          <a:prstGeom prst="rect">
            <a:avLst/>
          </a:prstGeom>
        </p:spPr>
      </p:pic>
      <p:sp>
        <p:nvSpPr>
          <p:cNvPr id="15" name="TextBox 14"/>
          <p:cNvSpPr txBox="1"/>
          <p:nvPr/>
        </p:nvSpPr>
        <p:spPr>
          <a:xfrm>
            <a:off x="1" y="520934"/>
            <a:ext cx="5873135"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t>Polarimeters</a:t>
            </a:r>
            <a:endParaRPr lang="en-US" sz="2000" dirty="0"/>
          </a:p>
        </p:txBody>
      </p:sp>
      <p:sp>
        <p:nvSpPr>
          <p:cNvPr id="16" name="TextBox 15"/>
          <p:cNvSpPr txBox="1"/>
          <p:nvPr/>
        </p:nvSpPr>
        <p:spPr>
          <a:xfrm>
            <a:off x="-1" y="4130173"/>
            <a:ext cx="5873135"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t>In water IOPs measurements </a:t>
            </a:r>
            <a:endParaRPr lang="en-US" sz="2000" dirty="0"/>
          </a:p>
        </p:txBody>
      </p:sp>
      <p:sp>
        <p:nvSpPr>
          <p:cNvPr id="17" name="TextBox 16"/>
          <p:cNvSpPr txBox="1"/>
          <p:nvPr/>
        </p:nvSpPr>
        <p:spPr>
          <a:xfrm>
            <a:off x="727373" y="889734"/>
            <a:ext cx="3400668" cy="369332"/>
          </a:xfrm>
          <a:prstGeom prst="rect">
            <a:avLst/>
          </a:prstGeom>
          <a:solidFill>
            <a:srgbClr val="FF0000"/>
          </a:solidFill>
        </p:spPr>
        <p:txBody>
          <a:bodyPr wrap="square" rtlCol="0">
            <a:spAutoFit/>
          </a:bodyPr>
          <a:lstStyle/>
          <a:p>
            <a:pPr algn="ctr"/>
            <a:r>
              <a:rPr lang="en-US" dirty="0" smtClean="0">
                <a:solidFill>
                  <a:schemeClr val="bg1"/>
                </a:solidFill>
              </a:rPr>
              <a:t>Underwater polarimeter</a:t>
            </a:r>
            <a:endParaRPr lang="en-US" dirty="0">
              <a:solidFill>
                <a:schemeClr val="bg1"/>
              </a:solidFill>
            </a:endParaRPr>
          </a:p>
        </p:txBody>
      </p:sp>
      <p:sp>
        <p:nvSpPr>
          <p:cNvPr id="18" name="TextBox 17"/>
          <p:cNvSpPr txBox="1"/>
          <p:nvPr/>
        </p:nvSpPr>
        <p:spPr>
          <a:xfrm>
            <a:off x="4863474" y="889734"/>
            <a:ext cx="3400668" cy="369332"/>
          </a:xfrm>
          <a:prstGeom prst="rect">
            <a:avLst/>
          </a:prstGeom>
          <a:solidFill>
            <a:srgbClr val="FF0000"/>
          </a:solidFill>
        </p:spPr>
        <p:txBody>
          <a:bodyPr wrap="square" rtlCol="0">
            <a:spAutoFit/>
          </a:bodyPr>
          <a:lstStyle/>
          <a:p>
            <a:pPr algn="ctr"/>
            <a:r>
              <a:rPr lang="en-US" dirty="0" smtClean="0">
                <a:solidFill>
                  <a:schemeClr val="bg1"/>
                </a:solidFill>
              </a:rPr>
              <a:t>HyperSAS - POL</a:t>
            </a:r>
            <a:endParaRPr lang="en-US" dirty="0">
              <a:solidFill>
                <a:schemeClr val="bg1"/>
              </a:solidFill>
            </a:endParaRPr>
          </a:p>
        </p:txBody>
      </p:sp>
      <p:sp>
        <p:nvSpPr>
          <p:cNvPr id="19" name="TextBox 18"/>
          <p:cNvSpPr txBox="1"/>
          <p:nvPr/>
        </p:nvSpPr>
        <p:spPr>
          <a:xfrm>
            <a:off x="8706507" y="889734"/>
            <a:ext cx="3400668" cy="369332"/>
          </a:xfrm>
          <a:prstGeom prst="rect">
            <a:avLst/>
          </a:prstGeom>
          <a:solidFill>
            <a:srgbClr val="FF0000"/>
          </a:solidFill>
        </p:spPr>
        <p:txBody>
          <a:bodyPr wrap="square" rtlCol="0">
            <a:spAutoFit/>
          </a:bodyPr>
          <a:lstStyle/>
          <a:p>
            <a:pPr algn="ctr"/>
            <a:r>
              <a:rPr lang="en-US" dirty="0" smtClean="0">
                <a:solidFill>
                  <a:schemeClr val="bg1"/>
                </a:solidFill>
              </a:rPr>
              <a:t>LISCO platform</a:t>
            </a:r>
            <a:endParaRPr lang="en-US" dirty="0">
              <a:solidFill>
                <a:schemeClr val="bg1"/>
              </a:solidFill>
            </a:endParaRPr>
          </a:p>
        </p:txBody>
      </p:sp>
      <p:pic>
        <p:nvPicPr>
          <p:cNvPr id="20" name="Picture 19"/>
          <p:cNvPicPr>
            <a:picLocks noChangeAspect="1"/>
          </p:cNvPicPr>
          <p:nvPr/>
        </p:nvPicPr>
        <p:blipFill>
          <a:blip r:embed="rId5" cstate="print"/>
          <a:stretch>
            <a:fillRect/>
          </a:stretch>
        </p:blipFill>
        <p:spPr>
          <a:xfrm>
            <a:off x="1379115" y="4460265"/>
            <a:ext cx="2236176" cy="2201912"/>
          </a:xfrm>
          <a:prstGeom prst="rect">
            <a:avLst/>
          </a:prstGeom>
        </p:spPr>
      </p:pic>
      <p:pic>
        <p:nvPicPr>
          <p:cNvPr id="21" name="Picture 20"/>
          <p:cNvPicPr>
            <a:picLocks noChangeAspect="1"/>
          </p:cNvPicPr>
          <p:nvPr/>
        </p:nvPicPr>
        <p:blipFill rotWithShape="1">
          <a:blip r:embed="rId6" cstate="print">
            <a:extLst>
              <a:ext uri="{BEBA8EAE-BF5A-486C-A8C5-ECC9F3942E4B}">
                <a14:imgProps xmlns:a14="http://schemas.microsoft.com/office/drawing/2010/main" xmlns="">
                  <a14:imgLayer r:embed="rId7">
                    <a14:imgEffect>
                      <a14:brightnessContrast bright="40000"/>
                    </a14:imgEffect>
                  </a14:imgLayer>
                </a14:imgProps>
              </a:ext>
              <a:ext uri="{28A0092B-C50C-407E-A947-70E740481C1C}">
                <a14:useLocalDpi xmlns:a14="http://schemas.microsoft.com/office/drawing/2010/main" xmlns="" val="0"/>
              </a:ext>
            </a:extLst>
          </a:blip>
          <a:srcRect r="11120"/>
          <a:stretch/>
        </p:blipFill>
        <p:spPr>
          <a:xfrm>
            <a:off x="5412930" y="4054468"/>
            <a:ext cx="3980588" cy="2519219"/>
          </a:xfrm>
          <a:prstGeom prst="rect">
            <a:avLst/>
          </a:prstGeom>
        </p:spPr>
      </p:pic>
      <p:sp>
        <p:nvSpPr>
          <p:cNvPr id="23" name="TextBox 22"/>
          <p:cNvSpPr txBox="1"/>
          <p:nvPr/>
        </p:nvSpPr>
        <p:spPr>
          <a:xfrm>
            <a:off x="727373" y="4522129"/>
            <a:ext cx="3400668" cy="369332"/>
          </a:xfrm>
          <a:prstGeom prst="rect">
            <a:avLst/>
          </a:prstGeom>
          <a:solidFill>
            <a:srgbClr val="FF0000"/>
          </a:solidFill>
        </p:spPr>
        <p:txBody>
          <a:bodyPr wrap="square" rtlCol="0">
            <a:spAutoFit/>
          </a:bodyPr>
          <a:lstStyle/>
          <a:p>
            <a:pPr algn="ctr"/>
            <a:r>
              <a:rPr lang="en-US" dirty="0" smtClean="0">
                <a:solidFill>
                  <a:schemeClr val="bg1"/>
                </a:solidFill>
              </a:rPr>
              <a:t>WET Labs AC-s</a:t>
            </a:r>
            <a:endParaRPr lang="en-US" dirty="0">
              <a:solidFill>
                <a:schemeClr val="bg1"/>
              </a:solidFill>
            </a:endParaRPr>
          </a:p>
        </p:txBody>
      </p:sp>
      <p:sp>
        <p:nvSpPr>
          <p:cNvPr id="24" name="TextBox 23"/>
          <p:cNvSpPr txBox="1"/>
          <p:nvPr/>
        </p:nvSpPr>
        <p:spPr>
          <a:xfrm>
            <a:off x="5811090" y="6211670"/>
            <a:ext cx="3400668" cy="369332"/>
          </a:xfrm>
          <a:prstGeom prst="rect">
            <a:avLst/>
          </a:prstGeom>
          <a:solidFill>
            <a:srgbClr val="FF0000"/>
          </a:solidFill>
        </p:spPr>
        <p:txBody>
          <a:bodyPr wrap="square" rtlCol="0">
            <a:spAutoFit/>
          </a:bodyPr>
          <a:lstStyle/>
          <a:p>
            <a:pPr algn="ctr"/>
            <a:r>
              <a:rPr lang="en-US" dirty="0">
                <a:solidFill>
                  <a:schemeClr val="bg1"/>
                </a:solidFill>
              </a:rPr>
              <a:t>Water Quality Monitor (WQM</a:t>
            </a:r>
            <a:r>
              <a:rPr lang="en-US" dirty="0" smtClean="0">
                <a:solidFill>
                  <a:schemeClr val="bg1"/>
                </a:solidFill>
              </a:rPr>
              <a:t>)</a:t>
            </a:r>
            <a:endParaRPr lang="en-US" dirty="0">
              <a:solidFill>
                <a:schemeClr val="bg1"/>
              </a:solidFill>
            </a:endParaRPr>
          </a:p>
        </p:txBody>
      </p:sp>
      <p:sp>
        <p:nvSpPr>
          <p:cNvPr id="22" name="Title 1"/>
          <p:cNvSpPr txBox="1">
            <a:spLocks/>
          </p:cNvSpPr>
          <p:nvPr/>
        </p:nvSpPr>
        <p:spPr>
          <a:xfrm>
            <a:off x="276253" y="180672"/>
            <a:ext cx="11323312" cy="85725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Validation of vector RT simulation results</a:t>
            </a:r>
            <a:endParaRPr lang="en-US" sz="3600" dirty="0">
              <a:solidFill>
                <a:srgbClr val="0070C0"/>
              </a:solidFill>
            </a:endParaRPr>
          </a:p>
        </p:txBody>
      </p:sp>
    </p:spTree>
    <p:extLst>
      <p:ext uri="{BB962C8B-B14F-4D97-AF65-F5344CB8AC3E}">
        <p14:creationId xmlns:p14="http://schemas.microsoft.com/office/powerpoint/2010/main" xmlns="" val="3275216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12800" y="61443"/>
            <a:ext cx="10236200" cy="5386090"/>
          </a:xfrm>
          <a:prstGeom prst="rect">
            <a:avLst/>
          </a:prstGeom>
        </p:spPr>
        <p:txBody>
          <a:bodyPr wrap="square">
            <a:spAutoFit/>
          </a:bodyPr>
          <a:lstStyle/>
          <a:p>
            <a:r>
              <a:rPr lang="en-US" sz="3200" b="1" dirty="0" smtClean="0">
                <a:solidFill>
                  <a:prstClr val="black"/>
                </a:solidFill>
                <a:effectLst>
                  <a:outerShdw blurRad="38100" dist="38100" dir="2700000" algn="tl">
                    <a:srgbClr val="000000">
                      <a:alpha val="43137"/>
                    </a:srgbClr>
                  </a:outerShdw>
                </a:effectLst>
              </a:rPr>
              <a:t>                 </a:t>
            </a:r>
            <a:r>
              <a:rPr lang="en-US" sz="3200" b="1" dirty="0" smtClean="0">
                <a:solidFill>
                  <a:srgbClr val="FF0000"/>
                </a:solidFill>
                <a:effectLst>
                  <a:outerShdw blurRad="38100" dist="38100" dir="2700000" algn="tl">
                    <a:srgbClr val="000000">
                      <a:alpha val="43137"/>
                    </a:srgbClr>
                  </a:outerShdw>
                </a:effectLst>
              </a:rPr>
              <a:t>VIIRS HAB DETECTION</a:t>
            </a:r>
          </a:p>
          <a:p>
            <a:r>
              <a:rPr lang="en-US" sz="2400" b="1" dirty="0" smtClean="0">
                <a:solidFill>
                  <a:prstClr val="black"/>
                </a:solidFill>
                <a:effectLst>
                  <a:outerShdw blurRad="38100" dist="38100" dir="2700000" algn="tl">
                    <a:srgbClr val="000000">
                      <a:alpha val="43137"/>
                    </a:srgbClr>
                  </a:outerShdw>
                </a:effectLst>
              </a:rPr>
              <a:t>  Sam Ahmed, Alex Gilerson, Barry Gross</a:t>
            </a:r>
          </a:p>
          <a:p>
            <a:r>
              <a:rPr lang="en-US" sz="3200" b="1" dirty="0" smtClean="0">
                <a:solidFill>
                  <a:prstClr val="black"/>
                </a:solidFill>
                <a:effectLst>
                  <a:outerShdw blurRad="38100" dist="38100" dir="2700000" algn="tl">
                    <a:srgbClr val="000000">
                      <a:alpha val="43137"/>
                    </a:srgbClr>
                  </a:outerShdw>
                </a:effectLst>
              </a:rPr>
              <a:t>- </a:t>
            </a:r>
            <a:r>
              <a:rPr lang="en-US" sz="3200" b="1" i="1" dirty="0" smtClean="0">
                <a:solidFill>
                  <a:srgbClr val="FF0000"/>
                </a:solidFill>
                <a:effectLst>
                  <a:outerShdw blurRad="38100" dist="38100" dir="2700000" algn="tl">
                    <a:srgbClr val="000000">
                      <a:alpha val="43137"/>
                    </a:srgbClr>
                  </a:outerShdw>
                </a:effectLst>
              </a:rPr>
              <a:t>Karenia Brevis (KB) </a:t>
            </a:r>
            <a:r>
              <a:rPr lang="en-US" sz="3200" b="1" dirty="0" smtClean="0">
                <a:solidFill>
                  <a:srgbClr val="FF0000"/>
                </a:solidFill>
                <a:effectLst>
                  <a:outerShdw blurRad="38100" dist="38100" dir="2700000" algn="tl">
                    <a:srgbClr val="000000">
                      <a:alpha val="43137"/>
                    </a:srgbClr>
                  </a:outerShdw>
                </a:effectLst>
              </a:rPr>
              <a:t>Harmful Algal </a:t>
            </a:r>
            <a:r>
              <a:rPr lang="en-US" sz="3200" b="1" dirty="0">
                <a:solidFill>
                  <a:srgbClr val="FF0000"/>
                </a:solidFill>
                <a:effectLst>
                  <a:outerShdw blurRad="38100" dist="38100" dir="2700000" algn="tl">
                    <a:srgbClr val="000000">
                      <a:alpha val="43137"/>
                    </a:srgbClr>
                  </a:outerShdw>
                </a:effectLst>
              </a:rPr>
              <a:t>Bloom </a:t>
            </a:r>
            <a:r>
              <a:rPr lang="en-US" sz="3200" b="1" dirty="0" smtClean="0">
                <a:solidFill>
                  <a:prstClr val="black"/>
                </a:solidFill>
                <a:effectLst>
                  <a:outerShdw blurRad="38100" dist="38100" dir="2700000" algn="tl">
                    <a:srgbClr val="000000">
                      <a:alpha val="43137"/>
                    </a:srgbClr>
                  </a:outerShdw>
                </a:effectLst>
              </a:rPr>
              <a:t>Detection in WFS by VIIRS obstructed by lack of 678 nm Chl fluorescence band used with MODIS &amp; MERIS for </a:t>
            </a:r>
            <a:r>
              <a:rPr lang="en-US" sz="3200" b="1" dirty="0" smtClean="0">
                <a:solidFill>
                  <a:srgbClr val="FF0000"/>
                </a:solidFill>
                <a:effectLst>
                  <a:outerShdw blurRad="38100" dist="38100" dir="2700000" algn="tl">
                    <a:srgbClr val="000000">
                      <a:alpha val="43137"/>
                    </a:srgbClr>
                  </a:outerShdw>
                </a:effectLst>
              </a:rPr>
              <a:t>HAB</a:t>
            </a:r>
            <a:r>
              <a:rPr lang="en-US" sz="3200" b="1" dirty="0" smtClean="0">
                <a:solidFill>
                  <a:prstClr val="black"/>
                </a:solidFill>
                <a:effectLst>
                  <a:outerShdw blurRad="38100" dist="38100" dir="2700000" algn="tl">
                    <a:srgbClr val="000000">
                      <a:alpha val="43137"/>
                    </a:srgbClr>
                  </a:outerShdw>
                </a:effectLst>
              </a:rPr>
              <a:t> detection- </a:t>
            </a:r>
          </a:p>
          <a:p>
            <a:r>
              <a:rPr lang="en-US" sz="3200" b="1" dirty="0" smtClean="0">
                <a:solidFill>
                  <a:prstClr val="black"/>
                </a:solidFill>
                <a:effectLst>
                  <a:outerShdw blurRad="38100" dist="38100" dir="2700000" algn="tl">
                    <a:srgbClr val="000000">
                      <a:alpha val="43137"/>
                    </a:srgbClr>
                  </a:outerShdw>
                </a:effectLst>
              </a:rPr>
              <a:t>- New CREST approach for VIIRS uses  486, 551 and 671 bands for neural network retrievals of [Chl] </a:t>
            </a:r>
          </a:p>
          <a:p>
            <a:r>
              <a:rPr lang="en-US" sz="3200" b="1" dirty="0" smtClean="0">
                <a:solidFill>
                  <a:prstClr val="black"/>
                </a:solidFill>
                <a:effectLst>
                  <a:outerShdw blurRad="38100" dist="38100" dir="2700000" algn="tl">
                    <a:srgbClr val="000000">
                      <a:alpha val="43137"/>
                    </a:srgbClr>
                  </a:outerShdw>
                </a:effectLst>
              </a:rPr>
              <a:t>- Combined with knowledge of low backscatter of </a:t>
            </a:r>
            <a:r>
              <a:rPr lang="en-US" sz="3200" b="1" i="1" dirty="0" smtClean="0">
                <a:solidFill>
                  <a:srgbClr val="FF0000"/>
                </a:solidFill>
                <a:effectLst>
                  <a:outerShdw blurRad="38100" dist="38100" dir="2700000" algn="tl">
                    <a:srgbClr val="000000">
                      <a:alpha val="43137"/>
                    </a:srgbClr>
                  </a:outerShdw>
                </a:effectLst>
              </a:rPr>
              <a:t>KB</a:t>
            </a:r>
            <a:r>
              <a:rPr lang="en-US" sz="3200" b="1" dirty="0" smtClean="0">
                <a:solidFill>
                  <a:prstClr val="black"/>
                </a:solidFill>
                <a:effectLst>
                  <a:outerShdw blurRad="38100" dist="38100" dir="2700000" algn="tl">
                    <a:srgbClr val="000000">
                      <a:alpha val="43137"/>
                    </a:srgbClr>
                  </a:outerShdw>
                </a:effectLst>
              </a:rPr>
              <a:t> permits use of [Chl]/backscatter fromVIIRS to effectively detect &amp; delineate </a:t>
            </a:r>
            <a:r>
              <a:rPr lang="en-US" sz="3200" b="1" i="1" dirty="0" smtClean="0">
                <a:solidFill>
                  <a:srgbClr val="FF0000"/>
                </a:solidFill>
                <a:effectLst>
                  <a:outerShdw blurRad="38100" dist="38100" dir="2700000" algn="tl">
                    <a:srgbClr val="000000">
                      <a:alpha val="43137"/>
                    </a:srgbClr>
                  </a:outerShdw>
                </a:effectLst>
              </a:rPr>
              <a:t>KB</a:t>
            </a:r>
            <a:r>
              <a:rPr lang="en-US" sz="3200" b="1" dirty="0" smtClean="0">
                <a:solidFill>
                  <a:prstClr val="black"/>
                </a:solidFill>
                <a:effectLst>
                  <a:outerShdw blurRad="38100" dist="38100" dir="2700000" algn="tl">
                    <a:srgbClr val="000000">
                      <a:alpha val="43137"/>
                    </a:srgbClr>
                  </a:outerShdw>
                </a:effectLst>
              </a:rPr>
              <a:t> HABS in WFS.</a:t>
            </a:r>
          </a:p>
          <a:p>
            <a:endParaRPr lang="en-US" sz="3200" b="1" dirty="0" smtClean="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95254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xmlns="" val="0"/>
              </a:ext>
            </a:extLst>
          </a:blip>
          <a:srcRect b="9721"/>
          <a:stretch/>
        </p:blipFill>
        <p:spPr bwMode="auto">
          <a:xfrm>
            <a:off x="639431" y="2519696"/>
            <a:ext cx="10788501" cy="4157330"/>
          </a:xfrm>
          <a:prstGeom prst="rect">
            <a:avLst/>
          </a:prstGeom>
          <a:noFill/>
          <a:ln>
            <a:noFill/>
          </a:ln>
        </p:spPr>
      </p:pic>
      <p:sp>
        <p:nvSpPr>
          <p:cNvPr id="2" name="Rectangle 1"/>
          <p:cNvSpPr/>
          <p:nvPr/>
        </p:nvSpPr>
        <p:spPr>
          <a:xfrm>
            <a:off x="6623937" y="1897030"/>
            <a:ext cx="3852080" cy="461665"/>
          </a:xfrm>
          <a:prstGeom prst="rect">
            <a:avLst/>
          </a:prstGeom>
        </p:spPr>
        <p:txBody>
          <a:bodyPr wrap="none">
            <a:spAutoFit/>
          </a:bodyPr>
          <a:lstStyle/>
          <a:p>
            <a:r>
              <a:rPr lang="en-US" sz="2400" dirty="0" smtClean="0">
                <a:solidFill>
                  <a:prstClr val="black"/>
                </a:solidFill>
              </a:rPr>
              <a:t>Neural Network Architecture </a:t>
            </a:r>
            <a:endParaRPr lang="en-US" sz="2400" dirty="0">
              <a:solidFill>
                <a:prstClr val="black"/>
              </a:solidFill>
            </a:endParaRPr>
          </a:p>
        </p:txBody>
      </p:sp>
      <p:sp>
        <p:nvSpPr>
          <p:cNvPr id="5" name="Rectangle 4"/>
          <p:cNvSpPr/>
          <p:nvPr/>
        </p:nvSpPr>
        <p:spPr>
          <a:xfrm>
            <a:off x="1086738" y="1897030"/>
            <a:ext cx="2440989" cy="461665"/>
          </a:xfrm>
          <a:prstGeom prst="rect">
            <a:avLst/>
          </a:prstGeom>
        </p:spPr>
        <p:txBody>
          <a:bodyPr wrap="none">
            <a:spAutoFit/>
          </a:bodyPr>
          <a:lstStyle/>
          <a:p>
            <a:r>
              <a:rPr lang="en-US" sz="2400" dirty="0" smtClean="0">
                <a:solidFill>
                  <a:prstClr val="black"/>
                </a:solidFill>
              </a:rPr>
              <a:t>Bio-Optical Model</a:t>
            </a:r>
            <a:endParaRPr lang="en-US" sz="2400" dirty="0">
              <a:solidFill>
                <a:prstClr val="black"/>
              </a:solidFill>
            </a:endParaRPr>
          </a:p>
        </p:txBody>
      </p:sp>
      <p:sp>
        <p:nvSpPr>
          <p:cNvPr id="7" name="Rectangle 6"/>
          <p:cNvSpPr/>
          <p:nvPr/>
        </p:nvSpPr>
        <p:spPr>
          <a:xfrm>
            <a:off x="812800" y="61442"/>
            <a:ext cx="10236200" cy="1077218"/>
          </a:xfrm>
          <a:prstGeom prst="rect">
            <a:avLst/>
          </a:prstGeom>
        </p:spPr>
        <p:txBody>
          <a:bodyPr wrap="square">
            <a:spAutoFit/>
          </a:bodyPr>
          <a:lstStyle/>
          <a:p>
            <a:r>
              <a:rPr lang="en-US" sz="3200" b="1" dirty="0">
                <a:solidFill>
                  <a:prstClr val="black"/>
                </a:solidFill>
                <a:effectLst>
                  <a:outerShdw blurRad="38100" dist="38100" dir="2700000" algn="tl">
                    <a:srgbClr val="000000">
                      <a:alpha val="43137"/>
                    </a:srgbClr>
                  </a:outerShdw>
                </a:effectLst>
              </a:rPr>
              <a:t>Algal Bloom </a:t>
            </a:r>
            <a:r>
              <a:rPr lang="en-US" sz="3200" b="1" dirty="0" smtClean="0">
                <a:solidFill>
                  <a:prstClr val="black"/>
                </a:solidFill>
                <a:effectLst>
                  <a:outerShdw blurRad="38100" dist="38100" dir="2700000" algn="tl">
                    <a:srgbClr val="000000">
                      <a:alpha val="43137"/>
                    </a:srgbClr>
                  </a:outerShdw>
                </a:effectLst>
              </a:rPr>
              <a:t>Detection using VIIRS bands -</a:t>
            </a:r>
            <a:r>
              <a:rPr lang="en-US" sz="3200" b="1" dirty="0">
                <a:solidFill>
                  <a:prstClr val="black"/>
                </a:solidFill>
                <a:effectLst>
                  <a:outerShdw blurRad="38100" dist="38100" dir="2700000" algn="tl">
                    <a:srgbClr val="000000">
                      <a:alpha val="43137"/>
                    </a:srgbClr>
                  </a:outerShdw>
                </a:effectLst>
              </a:rPr>
              <a:t/>
            </a:r>
            <a:br>
              <a:rPr lang="en-US" sz="3200" b="1" dirty="0">
                <a:solidFill>
                  <a:prstClr val="black"/>
                </a:solidFill>
                <a:effectLst>
                  <a:outerShdw blurRad="38100" dist="38100" dir="2700000" algn="tl">
                    <a:srgbClr val="000000">
                      <a:alpha val="43137"/>
                    </a:srgbClr>
                  </a:outerShdw>
                </a:effectLst>
              </a:rPr>
            </a:br>
            <a:r>
              <a:rPr lang="en-US" sz="3200" b="1" dirty="0" smtClean="0">
                <a:solidFill>
                  <a:prstClr val="black"/>
                </a:solidFill>
                <a:effectLst>
                  <a:outerShdw blurRad="38100" dist="38100" dir="2700000" algn="tl">
                    <a:srgbClr val="000000">
                      <a:alpha val="43137"/>
                    </a:srgbClr>
                  </a:outerShdw>
                </a:effectLst>
              </a:rPr>
              <a:t>NN [Chl] retrievals from 486,551,671 inputs </a:t>
            </a:r>
            <a:endParaRPr lang="en-US" sz="3200" dirty="0">
              <a:solidFill>
                <a:prstClr val="black"/>
              </a:solidFill>
            </a:endParaRPr>
          </a:p>
        </p:txBody>
      </p:sp>
    </p:spTree>
    <p:extLst>
      <p:ext uri="{BB962C8B-B14F-4D97-AF65-F5344CB8AC3E}">
        <p14:creationId xmlns:p14="http://schemas.microsoft.com/office/powerpoint/2010/main" xmlns="" val="3647524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NNviirs v CCNY Field Measurements</a:t>
            </a:r>
            <a:endParaRPr lang="en-US" sz="4000" dirty="0"/>
          </a:p>
        </p:txBody>
      </p:sp>
      <p:sp>
        <p:nvSpPr>
          <p:cNvPr id="3" name="Content Placeholder 2"/>
          <p:cNvSpPr>
            <a:spLocks noGrp="1"/>
          </p:cNvSpPr>
          <p:nvPr>
            <p:ph idx="1"/>
          </p:nvPr>
        </p:nvSpPr>
        <p:spPr/>
        <p:txBody>
          <a:bodyPr>
            <a:normAutofit/>
          </a:bodyPr>
          <a:lstStyle/>
          <a:p>
            <a:r>
              <a:rPr lang="en-US" sz="2000" b="1" dirty="0"/>
              <a:t>Evaluations against CCNY Chesapeake Bay Field Measurements Dataset. </a:t>
            </a:r>
            <a:r>
              <a:rPr lang="en-US" sz="2000" dirty="0"/>
              <a:t>Figure </a:t>
            </a:r>
            <a:r>
              <a:rPr lang="en-US" sz="2000" dirty="0" smtClean="0"/>
              <a:t>shows </a:t>
            </a:r>
            <a:r>
              <a:rPr lang="en-US" sz="2000" dirty="0"/>
              <a:t>the values retrieved with the NN</a:t>
            </a:r>
            <a:r>
              <a:rPr lang="en-US" sz="2000" baseline="-25000" dirty="0"/>
              <a:t>VIIRS</a:t>
            </a:r>
            <a:r>
              <a:rPr lang="en-US" sz="2000" dirty="0"/>
              <a:t> from in-situ radiometer measurements of </a:t>
            </a:r>
            <a:r>
              <a:rPr lang="en-US" sz="2000" dirty="0" err="1"/>
              <a:t>Rrs</a:t>
            </a:r>
            <a:r>
              <a:rPr lang="en-US" sz="2000" dirty="0"/>
              <a:t> at  486, 551 and 671nm plotted against the values of </a:t>
            </a:r>
            <a:r>
              <a:rPr lang="en-US" sz="2000" i="1" dirty="0" err="1"/>
              <a:t>a</a:t>
            </a:r>
            <a:r>
              <a:rPr lang="en-US" sz="2000" i="1" baseline="-25000" dirty="0" err="1"/>
              <a:t>ph</a:t>
            </a:r>
            <a:r>
              <a:rPr lang="en-US" sz="2000" dirty="0"/>
              <a:t>(443) m</a:t>
            </a:r>
            <a:r>
              <a:rPr lang="en-US" sz="2000" baseline="30000" dirty="0"/>
              <a:t>-1</a:t>
            </a:r>
            <a:r>
              <a:rPr lang="en-US" sz="2000" dirty="0"/>
              <a:t>(A), and </a:t>
            </a:r>
            <a:r>
              <a:rPr lang="en-US" sz="2000" i="1" dirty="0" err="1"/>
              <a:t>bb</a:t>
            </a:r>
            <a:r>
              <a:rPr lang="en-US" sz="2000" i="1" baseline="-25000" dirty="0" err="1"/>
              <a:t>p</a:t>
            </a:r>
            <a:r>
              <a:rPr lang="en-US" sz="2000" dirty="0"/>
              <a:t>(443) m</a:t>
            </a:r>
            <a:r>
              <a:rPr lang="en-US" sz="2000" baseline="30000" dirty="0"/>
              <a:t>-1</a:t>
            </a:r>
            <a:r>
              <a:rPr lang="en-US" sz="2000" dirty="0"/>
              <a:t> (D) measured by in-situ instrumentation. </a:t>
            </a:r>
          </a:p>
        </p:txBody>
      </p:sp>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7191" y="3455582"/>
            <a:ext cx="10008781" cy="2998381"/>
          </a:xfrm>
          <a:prstGeom prst="rect">
            <a:avLst/>
          </a:prstGeom>
          <a:noFill/>
          <a:ln>
            <a:noFill/>
          </a:ln>
        </p:spPr>
      </p:pic>
    </p:spTree>
    <p:extLst>
      <p:ext uri="{BB962C8B-B14F-4D97-AF65-F5344CB8AC3E}">
        <p14:creationId xmlns:p14="http://schemas.microsoft.com/office/powerpoint/2010/main" xmlns="" val="2823132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6142"/>
            <a:ext cx="10515600" cy="1366684"/>
          </a:xfrm>
        </p:spPr>
        <p:txBody>
          <a:bodyPr>
            <a:normAutofit/>
          </a:bodyPr>
          <a:lstStyle/>
          <a:p>
            <a:r>
              <a:rPr lang="en-US" sz="3200" dirty="0" smtClean="0"/>
              <a:t>NN VIIRS </a:t>
            </a:r>
            <a:r>
              <a:rPr lang="en-US" sz="3200" i="1" dirty="0" smtClean="0"/>
              <a:t>KB</a:t>
            </a:r>
            <a:r>
              <a:rPr lang="en-US" sz="3200" dirty="0" smtClean="0"/>
              <a:t> Retrievals WFS COMPARED WITH IN-SITU HABSOS</a:t>
            </a:r>
            <a:endParaRPr lang="en-US" sz="3200" dirty="0"/>
          </a:p>
        </p:txBody>
      </p:sp>
      <p:pic>
        <p:nvPicPr>
          <p:cNvPr id="1026" name="Picture 2"/>
          <p:cNvPicPr>
            <a:picLocks noChangeAspect="1" noChangeArrowheads="1"/>
          </p:cNvPicPr>
          <p:nvPr/>
        </p:nvPicPr>
        <p:blipFill>
          <a:blip r:embed="rId2" cstate="print"/>
          <a:srcRect/>
          <a:stretch>
            <a:fillRect/>
          </a:stretch>
        </p:blipFill>
        <p:spPr bwMode="auto">
          <a:xfrm>
            <a:off x="132817" y="875072"/>
            <a:ext cx="11910183" cy="5982929"/>
          </a:xfrm>
          <a:prstGeom prst="rect">
            <a:avLst/>
          </a:prstGeom>
          <a:noFill/>
          <a:ln w="9525">
            <a:noFill/>
            <a:miter lim="800000"/>
            <a:headEnd/>
            <a:tailEnd/>
          </a:ln>
        </p:spPr>
      </p:pic>
      <p:sp>
        <p:nvSpPr>
          <p:cNvPr id="6" name="TextBox 5"/>
          <p:cNvSpPr txBox="1"/>
          <p:nvPr/>
        </p:nvSpPr>
        <p:spPr>
          <a:xfrm>
            <a:off x="7053007" y="3087330"/>
            <a:ext cx="4535948" cy="646331"/>
          </a:xfrm>
          <a:prstGeom prst="rect">
            <a:avLst/>
          </a:prstGeom>
          <a:noFill/>
        </p:spPr>
        <p:txBody>
          <a:bodyPr wrap="square" rtlCol="0">
            <a:spAutoFit/>
          </a:bodyPr>
          <a:lstStyle/>
          <a:p>
            <a:r>
              <a:rPr lang="en-US" dirty="0" smtClean="0"/>
              <a:t>NOAA HARMFUL ALGAL BLOOM OBSERVING SYSTEM (HABSOS)</a:t>
            </a:r>
            <a:endParaRPr lang="en-US" dirty="0"/>
          </a:p>
        </p:txBody>
      </p:sp>
    </p:spTree>
    <p:extLst>
      <p:ext uri="{BB962C8B-B14F-4D97-AF65-F5344CB8AC3E}">
        <p14:creationId xmlns:p14="http://schemas.microsoft.com/office/powerpoint/2010/main" xmlns="" val="3170654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08345"/>
            <a:ext cx="10515600" cy="1797015"/>
          </a:xfrm>
        </p:spPr>
        <p:txBody>
          <a:bodyPr>
            <a:normAutofit/>
          </a:bodyPr>
          <a:lstStyle/>
          <a:p>
            <a:r>
              <a:rPr lang="en-US" sz="3600" dirty="0" smtClean="0"/>
              <a:t>NN MODIS </a:t>
            </a:r>
            <a:r>
              <a:rPr lang="en-US" sz="3600" i="1" dirty="0" smtClean="0"/>
              <a:t>KB</a:t>
            </a:r>
            <a:r>
              <a:rPr lang="en-US" sz="3600" dirty="0" smtClean="0"/>
              <a:t> Retrievals WFS COMPARED WITH MODIS FLH</a:t>
            </a:r>
            <a:endParaRPr lang="en-US" sz="36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209369"/>
            <a:ext cx="11877368" cy="5648631"/>
          </a:xfrm>
          <a:prstGeom prst="rect">
            <a:avLst/>
          </a:prstGeom>
          <a:noFill/>
          <a:ln w="9525">
            <a:noFill/>
            <a:miter lim="800000"/>
            <a:headEnd/>
            <a:tailEnd/>
          </a:ln>
        </p:spPr>
      </p:pic>
      <p:sp>
        <p:nvSpPr>
          <p:cNvPr id="5" name="TextBox 4"/>
          <p:cNvSpPr txBox="1"/>
          <p:nvPr/>
        </p:nvSpPr>
        <p:spPr>
          <a:xfrm>
            <a:off x="7053007" y="3087330"/>
            <a:ext cx="4535948" cy="646331"/>
          </a:xfrm>
          <a:prstGeom prst="rect">
            <a:avLst/>
          </a:prstGeom>
          <a:noFill/>
        </p:spPr>
        <p:txBody>
          <a:bodyPr wrap="square" rtlCol="0">
            <a:spAutoFit/>
          </a:bodyPr>
          <a:lstStyle/>
          <a:p>
            <a:r>
              <a:rPr lang="en-US" dirty="0" smtClean="0"/>
              <a:t>NOAA HARMFUL ALGAL BLOOM OBSERVING SYSTEM (HABSOS)</a:t>
            </a:r>
            <a:endParaRPr lang="en-US" dirty="0"/>
          </a:p>
        </p:txBody>
      </p:sp>
    </p:spTree>
    <p:extLst>
      <p:ext uri="{BB962C8B-B14F-4D97-AF65-F5344CB8AC3E}">
        <p14:creationId xmlns:p14="http://schemas.microsoft.com/office/powerpoint/2010/main" xmlns="" val="3170654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1" y="242048"/>
            <a:ext cx="11806517" cy="6463552"/>
            <a:chOff x="228601" y="242048"/>
            <a:chExt cx="11806517" cy="6463552"/>
          </a:xfrm>
        </p:grpSpPr>
        <p:sp>
          <p:nvSpPr>
            <p:cNvPr id="5" name="Quad Arrow 4"/>
            <p:cNvSpPr/>
            <p:nvPr/>
          </p:nvSpPr>
          <p:spPr>
            <a:xfrm>
              <a:off x="228601" y="242048"/>
              <a:ext cx="11806517" cy="6463552"/>
            </a:xfrm>
            <a:prstGeom prst="quadArrow">
              <a:avLst>
                <a:gd name="adj1" fmla="val 2000"/>
                <a:gd name="adj2" fmla="val 4000"/>
                <a:gd name="adj3" fmla="val 5000"/>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478445" y="432361"/>
              <a:ext cx="5532120" cy="2743200"/>
            </a:xfrm>
            <a:custGeom>
              <a:avLst/>
              <a:gdLst>
                <a:gd name="connsiteX0" fmla="*/ 0 w 4682016"/>
                <a:gd name="connsiteY0" fmla="*/ 419415 h 2516441"/>
                <a:gd name="connsiteX1" fmla="*/ 122844 w 4682016"/>
                <a:gd name="connsiteY1" fmla="*/ 122844 h 2516441"/>
                <a:gd name="connsiteX2" fmla="*/ 419415 w 4682016"/>
                <a:gd name="connsiteY2" fmla="*/ 1 h 2516441"/>
                <a:gd name="connsiteX3" fmla="*/ 4262601 w 4682016"/>
                <a:gd name="connsiteY3" fmla="*/ 0 h 2516441"/>
                <a:gd name="connsiteX4" fmla="*/ 4559172 w 4682016"/>
                <a:gd name="connsiteY4" fmla="*/ 122844 h 2516441"/>
                <a:gd name="connsiteX5" fmla="*/ 4682015 w 4682016"/>
                <a:gd name="connsiteY5" fmla="*/ 419415 h 2516441"/>
                <a:gd name="connsiteX6" fmla="*/ 4682016 w 4682016"/>
                <a:gd name="connsiteY6" fmla="*/ 2097026 h 2516441"/>
                <a:gd name="connsiteX7" fmla="*/ 4559172 w 4682016"/>
                <a:gd name="connsiteY7" fmla="*/ 2393597 h 2516441"/>
                <a:gd name="connsiteX8" fmla="*/ 4262601 w 4682016"/>
                <a:gd name="connsiteY8" fmla="*/ 2516441 h 2516441"/>
                <a:gd name="connsiteX9" fmla="*/ 419415 w 4682016"/>
                <a:gd name="connsiteY9" fmla="*/ 2516441 h 2516441"/>
                <a:gd name="connsiteX10" fmla="*/ 122844 w 4682016"/>
                <a:gd name="connsiteY10" fmla="*/ 2393597 h 2516441"/>
                <a:gd name="connsiteX11" fmla="*/ 0 w 4682016"/>
                <a:gd name="connsiteY11" fmla="*/ 2097026 h 2516441"/>
                <a:gd name="connsiteX12" fmla="*/ 0 w 4682016"/>
                <a:gd name="connsiteY12" fmla="*/ 419415 h 251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82016" h="2516441">
                  <a:moveTo>
                    <a:pt x="0" y="419415"/>
                  </a:moveTo>
                  <a:cubicBezTo>
                    <a:pt x="0" y="308179"/>
                    <a:pt x="44189" y="201499"/>
                    <a:pt x="122844" y="122844"/>
                  </a:cubicBezTo>
                  <a:cubicBezTo>
                    <a:pt x="201500" y="44189"/>
                    <a:pt x="308180" y="0"/>
                    <a:pt x="419415" y="1"/>
                  </a:cubicBezTo>
                  <a:lnTo>
                    <a:pt x="4262601" y="0"/>
                  </a:lnTo>
                  <a:cubicBezTo>
                    <a:pt x="4373837" y="0"/>
                    <a:pt x="4480517" y="44189"/>
                    <a:pt x="4559172" y="122844"/>
                  </a:cubicBezTo>
                  <a:cubicBezTo>
                    <a:pt x="4637827" y="201500"/>
                    <a:pt x="4682016" y="308180"/>
                    <a:pt x="4682015" y="419415"/>
                  </a:cubicBezTo>
                  <a:cubicBezTo>
                    <a:pt x="4682015" y="978619"/>
                    <a:pt x="4682016" y="1537822"/>
                    <a:pt x="4682016" y="2097026"/>
                  </a:cubicBezTo>
                  <a:cubicBezTo>
                    <a:pt x="4682016" y="2208262"/>
                    <a:pt x="4637828" y="2314942"/>
                    <a:pt x="4559172" y="2393597"/>
                  </a:cubicBezTo>
                  <a:cubicBezTo>
                    <a:pt x="4480516" y="2472253"/>
                    <a:pt x="4373836" y="2516441"/>
                    <a:pt x="4262601" y="2516441"/>
                  </a:cubicBezTo>
                  <a:lnTo>
                    <a:pt x="419415" y="2516441"/>
                  </a:lnTo>
                  <a:cubicBezTo>
                    <a:pt x="308179" y="2516441"/>
                    <a:pt x="201499" y="2472253"/>
                    <a:pt x="122844" y="2393597"/>
                  </a:cubicBezTo>
                  <a:cubicBezTo>
                    <a:pt x="44188" y="2314941"/>
                    <a:pt x="0" y="2208261"/>
                    <a:pt x="0" y="2097026"/>
                  </a:cubicBezTo>
                  <a:lnTo>
                    <a:pt x="0" y="419415"/>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83803" tIns="183803" rIns="183803" bIns="183803" numCol="1" spcCol="1270" anchor="ctr" anchorCtr="0">
              <a:noAutofit/>
            </a:bodyPr>
            <a:lstStyle/>
            <a:p>
              <a:pPr lvl="0" algn="l" defTabSz="711200">
                <a:lnSpc>
                  <a:spcPct val="100000"/>
                </a:lnSpc>
                <a:spcBef>
                  <a:spcPct val="0"/>
                </a:spcBef>
                <a:spcAft>
                  <a:spcPct val="35000"/>
                </a:spcAft>
              </a:pPr>
              <a:endParaRPr lang="en-US" sz="2000" kern="1200" dirty="0" smtClean="0"/>
            </a:p>
            <a:p>
              <a:pPr lvl="0" algn="ctr" defTabSz="711200">
                <a:lnSpc>
                  <a:spcPct val="100000"/>
                </a:lnSpc>
                <a:spcBef>
                  <a:spcPct val="0"/>
                </a:spcBef>
                <a:spcAft>
                  <a:spcPct val="35000"/>
                </a:spcAft>
              </a:pPr>
              <a:r>
                <a:rPr lang="en-US" sz="2400" b="1" kern="1200" dirty="0" smtClean="0"/>
                <a:t>Hyperspectral Remote Sensing</a:t>
              </a:r>
            </a:p>
            <a:p>
              <a:pPr lvl="0" algn="ctr" defTabSz="711200">
                <a:lnSpc>
                  <a:spcPct val="100000"/>
                </a:lnSpc>
                <a:spcBef>
                  <a:spcPct val="0"/>
                </a:spcBef>
                <a:spcAft>
                  <a:spcPct val="35000"/>
                </a:spcAft>
              </a:pPr>
              <a:r>
                <a:rPr lang="en-US" kern="1200" dirty="0" smtClean="0"/>
                <a:t>Theme IV: </a:t>
              </a:r>
              <a:r>
                <a:rPr lang="en-US" dirty="0" smtClean="0"/>
                <a:t>Ocean and Coastal Waters</a:t>
              </a:r>
              <a:endParaRPr lang="en-US" kern="1200" dirty="0" smtClean="0"/>
            </a:p>
            <a:p>
              <a:pPr lvl="0" algn="l" defTabSz="711200">
                <a:lnSpc>
                  <a:spcPct val="100000"/>
                </a:lnSpc>
                <a:spcBef>
                  <a:spcPct val="0"/>
                </a:spcBef>
                <a:spcAft>
                  <a:spcPct val="35000"/>
                </a:spcAft>
              </a:pPr>
              <a:r>
                <a:rPr lang="en-US" sz="1600" kern="1200" dirty="0" smtClean="0">
                  <a:solidFill>
                    <a:srgbClr val="FFC000"/>
                  </a:solidFill>
                </a:rPr>
                <a:t>CREST Participants: </a:t>
              </a:r>
              <a:r>
                <a:rPr lang="en-US" sz="1600" kern="1200" dirty="0" smtClean="0"/>
                <a:t>Roy Armstrong, and William Hernandez (student) </a:t>
              </a:r>
            </a:p>
            <a:p>
              <a:pPr lvl="0" algn="l" defTabSz="711200">
                <a:lnSpc>
                  <a:spcPct val="100000"/>
                </a:lnSpc>
                <a:spcBef>
                  <a:spcPct val="0"/>
                </a:spcBef>
                <a:spcAft>
                  <a:spcPct val="35000"/>
                </a:spcAft>
              </a:pPr>
              <a:r>
                <a:rPr lang="en-US" sz="1600" kern="1200" dirty="0" smtClean="0">
                  <a:solidFill>
                    <a:srgbClr val="FFC000"/>
                  </a:solidFill>
                </a:rPr>
                <a:t>Collaborators:</a:t>
              </a:r>
              <a:r>
                <a:rPr lang="en-US" sz="1600" kern="1200" dirty="0" smtClean="0"/>
                <a:t>  Alan Strong and William </a:t>
              </a:r>
              <a:r>
                <a:rPr lang="en-US" sz="1600" kern="1200" dirty="0" err="1" smtClean="0"/>
                <a:t>Skirving</a:t>
              </a:r>
              <a:r>
                <a:rPr lang="en-US" sz="1600" kern="1200" dirty="0" smtClean="0"/>
                <a:t> (NESDIS), Robert Warner (NOS), Pablo Clemente-Colon (NESDIS – student mentor), Maria Cardona (NCAS student in SSIO)</a:t>
              </a:r>
            </a:p>
            <a:p>
              <a:pPr lvl="0" algn="l" defTabSz="711200">
                <a:lnSpc>
                  <a:spcPct val="100000"/>
                </a:lnSpc>
                <a:spcBef>
                  <a:spcPct val="0"/>
                </a:spcBef>
                <a:spcAft>
                  <a:spcPct val="35000"/>
                </a:spcAft>
              </a:pPr>
              <a:r>
                <a:rPr lang="en-US" sz="1600" kern="1200" dirty="0" smtClean="0">
                  <a:solidFill>
                    <a:srgbClr val="FFC000"/>
                  </a:solidFill>
                </a:rPr>
                <a:t>Funding Source: </a:t>
              </a:r>
              <a:r>
                <a:rPr lang="en-US" sz="1600" kern="1200" dirty="0" smtClean="0">
                  <a:solidFill>
                    <a:schemeClr val="bg1"/>
                  </a:solidFill>
                </a:rPr>
                <a:t>NOAA EPP CREST </a:t>
              </a:r>
              <a:r>
                <a:rPr lang="en-US" sz="1600" kern="1200" dirty="0" smtClean="0"/>
                <a:t>and NCAS SSIO</a:t>
              </a:r>
            </a:p>
            <a:p>
              <a:pPr lvl="0" algn="l" defTabSz="711200">
                <a:lnSpc>
                  <a:spcPct val="90000"/>
                </a:lnSpc>
                <a:spcBef>
                  <a:spcPct val="0"/>
                </a:spcBef>
                <a:spcAft>
                  <a:spcPct val="35000"/>
                </a:spcAft>
              </a:pPr>
              <a:r>
                <a:rPr lang="en-US" kern="1200" dirty="0" smtClean="0"/>
                <a:t> </a:t>
              </a:r>
              <a:endParaRPr lang="en-US" kern="1200" dirty="0">
                <a:solidFill>
                  <a:srgbClr val="FFC000"/>
                </a:solidFill>
              </a:endParaRPr>
            </a:p>
          </p:txBody>
        </p:sp>
        <p:sp>
          <p:nvSpPr>
            <p:cNvPr id="7" name="Freeform 6"/>
            <p:cNvSpPr/>
            <p:nvPr/>
          </p:nvSpPr>
          <p:spPr>
            <a:xfrm>
              <a:off x="6453291" y="508191"/>
              <a:ext cx="5532120" cy="2743200"/>
            </a:xfrm>
            <a:custGeom>
              <a:avLst/>
              <a:gdLst>
                <a:gd name="connsiteX0" fmla="*/ 0 w 4111879"/>
                <a:gd name="connsiteY0" fmla="*/ 430912 h 2585420"/>
                <a:gd name="connsiteX1" fmla="*/ 126212 w 4111879"/>
                <a:gd name="connsiteY1" fmla="*/ 126211 h 2585420"/>
                <a:gd name="connsiteX2" fmla="*/ 430913 w 4111879"/>
                <a:gd name="connsiteY2" fmla="*/ 0 h 2585420"/>
                <a:gd name="connsiteX3" fmla="*/ 3680967 w 4111879"/>
                <a:gd name="connsiteY3" fmla="*/ 0 h 2585420"/>
                <a:gd name="connsiteX4" fmla="*/ 3985668 w 4111879"/>
                <a:gd name="connsiteY4" fmla="*/ 126212 h 2585420"/>
                <a:gd name="connsiteX5" fmla="*/ 4111879 w 4111879"/>
                <a:gd name="connsiteY5" fmla="*/ 430913 h 2585420"/>
                <a:gd name="connsiteX6" fmla="*/ 4111879 w 4111879"/>
                <a:gd name="connsiteY6" fmla="*/ 2154508 h 2585420"/>
                <a:gd name="connsiteX7" fmla="*/ 3985668 w 4111879"/>
                <a:gd name="connsiteY7" fmla="*/ 2459209 h 2585420"/>
                <a:gd name="connsiteX8" fmla="*/ 3680967 w 4111879"/>
                <a:gd name="connsiteY8" fmla="*/ 2585420 h 2585420"/>
                <a:gd name="connsiteX9" fmla="*/ 430912 w 4111879"/>
                <a:gd name="connsiteY9" fmla="*/ 2585420 h 2585420"/>
                <a:gd name="connsiteX10" fmla="*/ 126211 w 4111879"/>
                <a:gd name="connsiteY10" fmla="*/ 2459209 h 2585420"/>
                <a:gd name="connsiteX11" fmla="*/ 0 w 4111879"/>
                <a:gd name="connsiteY11" fmla="*/ 2154508 h 2585420"/>
                <a:gd name="connsiteX12" fmla="*/ 0 w 4111879"/>
                <a:gd name="connsiteY12" fmla="*/ 430912 h 25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1879" h="2585420">
                  <a:moveTo>
                    <a:pt x="0" y="430912"/>
                  </a:moveTo>
                  <a:cubicBezTo>
                    <a:pt x="0" y="316627"/>
                    <a:pt x="45400" y="207023"/>
                    <a:pt x="126212" y="126211"/>
                  </a:cubicBezTo>
                  <a:cubicBezTo>
                    <a:pt x="207024" y="45399"/>
                    <a:pt x="316628" y="0"/>
                    <a:pt x="430913" y="0"/>
                  </a:cubicBezTo>
                  <a:lnTo>
                    <a:pt x="3680967" y="0"/>
                  </a:lnTo>
                  <a:cubicBezTo>
                    <a:pt x="3795252" y="0"/>
                    <a:pt x="3904856" y="45400"/>
                    <a:pt x="3985668" y="126212"/>
                  </a:cubicBezTo>
                  <a:cubicBezTo>
                    <a:pt x="4066480" y="207024"/>
                    <a:pt x="4111879" y="316628"/>
                    <a:pt x="4111879" y="430913"/>
                  </a:cubicBezTo>
                  <a:lnTo>
                    <a:pt x="4111879" y="2154508"/>
                  </a:lnTo>
                  <a:cubicBezTo>
                    <a:pt x="4111879" y="2268793"/>
                    <a:pt x="4066479" y="2378397"/>
                    <a:pt x="3985668" y="2459209"/>
                  </a:cubicBezTo>
                  <a:cubicBezTo>
                    <a:pt x="3904856" y="2540021"/>
                    <a:pt x="3795252" y="2585420"/>
                    <a:pt x="3680967" y="2585420"/>
                  </a:cubicBezTo>
                  <a:lnTo>
                    <a:pt x="430912" y="2585420"/>
                  </a:lnTo>
                  <a:cubicBezTo>
                    <a:pt x="316627" y="2585420"/>
                    <a:pt x="207023" y="2540020"/>
                    <a:pt x="126211" y="2459209"/>
                  </a:cubicBezTo>
                  <a:cubicBezTo>
                    <a:pt x="45399" y="2378397"/>
                    <a:pt x="0" y="2268793"/>
                    <a:pt x="0" y="2154508"/>
                  </a:cubicBezTo>
                  <a:lnTo>
                    <a:pt x="0" y="430912"/>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232890" tIns="232890" rIns="232890" bIns="232890" numCol="1" spcCol="1270" anchor="ctr" anchorCtr="0">
              <a:noAutofit/>
            </a:bodyPr>
            <a:lstStyle/>
            <a:p>
              <a:pPr lvl="0" algn="l" defTabSz="1244600">
                <a:lnSpc>
                  <a:spcPct val="90000"/>
                </a:lnSpc>
                <a:spcBef>
                  <a:spcPct val="0"/>
                </a:spcBef>
                <a:spcAft>
                  <a:spcPct val="35000"/>
                </a:spcAft>
              </a:pPr>
              <a:r>
                <a:rPr lang="en-US" sz="2000" kern="1200" dirty="0" smtClean="0"/>
                <a:t> </a:t>
              </a:r>
            </a:p>
            <a:p>
              <a:pPr lvl="0" algn="l" defTabSz="1244600">
                <a:lnSpc>
                  <a:spcPct val="90000"/>
                </a:lnSpc>
                <a:spcBef>
                  <a:spcPct val="0"/>
                </a:spcBef>
                <a:spcAft>
                  <a:spcPct val="35000"/>
                </a:spcAft>
              </a:pPr>
              <a:r>
                <a:rPr lang="en-US" sz="2000" b="1" kern="1200" dirty="0" smtClean="0"/>
                <a:t>Task 1</a:t>
              </a:r>
              <a:r>
                <a:rPr lang="en-US" sz="2000" kern="1200" dirty="0" smtClean="0"/>
                <a:t>: Develop multi-sensor approaches that combine active (LIDAR) and passive airborne </a:t>
              </a:r>
              <a:r>
                <a:rPr lang="en-US" sz="2000" kern="1200" dirty="0" err="1" smtClean="0"/>
                <a:t>hyperspectral</a:t>
              </a:r>
              <a:r>
                <a:rPr lang="en-US" sz="2000" kern="1200" dirty="0" smtClean="0"/>
                <a:t> (AVIRIS) imagery for retrieval of benthic composition and community structure in La </a:t>
              </a:r>
              <a:r>
                <a:rPr lang="en-US" sz="2000" kern="1200" dirty="0" err="1" smtClean="0"/>
                <a:t>Parguera</a:t>
              </a:r>
              <a:r>
                <a:rPr lang="en-US" sz="2000" kern="1200" dirty="0" smtClean="0"/>
                <a:t>, Puerto Rico.</a:t>
              </a:r>
            </a:p>
            <a:p>
              <a:pPr lvl="0" algn="l" defTabSz="1244600">
                <a:lnSpc>
                  <a:spcPct val="90000"/>
                </a:lnSpc>
                <a:spcBef>
                  <a:spcPct val="0"/>
                </a:spcBef>
                <a:spcAft>
                  <a:spcPct val="35000"/>
                </a:spcAft>
              </a:pPr>
              <a:endParaRPr lang="en-US" sz="2000" kern="1200" dirty="0" smtClean="0"/>
            </a:p>
            <a:p>
              <a:pPr lvl="0" algn="l" defTabSz="1244600">
                <a:lnSpc>
                  <a:spcPct val="90000"/>
                </a:lnSpc>
                <a:spcBef>
                  <a:spcPct val="0"/>
                </a:spcBef>
                <a:spcAft>
                  <a:spcPct val="35000"/>
                </a:spcAft>
              </a:pPr>
              <a:r>
                <a:rPr lang="en-US" sz="2000" b="1" kern="1200" dirty="0" smtClean="0"/>
                <a:t>Task 2</a:t>
              </a:r>
              <a:r>
                <a:rPr lang="en-US" sz="2000" kern="1200" dirty="0" smtClean="0"/>
                <a:t>: Develop an empirical relationship between LIDAR reflectivity and bottom albedo. </a:t>
              </a:r>
            </a:p>
            <a:p>
              <a:pPr lvl="0" algn="l" defTabSz="1244600">
                <a:lnSpc>
                  <a:spcPct val="90000"/>
                </a:lnSpc>
                <a:spcBef>
                  <a:spcPct val="0"/>
                </a:spcBef>
                <a:spcAft>
                  <a:spcPct val="35000"/>
                </a:spcAft>
              </a:pPr>
              <a:endParaRPr lang="en-US" sz="1200" kern="1200" dirty="0"/>
            </a:p>
          </p:txBody>
        </p:sp>
        <p:sp>
          <p:nvSpPr>
            <p:cNvPr id="8" name="Freeform 7"/>
            <p:cNvSpPr/>
            <p:nvPr/>
          </p:nvSpPr>
          <p:spPr>
            <a:xfrm>
              <a:off x="407208" y="3830952"/>
              <a:ext cx="5532120" cy="2743200"/>
            </a:xfrm>
            <a:custGeom>
              <a:avLst/>
              <a:gdLst>
                <a:gd name="connsiteX0" fmla="*/ 0 w 4617845"/>
                <a:gd name="connsiteY0" fmla="*/ 430912 h 2585420"/>
                <a:gd name="connsiteX1" fmla="*/ 126212 w 4617845"/>
                <a:gd name="connsiteY1" fmla="*/ 126211 h 2585420"/>
                <a:gd name="connsiteX2" fmla="*/ 430913 w 4617845"/>
                <a:gd name="connsiteY2" fmla="*/ 0 h 2585420"/>
                <a:gd name="connsiteX3" fmla="*/ 4186933 w 4617845"/>
                <a:gd name="connsiteY3" fmla="*/ 0 h 2585420"/>
                <a:gd name="connsiteX4" fmla="*/ 4491634 w 4617845"/>
                <a:gd name="connsiteY4" fmla="*/ 126212 h 2585420"/>
                <a:gd name="connsiteX5" fmla="*/ 4617845 w 4617845"/>
                <a:gd name="connsiteY5" fmla="*/ 430913 h 2585420"/>
                <a:gd name="connsiteX6" fmla="*/ 4617845 w 4617845"/>
                <a:gd name="connsiteY6" fmla="*/ 2154508 h 2585420"/>
                <a:gd name="connsiteX7" fmla="*/ 4491634 w 4617845"/>
                <a:gd name="connsiteY7" fmla="*/ 2459209 h 2585420"/>
                <a:gd name="connsiteX8" fmla="*/ 4186933 w 4617845"/>
                <a:gd name="connsiteY8" fmla="*/ 2585420 h 2585420"/>
                <a:gd name="connsiteX9" fmla="*/ 430912 w 4617845"/>
                <a:gd name="connsiteY9" fmla="*/ 2585420 h 2585420"/>
                <a:gd name="connsiteX10" fmla="*/ 126211 w 4617845"/>
                <a:gd name="connsiteY10" fmla="*/ 2459209 h 2585420"/>
                <a:gd name="connsiteX11" fmla="*/ 0 w 4617845"/>
                <a:gd name="connsiteY11" fmla="*/ 2154508 h 2585420"/>
                <a:gd name="connsiteX12" fmla="*/ 0 w 4617845"/>
                <a:gd name="connsiteY12" fmla="*/ 430912 h 25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845" h="2585420">
                  <a:moveTo>
                    <a:pt x="0" y="430912"/>
                  </a:moveTo>
                  <a:cubicBezTo>
                    <a:pt x="0" y="316627"/>
                    <a:pt x="45400" y="207023"/>
                    <a:pt x="126212" y="126211"/>
                  </a:cubicBezTo>
                  <a:cubicBezTo>
                    <a:pt x="207024" y="45399"/>
                    <a:pt x="316628" y="0"/>
                    <a:pt x="430913" y="0"/>
                  </a:cubicBezTo>
                  <a:lnTo>
                    <a:pt x="4186933" y="0"/>
                  </a:lnTo>
                  <a:cubicBezTo>
                    <a:pt x="4301218" y="0"/>
                    <a:pt x="4410822" y="45400"/>
                    <a:pt x="4491634" y="126212"/>
                  </a:cubicBezTo>
                  <a:cubicBezTo>
                    <a:pt x="4572446" y="207024"/>
                    <a:pt x="4617845" y="316628"/>
                    <a:pt x="4617845" y="430913"/>
                  </a:cubicBezTo>
                  <a:lnTo>
                    <a:pt x="4617845" y="2154508"/>
                  </a:lnTo>
                  <a:cubicBezTo>
                    <a:pt x="4617845" y="2268793"/>
                    <a:pt x="4572445" y="2378397"/>
                    <a:pt x="4491634" y="2459209"/>
                  </a:cubicBezTo>
                  <a:cubicBezTo>
                    <a:pt x="4410822" y="2540021"/>
                    <a:pt x="4301218" y="2585420"/>
                    <a:pt x="4186933" y="2585420"/>
                  </a:cubicBezTo>
                  <a:lnTo>
                    <a:pt x="430912" y="2585420"/>
                  </a:lnTo>
                  <a:cubicBezTo>
                    <a:pt x="316627" y="2585420"/>
                    <a:pt x="207023" y="2540020"/>
                    <a:pt x="126211" y="2459209"/>
                  </a:cubicBezTo>
                  <a:cubicBezTo>
                    <a:pt x="45399" y="2378397"/>
                    <a:pt x="0" y="2268793"/>
                    <a:pt x="0" y="2154508"/>
                  </a:cubicBezTo>
                  <a:lnTo>
                    <a:pt x="0" y="430912"/>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79550" tIns="179550" rIns="179550" bIns="179550" numCol="1" spcCol="1270" anchor="ctr" anchorCtr="0">
              <a:noAutofit/>
            </a:bodyPr>
            <a:lstStyle/>
            <a:p>
              <a:pPr lvl="0" algn="l" defTabSz="622300">
                <a:lnSpc>
                  <a:spcPct val="90000"/>
                </a:lnSpc>
                <a:spcBef>
                  <a:spcPct val="0"/>
                </a:spcBef>
                <a:spcAft>
                  <a:spcPct val="35000"/>
                </a:spcAft>
              </a:pPr>
              <a:r>
                <a:rPr lang="en-US" kern="1200" dirty="0" smtClean="0">
                  <a:latin typeface="+mn-lt"/>
                </a:rPr>
                <a:t>To develop a</a:t>
              </a:r>
              <a:r>
                <a:rPr lang="en-US" kern="1200" dirty="0" smtClean="0">
                  <a:latin typeface="+mn-lt"/>
                  <a:ea typeface="Calibri" panose="020F0502020204030204" pitchFamily="34" charset="0"/>
                  <a:cs typeface="Times New Roman" panose="02020603050405020304" pitchFamily="18" charset="0"/>
                </a:rPr>
                <a:t> multi-sensor approach that combines active (</a:t>
              </a:r>
              <a:r>
                <a:rPr lang="en-US" kern="1200" dirty="0" err="1" smtClean="0">
                  <a:latin typeface="+mn-lt"/>
                  <a:ea typeface="Calibri" panose="020F0502020204030204" pitchFamily="34" charset="0"/>
                  <a:cs typeface="Times New Roman" panose="02020603050405020304" pitchFamily="18" charset="0"/>
                </a:rPr>
                <a:t>LiDAR</a:t>
              </a:r>
              <a:r>
                <a:rPr lang="en-US" kern="1200" dirty="0" smtClean="0">
                  <a:latin typeface="+mn-lt"/>
                  <a:ea typeface="Calibri" panose="020F0502020204030204" pitchFamily="34" charset="0"/>
                  <a:cs typeface="Times New Roman" panose="02020603050405020304" pitchFamily="18" charset="0"/>
                </a:rPr>
                <a:t>) and passive airborne </a:t>
              </a:r>
              <a:r>
                <a:rPr lang="en-US" kern="1200" dirty="0" err="1" smtClean="0">
                  <a:latin typeface="+mn-lt"/>
                  <a:ea typeface="Calibri" panose="020F0502020204030204" pitchFamily="34" charset="0"/>
                  <a:cs typeface="Times New Roman" panose="02020603050405020304" pitchFamily="18" charset="0"/>
                </a:rPr>
                <a:t>hyperspectral</a:t>
              </a:r>
              <a:r>
                <a:rPr lang="en-US" kern="1200" dirty="0" smtClean="0">
                  <a:latin typeface="+mn-lt"/>
                  <a:ea typeface="Calibri" panose="020F0502020204030204" pitchFamily="34" charset="0"/>
                  <a:cs typeface="Times New Roman" panose="02020603050405020304" pitchFamily="18" charset="0"/>
                </a:rPr>
                <a:t> (AVIRIS) (Guild et al., 2008) and multispectral (WV2) imagery, and field water optical measurements for retrieval of benthic composition and community structure in La </a:t>
              </a:r>
              <a:r>
                <a:rPr lang="en-US" kern="1200" dirty="0" err="1" smtClean="0">
                  <a:latin typeface="+mn-lt"/>
                  <a:ea typeface="Calibri" panose="020F0502020204030204" pitchFamily="34" charset="0"/>
                  <a:cs typeface="Times New Roman" panose="02020603050405020304" pitchFamily="18" charset="0"/>
                </a:rPr>
                <a:t>Parguera</a:t>
              </a:r>
              <a:r>
                <a:rPr lang="en-US" kern="1200" dirty="0" smtClean="0">
                  <a:latin typeface="+mn-lt"/>
                  <a:ea typeface="Calibri" panose="020F0502020204030204" pitchFamily="34" charset="0"/>
                  <a:cs typeface="Times New Roman" panose="02020603050405020304" pitchFamily="18" charset="0"/>
                </a:rPr>
                <a:t>, Puerto Rico. </a:t>
              </a:r>
            </a:p>
            <a:p>
              <a:pPr lvl="0" algn="l" defTabSz="622300">
                <a:lnSpc>
                  <a:spcPct val="90000"/>
                </a:lnSpc>
                <a:spcBef>
                  <a:spcPct val="0"/>
                </a:spcBef>
                <a:spcAft>
                  <a:spcPct val="35000"/>
                </a:spcAft>
              </a:pPr>
              <a:endParaRPr lang="en-US" kern="1200" dirty="0" smtClean="0">
                <a:latin typeface="+mn-lt"/>
                <a:ea typeface="Calibri" panose="020F0502020204030204" pitchFamily="34" charset="0"/>
                <a:cs typeface="Times New Roman" panose="02020603050405020304" pitchFamily="18" charset="0"/>
              </a:endParaRPr>
            </a:p>
            <a:p>
              <a:pPr lvl="0" algn="l" defTabSz="622300">
                <a:lnSpc>
                  <a:spcPct val="90000"/>
                </a:lnSpc>
                <a:spcBef>
                  <a:spcPct val="0"/>
                </a:spcBef>
                <a:spcAft>
                  <a:spcPct val="35000"/>
                </a:spcAft>
              </a:pPr>
              <a:r>
                <a:rPr lang="en-US" kern="1200" dirty="0" smtClean="0">
                  <a:latin typeface="+mn-lt"/>
                </a:rPr>
                <a:t>Development of light-stress remote sensing algorithm (New SSIO)</a:t>
              </a:r>
              <a:endParaRPr lang="en-US" kern="1200" dirty="0">
                <a:latin typeface="+mn-lt"/>
              </a:endParaRPr>
            </a:p>
          </p:txBody>
        </p:sp>
        <p:sp>
          <p:nvSpPr>
            <p:cNvPr id="9" name="Freeform 8"/>
            <p:cNvSpPr/>
            <p:nvPr/>
          </p:nvSpPr>
          <p:spPr>
            <a:xfrm>
              <a:off x="6530319" y="3821695"/>
              <a:ext cx="5486400" cy="2743200"/>
            </a:xfrm>
            <a:custGeom>
              <a:avLst/>
              <a:gdLst>
                <a:gd name="connsiteX0" fmla="*/ 0 w 4383529"/>
                <a:gd name="connsiteY0" fmla="*/ 430912 h 2585420"/>
                <a:gd name="connsiteX1" fmla="*/ 126212 w 4383529"/>
                <a:gd name="connsiteY1" fmla="*/ 126211 h 2585420"/>
                <a:gd name="connsiteX2" fmla="*/ 430913 w 4383529"/>
                <a:gd name="connsiteY2" fmla="*/ 0 h 2585420"/>
                <a:gd name="connsiteX3" fmla="*/ 3952617 w 4383529"/>
                <a:gd name="connsiteY3" fmla="*/ 0 h 2585420"/>
                <a:gd name="connsiteX4" fmla="*/ 4257318 w 4383529"/>
                <a:gd name="connsiteY4" fmla="*/ 126212 h 2585420"/>
                <a:gd name="connsiteX5" fmla="*/ 4383529 w 4383529"/>
                <a:gd name="connsiteY5" fmla="*/ 430913 h 2585420"/>
                <a:gd name="connsiteX6" fmla="*/ 4383529 w 4383529"/>
                <a:gd name="connsiteY6" fmla="*/ 2154508 h 2585420"/>
                <a:gd name="connsiteX7" fmla="*/ 4257318 w 4383529"/>
                <a:gd name="connsiteY7" fmla="*/ 2459209 h 2585420"/>
                <a:gd name="connsiteX8" fmla="*/ 3952617 w 4383529"/>
                <a:gd name="connsiteY8" fmla="*/ 2585420 h 2585420"/>
                <a:gd name="connsiteX9" fmla="*/ 430912 w 4383529"/>
                <a:gd name="connsiteY9" fmla="*/ 2585420 h 2585420"/>
                <a:gd name="connsiteX10" fmla="*/ 126211 w 4383529"/>
                <a:gd name="connsiteY10" fmla="*/ 2459209 h 2585420"/>
                <a:gd name="connsiteX11" fmla="*/ 0 w 4383529"/>
                <a:gd name="connsiteY11" fmla="*/ 2154508 h 2585420"/>
                <a:gd name="connsiteX12" fmla="*/ 0 w 4383529"/>
                <a:gd name="connsiteY12" fmla="*/ 430912 h 25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3529" h="2585420">
                  <a:moveTo>
                    <a:pt x="0" y="430912"/>
                  </a:moveTo>
                  <a:cubicBezTo>
                    <a:pt x="0" y="316627"/>
                    <a:pt x="45400" y="207023"/>
                    <a:pt x="126212" y="126211"/>
                  </a:cubicBezTo>
                  <a:cubicBezTo>
                    <a:pt x="207024" y="45399"/>
                    <a:pt x="316628" y="0"/>
                    <a:pt x="430913" y="0"/>
                  </a:cubicBezTo>
                  <a:lnTo>
                    <a:pt x="3952617" y="0"/>
                  </a:lnTo>
                  <a:cubicBezTo>
                    <a:pt x="4066902" y="0"/>
                    <a:pt x="4176506" y="45400"/>
                    <a:pt x="4257318" y="126212"/>
                  </a:cubicBezTo>
                  <a:cubicBezTo>
                    <a:pt x="4338130" y="207024"/>
                    <a:pt x="4383529" y="316628"/>
                    <a:pt x="4383529" y="430913"/>
                  </a:cubicBezTo>
                  <a:lnTo>
                    <a:pt x="4383529" y="2154508"/>
                  </a:lnTo>
                  <a:cubicBezTo>
                    <a:pt x="4383529" y="2268793"/>
                    <a:pt x="4338129" y="2378397"/>
                    <a:pt x="4257318" y="2459209"/>
                  </a:cubicBezTo>
                  <a:cubicBezTo>
                    <a:pt x="4176506" y="2540021"/>
                    <a:pt x="4066902" y="2585420"/>
                    <a:pt x="3952617" y="2585420"/>
                  </a:cubicBezTo>
                  <a:lnTo>
                    <a:pt x="430912" y="2585420"/>
                  </a:lnTo>
                  <a:cubicBezTo>
                    <a:pt x="316627" y="2585420"/>
                    <a:pt x="207023" y="2540020"/>
                    <a:pt x="126211" y="2459209"/>
                  </a:cubicBezTo>
                  <a:cubicBezTo>
                    <a:pt x="45399" y="2378397"/>
                    <a:pt x="0" y="2268793"/>
                    <a:pt x="0" y="2154508"/>
                  </a:cubicBezTo>
                  <a:lnTo>
                    <a:pt x="0" y="430912"/>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79550" tIns="179550" rIns="179550" bIns="179550" numCol="1" spcCol="1270" anchor="ctr" anchorCtr="0">
              <a:noAutofit/>
            </a:bodyPr>
            <a:lstStyle/>
            <a:p>
              <a:pPr lvl="0" algn="ctr" defTabSz="622300">
                <a:lnSpc>
                  <a:spcPct val="90000"/>
                </a:lnSpc>
                <a:spcBef>
                  <a:spcPct val="0"/>
                </a:spcBef>
                <a:spcAft>
                  <a:spcPct val="35000"/>
                </a:spcAft>
              </a:pPr>
              <a:r>
                <a:rPr lang="en-US" sz="2000" kern="1200" dirty="0" smtClean="0"/>
                <a:t>- Bathymetry Algorithm</a:t>
              </a:r>
            </a:p>
            <a:p>
              <a:pPr lvl="0" algn="ctr" defTabSz="622300">
                <a:lnSpc>
                  <a:spcPct val="90000"/>
                </a:lnSpc>
                <a:spcBef>
                  <a:spcPct val="0"/>
                </a:spcBef>
                <a:spcAft>
                  <a:spcPct val="35000"/>
                </a:spcAft>
              </a:pPr>
              <a:r>
                <a:rPr lang="en-US" sz="2000" kern="1200" dirty="0" smtClean="0"/>
                <a:t>- Bottom Albedo Algorithm</a:t>
              </a:r>
            </a:p>
            <a:p>
              <a:pPr lvl="0" algn="ctr" defTabSz="622300">
                <a:lnSpc>
                  <a:spcPct val="90000"/>
                </a:lnSpc>
                <a:spcBef>
                  <a:spcPct val="0"/>
                </a:spcBef>
                <a:spcAft>
                  <a:spcPct val="35000"/>
                </a:spcAft>
              </a:pPr>
              <a:r>
                <a:rPr lang="en-US" sz="2000" kern="1200" dirty="0" smtClean="0"/>
                <a:t>- Future light-stress algorithm for coral reefs</a:t>
              </a:r>
            </a:p>
          </p:txBody>
        </p:sp>
      </p:grpSp>
    </p:spTree>
    <p:extLst>
      <p:ext uri="{BB962C8B-B14F-4D97-AF65-F5344CB8AC3E}">
        <p14:creationId xmlns:p14="http://schemas.microsoft.com/office/powerpoint/2010/main" xmlns="" val="1860563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03200" y="258763"/>
            <a:ext cx="11785600" cy="1143000"/>
          </a:xfrm>
        </p:spPr>
        <p:txBody>
          <a:bodyPr>
            <a:noAutofit/>
          </a:bodyPr>
          <a:lstStyle/>
          <a:p>
            <a:pPr algn="ctr">
              <a:defRPr/>
            </a:pPr>
            <a:r>
              <a:rPr lang="en-US" sz="3600" dirty="0"/>
              <a:t>Bottom albedo and water column correction</a:t>
            </a:r>
            <a:endParaRPr lang="en-US" sz="3200" dirty="0"/>
          </a:p>
        </p:txBody>
      </p:sp>
      <p:sp>
        <p:nvSpPr>
          <p:cNvPr id="3" name="Content Placeholder 2"/>
          <p:cNvSpPr>
            <a:spLocks noGrp="1"/>
          </p:cNvSpPr>
          <p:nvPr>
            <p:ph idx="1"/>
          </p:nvPr>
        </p:nvSpPr>
        <p:spPr>
          <a:xfrm>
            <a:off x="203200" y="1157518"/>
            <a:ext cx="11785600" cy="4389439"/>
          </a:xfrm>
        </p:spPr>
        <p:txBody>
          <a:bodyPr>
            <a:normAutofit/>
          </a:bodyPr>
          <a:lstStyle/>
          <a:p>
            <a:pPr marL="274313" indent="-274313">
              <a:buClr>
                <a:schemeClr val="accent3"/>
              </a:buClr>
              <a:buFont typeface="Wingdings 2"/>
              <a:buChar char=""/>
              <a:defRPr/>
            </a:pPr>
            <a:r>
              <a:rPr lang="en-US" dirty="0"/>
              <a:t>Research</a:t>
            </a:r>
          </a:p>
          <a:p>
            <a:pPr marL="640064" lvl="1" indent="-246882">
              <a:buFont typeface="Wingdings 2"/>
              <a:buChar char=""/>
              <a:defRPr/>
            </a:pPr>
            <a:r>
              <a:rPr lang="en-US" sz="2200" dirty="0"/>
              <a:t>The AVIRIS hyperspectral sensor was used to obtain bottom albedo, as well as other </a:t>
            </a:r>
            <a:r>
              <a:rPr lang="en-US" sz="2200" dirty="0" smtClean="0"/>
              <a:t>IOP/AOP </a:t>
            </a:r>
            <a:r>
              <a:rPr lang="en-US" sz="2200" dirty="0"/>
              <a:t>based on model drive image optimization techniques (Lee, et al., 1999, </a:t>
            </a:r>
            <a:r>
              <a:rPr lang="en-US" sz="2200" dirty="0" smtClean="0"/>
              <a:t>2001, 2007).</a:t>
            </a:r>
          </a:p>
          <a:p>
            <a:pPr marL="640064" lvl="1" indent="-246882">
              <a:buFont typeface="Wingdings 2"/>
              <a:buChar char=""/>
              <a:defRPr/>
            </a:pPr>
            <a:r>
              <a:rPr lang="en-US" sz="2200" dirty="0" smtClean="0"/>
              <a:t>LiDAR bathymetry and reflectivity were used in the semi-analytical model and to develop a correlation with the hyperspectral image albedo image after water column correction.</a:t>
            </a:r>
            <a:endParaRPr lang="en-US" sz="2200" dirty="0"/>
          </a:p>
          <a:p>
            <a:pPr marL="274313" indent="-274313">
              <a:buClr>
                <a:schemeClr val="accent3"/>
              </a:buClr>
              <a:buFont typeface="Wingdings 2"/>
              <a:buChar char=""/>
              <a:defRPr/>
            </a:pPr>
            <a:endParaRPr lang="en-US" dirty="0"/>
          </a:p>
        </p:txBody>
      </p:sp>
      <p:pic>
        <p:nvPicPr>
          <p:cNvPr id="50180"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2" y="3398843"/>
            <a:ext cx="9086852" cy="346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9347200" y="5029200"/>
            <a:ext cx="2133600" cy="762000"/>
          </a:xfrm>
          <a:prstGeom prst="rect">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xmlns="" val="31546481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hart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3200" y="206375"/>
            <a:ext cx="58928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1" name="Picture 2"/>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0" y="206375"/>
            <a:ext cx="5588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2" name="Picture 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3200" y="3254379"/>
            <a:ext cx="5892800" cy="314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3" name="Rectangle 4"/>
          <p:cNvSpPr>
            <a:spLocks noChangeArrowheads="1"/>
          </p:cNvSpPr>
          <p:nvPr/>
        </p:nvSpPr>
        <p:spPr bwMode="auto">
          <a:xfrm>
            <a:off x="5" y="43933"/>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3014" name="Rectangle 5"/>
          <p:cNvSpPr>
            <a:spLocks noChangeArrowheads="1"/>
          </p:cNvSpPr>
          <p:nvPr/>
        </p:nvSpPr>
        <p:spPr bwMode="auto">
          <a:xfrm>
            <a:off x="3" y="738770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pic>
        <p:nvPicPr>
          <p:cNvPr id="43057" name="Picture 2"/>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96003" y="3243267"/>
            <a:ext cx="5683252" cy="315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6096003" y="3254379"/>
            <a:ext cx="5683252" cy="3146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p:cNvSpPr txBox="1"/>
          <p:nvPr/>
        </p:nvSpPr>
        <p:spPr>
          <a:xfrm>
            <a:off x="4122058" y="6488668"/>
            <a:ext cx="3087064" cy="400110"/>
          </a:xfrm>
          <a:prstGeom prst="rect">
            <a:avLst/>
          </a:prstGeom>
          <a:noFill/>
        </p:spPr>
        <p:txBody>
          <a:bodyPr wrap="none" rtlCol="0">
            <a:spAutoFit/>
          </a:bodyPr>
          <a:lstStyle/>
          <a:p>
            <a:r>
              <a:rPr lang="en-US" sz="2000" b="1" dirty="0" smtClean="0"/>
              <a:t>Depth Model Development</a:t>
            </a:r>
            <a:endParaRPr lang="en-US" sz="2000" b="1" dirty="0"/>
          </a:p>
        </p:txBody>
      </p:sp>
    </p:spTree>
    <p:extLst>
      <p:ext uri="{BB962C8B-B14F-4D97-AF65-F5344CB8AC3E}">
        <p14:creationId xmlns:p14="http://schemas.microsoft.com/office/powerpoint/2010/main" xmlns="" val="32129908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900827278"/>
              </p:ext>
            </p:extLst>
          </p:nvPr>
        </p:nvGraphicFramePr>
        <p:xfrm>
          <a:off x="228600" y="242048"/>
          <a:ext cx="11806518" cy="6463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17105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38705" y="0"/>
            <a:ext cx="6471440" cy="3688208"/>
          </a:xfrm>
          <a:prstGeom prst="rect">
            <a:avLst/>
          </a:prstGeom>
        </p:spPr>
      </p:pic>
      <p:pic>
        <p:nvPicPr>
          <p:cNvPr id="13" name="Picture 12"/>
          <p:cNvPicPr>
            <a:picLocks noChangeAspect="1"/>
          </p:cNvPicPr>
          <p:nvPr/>
        </p:nvPicPr>
        <p:blipFill>
          <a:blip r:embed="rId4" cstate="print"/>
          <a:stretch>
            <a:fillRect/>
          </a:stretch>
        </p:blipFill>
        <p:spPr>
          <a:xfrm>
            <a:off x="253558" y="3944402"/>
            <a:ext cx="5574889" cy="2477729"/>
          </a:xfrm>
          <a:prstGeom prst="rect">
            <a:avLst/>
          </a:prstGeom>
        </p:spPr>
      </p:pic>
      <p:pic>
        <p:nvPicPr>
          <p:cNvPr id="15" name="Picture 14"/>
          <p:cNvPicPr>
            <a:picLocks noChangeAspect="1"/>
          </p:cNvPicPr>
          <p:nvPr/>
        </p:nvPicPr>
        <p:blipFill>
          <a:blip r:embed="rId5" cstate="print"/>
          <a:stretch>
            <a:fillRect/>
          </a:stretch>
        </p:blipFill>
        <p:spPr>
          <a:xfrm>
            <a:off x="6463302" y="3944402"/>
            <a:ext cx="5282479" cy="2477729"/>
          </a:xfrm>
          <a:prstGeom prst="rect">
            <a:avLst/>
          </a:prstGeom>
        </p:spPr>
      </p:pic>
      <p:pic>
        <p:nvPicPr>
          <p:cNvPr id="16" name="Picture 15"/>
          <p:cNvPicPr>
            <a:picLocks noChangeAspect="1"/>
          </p:cNvPicPr>
          <p:nvPr/>
        </p:nvPicPr>
        <p:blipFill>
          <a:blip r:embed="rId6" cstate="print"/>
          <a:stretch>
            <a:fillRect/>
          </a:stretch>
        </p:blipFill>
        <p:spPr>
          <a:xfrm>
            <a:off x="6471441" y="1"/>
            <a:ext cx="5843935" cy="3410857"/>
          </a:xfrm>
          <a:prstGeom prst="rect">
            <a:avLst/>
          </a:prstGeom>
        </p:spPr>
      </p:pic>
      <p:sp>
        <p:nvSpPr>
          <p:cNvPr id="17" name="TextBox 16"/>
          <p:cNvSpPr txBox="1"/>
          <p:nvPr/>
        </p:nvSpPr>
        <p:spPr>
          <a:xfrm>
            <a:off x="611677" y="3410857"/>
            <a:ext cx="3907352" cy="369332"/>
          </a:xfrm>
          <a:prstGeom prst="rect">
            <a:avLst/>
          </a:prstGeom>
          <a:noFill/>
        </p:spPr>
        <p:txBody>
          <a:bodyPr wrap="none" rtlCol="0">
            <a:spAutoFit/>
          </a:bodyPr>
          <a:lstStyle/>
          <a:p>
            <a:r>
              <a:rPr lang="en-US" dirty="0" smtClean="0"/>
              <a:t>Bottom albedo AVIRIS Band 16 (549nm)</a:t>
            </a:r>
            <a:endParaRPr lang="en-US" dirty="0"/>
          </a:p>
        </p:txBody>
      </p:sp>
      <p:sp>
        <p:nvSpPr>
          <p:cNvPr id="18" name="TextBox 17"/>
          <p:cNvSpPr txBox="1"/>
          <p:nvPr/>
        </p:nvSpPr>
        <p:spPr>
          <a:xfrm>
            <a:off x="8499989" y="3364867"/>
            <a:ext cx="1824667" cy="369332"/>
          </a:xfrm>
          <a:prstGeom prst="rect">
            <a:avLst/>
          </a:prstGeom>
          <a:noFill/>
        </p:spPr>
        <p:txBody>
          <a:bodyPr wrap="none" rtlCol="0">
            <a:spAutoFit/>
          </a:bodyPr>
          <a:lstStyle/>
          <a:p>
            <a:r>
              <a:rPr lang="en-US" dirty="0" smtClean="0"/>
              <a:t>LiDAR Reflectivity</a:t>
            </a:r>
            <a:endParaRPr lang="en-US" dirty="0"/>
          </a:p>
        </p:txBody>
      </p:sp>
      <p:sp>
        <p:nvSpPr>
          <p:cNvPr id="19" name="TextBox 18"/>
          <p:cNvSpPr txBox="1"/>
          <p:nvPr/>
        </p:nvSpPr>
        <p:spPr>
          <a:xfrm>
            <a:off x="941196" y="6401676"/>
            <a:ext cx="3149708" cy="369332"/>
          </a:xfrm>
          <a:prstGeom prst="rect">
            <a:avLst/>
          </a:prstGeom>
          <a:noFill/>
        </p:spPr>
        <p:txBody>
          <a:bodyPr wrap="none" rtlCol="0">
            <a:spAutoFit/>
          </a:bodyPr>
          <a:lstStyle/>
          <a:p>
            <a:r>
              <a:rPr lang="en-US" dirty="0" smtClean="0"/>
              <a:t>Before depth influence removal</a:t>
            </a:r>
            <a:endParaRPr lang="en-US" dirty="0"/>
          </a:p>
        </p:txBody>
      </p:sp>
      <p:sp>
        <p:nvSpPr>
          <p:cNvPr id="20" name="TextBox 19"/>
          <p:cNvSpPr txBox="1"/>
          <p:nvPr/>
        </p:nvSpPr>
        <p:spPr>
          <a:xfrm>
            <a:off x="7293601" y="6401676"/>
            <a:ext cx="3004862" cy="369332"/>
          </a:xfrm>
          <a:prstGeom prst="rect">
            <a:avLst/>
          </a:prstGeom>
          <a:noFill/>
        </p:spPr>
        <p:txBody>
          <a:bodyPr wrap="none" rtlCol="0">
            <a:spAutoFit/>
          </a:bodyPr>
          <a:lstStyle/>
          <a:p>
            <a:r>
              <a:rPr lang="en-US" dirty="0" smtClean="0"/>
              <a:t>After depth influence removal</a:t>
            </a:r>
            <a:endParaRPr lang="en-US" dirty="0"/>
          </a:p>
        </p:txBody>
      </p:sp>
    </p:spTree>
    <p:extLst>
      <p:ext uri="{BB962C8B-B14F-4D97-AF65-F5344CB8AC3E}">
        <p14:creationId xmlns:p14="http://schemas.microsoft.com/office/powerpoint/2010/main" xmlns="" val="70728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523773034"/>
              </p:ext>
            </p:extLst>
          </p:nvPr>
        </p:nvGraphicFramePr>
        <p:xfrm>
          <a:off x="228600" y="242048"/>
          <a:ext cx="11806518" cy="6463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42890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8600" y="308955"/>
            <a:ext cx="11806517" cy="6463552"/>
            <a:chOff x="228600" y="308955"/>
            <a:chExt cx="11806517" cy="6463552"/>
          </a:xfrm>
        </p:grpSpPr>
        <p:sp>
          <p:nvSpPr>
            <p:cNvPr id="3" name="Quad Arrow 2"/>
            <p:cNvSpPr/>
            <p:nvPr/>
          </p:nvSpPr>
          <p:spPr>
            <a:xfrm>
              <a:off x="228600" y="308955"/>
              <a:ext cx="11806517" cy="6463552"/>
            </a:xfrm>
            <a:prstGeom prst="quadArrow">
              <a:avLst>
                <a:gd name="adj1" fmla="val 2000"/>
                <a:gd name="adj2" fmla="val 4000"/>
                <a:gd name="adj3" fmla="val 5000"/>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5" name="Freeform 4"/>
            <p:cNvSpPr/>
            <p:nvPr/>
          </p:nvSpPr>
          <p:spPr>
            <a:xfrm>
              <a:off x="242888" y="323539"/>
              <a:ext cx="5743575" cy="2926075"/>
            </a:xfrm>
            <a:custGeom>
              <a:avLst/>
              <a:gdLst>
                <a:gd name="connsiteX0" fmla="*/ 0 w 5029212"/>
                <a:gd name="connsiteY0" fmla="*/ 487689 h 2926075"/>
                <a:gd name="connsiteX1" fmla="*/ 487689 w 5029212"/>
                <a:gd name="connsiteY1" fmla="*/ 0 h 2926075"/>
                <a:gd name="connsiteX2" fmla="*/ 4541523 w 5029212"/>
                <a:gd name="connsiteY2" fmla="*/ 0 h 2926075"/>
                <a:gd name="connsiteX3" fmla="*/ 5029212 w 5029212"/>
                <a:gd name="connsiteY3" fmla="*/ 487689 h 2926075"/>
                <a:gd name="connsiteX4" fmla="*/ 5029212 w 5029212"/>
                <a:gd name="connsiteY4" fmla="*/ 2438386 h 2926075"/>
                <a:gd name="connsiteX5" fmla="*/ 4541523 w 5029212"/>
                <a:gd name="connsiteY5" fmla="*/ 2926075 h 2926075"/>
                <a:gd name="connsiteX6" fmla="*/ 487689 w 5029212"/>
                <a:gd name="connsiteY6" fmla="*/ 2926075 h 2926075"/>
                <a:gd name="connsiteX7" fmla="*/ 0 w 5029212"/>
                <a:gd name="connsiteY7" fmla="*/ 2438386 h 2926075"/>
                <a:gd name="connsiteX8" fmla="*/ 0 w 5029212"/>
                <a:gd name="connsiteY8" fmla="*/ 487689 h 292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9212" h="2926075">
                  <a:moveTo>
                    <a:pt x="0" y="487689"/>
                  </a:moveTo>
                  <a:cubicBezTo>
                    <a:pt x="0" y="218346"/>
                    <a:pt x="218346" y="0"/>
                    <a:pt x="487689" y="0"/>
                  </a:cubicBezTo>
                  <a:lnTo>
                    <a:pt x="4541523" y="0"/>
                  </a:lnTo>
                  <a:cubicBezTo>
                    <a:pt x="4810866" y="0"/>
                    <a:pt x="5029212" y="218346"/>
                    <a:pt x="5029212" y="487689"/>
                  </a:cubicBezTo>
                  <a:lnTo>
                    <a:pt x="5029212" y="2438386"/>
                  </a:lnTo>
                  <a:cubicBezTo>
                    <a:pt x="5029212" y="2707729"/>
                    <a:pt x="4810866" y="2926075"/>
                    <a:pt x="4541523" y="2926075"/>
                  </a:cubicBezTo>
                  <a:lnTo>
                    <a:pt x="487689" y="2926075"/>
                  </a:lnTo>
                  <a:cubicBezTo>
                    <a:pt x="218346" y="2926075"/>
                    <a:pt x="0" y="2707729"/>
                    <a:pt x="0" y="2438386"/>
                  </a:cubicBezTo>
                  <a:lnTo>
                    <a:pt x="0" y="487689"/>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219039" tIns="219039" rIns="219039" bIns="219039" numCol="1" spcCol="1270" anchor="ctr" anchorCtr="0">
              <a:noAutofit/>
            </a:bodyPr>
            <a:lstStyle/>
            <a:p>
              <a:pPr lvl="0" algn="l" defTabSz="889000">
                <a:lnSpc>
                  <a:spcPct val="100000"/>
                </a:lnSpc>
                <a:spcBef>
                  <a:spcPct val="0"/>
                </a:spcBef>
                <a:spcAft>
                  <a:spcPct val="35000"/>
                </a:spcAft>
              </a:pPr>
              <a:endParaRPr lang="en-US" sz="2000" kern="1200" dirty="0" smtClean="0"/>
            </a:p>
            <a:p>
              <a:pPr lvl="0" algn="ctr" defTabSz="889000">
                <a:lnSpc>
                  <a:spcPct val="100000"/>
                </a:lnSpc>
                <a:spcBef>
                  <a:spcPct val="0"/>
                </a:spcBef>
              </a:pPr>
              <a:r>
                <a:rPr lang="en-US" sz="2000" kern="1200" dirty="0" smtClean="0"/>
                <a:t>   </a:t>
              </a:r>
              <a:r>
                <a:rPr lang="en-US" sz="2000" b="1" kern="1200" dirty="0" smtClean="0"/>
                <a:t>IMPROVING HIGH RESOLUTION SATELLITE AOD IN URBAN  AREAS</a:t>
              </a:r>
            </a:p>
            <a:p>
              <a:pPr lvl="0" algn="ctr" defTabSz="889000">
                <a:lnSpc>
                  <a:spcPct val="100000"/>
                </a:lnSpc>
                <a:spcBef>
                  <a:spcPct val="0"/>
                </a:spcBef>
              </a:pPr>
              <a:r>
                <a:rPr lang="en-US" kern="1200" dirty="0" smtClean="0"/>
                <a:t>Theme II: Weather  and Atmosphere</a:t>
              </a:r>
            </a:p>
            <a:p>
              <a:pPr lvl="0" algn="l" defTabSz="889000">
                <a:lnSpc>
                  <a:spcPct val="100000"/>
                </a:lnSpc>
                <a:spcBef>
                  <a:spcPct val="0"/>
                </a:spcBef>
                <a:spcAft>
                  <a:spcPct val="35000"/>
                </a:spcAft>
              </a:pPr>
              <a:r>
                <a:rPr lang="en-US" dirty="0" smtClean="0">
                  <a:solidFill>
                    <a:srgbClr val="FFC000"/>
                  </a:solidFill>
                </a:rPr>
                <a:t>CREST Participants: </a:t>
              </a:r>
              <a:r>
                <a:rPr lang="en-US" kern="1200" dirty="0" smtClean="0"/>
                <a:t>B. Gross, N. Malakar, N. Chowdhury</a:t>
              </a:r>
            </a:p>
            <a:p>
              <a:pPr lvl="0" algn="l" defTabSz="889000">
                <a:lnSpc>
                  <a:spcPct val="100000"/>
                </a:lnSpc>
                <a:spcBef>
                  <a:spcPct val="0"/>
                </a:spcBef>
                <a:spcAft>
                  <a:spcPct val="35000"/>
                </a:spcAft>
              </a:pPr>
              <a:r>
                <a:rPr lang="en-US" kern="1200" dirty="0" smtClean="0">
                  <a:solidFill>
                    <a:srgbClr val="FFC000"/>
                  </a:solidFill>
                </a:rPr>
                <a:t>Collaborators:</a:t>
              </a:r>
              <a:r>
                <a:rPr lang="en-US" kern="1200" dirty="0" smtClean="0">
                  <a:solidFill>
                    <a:schemeClr val="accent4">
                      <a:lumMod val="40000"/>
                      <a:lumOff val="60000"/>
                    </a:schemeClr>
                  </a:solidFill>
                </a:rPr>
                <a:t> </a:t>
              </a:r>
              <a:r>
                <a:rPr lang="en-US" kern="1200" dirty="0" smtClean="0"/>
                <a:t>Istvan Laszlo, Shobha  Kondragunta (NESDIS-STAR), Min Oo  (CIMSS), Rob Levy (NASA GSFC – SSAI) </a:t>
              </a:r>
            </a:p>
            <a:p>
              <a:pPr lvl="0" algn="l" defTabSz="889000">
                <a:lnSpc>
                  <a:spcPct val="100000"/>
                </a:lnSpc>
                <a:spcBef>
                  <a:spcPct val="0"/>
                </a:spcBef>
                <a:spcAft>
                  <a:spcPct val="35000"/>
                </a:spcAft>
              </a:pPr>
              <a:r>
                <a:rPr lang="en-US" kern="1200" dirty="0" smtClean="0">
                  <a:solidFill>
                    <a:srgbClr val="FFC000"/>
                  </a:solidFill>
                </a:rPr>
                <a:t>Funding Source </a:t>
              </a:r>
              <a:r>
                <a:rPr lang="en-US" dirty="0" smtClean="0">
                  <a:solidFill>
                    <a:srgbClr val="FFC000"/>
                  </a:solidFill>
                </a:rPr>
                <a:t>: </a:t>
              </a:r>
              <a:r>
                <a:rPr lang="en-US" dirty="0" smtClean="0"/>
                <a:t>NOAA EPP</a:t>
              </a:r>
              <a:endParaRPr lang="en-US" sz="2000" kern="1200" dirty="0" smtClean="0"/>
            </a:p>
            <a:p>
              <a:pPr lvl="0" algn="l" defTabSz="889000">
                <a:lnSpc>
                  <a:spcPct val="90000"/>
                </a:lnSpc>
                <a:spcBef>
                  <a:spcPct val="0"/>
                </a:spcBef>
                <a:spcAft>
                  <a:spcPct val="35000"/>
                </a:spcAft>
              </a:pPr>
              <a:r>
                <a:rPr lang="en-US" sz="2000" kern="1200" dirty="0" smtClean="0"/>
                <a:t> </a:t>
              </a:r>
              <a:endParaRPr lang="en-US" sz="2000" kern="1200" dirty="0">
                <a:solidFill>
                  <a:srgbClr val="FFC000"/>
                </a:solidFill>
              </a:endParaRPr>
            </a:p>
          </p:txBody>
        </p:sp>
        <p:sp>
          <p:nvSpPr>
            <p:cNvPr id="6" name="Freeform 5"/>
            <p:cNvSpPr/>
            <p:nvPr/>
          </p:nvSpPr>
          <p:spPr>
            <a:xfrm>
              <a:off x="6304098" y="323539"/>
              <a:ext cx="5425939" cy="2926075"/>
            </a:xfrm>
            <a:custGeom>
              <a:avLst/>
              <a:gdLst>
                <a:gd name="connsiteX0" fmla="*/ 0 w 5029212"/>
                <a:gd name="connsiteY0" fmla="*/ 487689 h 2926075"/>
                <a:gd name="connsiteX1" fmla="*/ 487689 w 5029212"/>
                <a:gd name="connsiteY1" fmla="*/ 0 h 2926075"/>
                <a:gd name="connsiteX2" fmla="*/ 4541523 w 5029212"/>
                <a:gd name="connsiteY2" fmla="*/ 0 h 2926075"/>
                <a:gd name="connsiteX3" fmla="*/ 5029212 w 5029212"/>
                <a:gd name="connsiteY3" fmla="*/ 487689 h 2926075"/>
                <a:gd name="connsiteX4" fmla="*/ 5029212 w 5029212"/>
                <a:gd name="connsiteY4" fmla="*/ 2438386 h 2926075"/>
                <a:gd name="connsiteX5" fmla="*/ 4541523 w 5029212"/>
                <a:gd name="connsiteY5" fmla="*/ 2926075 h 2926075"/>
                <a:gd name="connsiteX6" fmla="*/ 487689 w 5029212"/>
                <a:gd name="connsiteY6" fmla="*/ 2926075 h 2926075"/>
                <a:gd name="connsiteX7" fmla="*/ 0 w 5029212"/>
                <a:gd name="connsiteY7" fmla="*/ 2438386 h 2926075"/>
                <a:gd name="connsiteX8" fmla="*/ 0 w 5029212"/>
                <a:gd name="connsiteY8" fmla="*/ 487689 h 292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9212" h="2926075">
                  <a:moveTo>
                    <a:pt x="0" y="487689"/>
                  </a:moveTo>
                  <a:cubicBezTo>
                    <a:pt x="0" y="218346"/>
                    <a:pt x="218346" y="0"/>
                    <a:pt x="487689" y="0"/>
                  </a:cubicBezTo>
                  <a:lnTo>
                    <a:pt x="4541523" y="0"/>
                  </a:lnTo>
                  <a:cubicBezTo>
                    <a:pt x="4810866" y="0"/>
                    <a:pt x="5029212" y="218346"/>
                    <a:pt x="5029212" y="487689"/>
                  </a:cubicBezTo>
                  <a:lnTo>
                    <a:pt x="5029212" y="2438386"/>
                  </a:lnTo>
                  <a:cubicBezTo>
                    <a:pt x="5029212" y="2707729"/>
                    <a:pt x="4810866" y="2926075"/>
                    <a:pt x="4541523" y="2926075"/>
                  </a:cubicBezTo>
                  <a:lnTo>
                    <a:pt x="487689" y="2926075"/>
                  </a:lnTo>
                  <a:cubicBezTo>
                    <a:pt x="218346" y="2926075"/>
                    <a:pt x="0" y="2707729"/>
                    <a:pt x="0" y="2438386"/>
                  </a:cubicBezTo>
                  <a:lnTo>
                    <a:pt x="0" y="487689"/>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234279" tIns="234279" rIns="234279" bIns="234279" numCol="1" spcCol="1270" anchor="ctr" anchorCtr="0">
              <a:noAutofit/>
            </a:bodyPr>
            <a:lstStyle/>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r>
                <a:rPr lang="en-US" sz="2000" kern="1200" dirty="0" smtClean="0"/>
                <a:t>          </a:t>
              </a:r>
              <a:r>
                <a:rPr lang="en-US" sz="2000" kern="1200" dirty="0" smtClean="0">
                  <a:solidFill>
                    <a:schemeClr val="accent4"/>
                  </a:solidFill>
                </a:rPr>
                <a:t>Task Goals / NOAA Relevancy</a:t>
              </a:r>
            </a:p>
            <a:p>
              <a:pPr lvl="0" algn="l" defTabSz="1066800">
                <a:lnSpc>
                  <a:spcPct val="90000"/>
                </a:lnSpc>
                <a:spcBef>
                  <a:spcPct val="0"/>
                </a:spcBef>
                <a:spcAft>
                  <a:spcPct val="35000"/>
                </a:spcAft>
              </a:pPr>
              <a:r>
                <a:rPr lang="en-US" sz="2000" kern="1200" dirty="0" smtClean="0"/>
                <a:t>1) Determine high resolution Satellite AOD retrieval performances in complex urban areas</a:t>
              </a:r>
            </a:p>
            <a:p>
              <a:pPr lvl="0" algn="l" defTabSz="1066800">
                <a:lnSpc>
                  <a:spcPct val="90000"/>
                </a:lnSpc>
                <a:spcBef>
                  <a:spcPct val="0"/>
                </a:spcBef>
                <a:spcAft>
                  <a:spcPct val="35000"/>
                </a:spcAft>
              </a:pPr>
              <a:r>
                <a:rPr lang="en-US" sz="2000" kern="1200" dirty="0" smtClean="0"/>
                <a:t>2) Identify bias factors and develop regional approaches to improve performance </a:t>
              </a:r>
            </a:p>
            <a:p>
              <a:pPr lvl="0" algn="l" defTabSz="1066800">
                <a:lnSpc>
                  <a:spcPct val="90000"/>
                </a:lnSpc>
                <a:spcBef>
                  <a:spcPct val="0"/>
                </a:spcBef>
                <a:spcAft>
                  <a:spcPct val="35000"/>
                </a:spcAft>
              </a:pPr>
              <a:r>
                <a:rPr lang="en-US" sz="2000" kern="1200" dirty="0" smtClean="0"/>
                <a:t>3) Outputs to support complementary PM2.5 retrieval efforts</a:t>
              </a:r>
            </a:p>
            <a:p>
              <a:pPr lvl="0" algn="l" defTabSz="1066800">
                <a:lnSpc>
                  <a:spcPct val="90000"/>
                </a:lnSpc>
                <a:spcBef>
                  <a:spcPct val="0"/>
                </a:spcBef>
                <a:spcAft>
                  <a:spcPct val="35000"/>
                </a:spcAft>
              </a:pPr>
              <a:endParaRPr lang="en-US" sz="2800" kern="1200" dirty="0"/>
            </a:p>
          </p:txBody>
        </p:sp>
        <p:sp>
          <p:nvSpPr>
            <p:cNvPr id="7" name="Freeform 6"/>
            <p:cNvSpPr/>
            <p:nvPr/>
          </p:nvSpPr>
          <p:spPr>
            <a:xfrm>
              <a:off x="285751" y="3846431"/>
              <a:ext cx="5657849" cy="2740107"/>
            </a:xfrm>
            <a:custGeom>
              <a:avLst/>
              <a:gdLst>
                <a:gd name="connsiteX0" fmla="*/ 0 w 5029212"/>
                <a:gd name="connsiteY0" fmla="*/ 487689 h 2926075"/>
                <a:gd name="connsiteX1" fmla="*/ 487689 w 5029212"/>
                <a:gd name="connsiteY1" fmla="*/ 0 h 2926075"/>
                <a:gd name="connsiteX2" fmla="*/ 4541523 w 5029212"/>
                <a:gd name="connsiteY2" fmla="*/ 0 h 2926075"/>
                <a:gd name="connsiteX3" fmla="*/ 5029212 w 5029212"/>
                <a:gd name="connsiteY3" fmla="*/ 487689 h 2926075"/>
                <a:gd name="connsiteX4" fmla="*/ 5029212 w 5029212"/>
                <a:gd name="connsiteY4" fmla="*/ 2438386 h 2926075"/>
                <a:gd name="connsiteX5" fmla="*/ 4541523 w 5029212"/>
                <a:gd name="connsiteY5" fmla="*/ 2926075 h 2926075"/>
                <a:gd name="connsiteX6" fmla="*/ 487689 w 5029212"/>
                <a:gd name="connsiteY6" fmla="*/ 2926075 h 2926075"/>
                <a:gd name="connsiteX7" fmla="*/ 0 w 5029212"/>
                <a:gd name="connsiteY7" fmla="*/ 2438386 h 2926075"/>
                <a:gd name="connsiteX8" fmla="*/ 0 w 5029212"/>
                <a:gd name="connsiteY8" fmla="*/ 487689 h 292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9212" h="2926075">
                  <a:moveTo>
                    <a:pt x="0" y="487689"/>
                  </a:moveTo>
                  <a:cubicBezTo>
                    <a:pt x="0" y="218346"/>
                    <a:pt x="218346" y="0"/>
                    <a:pt x="487689" y="0"/>
                  </a:cubicBezTo>
                  <a:lnTo>
                    <a:pt x="4541523" y="0"/>
                  </a:lnTo>
                  <a:cubicBezTo>
                    <a:pt x="4810866" y="0"/>
                    <a:pt x="5029212" y="218346"/>
                    <a:pt x="5029212" y="487689"/>
                  </a:cubicBezTo>
                  <a:lnTo>
                    <a:pt x="5029212" y="2438386"/>
                  </a:lnTo>
                  <a:cubicBezTo>
                    <a:pt x="5029212" y="2707729"/>
                    <a:pt x="4810866" y="2926075"/>
                    <a:pt x="4541523" y="2926075"/>
                  </a:cubicBezTo>
                  <a:lnTo>
                    <a:pt x="487689" y="2926075"/>
                  </a:lnTo>
                  <a:cubicBezTo>
                    <a:pt x="218346" y="2926075"/>
                    <a:pt x="0" y="2707729"/>
                    <a:pt x="0" y="2438386"/>
                  </a:cubicBezTo>
                  <a:lnTo>
                    <a:pt x="0" y="487689"/>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211419" tIns="211419" rIns="211419" bIns="211419" numCol="1" spcCol="1270" anchor="ctr" anchorCtr="0">
              <a:noAutofit/>
            </a:bodyPr>
            <a:lstStyle/>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r>
                <a:rPr lang="en-US" sz="1800" kern="1200" dirty="0" smtClean="0"/>
                <a:t>1) Use Dragon Network Experiment which deployed  </a:t>
              </a:r>
              <a:r>
                <a:rPr lang="en-US" dirty="0" smtClean="0"/>
                <a:t>̴</a:t>
              </a:r>
              <a:r>
                <a:rPr lang="en-US" sz="1800" kern="1200" dirty="0" smtClean="0"/>
                <a:t>30 Aeronet Ground Stations over Baltimore/DC Area</a:t>
              </a:r>
            </a:p>
            <a:p>
              <a:pPr lvl="0" algn="l" defTabSz="800100">
                <a:lnSpc>
                  <a:spcPct val="90000"/>
                </a:lnSpc>
                <a:spcBef>
                  <a:spcPct val="0"/>
                </a:spcBef>
                <a:spcAft>
                  <a:spcPct val="35000"/>
                </a:spcAft>
              </a:pPr>
              <a:r>
                <a:rPr lang="en-US" sz="1800" kern="1200" dirty="0" smtClean="0"/>
                <a:t>2) Assess performance for both 10km and 3km MODIS products </a:t>
              </a:r>
            </a:p>
            <a:p>
              <a:pPr lvl="0" algn="l" defTabSz="800100">
                <a:lnSpc>
                  <a:spcPct val="90000"/>
                </a:lnSpc>
                <a:spcBef>
                  <a:spcPct val="0"/>
                </a:spcBef>
                <a:spcAft>
                  <a:spcPct val="35000"/>
                </a:spcAft>
              </a:pPr>
              <a:r>
                <a:rPr lang="en-US" sz="1800" kern="1200" dirty="0" smtClean="0"/>
                <a:t>3) Use Aeronet to remove atmosphere to extract surface albedo properties </a:t>
              </a:r>
            </a:p>
            <a:p>
              <a:pPr lvl="0" algn="l" defTabSz="800100">
                <a:lnSpc>
                  <a:spcPct val="90000"/>
                </a:lnSpc>
                <a:spcBef>
                  <a:spcPct val="0"/>
                </a:spcBef>
                <a:spcAft>
                  <a:spcPct val="35000"/>
                </a:spcAft>
              </a:pPr>
              <a:r>
                <a:rPr lang="en-US" sz="1800" kern="1200" dirty="0" smtClean="0"/>
                <a:t>4) Identify different albedos with different land classifications and modify operational code</a:t>
              </a:r>
            </a:p>
            <a:p>
              <a:pPr lvl="0" algn="l" defTabSz="800100">
                <a:lnSpc>
                  <a:spcPct val="90000"/>
                </a:lnSpc>
                <a:spcBef>
                  <a:spcPct val="0"/>
                </a:spcBef>
                <a:spcAft>
                  <a:spcPct val="35000"/>
                </a:spcAft>
              </a:pPr>
              <a:r>
                <a:rPr lang="en-US" sz="1800" kern="1200" dirty="0" smtClean="0"/>
                <a:t> </a:t>
              </a:r>
              <a:endParaRPr lang="en-US" sz="1800" kern="1200" dirty="0"/>
            </a:p>
          </p:txBody>
        </p:sp>
        <p:sp>
          <p:nvSpPr>
            <p:cNvPr id="8" name="Freeform 7"/>
            <p:cNvSpPr/>
            <p:nvPr/>
          </p:nvSpPr>
          <p:spPr>
            <a:xfrm>
              <a:off x="6400801" y="3808503"/>
              <a:ext cx="5357812" cy="2778035"/>
            </a:xfrm>
            <a:custGeom>
              <a:avLst/>
              <a:gdLst>
                <a:gd name="connsiteX0" fmla="*/ 0 w 5029212"/>
                <a:gd name="connsiteY0" fmla="*/ 487689 h 2926075"/>
                <a:gd name="connsiteX1" fmla="*/ 487689 w 5029212"/>
                <a:gd name="connsiteY1" fmla="*/ 0 h 2926075"/>
                <a:gd name="connsiteX2" fmla="*/ 4541523 w 5029212"/>
                <a:gd name="connsiteY2" fmla="*/ 0 h 2926075"/>
                <a:gd name="connsiteX3" fmla="*/ 5029212 w 5029212"/>
                <a:gd name="connsiteY3" fmla="*/ 487689 h 2926075"/>
                <a:gd name="connsiteX4" fmla="*/ 5029212 w 5029212"/>
                <a:gd name="connsiteY4" fmla="*/ 2438386 h 2926075"/>
                <a:gd name="connsiteX5" fmla="*/ 4541523 w 5029212"/>
                <a:gd name="connsiteY5" fmla="*/ 2926075 h 2926075"/>
                <a:gd name="connsiteX6" fmla="*/ 487689 w 5029212"/>
                <a:gd name="connsiteY6" fmla="*/ 2926075 h 2926075"/>
                <a:gd name="connsiteX7" fmla="*/ 0 w 5029212"/>
                <a:gd name="connsiteY7" fmla="*/ 2438386 h 2926075"/>
                <a:gd name="connsiteX8" fmla="*/ 0 w 5029212"/>
                <a:gd name="connsiteY8" fmla="*/ 487689 h 292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9212" h="2926075">
                  <a:moveTo>
                    <a:pt x="0" y="487689"/>
                  </a:moveTo>
                  <a:cubicBezTo>
                    <a:pt x="0" y="218346"/>
                    <a:pt x="218346" y="0"/>
                    <a:pt x="487689" y="0"/>
                  </a:cubicBezTo>
                  <a:lnTo>
                    <a:pt x="4541523" y="0"/>
                  </a:lnTo>
                  <a:cubicBezTo>
                    <a:pt x="4810866" y="0"/>
                    <a:pt x="5029212" y="218346"/>
                    <a:pt x="5029212" y="487689"/>
                  </a:cubicBezTo>
                  <a:lnTo>
                    <a:pt x="5029212" y="2438386"/>
                  </a:lnTo>
                  <a:cubicBezTo>
                    <a:pt x="5029212" y="2707729"/>
                    <a:pt x="4810866" y="2926075"/>
                    <a:pt x="4541523" y="2926075"/>
                  </a:cubicBezTo>
                  <a:lnTo>
                    <a:pt x="487689" y="2926075"/>
                  </a:lnTo>
                  <a:cubicBezTo>
                    <a:pt x="218346" y="2926075"/>
                    <a:pt x="0" y="2707729"/>
                    <a:pt x="0" y="2438386"/>
                  </a:cubicBezTo>
                  <a:lnTo>
                    <a:pt x="0" y="487689"/>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203799" tIns="203799" rIns="203799" bIns="203799" numCol="1" spcCol="1270" anchor="ctr" anchorCtr="0">
              <a:noAutofit/>
            </a:bodyPr>
            <a:lstStyle/>
            <a:p>
              <a:pPr lvl="0" algn="l" defTabSz="711200">
                <a:lnSpc>
                  <a:spcPct val="90000"/>
                </a:lnSpc>
                <a:spcBef>
                  <a:spcPct val="0"/>
                </a:spcBef>
                <a:spcAft>
                  <a:spcPct val="35000"/>
                </a:spcAft>
              </a:pPr>
              <a:r>
                <a:rPr lang="en-US" sz="1600" kern="1200" dirty="0" smtClean="0"/>
                <a:t>Regional Algorithm Demonstrated for multiple case scenarios </a:t>
              </a:r>
            </a:p>
            <a:p>
              <a:pPr lvl="0" algn="l" defTabSz="711200">
                <a:lnSpc>
                  <a:spcPct val="90000"/>
                </a:lnSpc>
                <a:spcBef>
                  <a:spcPct val="0"/>
                </a:spcBef>
                <a:spcAft>
                  <a:spcPct val="35000"/>
                </a:spcAft>
              </a:pPr>
              <a:r>
                <a:rPr lang="en-US" sz="1600" kern="1200" dirty="0" smtClean="0"/>
                <a:t>Demonstration of potential improvement of High resolution (3km) in Baltimore/DC area and NYC area. </a:t>
              </a:r>
            </a:p>
            <a:p>
              <a:pPr lvl="0" algn="l" defTabSz="711200">
                <a:lnSpc>
                  <a:spcPct val="90000"/>
                </a:lnSpc>
                <a:spcBef>
                  <a:spcPct val="0"/>
                </a:spcBef>
                <a:spcAft>
                  <a:spcPct val="35000"/>
                </a:spcAft>
              </a:pPr>
              <a:r>
                <a:rPr lang="en-US" sz="1600" kern="1200" dirty="0" smtClean="0"/>
                <a:t>New focus on VIIRS 0.75km Intermediate Product </a:t>
              </a:r>
            </a:p>
            <a:p>
              <a:pPr lvl="0" algn="l" defTabSz="711200">
                <a:lnSpc>
                  <a:spcPct val="90000"/>
                </a:lnSpc>
                <a:spcBef>
                  <a:spcPct val="0"/>
                </a:spcBef>
                <a:spcAft>
                  <a:spcPct val="35000"/>
                </a:spcAft>
              </a:pPr>
              <a:r>
                <a:rPr lang="en-US" sz="1600" kern="1200" dirty="0" smtClean="0"/>
                <a:t>NYSERDA Proposal with S. Kondrogunta  for VIIRS</a:t>
              </a:r>
            </a:p>
            <a:p>
              <a:pPr lvl="0" algn="l" defTabSz="711200">
                <a:lnSpc>
                  <a:spcPct val="90000"/>
                </a:lnSpc>
                <a:spcBef>
                  <a:spcPct val="0"/>
                </a:spcBef>
                <a:spcAft>
                  <a:spcPct val="35000"/>
                </a:spcAft>
              </a:pPr>
              <a:r>
                <a:rPr lang="en-US" sz="1600" kern="1200" dirty="0" smtClean="0"/>
                <a:t>Min Oo et al, IEEE TGRS 2011 ,  </a:t>
              </a:r>
            </a:p>
            <a:p>
              <a:pPr lvl="0" algn="l" defTabSz="711200">
                <a:lnSpc>
                  <a:spcPct val="90000"/>
                </a:lnSpc>
                <a:spcBef>
                  <a:spcPct val="0"/>
                </a:spcBef>
                <a:spcAft>
                  <a:spcPct val="35000"/>
                </a:spcAft>
              </a:pPr>
              <a:r>
                <a:rPr lang="en-US" sz="1600" kern="1200" dirty="0" smtClean="0"/>
                <a:t>Min Oo et al Taylor and Francis, LLC, Chapter 15 (2013) N. Malakar, N. Chowdhury AMS 2014 </a:t>
              </a:r>
              <a:endParaRPr lang="en-US" sz="1600" kern="1200" dirty="0"/>
            </a:p>
          </p:txBody>
        </p:sp>
      </p:grpSp>
    </p:spTree>
    <p:extLst>
      <p:ext uri="{BB962C8B-B14F-4D97-AF65-F5344CB8AC3E}">
        <p14:creationId xmlns:p14="http://schemas.microsoft.com/office/powerpoint/2010/main" xmlns="" val="1865701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247187" y="365126"/>
            <a:ext cx="11784979" cy="1017626"/>
          </a:xfrm>
        </p:spPr>
        <p:txBody>
          <a:bodyPr>
            <a:normAutofit fontScale="90000"/>
          </a:bodyPr>
          <a:lstStyle/>
          <a:p>
            <a:r>
              <a:rPr lang="en-US" dirty="0" smtClean="0"/>
              <a:t>Improving High Resolution Satellite AOD in urban  areas</a:t>
            </a:r>
          </a:p>
        </p:txBody>
      </p:sp>
      <p:sp>
        <p:nvSpPr>
          <p:cNvPr id="3" name="Content Placeholder 2"/>
          <p:cNvSpPr>
            <a:spLocks noGrp="1"/>
          </p:cNvSpPr>
          <p:nvPr>
            <p:ph idx="1"/>
          </p:nvPr>
        </p:nvSpPr>
        <p:spPr>
          <a:xfrm>
            <a:off x="450166" y="1369891"/>
            <a:ext cx="11039707" cy="1702191"/>
          </a:xfrm>
        </p:spPr>
        <p:txBody>
          <a:bodyPr rtlCol="0">
            <a:normAutofit fontScale="92500" lnSpcReduction="20000"/>
          </a:bodyPr>
          <a:lstStyle/>
          <a:p>
            <a:pPr>
              <a:defRPr/>
            </a:pPr>
            <a:r>
              <a:rPr lang="en-US" dirty="0" smtClean="0"/>
              <a:t>Aerosol Retrieval (AOD)  over land is greatly affected by land surface albedo leading to significant over-bias over urban areas </a:t>
            </a:r>
          </a:p>
          <a:p>
            <a:pPr>
              <a:defRPr/>
            </a:pPr>
            <a:r>
              <a:rPr lang="en-US" dirty="0" smtClean="0"/>
              <a:t>These issues become even more significant when higher resolution aerosol products such as MODIS C006 3km Aerosol Retrievals and VIIRS Intermediate Product AOD (0.75km)  become available</a:t>
            </a:r>
          </a:p>
        </p:txBody>
      </p:sp>
      <p:pic>
        <p:nvPicPr>
          <p:cNvPr id="4" name="Picture 3"/>
          <p:cNvPicPr>
            <a:picLocks noChangeAspect="1"/>
          </p:cNvPicPr>
          <p:nvPr/>
        </p:nvPicPr>
        <p:blipFill>
          <a:blip r:embed="rId2" cstate="print"/>
          <a:stretch>
            <a:fillRect/>
          </a:stretch>
        </p:blipFill>
        <p:spPr>
          <a:xfrm>
            <a:off x="3325530" y="2853876"/>
            <a:ext cx="4008398" cy="4004124"/>
          </a:xfrm>
          <a:prstGeom prst="rect">
            <a:avLst/>
          </a:prstGeom>
        </p:spPr>
      </p:pic>
      <p:sp>
        <p:nvSpPr>
          <p:cNvPr id="2" name="TextBox 1"/>
          <p:cNvSpPr txBox="1"/>
          <p:nvPr/>
        </p:nvSpPr>
        <p:spPr>
          <a:xfrm>
            <a:off x="290947" y="3659620"/>
            <a:ext cx="2883675" cy="2308324"/>
          </a:xfrm>
          <a:prstGeom prst="rect">
            <a:avLst/>
          </a:prstGeom>
          <a:noFill/>
        </p:spPr>
        <p:txBody>
          <a:bodyPr wrap="square" rtlCol="0">
            <a:spAutoFit/>
          </a:bodyPr>
          <a:lstStyle/>
          <a:p>
            <a:r>
              <a:rPr lang="en-US" dirty="0" smtClean="0">
                <a:solidFill>
                  <a:srgbClr val="FF0000"/>
                </a:solidFill>
              </a:rPr>
              <a:t>Assessment of MODIS AOD</a:t>
            </a:r>
          </a:p>
          <a:p>
            <a:r>
              <a:rPr lang="en-US" dirty="0" smtClean="0">
                <a:solidFill>
                  <a:srgbClr val="FF0000"/>
                </a:solidFill>
              </a:rPr>
              <a:t>Using Baltimore / DC Dragon Network Experiment </a:t>
            </a:r>
          </a:p>
          <a:p>
            <a:endParaRPr lang="en-US" dirty="0">
              <a:solidFill>
                <a:srgbClr val="FF0000"/>
              </a:solidFill>
            </a:endParaRPr>
          </a:p>
          <a:p>
            <a:r>
              <a:rPr lang="en-US" dirty="0">
                <a:solidFill>
                  <a:srgbClr val="FF0000"/>
                </a:solidFill>
              </a:rPr>
              <a:t>̴</a:t>
            </a:r>
            <a:r>
              <a:rPr lang="en-US" dirty="0" smtClean="0">
                <a:solidFill>
                  <a:srgbClr val="FF0000"/>
                </a:solidFill>
              </a:rPr>
              <a:t>40 Aeronet Measurements</a:t>
            </a:r>
          </a:p>
          <a:p>
            <a:r>
              <a:rPr lang="en-US" dirty="0" smtClean="0">
                <a:solidFill>
                  <a:srgbClr val="FF0000"/>
                </a:solidFill>
              </a:rPr>
              <a:t>Over 6 week period Summer 2011</a:t>
            </a:r>
          </a:p>
          <a:p>
            <a:r>
              <a:rPr lang="en-US" dirty="0" smtClean="0"/>
              <a:t> </a:t>
            </a:r>
            <a:endParaRPr lang="en-US" dirty="0"/>
          </a:p>
        </p:txBody>
      </p:sp>
      <p:sp>
        <p:nvSpPr>
          <p:cNvPr id="5" name="TextBox 4"/>
          <p:cNvSpPr txBox="1"/>
          <p:nvPr/>
        </p:nvSpPr>
        <p:spPr>
          <a:xfrm>
            <a:off x="3846889" y="3181185"/>
            <a:ext cx="2405915" cy="369332"/>
          </a:xfrm>
          <a:prstGeom prst="rect">
            <a:avLst/>
          </a:prstGeom>
          <a:noFill/>
        </p:spPr>
        <p:txBody>
          <a:bodyPr wrap="none" rtlCol="0">
            <a:spAutoFit/>
          </a:bodyPr>
          <a:lstStyle/>
          <a:p>
            <a:r>
              <a:rPr lang="en-US" dirty="0" smtClean="0"/>
              <a:t>Old C005 10km product</a:t>
            </a:r>
            <a:endParaRPr lang="en-US" dirty="0"/>
          </a:p>
        </p:txBody>
      </p:sp>
      <p:pic>
        <p:nvPicPr>
          <p:cNvPr id="7" name="Picture 6"/>
          <p:cNvPicPr>
            <a:picLocks noChangeAspect="1"/>
          </p:cNvPicPr>
          <p:nvPr/>
        </p:nvPicPr>
        <p:blipFill>
          <a:blip r:embed="rId3" cstate="print"/>
          <a:stretch>
            <a:fillRect/>
          </a:stretch>
        </p:blipFill>
        <p:spPr>
          <a:xfrm>
            <a:off x="7577595" y="2853876"/>
            <a:ext cx="3981994" cy="3977749"/>
          </a:xfrm>
          <a:prstGeom prst="rect">
            <a:avLst/>
          </a:prstGeom>
        </p:spPr>
      </p:pic>
      <p:sp>
        <p:nvSpPr>
          <p:cNvPr id="8" name="TextBox 7"/>
          <p:cNvSpPr txBox="1"/>
          <p:nvPr/>
        </p:nvSpPr>
        <p:spPr>
          <a:xfrm>
            <a:off x="9014125" y="5967944"/>
            <a:ext cx="2390334" cy="369332"/>
          </a:xfrm>
          <a:prstGeom prst="rect">
            <a:avLst/>
          </a:prstGeom>
          <a:noFill/>
        </p:spPr>
        <p:txBody>
          <a:bodyPr wrap="none" rtlCol="0">
            <a:spAutoFit/>
          </a:bodyPr>
          <a:lstStyle/>
          <a:p>
            <a:r>
              <a:rPr lang="en-US" dirty="0" smtClean="0"/>
              <a:t>New C006 3km product</a:t>
            </a:r>
            <a:endParaRPr lang="en-US" dirty="0"/>
          </a:p>
        </p:txBody>
      </p:sp>
    </p:spTree>
    <p:extLst>
      <p:ext uri="{BB962C8B-B14F-4D97-AF65-F5344CB8AC3E}">
        <p14:creationId xmlns:p14="http://schemas.microsoft.com/office/powerpoint/2010/main" xmlns="" val="3058683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6299" y="230022"/>
            <a:ext cx="10876082" cy="656243"/>
          </a:xfrm>
        </p:spPr>
        <p:txBody>
          <a:bodyPr>
            <a:normAutofit fontScale="90000"/>
          </a:bodyPr>
          <a:lstStyle/>
          <a:p>
            <a:r>
              <a:rPr lang="en-US" dirty="0" smtClean="0"/>
              <a:t>Modifications to spectral albedo ratios </a:t>
            </a:r>
            <a:endParaRPr lang="en-US" dirty="0"/>
          </a:p>
        </p:txBody>
      </p:sp>
      <p:sp>
        <p:nvSpPr>
          <p:cNvPr id="8" name="Content Placeholder 7"/>
          <p:cNvSpPr>
            <a:spLocks noGrp="1"/>
          </p:cNvSpPr>
          <p:nvPr>
            <p:ph sz="half" idx="1"/>
          </p:nvPr>
        </p:nvSpPr>
        <p:spPr>
          <a:xfrm>
            <a:off x="595714" y="994148"/>
            <a:ext cx="3910077" cy="2227354"/>
          </a:xfrm>
        </p:spPr>
        <p:txBody>
          <a:bodyPr>
            <a:normAutofit fontScale="77500" lnSpcReduction="20000"/>
          </a:bodyPr>
          <a:lstStyle/>
          <a:p>
            <a:r>
              <a:rPr lang="en-US" dirty="0" smtClean="0"/>
              <a:t>Direct Surface albedo reconstruction results in different behavior for different land classes </a:t>
            </a:r>
          </a:p>
          <a:p>
            <a:r>
              <a:rPr lang="en-US" dirty="0" smtClean="0"/>
              <a:t>A regional algorithm built on different albedo ratios for 4 different land classes improves results </a:t>
            </a:r>
            <a:endParaRPr lang="en-US" dirty="0"/>
          </a:p>
        </p:txBody>
      </p:sp>
      <p:sp>
        <p:nvSpPr>
          <p:cNvPr id="7" name="TextBox 6"/>
          <p:cNvSpPr txBox="1"/>
          <p:nvPr/>
        </p:nvSpPr>
        <p:spPr>
          <a:xfrm>
            <a:off x="8248941" y="1307891"/>
            <a:ext cx="3554125" cy="369332"/>
          </a:xfrm>
          <a:prstGeom prst="rect">
            <a:avLst/>
          </a:prstGeom>
          <a:noFill/>
        </p:spPr>
        <p:txBody>
          <a:bodyPr wrap="square" rtlCol="0">
            <a:spAutoFit/>
          </a:bodyPr>
          <a:lstStyle/>
          <a:p>
            <a:pPr algn="ctr"/>
            <a:r>
              <a:rPr lang="en-US" dirty="0"/>
              <a:t>C006 Surface Spectral Ratio</a:t>
            </a:r>
          </a:p>
        </p:txBody>
      </p:sp>
      <p:grpSp>
        <p:nvGrpSpPr>
          <p:cNvPr id="3" name="Group 2"/>
          <p:cNvGrpSpPr/>
          <p:nvPr/>
        </p:nvGrpSpPr>
        <p:grpSpPr>
          <a:xfrm>
            <a:off x="4375052" y="1729518"/>
            <a:ext cx="7816948" cy="4650086"/>
            <a:chOff x="1788872" y="1877531"/>
            <a:chExt cx="7999341" cy="4340461"/>
          </a:xfrm>
        </p:grpSpPr>
        <p:pic>
          <p:nvPicPr>
            <p:cNvPr id="5" name="Picture 4"/>
            <p:cNvPicPr>
              <a:picLocks noChangeAspect="1"/>
            </p:cNvPicPr>
            <p:nvPr/>
          </p:nvPicPr>
          <p:blipFill>
            <a:blip r:embed="rId2" cstate="print"/>
            <a:stretch>
              <a:fillRect/>
            </a:stretch>
          </p:blipFill>
          <p:spPr>
            <a:xfrm>
              <a:off x="1788872" y="1877531"/>
              <a:ext cx="7999341" cy="4340461"/>
            </a:xfrm>
            <a:prstGeom prst="rect">
              <a:avLst/>
            </a:prstGeom>
          </p:spPr>
        </p:pic>
        <p:sp>
          <p:nvSpPr>
            <p:cNvPr id="2" name="Rectangle 1"/>
            <p:cNvSpPr/>
            <p:nvPr/>
          </p:nvSpPr>
          <p:spPr>
            <a:xfrm>
              <a:off x="7571678" y="4427034"/>
              <a:ext cx="412595" cy="301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4899596" y="1307891"/>
            <a:ext cx="3970100" cy="369332"/>
          </a:xfrm>
          <a:prstGeom prst="rect">
            <a:avLst/>
          </a:prstGeom>
          <a:noFill/>
        </p:spPr>
        <p:txBody>
          <a:bodyPr wrap="square" rtlCol="0">
            <a:spAutoFit/>
          </a:bodyPr>
          <a:lstStyle/>
          <a:p>
            <a:pPr algn="ctr"/>
            <a:r>
              <a:rPr lang="en-US" dirty="0"/>
              <a:t>Regional Surface Spectral Ratio</a:t>
            </a:r>
          </a:p>
        </p:txBody>
      </p:sp>
      <p:pic>
        <p:nvPicPr>
          <p:cNvPr id="11" name="Picture 10"/>
          <p:cNvPicPr>
            <a:picLocks noChangeAspect="1"/>
          </p:cNvPicPr>
          <p:nvPr/>
        </p:nvPicPr>
        <p:blipFill>
          <a:blip r:embed="rId3" cstate="print"/>
          <a:stretch>
            <a:fillRect/>
          </a:stretch>
        </p:blipFill>
        <p:spPr>
          <a:xfrm>
            <a:off x="129914" y="3095063"/>
            <a:ext cx="4769682" cy="3663676"/>
          </a:xfrm>
          <a:prstGeom prst="rect">
            <a:avLst/>
          </a:prstGeom>
        </p:spPr>
      </p:pic>
    </p:spTree>
    <p:extLst>
      <p:ext uri="{BB962C8B-B14F-4D97-AF65-F5344CB8AC3E}">
        <p14:creationId xmlns:p14="http://schemas.microsoft.com/office/powerpoint/2010/main" xmlns="" val="335295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333508010"/>
              </p:ext>
            </p:extLst>
          </p:nvPr>
        </p:nvGraphicFramePr>
        <p:xfrm>
          <a:off x="2" y="371479"/>
          <a:ext cx="11730039" cy="6348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429501" y="3877871"/>
            <a:ext cx="2664751" cy="1712495"/>
          </a:xfrm>
          <a:prstGeom prst="rect">
            <a:avLst/>
          </a:prstGeom>
        </p:spPr>
      </p:pic>
    </p:spTree>
    <p:extLst>
      <p:ext uri="{BB962C8B-B14F-4D97-AF65-F5344CB8AC3E}">
        <p14:creationId xmlns:p14="http://schemas.microsoft.com/office/powerpoint/2010/main" xmlns="" val="136254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612085" y="263774"/>
            <a:ext cx="3816173" cy="387350"/>
          </a:xfrm>
          <a:prstGeom prst="rect">
            <a:avLst/>
          </a:prstGeom>
          <a:noFill/>
          <a:ln w="9525">
            <a:noFill/>
            <a:miter lim="800000"/>
            <a:headEnd/>
            <a:tailEnd/>
          </a:ln>
        </p:spPr>
        <p:txBody>
          <a:bodyPr wrap="none">
            <a:spAutoFit/>
          </a:bodyPr>
          <a:lstStyle/>
          <a:p>
            <a:pPr defTabSz="4206416"/>
            <a:r>
              <a:rPr lang="en-US" sz="1917" b="1" dirty="0">
                <a:latin typeface="+mn-lt"/>
                <a:cs typeface="Times New Roman" panose="02020603050405020304" pitchFamily="18" charset="0"/>
              </a:rPr>
              <a:t>PBL-Height </a:t>
            </a:r>
            <a:r>
              <a:rPr lang="en-US" sz="1917" b="1" u="sng" dirty="0">
                <a:latin typeface="+mn-lt"/>
                <a:cs typeface="Times New Roman" panose="02020603050405020304" pitchFamily="18" charset="0"/>
              </a:rPr>
              <a:t>Algorithm</a:t>
            </a:r>
            <a:r>
              <a:rPr lang="en-US" sz="1917" b="1" dirty="0">
                <a:latin typeface="+mn-lt"/>
                <a:cs typeface="Times New Roman" panose="02020603050405020304" pitchFamily="18" charset="0"/>
              </a:rPr>
              <a:t> Development</a:t>
            </a:r>
          </a:p>
        </p:txBody>
      </p:sp>
      <p:sp>
        <p:nvSpPr>
          <p:cNvPr id="5" name="TextBox 4"/>
          <p:cNvSpPr txBox="1"/>
          <p:nvPr/>
        </p:nvSpPr>
        <p:spPr>
          <a:xfrm>
            <a:off x="687537" y="2664417"/>
            <a:ext cx="11191321" cy="4045403"/>
          </a:xfrm>
          <a:prstGeom prst="rect">
            <a:avLst/>
          </a:prstGeom>
          <a:noFill/>
        </p:spPr>
        <p:txBody>
          <a:bodyPr wrap="square" rtlCol="0">
            <a:spAutoFit/>
          </a:bodyPr>
          <a:lstStyle/>
          <a:p>
            <a:pPr marL="273835" indent="-273835">
              <a:buFont typeface="Arial" panose="020B0604020202020204" pitchFamily="34" charset="0"/>
              <a:buChar char="•"/>
            </a:pPr>
            <a:endParaRPr lang="en-US" sz="1917" dirty="0">
              <a:latin typeface="Times New Roman" panose="02020603050405020304" pitchFamily="18" charset="0"/>
              <a:cs typeface="Times New Roman" panose="02020603050405020304" pitchFamily="18" charset="0"/>
            </a:endParaRPr>
          </a:p>
          <a:p>
            <a:pPr marL="273835" indent="-273835">
              <a:buFont typeface="Arial" panose="020B0604020202020204" pitchFamily="34" charset="0"/>
              <a:buChar char="•"/>
            </a:pPr>
            <a:r>
              <a:rPr lang="en-US" sz="1917" dirty="0">
                <a:latin typeface="+mn-lt"/>
                <a:cs typeface="Times New Roman" panose="02020603050405020304" pitchFamily="18" charset="0"/>
              </a:rPr>
              <a:t>PBL Height: Covariance Wavelet Transform* and Fractal Dimension method</a:t>
            </a:r>
            <a:r>
              <a:rPr lang="en-US" sz="1917" baseline="30000" dirty="0" smtClean="0">
                <a:latin typeface="+mn-lt"/>
                <a:cs typeface="Times New Roman" panose="02020603050405020304" pitchFamily="18" charset="0"/>
              </a:rPr>
              <a:t>#</a:t>
            </a:r>
            <a:r>
              <a:rPr lang="en-US" sz="1917" dirty="0" smtClean="0">
                <a:latin typeface="+mn-lt"/>
                <a:cs typeface="Times New Roman" panose="02020603050405020304" pitchFamily="18" charset="0"/>
              </a:rPr>
              <a:t>.</a:t>
            </a:r>
          </a:p>
          <a:p>
            <a:endParaRPr lang="en-US" sz="1917" dirty="0">
              <a:latin typeface="+mn-lt"/>
              <a:ea typeface="Calibri" panose="020F0502020204030204" pitchFamily="34" charset="0"/>
              <a:cs typeface="Times New Roman" panose="02020603050405020304" pitchFamily="18" charset="0"/>
            </a:endParaRPr>
          </a:p>
          <a:p>
            <a:endParaRPr lang="en-US" sz="1917" dirty="0">
              <a:latin typeface="+mn-lt"/>
              <a:ea typeface="Calibri" panose="020F0502020204030204" pitchFamily="34" charset="0"/>
              <a:cs typeface="Times New Roman" panose="02020603050405020304" pitchFamily="18" charset="0"/>
            </a:endParaRPr>
          </a:p>
          <a:p>
            <a:endParaRPr lang="en-US" sz="1917" dirty="0">
              <a:latin typeface="+mn-lt"/>
              <a:ea typeface="Calibri" panose="020F0502020204030204" pitchFamily="34" charset="0"/>
              <a:cs typeface="Times New Roman" panose="02020603050405020304" pitchFamily="18" charset="0"/>
            </a:endParaRPr>
          </a:p>
          <a:p>
            <a:endParaRPr lang="en-US" sz="1917" dirty="0">
              <a:latin typeface="+mn-lt"/>
              <a:ea typeface="Calibri" panose="020F0502020204030204" pitchFamily="34" charset="0"/>
              <a:cs typeface="Times New Roman" panose="02020603050405020304" pitchFamily="18" charset="0"/>
            </a:endParaRPr>
          </a:p>
          <a:p>
            <a:endParaRPr lang="en-US" sz="1917" dirty="0">
              <a:latin typeface="+mn-lt"/>
              <a:ea typeface="Calibri" panose="020F0502020204030204" pitchFamily="34" charset="0"/>
              <a:cs typeface="Times New Roman" panose="02020603050405020304" pitchFamily="18" charset="0"/>
            </a:endParaRPr>
          </a:p>
          <a:p>
            <a:endParaRPr lang="en-US" sz="1917" dirty="0">
              <a:latin typeface="+mn-lt"/>
              <a:ea typeface="Calibri" panose="020F0502020204030204" pitchFamily="34" charset="0"/>
              <a:cs typeface="Times New Roman" panose="02020603050405020304" pitchFamily="18" charset="0"/>
            </a:endParaRPr>
          </a:p>
          <a:p>
            <a:endParaRPr lang="en-US" sz="1917" dirty="0">
              <a:latin typeface="+mn-lt"/>
              <a:ea typeface="Calibri" panose="020F0502020204030204" pitchFamily="34" charset="0"/>
              <a:cs typeface="Times New Roman" panose="02020603050405020304" pitchFamily="18" charset="0"/>
            </a:endParaRPr>
          </a:p>
          <a:p>
            <a:pPr marL="273835" indent="-273835">
              <a:buFont typeface="Arial" panose="020B0604020202020204" pitchFamily="34" charset="0"/>
              <a:buChar char="•"/>
            </a:pPr>
            <a:r>
              <a:rPr lang="en-US" sz="1917" dirty="0" smtClean="0">
                <a:ea typeface="Calibri" panose="020F0502020204030204" pitchFamily="34" charset="0"/>
                <a:cs typeface="Times New Roman" panose="02020603050405020304" pitchFamily="18" charset="0"/>
              </a:rPr>
              <a:t>PBL algorithm: Collaboration CREST/NCAS/NWS: Vaisala CL31 </a:t>
            </a:r>
            <a:r>
              <a:rPr lang="en-US" sz="1917" dirty="0">
                <a:ea typeface="Calibri" panose="020F0502020204030204" pitchFamily="34" charset="0"/>
                <a:cs typeface="Times New Roman" panose="02020603050405020304" pitchFamily="18" charset="0"/>
              </a:rPr>
              <a:t>ceilometers. </a:t>
            </a:r>
          </a:p>
          <a:p>
            <a:endParaRPr lang="en-US" sz="1342" dirty="0">
              <a:latin typeface="+mn-lt"/>
              <a:cs typeface="Times New Roman" panose="02020603050405020304" pitchFamily="18" charset="0"/>
            </a:endParaRPr>
          </a:p>
          <a:p>
            <a:r>
              <a:rPr lang="en-US" sz="1342" dirty="0">
                <a:latin typeface="+mn-lt"/>
                <a:cs typeface="Times New Roman" panose="02020603050405020304" pitchFamily="18" charset="0"/>
              </a:rPr>
              <a:t>*</a:t>
            </a:r>
            <a:r>
              <a:rPr lang="en-US" sz="1725" dirty="0">
                <a:latin typeface="+mn-lt"/>
                <a:cs typeface="Times New Roman" panose="02020603050405020304" pitchFamily="18" charset="0"/>
              </a:rPr>
              <a:t>Compton et al., </a:t>
            </a:r>
            <a:r>
              <a:rPr lang="en-US" sz="1725" i="1" dirty="0" smtClean="0">
                <a:latin typeface="+mn-lt"/>
                <a:cs typeface="Times New Roman" panose="02020603050405020304" pitchFamily="18" charset="0"/>
              </a:rPr>
              <a:t>J</a:t>
            </a:r>
            <a:r>
              <a:rPr lang="en-US" sz="1725" i="1" dirty="0">
                <a:latin typeface="+mn-lt"/>
                <a:cs typeface="Times New Roman" panose="02020603050405020304" pitchFamily="18" charset="0"/>
              </a:rPr>
              <a:t>. Atmos. Oceanic Technol.,</a:t>
            </a:r>
            <a:r>
              <a:rPr lang="en-US" sz="1725" dirty="0">
                <a:latin typeface="+mn-lt"/>
                <a:cs typeface="Times New Roman" panose="02020603050405020304" pitchFamily="18" charset="0"/>
              </a:rPr>
              <a:t> doi:10.1175/JTECHD-12-00116.1, 2013</a:t>
            </a:r>
            <a:r>
              <a:rPr lang="en-US" sz="1725" dirty="0" smtClean="0">
                <a:latin typeface="+mn-lt"/>
                <a:cs typeface="Times New Roman" panose="02020603050405020304" pitchFamily="18" charset="0"/>
              </a:rPr>
              <a:t>.</a:t>
            </a:r>
            <a:endParaRPr lang="en-US" sz="1725" dirty="0">
              <a:latin typeface="+mn-lt"/>
              <a:cs typeface="Times New Roman" panose="02020603050405020304" pitchFamily="18" charset="0"/>
            </a:endParaRPr>
          </a:p>
          <a:p>
            <a:r>
              <a:rPr lang="en-US" sz="1725" dirty="0">
                <a:latin typeface="+mn-lt"/>
                <a:cs typeface="Times New Roman" panose="02020603050405020304" pitchFamily="18" charset="0"/>
              </a:rPr>
              <a:t>#Liqiao Lei et al</a:t>
            </a:r>
            <a:r>
              <a:rPr lang="en-US" sz="1725" dirty="0" smtClean="0">
                <a:latin typeface="+mn-lt"/>
                <a:cs typeface="Times New Roman" panose="02020603050405020304" pitchFamily="18" charset="0"/>
              </a:rPr>
              <a:t>., </a:t>
            </a:r>
            <a:r>
              <a:rPr lang="en-US" sz="1725" i="1" dirty="0">
                <a:latin typeface="+mn-lt"/>
                <a:cs typeface="Times New Roman" panose="02020603050405020304" pitchFamily="18" charset="0"/>
              </a:rPr>
              <a:t>Proc. SPIE</a:t>
            </a:r>
            <a:r>
              <a:rPr lang="en-US" sz="1725" dirty="0">
                <a:latin typeface="+mn-lt"/>
                <a:cs typeface="Times New Roman" panose="02020603050405020304" pitchFamily="18" charset="0"/>
              </a:rPr>
              <a:t> 8731, Laser Radar Technology and Applications XVIII, 873112 (May 2013); doi:10.1117/12.2014772.</a:t>
            </a:r>
          </a:p>
        </p:txBody>
      </p:sp>
      <p:grpSp>
        <p:nvGrpSpPr>
          <p:cNvPr id="6" name="Group 5"/>
          <p:cNvGrpSpPr/>
          <p:nvPr/>
        </p:nvGrpSpPr>
        <p:grpSpPr>
          <a:xfrm>
            <a:off x="838964" y="805238"/>
            <a:ext cx="10552888" cy="2177254"/>
            <a:chOff x="23280835" y="13470393"/>
            <a:chExt cx="7975912" cy="1942228"/>
          </a:xfrm>
        </p:grpSpPr>
        <p:pic>
          <p:nvPicPr>
            <p:cNvPr id="7" name="Picture 6" descr="PBL_UMBC_CCNY.emf"/>
            <p:cNvPicPr preferRelativeResize="0"/>
            <p:nvPr/>
          </p:nvPicPr>
          <p:blipFill>
            <a:blip r:embed="rId2" cstate="print"/>
            <a:srcRect l="4456" r="8772"/>
            <a:stretch>
              <a:fillRect/>
            </a:stretch>
          </p:blipFill>
          <p:spPr>
            <a:xfrm>
              <a:off x="25995430" y="13500666"/>
              <a:ext cx="2549594" cy="1911955"/>
            </a:xfrm>
            <a:prstGeom prst="rect">
              <a:avLst/>
            </a:prstGeom>
          </p:spPr>
        </p:pic>
        <p:sp>
          <p:nvSpPr>
            <p:cNvPr id="8" name="Rectangle 7"/>
            <p:cNvSpPr/>
            <p:nvPr/>
          </p:nvSpPr>
          <p:spPr>
            <a:xfrm>
              <a:off x="28707152" y="13482251"/>
              <a:ext cx="2549595" cy="191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630" tIns="43815" rIns="87630" bIns="43815" numCol="1" spcCol="0" rtlCol="0" fromWordArt="0" anchor="ctr" anchorCtr="0" forceAA="0" compatLnSpc="1">
              <a:prstTxWarp prst="textNoShape">
                <a:avLst/>
              </a:prstTxWarp>
              <a:noAutofit/>
            </a:bodyPr>
            <a:lstStyle/>
            <a:p>
              <a:pPr algn="ctr"/>
              <a:endParaRPr lang="en-US" sz="6421" dirty="0">
                <a:solidFill>
                  <a:schemeClr val="tx1"/>
                </a:solidFill>
              </a:endParaRPr>
            </a:p>
          </p:txBody>
        </p:sp>
        <p:pic>
          <p:nvPicPr>
            <p:cNvPr id="9" name="Picture 8" descr="20110716_WP.jpg"/>
            <p:cNvPicPr preferRelativeResize="0"/>
            <p:nvPr/>
          </p:nvPicPr>
          <p:blipFill>
            <a:blip r:embed="rId3" cstate="screen">
              <a:extLst>
                <a:ext uri="{28A0092B-C50C-407E-A947-70E740481C1C}">
                  <a14:useLocalDpi xmlns:a14="http://schemas.microsoft.com/office/drawing/2010/main" xmlns=""/>
                </a:ext>
              </a:extLst>
            </a:blip>
            <a:srcRect/>
            <a:stretch>
              <a:fillRect/>
            </a:stretch>
          </p:blipFill>
          <p:spPr>
            <a:xfrm>
              <a:off x="23280835" y="13502774"/>
              <a:ext cx="2552467" cy="1901952"/>
            </a:xfrm>
            <a:prstGeom prst="rect">
              <a:avLst/>
            </a:prstGeom>
          </p:spPr>
        </p:pic>
        <p:pic>
          <p:nvPicPr>
            <p:cNvPr id="10" name="Picture 9"/>
            <p:cNvPicPr preferRelativeResize="0"/>
            <p:nvPr/>
          </p:nvPicPr>
          <p:blipFill>
            <a:blip r:embed="rId4" cstate="print"/>
            <a:srcRect l="8155" t="6286" r="7135" b="4191"/>
            <a:stretch>
              <a:fillRect/>
            </a:stretch>
          </p:blipFill>
          <p:spPr bwMode="auto">
            <a:xfrm>
              <a:off x="28750190" y="13684675"/>
              <a:ext cx="2463517" cy="1679589"/>
            </a:xfrm>
            <a:prstGeom prst="rect">
              <a:avLst/>
            </a:prstGeom>
            <a:noFill/>
            <a:ln w="9525">
              <a:noFill/>
              <a:miter lim="800000"/>
              <a:headEnd/>
              <a:tailEnd/>
            </a:ln>
          </p:spPr>
        </p:pic>
        <p:sp>
          <p:nvSpPr>
            <p:cNvPr id="11" name="TextBox 10"/>
            <p:cNvSpPr txBox="1"/>
            <p:nvPr/>
          </p:nvSpPr>
          <p:spPr>
            <a:xfrm>
              <a:off x="29005151" y="13470393"/>
              <a:ext cx="1480764" cy="213866"/>
            </a:xfrm>
            <a:prstGeom prst="rect">
              <a:avLst/>
            </a:prstGeom>
            <a:noFill/>
          </p:spPr>
          <p:txBody>
            <a:bodyPr wrap="none" rtlCol="0">
              <a:spAutoFit/>
            </a:bodyPr>
            <a:lstStyle/>
            <a:p>
              <a:r>
                <a:rPr lang="en-US" sz="958" u="sng" dirty="0"/>
                <a:t>Hampton Univ.: Fractal Dimension*</a:t>
              </a: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16121" y="3349746"/>
            <a:ext cx="4086939" cy="1969845"/>
          </a:xfrm>
          <a:prstGeom prst="rect">
            <a:avLst/>
          </a:prstGeom>
        </p:spPr>
      </p:pic>
      <p:pic>
        <p:nvPicPr>
          <p:cNvPr id="13" name="Picture 4" descr="NoaaCrest-Original copy3"/>
          <p:cNvPicPr>
            <a:picLocks noChangeAspect="1" noChangeArrowheads="1"/>
          </p:cNvPicPr>
          <p:nvPr/>
        </p:nvPicPr>
        <p:blipFill>
          <a:blip r:embed="rId6" cstate="print"/>
          <a:srcRect/>
          <a:stretch>
            <a:fillRect/>
          </a:stretch>
        </p:blipFill>
        <p:spPr bwMode="auto">
          <a:xfrm>
            <a:off x="6273800" y="5"/>
            <a:ext cx="5918200" cy="1455581"/>
          </a:xfrm>
          <a:prstGeom prst="rect">
            <a:avLst/>
          </a:prstGeom>
          <a:noFill/>
        </p:spPr>
      </p:pic>
    </p:spTree>
    <p:extLst>
      <p:ext uri="{BB962C8B-B14F-4D97-AF65-F5344CB8AC3E}">
        <p14:creationId xmlns:p14="http://schemas.microsoft.com/office/powerpoint/2010/main" xmlns="" val="720649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11884</TotalTime>
  <Words>2577</Words>
  <Application>Microsoft Office PowerPoint</Application>
  <PresentationFormat>Custom</PresentationFormat>
  <Paragraphs>396</Paragraphs>
  <Slides>30</Slides>
  <Notes>3</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1_Office Theme</vt:lpstr>
      <vt:lpstr>NOAA-CREST Algorithm Development Activities</vt:lpstr>
      <vt:lpstr>Algorithm Development Outline</vt:lpstr>
      <vt:lpstr>Slide 3</vt:lpstr>
      <vt:lpstr>Slide 4</vt:lpstr>
      <vt:lpstr>Slide 5</vt:lpstr>
      <vt:lpstr>Improving High Resolution Satellite AOD in urban  areas</vt:lpstr>
      <vt:lpstr>Modifications to spectral albedo ratios </vt:lpstr>
      <vt:lpstr>Slide 8</vt:lpstr>
      <vt:lpstr>Slide 9</vt:lpstr>
      <vt:lpstr>Slide 10</vt:lpstr>
      <vt:lpstr>Retrieved Aerosol Extinction (Before Improvements)</vt:lpstr>
      <vt:lpstr>Slide 12</vt:lpstr>
      <vt:lpstr>Slide 13</vt:lpstr>
      <vt:lpstr>Slide 14</vt:lpstr>
      <vt:lpstr>Algorithms for Chesapeake Bay and other coastal waters</vt:lpstr>
      <vt:lpstr>Retrieval of [Chl] using NN</vt:lpstr>
      <vt:lpstr>Multi-band algorithms which use 745nm band</vt:lpstr>
      <vt:lpstr>Retrieval of water parameters from polarimetric data</vt:lpstr>
      <vt:lpstr>Relationship between the Degree of Polarization (DoLP) and attenuation/ absorption ratio c/a From RT simulations below water</vt:lpstr>
      <vt:lpstr> </vt:lpstr>
      <vt:lpstr>Slide 21</vt:lpstr>
      <vt:lpstr>Slide 22</vt:lpstr>
      <vt:lpstr>Slide 23</vt:lpstr>
      <vt:lpstr>NNviirs v CCNY Field Measurements</vt:lpstr>
      <vt:lpstr>NN VIIRS KB Retrievals WFS COMPARED WITH IN-SITU HABSOS</vt:lpstr>
      <vt:lpstr>NN MODIS KB Retrievals WFS COMPARED WITH MODIS FLH</vt:lpstr>
      <vt:lpstr>Slide 27</vt:lpstr>
      <vt:lpstr>Bottom albedo and water column correction</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McCormick and John Anderson</dc:creator>
  <cp:lastModifiedBy>John Anderson</cp:lastModifiedBy>
  <cp:revision>127</cp:revision>
  <dcterms:created xsi:type="dcterms:W3CDTF">2015-05-05T12:25:15Z</dcterms:created>
  <dcterms:modified xsi:type="dcterms:W3CDTF">2015-05-06T19:31:27Z</dcterms:modified>
</cp:coreProperties>
</file>