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Default Extension="tiff" ContentType="image/tiff"/>
  <Default Extension="vml" ContentType="application/vnd.openxmlformats-officedocument.vmlDrawing"/>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87" r:id="rId5"/>
    <p:sldId id="263" r:id="rId6"/>
    <p:sldId id="264" r:id="rId7"/>
    <p:sldId id="265" r:id="rId8"/>
    <p:sldId id="266" r:id="rId9"/>
    <p:sldId id="267" r:id="rId10"/>
    <p:sldId id="268" r:id="rId11"/>
    <p:sldId id="288" r:id="rId12"/>
    <p:sldId id="289" r:id="rId13"/>
    <p:sldId id="290" r:id="rId14"/>
    <p:sldId id="269" r:id="rId15"/>
    <p:sldId id="270" r:id="rId16"/>
    <p:sldId id="271"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71" d="100"/>
          <a:sy n="71" d="100"/>
        </p:scale>
        <p:origin x="-108" y="-4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iagrams/_rels/data5.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9183A-D1D9-45CB-8253-C2E3BE903EBD}" type="doc">
      <dgm:prSet loTypeId="urn:microsoft.com/office/officeart/2005/8/layout/matrix2" loCatId="matrix" qsTypeId="urn:microsoft.com/office/officeart/2005/8/quickstyle/simple5" qsCatId="simple" csTypeId="urn:microsoft.com/office/officeart/2005/8/colors/accent0_3" csCatId="mainScheme" phldr="1"/>
      <dgm:spPr/>
      <dgm:t>
        <a:bodyPr/>
        <a:lstStyle/>
        <a:p>
          <a:endParaRPr lang="en-US"/>
        </a:p>
      </dgm:t>
    </dgm:pt>
    <dgm:pt modelId="{1D09E355-FA29-46E4-8706-2277BE030BB8}">
      <dgm:prSet phldrT="[Text]" custT="1"/>
      <dgm:spPr/>
      <dgm:t>
        <a:bodyPr/>
        <a:lstStyle/>
        <a:p>
          <a:pPr algn="l">
            <a:lnSpc>
              <a:spcPct val="100000"/>
            </a:lnSpc>
          </a:pPr>
          <a:r>
            <a:rPr lang="en-US" sz="2400" dirty="0" smtClean="0"/>
            <a:t>Calibration of VIS-IR Channels on Weather Satellites</a:t>
          </a:r>
        </a:p>
        <a:p>
          <a:pPr algn="l">
            <a:lnSpc>
              <a:spcPct val="100000"/>
            </a:lnSpc>
          </a:pPr>
          <a:r>
            <a:rPr lang="en-US" sz="2400" dirty="0" smtClean="0"/>
            <a:t>THEME I</a:t>
          </a:r>
        </a:p>
        <a:p>
          <a:pPr algn="l">
            <a:lnSpc>
              <a:spcPct val="100000"/>
            </a:lnSpc>
          </a:pPr>
          <a:r>
            <a:rPr lang="en-US" sz="2000" dirty="0" smtClean="0"/>
            <a:t>CREST (Rossow)</a:t>
          </a:r>
        </a:p>
        <a:p>
          <a:pPr algn="l">
            <a:lnSpc>
              <a:spcPct val="100000"/>
            </a:lnSpc>
          </a:pPr>
          <a:r>
            <a:rPr lang="en-US" sz="2000" dirty="0" smtClean="0"/>
            <a:t>NOAA (</a:t>
          </a:r>
          <a:r>
            <a:rPr lang="en-US" sz="2000" dirty="0" err="1" smtClean="0"/>
            <a:t>Heidinger</a:t>
          </a:r>
          <a:r>
            <a:rPr lang="en-US" sz="2000" dirty="0" smtClean="0"/>
            <a:t>, </a:t>
          </a:r>
          <a:r>
            <a:rPr lang="en-US" sz="2000" dirty="0" err="1" smtClean="0"/>
            <a:t>Inamdar</a:t>
          </a:r>
          <a:r>
            <a:rPr lang="en-US" sz="2000" dirty="0" smtClean="0"/>
            <a:t>), Ferrier (NASA), Stone (JPL), </a:t>
          </a:r>
          <a:r>
            <a:rPr lang="en-US" sz="2000" dirty="0" err="1" smtClean="0"/>
            <a:t>Doelling</a:t>
          </a:r>
          <a:r>
            <a:rPr lang="en-US" sz="2000" dirty="0" smtClean="0"/>
            <a:t> (NASA), </a:t>
          </a:r>
          <a:r>
            <a:rPr lang="en-US" sz="2000" dirty="0" err="1" smtClean="0"/>
            <a:t>Hinkelman</a:t>
          </a:r>
          <a:r>
            <a:rPr lang="en-US" sz="2000" dirty="0" smtClean="0"/>
            <a:t> (Washington)</a:t>
          </a:r>
        </a:p>
        <a:p>
          <a:pPr algn="l">
            <a:lnSpc>
              <a:spcPct val="100000"/>
            </a:lnSpc>
          </a:pPr>
          <a:r>
            <a:rPr lang="en-US" sz="2000" dirty="0" smtClean="0"/>
            <a:t>Funding Source (NASA)</a:t>
          </a:r>
          <a:endParaRPr lang="en-US" sz="2400" dirty="0" smtClean="0"/>
        </a:p>
        <a:p>
          <a:pPr algn="l">
            <a:lnSpc>
              <a:spcPct val="90000"/>
            </a:lnSpc>
          </a:pPr>
          <a:r>
            <a:rPr lang="en-US" sz="2400" dirty="0" smtClean="0"/>
            <a:t> </a:t>
          </a:r>
          <a:endParaRPr lang="en-US" sz="2400" dirty="0">
            <a:solidFill>
              <a:srgbClr val="FFC000"/>
            </a:solidFill>
          </a:endParaRPr>
        </a:p>
      </dgm:t>
    </dgm:pt>
    <dgm:pt modelId="{3ADD16DA-273A-4C20-9B33-EA57C3A60E5B}" type="parTrans" cxnId="{493CBF40-8F3E-4D4B-9BC8-0DCB321159E9}">
      <dgm:prSet/>
      <dgm:spPr/>
      <dgm:t>
        <a:bodyPr/>
        <a:lstStyle/>
        <a:p>
          <a:endParaRPr lang="en-US" sz="2800"/>
        </a:p>
      </dgm:t>
    </dgm:pt>
    <dgm:pt modelId="{BB62B210-271F-4D7D-BC47-E55B3C3968E9}" type="sibTrans" cxnId="{493CBF40-8F3E-4D4B-9BC8-0DCB321159E9}">
      <dgm:prSet/>
      <dgm:spPr/>
      <dgm:t>
        <a:bodyPr/>
        <a:lstStyle/>
        <a:p>
          <a:endParaRPr lang="en-US" sz="2800"/>
        </a:p>
      </dgm:t>
    </dgm:pt>
    <dgm:pt modelId="{6A3DD164-E6E9-4192-AD7B-AB4505C27768}">
      <dgm:prSet phldrT="[Text]" custT="1"/>
      <dgm:spPr/>
      <dgm:t>
        <a:bodyPr/>
        <a:lstStyle/>
        <a:p>
          <a:pPr algn="l"/>
          <a:r>
            <a:rPr lang="en-US" sz="2800" dirty="0" smtClean="0"/>
            <a:t> Produce Calibration of Imager VIS-IR Radiances Consistent Across All Weather Satellites </a:t>
          </a:r>
        </a:p>
        <a:p>
          <a:pPr algn="l"/>
          <a:r>
            <a:rPr lang="en-US" sz="2800" dirty="0" smtClean="0"/>
            <a:t>NOAA Relevance: Support Use of Radiance Data from Other Weather Satellites in NOAA’s Analyses </a:t>
          </a:r>
          <a:endParaRPr lang="en-US" sz="2800" dirty="0"/>
        </a:p>
      </dgm:t>
    </dgm:pt>
    <dgm:pt modelId="{042146EC-D6DE-46FE-9BDE-41C981F52539}" type="parTrans" cxnId="{311F7A9F-DFFE-45E5-9E54-B07A60B93712}">
      <dgm:prSet/>
      <dgm:spPr/>
      <dgm:t>
        <a:bodyPr/>
        <a:lstStyle/>
        <a:p>
          <a:endParaRPr lang="en-US" sz="2800"/>
        </a:p>
      </dgm:t>
    </dgm:pt>
    <dgm:pt modelId="{81B7D04F-5E41-41E3-870F-8B407F4D74F9}" type="sibTrans" cxnId="{311F7A9F-DFFE-45E5-9E54-B07A60B93712}">
      <dgm:prSet/>
      <dgm:spPr/>
      <dgm:t>
        <a:bodyPr/>
        <a:lstStyle/>
        <a:p>
          <a:endParaRPr lang="en-US" sz="2800"/>
        </a:p>
      </dgm:t>
    </dgm:pt>
    <dgm:pt modelId="{24CED257-B4BC-4E1E-A844-7D18A1865C6B}">
      <dgm:prSet phldrT="[Text]" custT="1"/>
      <dgm:spPr/>
      <dgm:t>
        <a:bodyPr/>
        <a:lstStyle/>
        <a:p>
          <a:r>
            <a:rPr lang="en-US" sz="2800" dirty="0" smtClean="0"/>
            <a:t>Refinement of AVHRR Calibration for 1979-2014 Anchored on ER-2 Flights in 1980s and MODIS in 2000s</a:t>
          </a:r>
        </a:p>
        <a:p>
          <a:r>
            <a:rPr lang="en-US" sz="2800" dirty="0" smtClean="0"/>
            <a:t>Normalization of All Geostationary Satellite Instruments to AVHRR</a:t>
          </a:r>
          <a:endParaRPr lang="en-US" sz="2800" dirty="0"/>
        </a:p>
      </dgm:t>
    </dgm:pt>
    <dgm:pt modelId="{A638D1C1-4B0A-4B0A-9CCF-D4EF37FB338A}" type="parTrans" cxnId="{57245258-5C11-45E8-B5AF-4E380445DCF3}">
      <dgm:prSet/>
      <dgm:spPr/>
      <dgm:t>
        <a:bodyPr/>
        <a:lstStyle/>
        <a:p>
          <a:endParaRPr lang="en-US" sz="2800"/>
        </a:p>
      </dgm:t>
    </dgm:pt>
    <dgm:pt modelId="{B790D343-2C83-47E2-8859-1030896DE50A}" type="sibTrans" cxnId="{57245258-5C11-45E8-B5AF-4E380445DCF3}">
      <dgm:prSet/>
      <dgm:spPr/>
      <dgm:t>
        <a:bodyPr/>
        <a:lstStyle/>
        <a:p>
          <a:endParaRPr lang="en-US" sz="2800"/>
        </a:p>
      </dgm:t>
    </dgm:pt>
    <dgm:pt modelId="{FBD0B24E-0EAA-41F7-8B72-ECCEE3EBFC7B}">
      <dgm:prSet phldrT="[Text]" custT="1"/>
      <dgm:spPr/>
      <dgm:t>
        <a:bodyPr/>
        <a:lstStyle/>
        <a:p>
          <a:r>
            <a:rPr lang="en-US" sz="2400" dirty="0" smtClean="0"/>
            <a:t>Ties the Entire Weather Satellite Constellation to a Common Absolute Calibration Standard</a:t>
          </a:r>
        </a:p>
        <a:p>
          <a:r>
            <a:rPr lang="en-US" sz="2400" dirty="0" smtClean="0"/>
            <a:t>This Capability is Being Transferred to NOAA as part of ISCCP R2O </a:t>
          </a:r>
          <a:endParaRPr lang="en-US" sz="2400" dirty="0"/>
        </a:p>
      </dgm:t>
    </dgm:pt>
    <dgm:pt modelId="{F0B6F75F-AF9C-4FF0-A1FD-BF19EA783291}" type="parTrans" cxnId="{0C625B4C-8107-45FD-A335-2C096D6B1428}">
      <dgm:prSet/>
      <dgm:spPr/>
      <dgm:t>
        <a:bodyPr/>
        <a:lstStyle/>
        <a:p>
          <a:endParaRPr lang="en-US" sz="2800"/>
        </a:p>
      </dgm:t>
    </dgm:pt>
    <dgm:pt modelId="{C5049E48-4A8E-408F-B244-18BE17F14057}" type="sibTrans" cxnId="{0C625B4C-8107-45FD-A335-2C096D6B1428}">
      <dgm:prSet/>
      <dgm:spPr/>
      <dgm:t>
        <a:bodyPr/>
        <a:lstStyle/>
        <a:p>
          <a:endParaRPr lang="en-US" sz="2800"/>
        </a:p>
      </dgm:t>
    </dgm:pt>
    <dgm:pt modelId="{9D15137C-7409-4EF1-A380-2DAFC46290FC}" type="pres">
      <dgm:prSet presAssocID="{9F39183A-D1D9-45CB-8253-C2E3BE903EBD}" presName="matrix" presStyleCnt="0">
        <dgm:presLayoutVars>
          <dgm:chMax val="1"/>
          <dgm:dir/>
          <dgm:resizeHandles val="exact"/>
        </dgm:presLayoutVars>
      </dgm:prSet>
      <dgm:spPr/>
      <dgm:t>
        <a:bodyPr/>
        <a:lstStyle/>
        <a:p>
          <a:endParaRPr lang="en-US"/>
        </a:p>
      </dgm:t>
    </dgm:pt>
    <dgm:pt modelId="{2763724B-9F08-4708-86F1-C584E5D0CB14}" type="pres">
      <dgm:prSet presAssocID="{9F39183A-D1D9-45CB-8253-C2E3BE903EBD}" presName="axisShape" presStyleLbl="bgShp" presStyleIdx="0" presStyleCnt="1" custScaleX="182663"/>
      <dgm:spPr/>
    </dgm:pt>
    <dgm:pt modelId="{58FE485A-5DF6-4F9A-B426-B26202B646A7}" type="pres">
      <dgm:prSet presAssocID="{9F39183A-D1D9-45CB-8253-C2E3BE903EBD}" presName="rect1" presStyleLbl="node1" presStyleIdx="0" presStyleCnt="4" custScaleX="219461" custScaleY="132626" custLinFactNeighborX="-55632" custLinFactNeighborY="-5204">
        <dgm:presLayoutVars>
          <dgm:chMax val="0"/>
          <dgm:chPref val="0"/>
          <dgm:bulletEnabled val="1"/>
        </dgm:presLayoutVars>
      </dgm:prSet>
      <dgm:spPr/>
      <dgm:t>
        <a:bodyPr/>
        <a:lstStyle/>
        <a:p>
          <a:endParaRPr lang="en-US"/>
        </a:p>
      </dgm:t>
    </dgm:pt>
    <dgm:pt modelId="{A7DE12BB-AA2A-489A-9F8B-AD775071428A}" type="pres">
      <dgm:prSet presAssocID="{9F39183A-D1D9-45CB-8253-C2E3BE903EBD}" presName="rect2" presStyleLbl="node1" presStyleIdx="1" presStyleCnt="4" custScaleX="219064" custScaleY="111955" custLinFactNeighborX="57362" custLinFactNeighborY="-5334">
        <dgm:presLayoutVars>
          <dgm:chMax val="0"/>
          <dgm:chPref val="0"/>
          <dgm:bulletEnabled val="1"/>
        </dgm:presLayoutVars>
      </dgm:prSet>
      <dgm:spPr/>
      <dgm:t>
        <a:bodyPr/>
        <a:lstStyle/>
        <a:p>
          <a:endParaRPr lang="en-US"/>
        </a:p>
      </dgm:t>
    </dgm:pt>
    <dgm:pt modelId="{2E8407B7-19DB-4FF1-BB93-3615DC098F76}" type="pres">
      <dgm:prSet presAssocID="{9F39183A-D1D9-45CB-8253-C2E3BE903EBD}" presName="rect3" presStyleLbl="node1" presStyleIdx="2" presStyleCnt="4" custScaleX="219692" custScaleY="112789" custLinFactNeighborX="-56138" custLinFactNeighborY="4421">
        <dgm:presLayoutVars>
          <dgm:chMax val="0"/>
          <dgm:chPref val="0"/>
          <dgm:bulletEnabled val="1"/>
        </dgm:presLayoutVars>
      </dgm:prSet>
      <dgm:spPr/>
      <dgm:t>
        <a:bodyPr/>
        <a:lstStyle/>
        <a:p>
          <a:endParaRPr lang="en-US"/>
        </a:p>
      </dgm:t>
    </dgm:pt>
    <dgm:pt modelId="{53A6496A-DE06-40E1-99F8-F45E6D66D72E}" type="pres">
      <dgm:prSet presAssocID="{9F39183A-D1D9-45CB-8253-C2E3BE903EBD}" presName="rect4" presStyleLbl="node1" presStyleIdx="3" presStyleCnt="4" custScaleX="217536" custScaleY="118317" custLinFactNeighborX="55976" custLinFactNeighborY="5320">
        <dgm:presLayoutVars>
          <dgm:chMax val="0"/>
          <dgm:chPref val="0"/>
          <dgm:bulletEnabled val="1"/>
        </dgm:presLayoutVars>
      </dgm:prSet>
      <dgm:spPr/>
      <dgm:t>
        <a:bodyPr/>
        <a:lstStyle/>
        <a:p>
          <a:endParaRPr lang="en-US"/>
        </a:p>
      </dgm:t>
    </dgm:pt>
  </dgm:ptLst>
  <dgm:cxnLst>
    <dgm:cxn modelId="{AA26DCE7-A610-458A-AC2D-81E88EC7C6A9}" type="presOf" srcId="{1D09E355-FA29-46E4-8706-2277BE030BB8}" destId="{58FE485A-5DF6-4F9A-B426-B26202B646A7}" srcOrd="0" destOrd="0" presId="urn:microsoft.com/office/officeart/2005/8/layout/matrix2"/>
    <dgm:cxn modelId="{821776D4-7E39-4D04-89BE-6B027F33DA95}" type="presOf" srcId="{9F39183A-D1D9-45CB-8253-C2E3BE903EBD}" destId="{9D15137C-7409-4EF1-A380-2DAFC46290FC}" srcOrd="0" destOrd="0" presId="urn:microsoft.com/office/officeart/2005/8/layout/matrix2"/>
    <dgm:cxn modelId="{77FAA339-BE90-4B21-9B1F-34EF99027A29}" type="presOf" srcId="{FBD0B24E-0EAA-41F7-8B72-ECCEE3EBFC7B}" destId="{53A6496A-DE06-40E1-99F8-F45E6D66D72E}" srcOrd="0" destOrd="0" presId="urn:microsoft.com/office/officeart/2005/8/layout/matrix2"/>
    <dgm:cxn modelId="{FCE4E5D8-4605-4675-8677-2421644FCA78}" type="presOf" srcId="{24CED257-B4BC-4E1E-A844-7D18A1865C6B}" destId="{2E8407B7-19DB-4FF1-BB93-3615DC098F76}" srcOrd="0" destOrd="0" presId="urn:microsoft.com/office/officeart/2005/8/layout/matrix2"/>
    <dgm:cxn modelId="{311F7A9F-DFFE-45E5-9E54-B07A60B93712}" srcId="{9F39183A-D1D9-45CB-8253-C2E3BE903EBD}" destId="{6A3DD164-E6E9-4192-AD7B-AB4505C27768}" srcOrd="1" destOrd="0" parTransId="{042146EC-D6DE-46FE-9BDE-41C981F52539}" sibTransId="{81B7D04F-5E41-41E3-870F-8B407F4D74F9}"/>
    <dgm:cxn modelId="{70682CF6-EA11-4E78-9732-2EB5312DE0CE}" type="presOf" srcId="{6A3DD164-E6E9-4192-AD7B-AB4505C27768}" destId="{A7DE12BB-AA2A-489A-9F8B-AD775071428A}" srcOrd="0" destOrd="0" presId="urn:microsoft.com/office/officeart/2005/8/layout/matrix2"/>
    <dgm:cxn modelId="{0C625B4C-8107-45FD-A335-2C096D6B1428}" srcId="{9F39183A-D1D9-45CB-8253-C2E3BE903EBD}" destId="{FBD0B24E-0EAA-41F7-8B72-ECCEE3EBFC7B}" srcOrd="3" destOrd="0" parTransId="{F0B6F75F-AF9C-4FF0-A1FD-BF19EA783291}" sibTransId="{C5049E48-4A8E-408F-B244-18BE17F14057}"/>
    <dgm:cxn modelId="{57245258-5C11-45E8-B5AF-4E380445DCF3}" srcId="{9F39183A-D1D9-45CB-8253-C2E3BE903EBD}" destId="{24CED257-B4BC-4E1E-A844-7D18A1865C6B}" srcOrd="2" destOrd="0" parTransId="{A638D1C1-4B0A-4B0A-9CCF-D4EF37FB338A}" sibTransId="{B790D343-2C83-47E2-8859-1030896DE50A}"/>
    <dgm:cxn modelId="{493CBF40-8F3E-4D4B-9BC8-0DCB321159E9}" srcId="{9F39183A-D1D9-45CB-8253-C2E3BE903EBD}" destId="{1D09E355-FA29-46E4-8706-2277BE030BB8}" srcOrd="0" destOrd="0" parTransId="{3ADD16DA-273A-4C20-9B33-EA57C3A60E5B}" sibTransId="{BB62B210-271F-4D7D-BC47-E55B3C3968E9}"/>
    <dgm:cxn modelId="{5F808FDB-9F97-46F0-ABED-E8D82AC420E9}" type="presParOf" srcId="{9D15137C-7409-4EF1-A380-2DAFC46290FC}" destId="{2763724B-9F08-4708-86F1-C584E5D0CB14}" srcOrd="0" destOrd="0" presId="urn:microsoft.com/office/officeart/2005/8/layout/matrix2"/>
    <dgm:cxn modelId="{CFCFCF56-4C6B-4CF3-AE3E-72777FF9829B}" type="presParOf" srcId="{9D15137C-7409-4EF1-A380-2DAFC46290FC}" destId="{58FE485A-5DF6-4F9A-B426-B26202B646A7}" srcOrd="1" destOrd="0" presId="urn:microsoft.com/office/officeart/2005/8/layout/matrix2"/>
    <dgm:cxn modelId="{E31E3ACF-ED35-464E-A080-AD0BFC33AE28}" type="presParOf" srcId="{9D15137C-7409-4EF1-A380-2DAFC46290FC}" destId="{A7DE12BB-AA2A-489A-9F8B-AD775071428A}" srcOrd="2" destOrd="0" presId="urn:microsoft.com/office/officeart/2005/8/layout/matrix2"/>
    <dgm:cxn modelId="{614883D3-488A-43E3-AE6A-B30C3130C63E}" type="presParOf" srcId="{9D15137C-7409-4EF1-A380-2DAFC46290FC}" destId="{2E8407B7-19DB-4FF1-BB93-3615DC098F76}" srcOrd="3" destOrd="0" presId="urn:microsoft.com/office/officeart/2005/8/layout/matrix2"/>
    <dgm:cxn modelId="{FAA3988D-B102-45EE-9788-D80B8A973AC2}" type="presParOf" srcId="{9D15137C-7409-4EF1-A380-2DAFC46290FC}" destId="{53A6496A-DE06-40E1-99F8-F45E6D66D72E}"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39183A-D1D9-45CB-8253-C2E3BE903EBD}" type="doc">
      <dgm:prSet loTypeId="urn:microsoft.com/office/officeart/2005/8/layout/matrix2" loCatId="matrix" qsTypeId="urn:microsoft.com/office/officeart/2005/8/quickstyle/simple5" qsCatId="simple" csTypeId="urn:microsoft.com/office/officeart/2005/8/colors/accent0_3" csCatId="mainScheme" phldr="1"/>
      <dgm:spPr/>
      <dgm:t>
        <a:bodyPr/>
        <a:lstStyle/>
        <a:p>
          <a:endParaRPr lang="en-US"/>
        </a:p>
      </dgm:t>
    </dgm:pt>
    <dgm:pt modelId="{1D09E355-FA29-46E4-8706-2277BE030BB8}">
      <dgm:prSet phldrT="[Text]" custT="1"/>
      <dgm:spPr/>
      <dgm:t>
        <a:bodyPr/>
        <a:lstStyle/>
        <a:p>
          <a:pPr algn="l">
            <a:lnSpc>
              <a:spcPct val="100000"/>
            </a:lnSpc>
          </a:pPr>
          <a:r>
            <a:rPr lang="en-US" sz="2000" dirty="0" smtClean="0"/>
            <a:t>Calibration of SSM/T2 UTH radiances</a:t>
          </a:r>
        </a:p>
        <a:p>
          <a:pPr algn="l">
            <a:lnSpc>
              <a:spcPct val="100000"/>
            </a:lnSpc>
          </a:pPr>
          <a:r>
            <a:rPr lang="en-US" sz="2000" dirty="0" smtClean="0"/>
            <a:t>CREST participants: J Luo and W. B. </a:t>
          </a:r>
          <a:r>
            <a:rPr lang="en-US" sz="2000" dirty="0" err="1" smtClean="0"/>
            <a:t>Rossow</a:t>
          </a:r>
          <a:r>
            <a:rPr lang="en-US" sz="2000" dirty="0" smtClean="0"/>
            <a:t> </a:t>
          </a:r>
        </a:p>
        <a:p>
          <a:pPr algn="l">
            <a:lnSpc>
              <a:spcPct val="100000"/>
            </a:lnSpc>
          </a:pPr>
          <a:r>
            <a:rPr lang="en-US" sz="2000" dirty="0" smtClean="0"/>
            <a:t>Collaborators: John Bates and Lei Shi</a:t>
          </a:r>
        </a:p>
        <a:p>
          <a:pPr algn="l">
            <a:lnSpc>
              <a:spcPct val="100000"/>
            </a:lnSpc>
          </a:pPr>
          <a:r>
            <a:rPr lang="en-US" sz="2000" dirty="0" smtClean="0"/>
            <a:t>Funding Source: NCDC</a:t>
          </a:r>
          <a:endParaRPr lang="en-US" sz="2400" dirty="0" smtClean="0"/>
        </a:p>
        <a:p>
          <a:pPr algn="l">
            <a:lnSpc>
              <a:spcPct val="90000"/>
            </a:lnSpc>
          </a:pPr>
          <a:r>
            <a:rPr lang="en-US" sz="2400" dirty="0" smtClean="0"/>
            <a:t> </a:t>
          </a:r>
          <a:endParaRPr lang="en-US" sz="2400" dirty="0">
            <a:solidFill>
              <a:srgbClr val="FFC000"/>
            </a:solidFill>
          </a:endParaRPr>
        </a:p>
      </dgm:t>
    </dgm:pt>
    <dgm:pt modelId="{3ADD16DA-273A-4C20-9B33-EA57C3A60E5B}" type="parTrans" cxnId="{493CBF40-8F3E-4D4B-9BC8-0DCB321159E9}">
      <dgm:prSet/>
      <dgm:spPr/>
      <dgm:t>
        <a:bodyPr/>
        <a:lstStyle/>
        <a:p>
          <a:endParaRPr lang="en-US" sz="2800"/>
        </a:p>
      </dgm:t>
    </dgm:pt>
    <dgm:pt modelId="{BB62B210-271F-4D7D-BC47-E55B3C3968E9}" type="sibTrans" cxnId="{493CBF40-8F3E-4D4B-9BC8-0DCB321159E9}">
      <dgm:prSet/>
      <dgm:spPr/>
      <dgm:t>
        <a:bodyPr/>
        <a:lstStyle/>
        <a:p>
          <a:endParaRPr lang="en-US" sz="2800"/>
        </a:p>
      </dgm:t>
    </dgm:pt>
    <dgm:pt modelId="{6A3DD164-E6E9-4192-AD7B-AB4505C27768}">
      <dgm:prSet phldrT="[Text]" custT="1"/>
      <dgm:spPr/>
      <dgm:t>
        <a:bodyPr/>
        <a:lstStyle/>
        <a:p>
          <a:pPr algn="l"/>
          <a:r>
            <a:rPr lang="en-US" sz="2000" dirty="0" smtClean="0"/>
            <a:t> The project goal is to bring together UTH-related radiance data from multiple satellites and process them to establish a long-term, global, inter-calibrated radiance record from which UTH can be retrieved and UTH research can be conducted</a:t>
          </a:r>
          <a:endParaRPr lang="en-US" sz="2000" dirty="0"/>
        </a:p>
      </dgm:t>
    </dgm:pt>
    <dgm:pt modelId="{042146EC-D6DE-46FE-9BDE-41C981F52539}" type="parTrans" cxnId="{311F7A9F-DFFE-45E5-9E54-B07A60B93712}">
      <dgm:prSet/>
      <dgm:spPr/>
      <dgm:t>
        <a:bodyPr/>
        <a:lstStyle/>
        <a:p>
          <a:endParaRPr lang="en-US" sz="2800"/>
        </a:p>
      </dgm:t>
    </dgm:pt>
    <dgm:pt modelId="{81B7D04F-5E41-41E3-870F-8B407F4D74F9}" type="sibTrans" cxnId="{311F7A9F-DFFE-45E5-9E54-B07A60B93712}">
      <dgm:prSet/>
      <dgm:spPr/>
      <dgm:t>
        <a:bodyPr/>
        <a:lstStyle/>
        <a:p>
          <a:endParaRPr lang="en-US" sz="2800"/>
        </a:p>
      </dgm:t>
    </dgm:pt>
    <dgm:pt modelId="{24CED257-B4BC-4E1E-A844-7D18A1865C6B}">
      <dgm:prSet phldrT="[Text]" custT="1"/>
      <dgm:spPr/>
      <dgm:t>
        <a:bodyPr/>
        <a:lstStyle/>
        <a:p>
          <a:pPr algn="l"/>
          <a:r>
            <a:rPr lang="en-US" sz="2000" dirty="0" smtClean="0"/>
            <a:t>Multiple calibration methods (e.g., SNO, natural target, zonal mean and </a:t>
          </a:r>
          <a:r>
            <a:rPr lang="en-US" sz="2000" dirty="0" err="1" smtClean="0"/>
            <a:t>radiative</a:t>
          </a:r>
          <a:r>
            <a:rPr lang="en-US" sz="2000" dirty="0" smtClean="0"/>
            <a:t> transfer model) were used inter-calibrate SSM/T2 radiance data from 1992 to 2008.  </a:t>
          </a:r>
        </a:p>
        <a:p>
          <a:pPr algn="l"/>
          <a:r>
            <a:rPr lang="en-US" sz="2000" dirty="0" smtClean="0"/>
            <a:t>Collocated ISCCP data and 6.7 </a:t>
          </a:r>
          <a:r>
            <a:rPr lang="en-US" sz="2000" dirty="0" err="1" smtClean="0"/>
            <a:t>μm</a:t>
          </a:r>
          <a:r>
            <a:rPr lang="en-US" sz="2000" dirty="0" smtClean="0"/>
            <a:t> radiances from various </a:t>
          </a:r>
          <a:r>
            <a:rPr lang="en-US" sz="2000" dirty="0" err="1" smtClean="0"/>
            <a:t>GEOs</a:t>
          </a:r>
          <a:r>
            <a:rPr lang="en-US" sz="2000" dirty="0" smtClean="0"/>
            <a:t> were matched up to the SSM/T2 radiances.</a:t>
          </a:r>
          <a:endParaRPr lang="en-US" sz="2000" dirty="0"/>
        </a:p>
      </dgm:t>
    </dgm:pt>
    <dgm:pt modelId="{A638D1C1-4B0A-4B0A-9CCF-D4EF37FB338A}" type="parTrans" cxnId="{57245258-5C11-45E8-B5AF-4E380445DCF3}">
      <dgm:prSet/>
      <dgm:spPr/>
      <dgm:t>
        <a:bodyPr/>
        <a:lstStyle/>
        <a:p>
          <a:endParaRPr lang="en-US" sz="2800"/>
        </a:p>
      </dgm:t>
    </dgm:pt>
    <dgm:pt modelId="{B790D343-2C83-47E2-8859-1030896DE50A}" type="sibTrans" cxnId="{57245258-5C11-45E8-B5AF-4E380445DCF3}">
      <dgm:prSet/>
      <dgm:spPr/>
      <dgm:t>
        <a:bodyPr/>
        <a:lstStyle/>
        <a:p>
          <a:endParaRPr lang="en-US" sz="2800"/>
        </a:p>
      </dgm:t>
    </dgm:pt>
    <dgm:pt modelId="{FBD0B24E-0EAA-41F7-8B72-ECCEE3EBFC7B}">
      <dgm:prSet phldrT="[Text]" custT="1"/>
      <dgm:spPr/>
      <dgm:t>
        <a:bodyPr/>
        <a:lstStyle/>
        <a:p>
          <a:endParaRPr lang="en-US" sz="2400" dirty="0"/>
        </a:p>
      </dgm:t>
    </dgm:pt>
    <dgm:pt modelId="{F0B6F75F-AF9C-4FF0-A1FD-BF19EA783291}" type="parTrans" cxnId="{0C625B4C-8107-45FD-A335-2C096D6B1428}">
      <dgm:prSet/>
      <dgm:spPr/>
      <dgm:t>
        <a:bodyPr/>
        <a:lstStyle/>
        <a:p>
          <a:endParaRPr lang="en-US" sz="2800"/>
        </a:p>
      </dgm:t>
    </dgm:pt>
    <dgm:pt modelId="{C5049E48-4A8E-408F-B244-18BE17F14057}" type="sibTrans" cxnId="{0C625B4C-8107-45FD-A335-2C096D6B1428}">
      <dgm:prSet/>
      <dgm:spPr/>
      <dgm:t>
        <a:bodyPr/>
        <a:lstStyle/>
        <a:p>
          <a:endParaRPr lang="en-US" sz="2800"/>
        </a:p>
      </dgm:t>
    </dgm:pt>
    <dgm:pt modelId="{9D15137C-7409-4EF1-A380-2DAFC46290FC}" type="pres">
      <dgm:prSet presAssocID="{9F39183A-D1D9-45CB-8253-C2E3BE903EBD}" presName="matrix" presStyleCnt="0">
        <dgm:presLayoutVars>
          <dgm:chMax val="1"/>
          <dgm:dir/>
          <dgm:resizeHandles val="exact"/>
        </dgm:presLayoutVars>
      </dgm:prSet>
      <dgm:spPr/>
      <dgm:t>
        <a:bodyPr/>
        <a:lstStyle/>
        <a:p>
          <a:endParaRPr lang="en-US"/>
        </a:p>
      </dgm:t>
    </dgm:pt>
    <dgm:pt modelId="{2763724B-9F08-4708-86F1-C584E5D0CB14}" type="pres">
      <dgm:prSet presAssocID="{9F39183A-D1D9-45CB-8253-C2E3BE903EBD}" presName="axisShape" presStyleLbl="bgShp" presStyleIdx="0" presStyleCnt="1" custScaleX="182663"/>
      <dgm:spPr/>
    </dgm:pt>
    <dgm:pt modelId="{58FE485A-5DF6-4F9A-B426-B26202B646A7}" type="pres">
      <dgm:prSet presAssocID="{9F39183A-D1D9-45CB-8253-C2E3BE903EBD}" presName="rect1" presStyleLbl="node1" presStyleIdx="0" presStyleCnt="4" custScaleX="195498" custScaleY="82858" custLinFactNeighborX="-52160" custLinFactNeighborY="-1474">
        <dgm:presLayoutVars>
          <dgm:chMax val="0"/>
          <dgm:chPref val="0"/>
          <dgm:bulletEnabled val="1"/>
        </dgm:presLayoutVars>
      </dgm:prSet>
      <dgm:spPr/>
      <dgm:t>
        <a:bodyPr/>
        <a:lstStyle/>
        <a:p>
          <a:endParaRPr lang="en-US"/>
        </a:p>
      </dgm:t>
    </dgm:pt>
    <dgm:pt modelId="{A7DE12BB-AA2A-489A-9F8B-AD775071428A}" type="pres">
      <dgm:prSet presAssocID="{9F39183A-D1D9-45CB-8253-C2E3BE903EBD}" presName="rect2" presStyleLbl="node1" presStyleIdx="1" presStyleCnt="4" custScaleX="171508" custLinFactNeighborX="52483" custLinFactNeighborY="-5956">
        <dgm:presLayoutVars>
          <dgm:chMax val="0"/>
          <dgm:chPref val="0"/>
          <dgm:bulletEnabled val="1"/>
        </dgm:presLayoutVars>
      </dgm:prSet>
      <dgm:spPr/>
      <dgm:t>
        <a:bodyPr/>
        <a:lstStyle/>
        <a:p>
          <a:endParaRPr lang="en-US"/>
        </a:p>
      </dgm:t>
    </dgm:pt>
    <dgm:pt modelId="{2E8407B7-19DB-4FF1-BB93-3615DC098F76}" type="pres">
      <dgm:prSet presAssocID="{9F39183A-D1D9-45CB-8253-C2E3BE903EBD}" presName="rect3" presStyleLbl="node1" presStyleIdx="2" presStyleCnt="4" custScaleX="199811" custLinFactNeighborX="-50884" custLinFactNeighborY="4421">
        <dgm:presLayoutVars>
          <dgm:chMax val="0"/>
          <dgm:chPref val="0"/>
          <dgm:bulletEnabled val="1"/>
        </dgm:presLayoutVars>
      </dgm:prSet>
      <dgm:spPr/>
      <dgm:t>
        <a:bodyPr/>
        <a:lstStyle/>
        <a:p>
          <a:endParaRPr lang="en-US"/>
        </a:p>
      </dgm:t>
    </dgm:pt>
    <dgm:pt modelId="{53A6496A-DE06-40E1-99F8-F45E6D66D72E}" type="pres">
      <dgm:prSet presAssocID="{9F39183A-D1D9-45CB-8253-C2E3BE903EBD}" presName="rect4" presStyleLbl="node1" presStyleIdx="3" presStyleCnt="4" custScaleX="183299" custLinFactNeighborX="54910" custLinFactNeighborY="2211">
        <dgm:presLayoutVars>
          <dgm:chMax val="0"/>
          <dgm:chPref val="0"/>
          <dgm:bulletEnabled val="1"/>
        </dgm:presLayoutVars>
      </dgm:prSet>
      <dgm:spPr/>
      <dgm:t>
        <a:bodyPr/>
        <a:lstStyle/>
        <a:p>
          <a:endParaRPr lang="en-US"/>
        </a:p>
      </dgm:t>
    </dgm:pt>
  </dgm:ptLst>
  <dgm:cxnLst>
    <dgm:cxn modelId="{F1224BFF-84BE-412F-BBC5-658FB72A9443}" type="presOf" srcId="{9F39183A-D1D9-45CB-8253-C2E3BE903EBD}" destId="{9D15137C-7409-4EF1-A380-2DAFC46290FC}" srcOrd="0" destOrd="0" presId="urn:microsoft.com/office/officeart/2005/8/layout/matrix2"/>
    <dgm:cxn modelId="{003DC203-6A2E-48C6-976C-A7EBA77B6DB3}" type="presOf" srcId="{FBD0B24E-0EAA-41F7-8B72-ECCEE3EBFC7B}" destId="{53A6496A-DE06-40E1-99F8-F45E6D66D72E}" srcOrd="0" destOrd="0" presId="urn:microsoft.com/office/officeart/2005/8/layout/matrix2"/>
    <dgm:cxn modelId="{2F7782C9-E569-4414-9DFE-C2CA09671AFA}" type="presOf" srcId="{24CED257-B4BC-4E1E-A844-7D18A1865C6B}" destId="{2E8407B7-19DB-4FF1-BB93-3615DC098F76}" srcOrd="0" destOrd="0" presId="urn:microsoft.com/office/officeart/2005/8/layout/matrix2"/>
    <dgm:cxn modelId="{311F7A9F-DFFE-45E5-9E54-B07A60B93712}" srcId="{9F39183A-D1D9-45CB-8253-C2E3BE903EBD}" destId="{6A3DD164-E6E9-4192-AD7B-AB4505C27768}" srcOrd="1" destOrd="0" parTransId="{042146EC-D6DE-46FE-9BDE-41C981F52539}" sibTransId="{81B7D04F-5E41-41E3-870F-8B407F4D74F9}"/>
    <dgm:cxn modelId="{78641DB3-D87C-47D2-9F20-9C42E3FEEE29}" type="presOf" srcId="{6A3DD164-E6E9-4192-AD7B-AB4505C27768}" destId="{A7DE12BB-AA2A-489A-9F8B-AD775071428A}" srcOrd="0" destOrd="0" presId="urn:microsoft.com/office/officeart/2005/8/layout/matrix2"/>
    <dgm:cxn modelId="{0C625B4C-8107-45FD-A335-2C096D6B1428}" srcId="{9F39183A-D1D9-45CB-8253-C2E3BE903EBD}" destId="{FBD0B24E-0EAA-41F7-8B72-ECCEE3EBFC7B}" srcOrd="3" destOrd="0" parTransId="{F0B6F75F-AF9C-4FF0-A1FD-BF19EA783291}" sibTransId="{C5049E48-4A8E-408F-B244-18BE17F14057}"/>
    <dgm:cxn modelId="{57245258-5C11-45E8-B5AF-4E380445DCF3}" srcId="{9F39183A-D1D9-45CB-8253-C2E3BE903EBD}" destId="{24CED257-B4BC-4E1E-A844-7D18A1865C6B}" srcOrd="2" destOrd="0" parTransId="{A638D1C1-4B0A-4B0A-9CCF-D4EF37FB338A}" sibTransId="{B790D343-2C83-47E2-8859-1030896DE50A}"/>
    <dgm:cxn modelId="{493CBF40-8F3E-4D4B-9BC8-0DCB321159E9}" srcId="{9F39183A-D1D9-45CB-8253-C2E3BE903EBD}" destId="{1D09E355-FA29-46E4-8706-2277BE030BB8}" srcOrd="0" destOrd="0" parTransId="{3ADD16DA-273A-4C20-9B33-EA57C3A60E5B}" sibTransId="{BB62B210-271F-4D7D-BC47-E55B3C3968E9}"/>
    <dgm:cxn modelId="{710671A6-F13F-4E79-9409-388349712095}" type="presOf" srcId="{1D09E355-FA29-46E4-8706-2277BE030BB8}" destId="{58FE485A-5DF6-4F9A-B426-B26202B646A7}" srcOrd="0" destOrd="0" presId="urn:microsoft.com/office/officeart/2005/8/layout/matrix2"/>
    <dgm:cxn modelId="{7C2CF367-54C8-4805-BE4E-A226C6F8B38C}" type="presParOf" srcId="{9D15137C-7409-4EF1-A380-2DAFC46290FC}" destId="{2763724B-9F08-4708-86F1-C584E5D0CB14}" srcOrd="0" destOrd="0" presId="urn:microsoft.com/office/officeart/2005/8/layout/matrix2"/>
    <dgm:cxn modelId="{DE5150DA-8881-4960-A6A9-CA2ED04C6AF9}" type="presParOf" srcId="{9D15137C-7409-4EF1-A380-2DAFC46290FC}" destId="{58FE485A-5DF6-4F9A-B426-B26202B646A7}" srcOrd="1" destOrd="0" presId="urn:microsoft.com/office/officeart/2005/8/layout/matrix2"/>
    <dgm:cxn modelId="{771278E8-4744-499B-879B-A48BF13FCC25}" type="presParOf" srcId="{9D15137C-7409-4EF1-A380-2DAFC46290FC}" destId="{A7DE12BB-AA2A-489A-9F8B-AD775071428A}" srcOrd="2" destOrd="0" presId="urn:microsoft.com/office/officeart/2005/8/layout/matrix2"/>
    <dgm:cxn modelId="{EB9191A7-93C1-4A61-AE21-35FDD60893C7}" type="presParOf" srcId="{9D15137C-7409-4EF1-A380-2DAFC46290FC}" destId="{2E8407B7-19DB-4FF1-BB93-3615DC098F76}" srcOrd="3" destOrd="0" presId="urn:microsoft.com/office/officeart/2005/8/layout/matrix2"/>
    <dgm:cxn modelId="{B114A829-CBBE-4D48-B0D9-AC9175FC138E}" type="presParOf" srcId="{9D15137C-7409-4EF1-A380-2DAFC46290FC}" destId="{53A6496A-DE06-40E1-99F8-F45E6D66D72E}"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39183A-D1D9-45CB-8253-C2E3BE903EBD}" type="doc">
      <dgm:prSet loTypeId="urn:microsoft.com/office/officeart/2005/8/layout/matrix2" loCatId="matrix" qsTypeId="urn:microsoft.com/office/officeart/2005/8/quickstyle/simple5" qsCatId="simple" csTypeId="urn:microsoft.com/office/officeart/2005/8/colors/accent0_3" csCatId="mainScheme" phldr="1"/>
      <dgm:spPr/>
      <dgm:t>
        <a:bodyPr/>
        <a:lstStyle/>
        <a:p>
          <a:endParaRPr lang="en-US"/>
        </a:p>
      </dgm:t>
    </dgm:pt>
    <dgm:pt modelId="{1D09E355-FA29-46E4-8706-2277BE030BB8}">
      <dgm:prSet phldrT="[Text]" custT="1"/>
      <dgm:spPr/>
      <dgm:t>
        <a:bodyPr/>
        <a:lstStyle/>
        <a:p>
          <a:pPr algn="l">
            <a:lnSpc>
              <a:spcPct val="100000"/>
            </a:lnSpc>
          </a:pPr>
          <a:r>
            <a:rPr lang="en-US" sz="1800" b="1" i="1" u="sng" dirty="0" smtClean="0"/>
            <a:t>CREST-SMART: Soil Moisture Radiometric </a:t>
          </a:r>
          <a:r>
            <a:rPr lang="en-US" sz="1800" b="1" i="1" u="sng" dirty="0" err="1" smtClean="0"/>
            <a:t>Testbed</a:t>
          </a:r>
          <a:endParaRPr lang="en-US" sz="1800" b="1" i="1" u="sng" dirty="0" smtClean="0"/>
        </a:p>
        <a:p>
          <a:pPr algn="l">
            <a:lnSpc>
              <a:spcPct val="100000"/>
            </a:lnSpc>
          </a:pPr>
          <a:r>
            <a:rPr lang="en-US" sz="1800" dirty="0" smtClean="0"/>
            <a:t>CREST participants: M. Temimi, T. </a:t>
          </a:r>
          <a:r>
            <a:rPr lang="en-US" sz="1800" dirty="0" err="1" smtClean="0"/>
            <a:t>Lakhankar</a:t>
          </a:r>
          <a:r>
            <a:rPr lang="en-US" sz="1800" dirty="0" smtClean="0"/>
            <a:t>, K. McDonald, H. </a:t>
          </a:r>
          <a:r>
            <a:rPr lang="en-US" sz="1800" dirty="0" err="1" smtClean="0"/>
            <a:t>Norouzi</a:t>
          </a:r>
          <a:r>
            <a:rPr lang="en-US" sz="1800" dirty="0" smtClean="0"/>
            <a:t>, R. </a:t>
          </a:r>
          <a:r>
            <a:rPr lang="en-US" sz="1800" dirty="0" err="1" smtClean="0"/>
            <a:t>Khanbilvardi</a:t>
          </a:r>
          <a:r>
            <a:rPr lang="en-US" sz="1800" dirty="0" smtClean="0"/>
            <a:t>, N. </a:t>
          </a:r>
          <a:r>
            <a:rPr lang="en-US" sz="1800" dirty="0" err="1" smtClean="0"/>
            <a:t>Krakauer</a:t>
          </a:r>
          <a:endParaRPr lang="en-US" sz="1800" dirty="0" smtClean="0"/>
        </a:p>
        <a:p>
          <a:pPr algn="l">
            <a:lnSpc>
              <a:spcPct val="100000"/>
            </a:lnSpc>
          </a:pPr>
          <a:r>
            <a:rPr lang="en-US" sz="1800" dirty="0" smtClean="0"/>
            <a:t>Collaborators: X. Zhang (NOAA); M. </a:t>
          </a:r>
          <a:r>
            <a:rPr lang="en-US" sz="1800" dirty="0" err="1" smtClean="0"/>
            <a:t>Cosh</a:t>
          </a:r>
          <a:r>
            <a:rPr lang="en-US" sz="1800" dirty="0" smtClean="0"/>
            <a:t> (USDA); </a:t>
          </a:r>
        </a:p>
        <a:p>
          <a:pPr algn="l">
            <a:lnSpc>
              <a:spcPct val="100000"/>
            </a:lnSpc>
          </a:pPr>
          <a:r>
            <a:rPr lang="en-US" sz="1800" dirty="0" smtClean="0"/>
            <a:t>Funding Source: Leveraged</a:t>
          </a:r>
          <a:endParaRPr lang="en-US" sz="2000" dirty="0" smtClean="0"/>
        </a:p>
        <a:p>
          <a:pPr algn="l">
            <a:lnSpc>
              <a:spcPct val="90000"/>
            </a:lnSpc>
          </a:pPr>
          <a:r>
            <a:rPr lang="en-US" sz="2000" dirty="0" smtClean="0"/>
            <a:t> </a:t>
          </a:r>
          <a:endParaRPr lang="en-US" sz="2000" dirty="0">
            <a:solidFill>
              <a:srgbClr val="FFC000"/>
            </a:solidFill>
          </a:endParaRPr>
        </a:p>
      </dgm:t>
    </dgm:pt>
    <dgm:pt modelId="{3ADD16DA-273A-4C20-9B33-EA57C3A60E5B}" type="parTrans" cxnId="{493CBF40-8F3E-4D4B-9BC8-0DCB321159E9}">
      <dgm:prSet/>
      <dgm:spPr/>
      <dgm:t>
        <a:bodyPr/>
        <a:lstStyle/>
        <a:p>
          <a:endParaRPr lang="en-US" sz="2800"/>
        </a:p>
      </dgm:t>
    </dgm:pt>
    <dgm:pt modelId="{BB62B210-271F-4D7D-BC47-E55B3C3968E9}" type="sibTrans" cxnId="{493CBF40-8F3E-4D4B-9BC8-0DCB321159E9}">
      <dgm:prSet/>
      <dgm:spPr/>
      <dgm:t>
        <a:bodyPr/>
        <a:lstStyle/>
        <a:p>
          <a:endParaRPr lang="en-US" sz="2800"/>
        </a:p>
      </dgm:t>
    </dgm:pt>
    <dgm:pt modelId="{6A3DD164-E6E9-4192-AD7B-AB4505C27768}">
      <dgm:prSet phldrT="[Text]" custT="1"/>
      <dgm:spPr/>
      <dgm:t>
        <a:bodyPr/>
        <a:lstStyle/>
        <a:p>
          <a:pPr algn="l" defTabSz="1066800">
            <a:lnSpc>
              <a:spcPct val="90000"/>
            </a:lnSpc>
            <a:spcBef>
              <a:spcPct val="0"/>
            </a:spcBef>
            <a:spcAft>
              <a:spcPct val="35000"/>
            </a:spcAft>
          </a:pPr>
          <a:r>
            <a:rPr lang="en-US" sz="2000" dirty="0" smtClean="0"/>
            <a:t>Understand the spatial variability of soil moisture </a:t>
          </a:r>
        </a:p>
        <a:p>
          <a:pPr marL="0" marR="0" indent="0" algn="l" defTabSz="914400" eaLnBrk="1" fontAlgn="auto" latinLnBrk="0" hangingPunct="1">
            <a:lnSpc>
              <a:spcPct val="100000"/>
            </a:lnSpc>
            <a:spcBef>
              <a:spcPts val="0"/>
            </a:spcBef>
            <a:spcAft>
              <a:spcPts val="0"/>
            </a:spcAft>
            <a:buClrTx/>
            <a:buSzTx/>
            <a:buFontTx/>
            <a:buNone/>
            <a:tabLst/>
            <a:defRPr/>
          </a:pPr>
          <a:r>
            <a:rPr lang="en-US" sz="2000" dirty="0" smtClean="0"/>
            <a:t>Improve the retrieval of soil moisture to </a:t>
          </a:r>
          <a:r>
            <a:rPr lang="en-US" sz="2000" u="sng" dirty="0" smtClean="0"/>
            <a:t>enhance flood forecasting</a:t>
          </a:r>
          <a:r>
            <a:rPr lang="en-US" sz="2000" dirty="0" smtClean="0"/>
            <a:t> and weather modeling to </a:t>
          </a:r>
          <a:r>
            <a:rPr lang="en-US" sz="2000" u="sng" dirty="0" smtClean="0"/>
            <a:t>support NOAA’s goal of achieving a weather ready nation</a:t>
          </a:r>
          <a:endParaRPr lang="en-US" sz="2000" u="sng" dirty="0"/>
        </a:p>
      </dgm:t>
    </dgm:pt>
    <dgm:pt modelId="{042146EC-D6DE-46FE-9BDE-41C981F52539}" type="parTrans" cxnId="{311F7A9F-DFFE-45E5-9E54-B07A60B93712}">
      <dgm:prSet/>
      <dgm:spPr/>
      <dgm:t>
        <a:bodyPr/>
        <a:lstStyle/>
        <a:p>
          <a:endParaRPr lang="en-US" sz="2800"/>
        </a:p>
      </dgm:t>
    </dgm:pt>
    <dgm:pt modelId="{81B7D04F-5E41-41E3-870F-8B407F4D74F9}" type="sibTrans" cxnId="{311F7A9F-DFFE-45E5-9E54-B07A60B93712}">
      <dgm:prSet/>
      <dgm:spPr/>
      <dgm:t>
        <a:bodyPr/>
        <a:lstStyle/>
        <a:p>
          <a:endParaRPr lang="en-US" sz="2800"/>
        </a:p>
      </dgm:t>
    </dgm:pt>
    <dgm:pt modelId="{24CED257-B4BC-4E1E-A844-7D18A1865C6B}">
      <dgm:prSet phldrT="[Text]" custT="1"/>
      <dgm:spPr/>
      <dgm:t>
        <a:bodyPr/>
        <a:lstStyle/>
        <a:p>
          <a:r>
            <a:rPr lang="en-US" sz="2800" dirty="0" smtClean="0"/>
            <a:t>A soil moisture observation network was deployed in Millbrook New York; the site was selected by NASA as a core validation site for SMAP soil moisture mapping mission</a:t>
          </a:r>
          <a:endParaRPr lang="en-US" sz="2800" dirty="0"/>
        </a:p>
      </dgm:t>
    </dgm:pt>
    <dgm:pt modelId="{A638D1C1-4B0A-4B0A-9CCF-D4EF37FB338A}" type="parTrans" cxnId="{57245258-5C11-45E8-B5AF-4E380445DCF3}">
      <dgm:prSet/>
      <dgm:spPr/>
      <dgm:t>
        <a:bodyPr/>
        <a:lstStyle/>
        <a:p>
          <a:endParaRPr lang="en-US" sz="2800"/>
        </a:p>
      </dgm:t>
    </dgm:pt>
    <dgm:pt modelId="{B790D343-2C83-47E2-8859-1030896DE50A}" type="sibTrans" cxnId="{57245258-5C11-45E8-B5AF-4E380445DCF3}">
      <dgm:prSet/>
      <dgm:spPr/>
      <dgm:t>
        <a:bodyPr/>
        <a:lstStyle/>
        <a:p>
          <a:endParaRPr lang="en-US" sz="2800"/>
        </a:p>
      </dgm:t>
    </dgm:pt>
    <dgm:pt modelId="{FBD0B24E-0EAA-41F7-8B72-ECCEE3EBFC7B}">
      <dgm:prSet phldrT="[Text]" custT="1"/>
      <dgm:spPr/>
      <dgm:t>
        <a:bodyPr/>
        <a:lstStyle/>
        <a:p>
          <a:endParaRPr lang="en-US" sz="2400" dirty="0"/>
        </a:p>
      </dgm:t>
    </dgm:pt>
    <dgm:pt modelId="{F0B6F75F-AF9C-4FF0-A1FD-BF19EA783291}" type="parTrans" cxnId="{0C625B4C-8107-45FD-A335-2C096D6B1428}">
      <dgm:prSet/>
      <dgm:spPr/>
      <dgm:t>
        <a:bodyPr/>
        <a:lstStyle/>
        <a:p>
          <a:endParaRPr lang="en-US" sz="2800"/>
        </a:p>
      </dgm:t>
    </dgm:pt>
    <dgm:pt modelId="{C5049E48-4A8E-408F-B244-18BE17F14057}" type="sibTrans" cxnId="{0C625B4C-8107-45FD-A335-2C096D6B1428}">
      <dgm:prSet/>
      <dgm:spPr/>
      <dgm:t>
        <a:bodyPr/>
        <a:lstStyle/>
        <a:p>
          <a:endParaRPr lang="en-US" sz="2800"/>
        </a:p>
      </dgm:t>
    </dgm:pt>
    <dgm:pt modelId="{9D15137C-7409-4EF1-A380-2DAFC46290FC}" type="pres">
      <dgm:prSet presAssocID="{9F39183A-D1D9-45CB-8253-C2E3BE903EBD}" presName="matrix" presStyleCnt="0">
        <dgm:presLayoutVars>
          <dgm:chMax val="1"/>
          <dgm:dir/>
          <dgm:resizeHandles val="exact"/>
        </dgm:presLayoutVars>
      </dgm:prSet>
      <dgm:spPr/>
      <dgm:t>
        <a:bodyPr/>
        <a:lstStyle/>
        <a:p>
          <a:endParaRPr lang="en-US"/>
        </a:p>
      </dgm:t>
    </dgm:pt>
    <dgm:pt modelId="{2763724B-9F08-4708-86F1-C584E5D0CB14}" type="pres">
      <dgm:prSet presAssocID="{9F39183A-D1D9-45CB-8253-C2E3BE903EBD}" presName="axisShape" presStyleLbl="bgShp" presStyleIdx="0" presStyleCnt="1" custScaleX="182663"/>
      <dgm:spPr/>
    </dgm:pt>
    <dgm:pt modelId="{58FE485A-5DF6-4F9A-B426-B26202B646A7}" type="pres">
      <dgm:prSet presAssocID="{9F39183A-D1D9-45CB-8253-C2E3BE903EBD}" presName="rect1" presStyleLbl="node1" presStyleIdx="0" presStyleCnt="4" custScaleX="203825" custScaleY="104066" custLinFactNeighborX="-57926" custLinFactNeighborY="-4535">
        <dgm:presLayoutVars>
          <dgm:chMax val="0"/>
          <dgm:chPref val="0"/>
          <dgm:bulletEnabled val="1"/>
        </dgm:presLayoutVars>
      </dgm:prSet>
      <dgm:spPr/>
      <dgm:t>
        <a:bodyPr/>
        <a:lstStyle/>
        <a:p>
          <a:endParaRPr lang="en-US"/>
        </a:p>
      </dgm:t>
    </dgm:pt>
    <dgm:pt modelId="{A7DE12BB-AA2A-489A-9F8B-AD775071428A}" type="pres">
      <dgm:prSet presAssocID="{9F39183A-D1D9-45CB-8253-C2E3BE903EBD}" presName="rect2" presStyleLbl="node1" presStyleIdx="1" presStyleCnt="4" custScaleX="214694" custLinFactNeighborX="62950" custLinFactNeighborY="-3235">
        <dgm:presLayoutVars>
          <dgm:chMax val="0"/>
          <dgm:chPref val="0"/>
          <dgm:bulletEnabled val="1"/>
        </dgm:presLayoutVars>
      </dgm:prSet>
      <dgm:spPr/>
      <dgm:t>
        <a:bodyPr/>
        <a:lstStyle/>
        <a:p>
          <a:endParaRPr lang="en-US"/>
        </a:p>
      </dgm:t>
    </dgm:pt>
    <dgm:pt modelId="{2E8407B7-19DB-4FF1-BB93-3615DC098F76}" type="pres">
      <dgm:prSet presAssocID="{9F39183A-D1D9-45CB-8253-C2E3BE903EBD}" presName="rect3" presStyleLbl="node1" presStyleIdx="2" presStyleCnt="4" custScaleX="211874" custScaleY="97842" custLinFactNeighborX="-53108" custLinFactNeighborY="2040">
        <dgm:presLayoutVars>
          <dgm:chMax val="0"/>
          <dgm:chPref val="0"/>
          <dgm:bulletEnabled val="1"/>
        </dgm:presLayoutVars>
      </dgm:prSet>
      <dgm:spPr/>
      <dgm:t>
        <a:bodyPr/>
        <a:lstStyle/>
        <a:p>
          <a:endParaRPr lang="en-US"/>
        </a:p>
      </dgm:t>
    </dgm:pt>
    <dgm:pt modelId="{53A6496A-DE06-40E1-99F8-F45E6D66D72E}" type="pres">
      <dgm:prSet presAssocID="{9F39183A-D1D9-45CB-8253-C2E3BE903EBD}" presName="rect4" presStyleLbl="node1" presStyleIdx="3" presStyleCnt="4" custScaleX="204045" custScaleY="103139" custLinFactNeighborX="59796" custLinFactNeighborY="382">
        <dgm:presLayoutVars>
          <dgm:chMax val="0"/>
          <dgm:chPref val="0"/>
          <dgm:bulletEnabled val="1"/>
        </dgm:presLayoutVars>
      </dgm:prSet>
      <dgm:spPr/>
      <dgm:t>
        <a:bodyPr/>
        <a:lstStyle/>
        <a:p>
          <a:endParaRPr lang="en-US"/>
        </a:p>
      </dgm:t>
    </dgm:pt>
  </dgm:ptLst>
  <dgm:cxnLst>
    <dgm:cxn modelId="{488BC2CC-779F-45F2-B541-D34781475876}" type="presOf" srcId="{24CED257-B4BC-4E1E-A844-7D18A1865C6B}" destId="{2E8407B7-19DB-4FF1-BB93-3615DC098F76}" srcOrd="0" destOrd="0" presId="urn:microsoft.com/office/officeart/2005/8/layout/matrix2"/>
    <dgm:cxn modelId="{FE52C99E-D274-4458-BC60-04AB19844D4A}" type="presOf" srcId="{FBD0B24E-0EAA-41F7-8B72-ECCEE3EBFC7B}" destId="{53A6496A-DE06-40E1-99F8-F45E6D66D72E}" srcOrd="0" destOrd="0" presId="urn:microsoft.com/office/officeart/2005/8/layout/matrix2"/>
    <dgm:cxn modelId="{8AFA7CF0-A2DC-4479-9903-DD061670720B}" type="presOf" srcId="{9F39183A-D1D9-45CB-8253-C2E3BE903EBD}" destId="{9D15137C-7409-4EF1-A380-2DAFC46290FC}" srcOrd="0" destOrd="0" presId="urn:microsoft.com/office/officeart/2005/8/layout/matrix2"/>
    <dgm:cxn modelId="{311F7A9F-DFFE-45E5-9E54-B07A60B93712}" srcId="{9F39183A-D1D9-45CB-8253-C2E3BE903EBD}" destId="{6A3DD164-E6E9-4192-AD7B-AB4505C27768}" srcOrd="1" destOrd="0" parTransId="{042146EC-D6DE-46FE-9BDE-41C981F52539}" sibTransId="{81B7D04F-5E41-41E3-870F-8B407F4D74F9}"/>
    <dgm:cxn modelId="{0C625B4C-8107-45FD-A335-2C096D6B1428}" srcId="{9F39183A-D1D9-45CB-8253-C2E3BE903EBD}" destId="{FBD0B24E-0EAA-41F7-8B72-ECCEE3EBFC7B}" srcOrd="3" destOrd="0" parTransId="{F0B6F75F-AF9C-4FF0-A1FD-BF19EA783291}" sibTransId="{C5049E48-4A8E-408F-B244-18BE17F14057}"/>
    <dgm:cxn modelId="{57245258-5C11-45E8-B5AF-4E380445DCF3}" srcId="{9F39183A-D1D9-45CB-8253-C2E3BE903EBD}" destId="{24CED257-B4BC-4E1E-A844-7D18A1865C6B}" srcOrd="2" destOrd="0" parTransId="{A638D1C1-4B0A-4B0A-9CCF-D4EF37FB338A}" sibTransId="{B790D343-2C83-47E2-8859-1030896DE50A}"/>
    <dgm:cxn modelId="{C2E810EC-5872-4749-911C-C57A84B71BA1}" type="presOf" srcId="{1D09E355-FA29-46E4-8706-2277BE030BB8}" destId="{58FE485A-5DF6-4F9A-B426-B26202B646A7}" srcOrd="0" destOrd="0" presId="urn:microsoft.com/office/officeart/2005/8/layout/matrix2"/>
    <dgm:cxn modelId="{493CBF40-8F3E-4D4B-9BC8-0DCB321159E9}" srcId="{9F39183A-D1D9-45CB-8253-C2E3BE903EBD}" destId="{1D09E355-FA29-46E4-8706-2277BE030BB8}" srcOrd="0" destOrd="0" parTransId="{3ADD16DA-273A-4C20-9B33-EA57C3A60E5B}" sibTransId="{BB62B210-271F-4D7D-BC47-E55B3C3968E9}"/>
    <dgm:cxn modelId="{B6D4A962-B178-4C1A-944D-18F317935E53}" type="presOf" srcId="{6A3DD164-E6E9-4192-AD7B-AB4505C27768}" destId="{A7DE12BB-AA2A-489A-9F8B-AD775071428A}" srcOrd="0" destOrd="0" presId="urn:microsoft.com/office/officeart/2005/8/layout/matrix2"/>
    <dgm:cxn modelId="{8E275792-5C3E-48E6-B733-5A83C29DB0DD}" type="presParOf" srcId="{9D15137C-7409-4EF1-A380-2DAFC46290FC}" destId="{2763724B-9F08-4708-86F1-C584E5D0CB14}" srcOrd="0" destOrd="0" presId="urn:microsoft.com/office/officeart/2005/8/layout/matrix2"/>
    <dgm:cxn modelId="{257CD96E-A1F6-44F1-AE62-456D442294A7}" type="presParOf" srcId="{9D15137C-7409-4EF1-A380-2DAFC46290FC}" destId="{58FE485A-5DF6-4F9A-B426-B26202B646A7}" srcOrd="1" destOrd="0" presId="urn:microsoft.com/office/officeart/2005/8/layout/matrix2"/>
    <dgm:cxn modelId="{D0C2D6BA-74FA-42FE-98FD-E8AF0E8B3947}" type="presParOf" srcId="{9D15137C-7409-4EF1-A380-2DAFC46290FC}" destId="{A7DE12BB-AA2A-489A-9F8B-AD775071428A}" srcOrd="2" destOrd="0" presId="urn:microsoft.com/office/officeart/2005/8/layout/matrix2"/>
    <dgm:cxn modelId="{9DD65774-2D86-4063-BF51-B1E11BA120FD}" type="presParOf" srcId="{9D15137C-7409-4EF1-A380-2DAFC46290FC}" destId="{2E8407B7-19DB-4FF1-BB93-3615DC098F76}" srcOrd="3" destOrd="0" presId="urn:microsoft.com/office/officeart/2005/8/layout/matrix2"/>
    <dgm:cxn modelId="{E90DBFFE-3C7C-42FE-B73F-A601EAEA0203}" type="presParOf" srcId="{9D15137C-7409-4EF1-A380-2DAFC46290FC}" destId="{53A6496A-DE06-40E1-99F8-F45E6D66D72E}"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39183A-D1D9-45CB-8253-C2E3BE903EBD}" type="doc">
      <dgm:prSet loTypeId="urn:microsoft.com/office/officeart/2005/8/layout/matrix2" loCatId="matrix" qsTypeId="urn:microsoft.com/office/officeart/2005/8/quickstyle/simple5" qsCatId="simple" csTypeId="urn:microsoft.com/office/officeart/2005/8/colors/accent0_3" csCatId="mainScheme" phldr="1"/>
      <dgm:spPr/>
      <dgm:t>
        <a:bodyPr/>
        <a:lstStyle/>
        <a:p>
          <a:endParaRPr lang="en-US"/>
        </a:p>
      </dgm:t>
    </dgm:pt>
    <dgm:pt modelId="{1D09E355-FA29-46E4-8706-2277BE030BB8}">
      <dgm:prSet phldrT="[Text]" custT="1"/>
      <dgm:spPr/>
      <dgm:t>
        <a:bodyPr/>
        <a:lstStyle/>
        <a:p>
          <a:pPr algn="ctr">
            <a:lnSpc>
              <a:spcPct val="100000"/>
            </a:lnSpc>
          </a:pPr>
          <a:r>
            <a:rPr lang="en-US" sz="1800" dirty="0" smtClean="0"/>
            <a:t>INTER-COMPARISON AND VALIDATION OF OZONE MEASUREMENTS BY SAGE II AND SBUV/2 INSTRUMENTS</a:t>
          </a:r>
        </a:p>
        <a:p>
          <a:pPr algn="ctr">
            <a:lnSpc>
              <a:spcPct val="100000"/>
            </a:lnSpc>
          </a:pPr>
          <a:r>
            <a:rPr lang="en-US" sz="1800" dirty="0" smtClean="0"/>
            <a:t>Weather – Atmosphere Theme</a:t>
          </a:r>
        </a:p>
        <a:p>
          <a:pPr algn="l">
            <a:lnSpc>
              <a:spcPct val="100000"/>
            </a:lnSpc>
          </a:pPr>
          <a:r>
            <a:rPr lang="en-US" sz="1800" dirty="0" smtClean="0"/>
            <a:t>CREST Participants: </a:t>
          </a:r>
          <a:r>
            <a:rPr lang="en-US" sz="1800" dirty="0" err="1" smtClean="0"/>
            <a:t>Stanislav</a:t>
          </a:r>
          <a:r>
            <a:rPr lang="en-US" sz="1800" dirty="0" smtClean="0"/>
            <a:t> </a:t>
          </a:r>
          <a:r>
            <a:rPr lang="en-US" sz="1800" dirty="0" err="1" smtClean="0"/>
            <a:t>Kireev</a:t>
          </a:r>
          <a:r>
            <a:rPr lang="en-US" sz="1800" dirty="0" smtClean="0"/>
            <a:t>, M.P. McCormick John Anderson, and Sufia Khatun</a:t>
          </a:r>
        </a:p>
        <a:p>
          <a:pPr algn="l">
            <a:lnSpc>
              <a:spcPct val="100000"/>
            </a:lnSpc>
          </a:pPr>
          <a:r>
            <a:rPr lang="en-US" sz="1800" dirty="0" smtClean="0"/>
            <a:t>Collaborators: Larry Flynn, Eric Beach (NOAA NESDIS)</a:t>
          </a:r>
        </a:p>
        <a:p>
          <a:pPr algn="l">
            <a:lnSpc>
              <a:spcPct val="100000"/>
            </a:lnSpc>
          </a:pPr>
          <a:r>
            <a:rPr lang="en-US" sz="1800" dirty="0" smtClean="0"/>
            <a:t>Funding Source: NOAA EPP CREST</a:t>
          </a:r>
        </a:p>
      </dgm:t>
    </dgm:pt>
    <dgm:pt modelId="{3ADD16DA-273A-4C20-9B33-EA57C3A60E5B}" type="parTrans" cxnId="{493CBF40-8F3E-4D4B-9BC8-0DCB321159E9}">
      <dgm:prSet/>
      <dgm:spPr/>
      <dgm:t>
        <a:bodyPr/>
        <a:lstStyle/>
        <a:p>
          <a:endParaRPr lang="en-US" sz="2800"/>
        </a:p>
      </dgm:t>
    </dgm:pt>
    <dgm:pt modelId="{BB62B210-271F-4D7D-BC47-E55B3C3968E9}" type="sibTrans" cxnId="{493CBF40-8F3E-4D4B-9BC8-0DCB321159E9}">
      <dgm:prSet/>
      <dgm:spPr/>
      <dgm:t>
        <a:bodyPr/>
        <a:lstStyle/>
        <a:p>
          <a:endParaRPr lang="en-US" sz="2800"/>
        </a:p>
      </dgm:t>
    </dgm:pt>
    <dgm:pt modelId="{6A3DD164-E6E9-4192-AD7B-AB4505C27768}">
      <dgm:prSet phldrT="[Text]" custT="1"/>
      <dgm:spPr/>
      <dgm:t>
        <a:bodyPr/>
        <a:lstStyle/>
        <a:p>
          <a:pPr algn="ctr"/>
          <a:r>
            <a:rPr lang="en-US" sz="2000" dirty="0" smtClean="0"/>
            <a:t>Averaged zonal total column ozone for the equatorial region for the </a:t>
          </a:r>
          <a:r>
            <a:rPr lang="en-US" sz="2000" smtClean="0"/>
            <a:t>different SBUV/2 </a:t>
          </a:r>
          <a:r>
            <a:rPr lang="en-US" sz="2000" dirty="0" smtClean="0"/>
            <a:t>instruments.</a:t>
          </a:r>
        </a:p>
      </dgm:t>
    </dgm:pt>
    <dgm:pt modelId="{042146EC-D6DE-46FE-9BDE-41C981F52539}" type="parTrans" cxnId="{311F7A9F-DFFE-45E5-9E54-B07A60B93712}">
      <dgm:prSet/>
      <dgm:spPr/>
      <dgm:t>
        <a:bodyPr/>
        <a:lstStyle/>
        <a:p>
          <a:endParaRPr lang="en-US" sz="2800"/>
        </a:p>
      </dgm:t>
    </dgm:pt>
    <dgm:pt modelId="{81B7D04F-5E41-41E3-870F-8B407F4D74F9}" type="sibTrans" cxnId="{311F7A9F-DFFE-45E5-9E54-B07A60B93712}">
      <dgm:prSet/>
      <dgm:spPr/>
      <dgm:t>
        <a:bodyPr/>
        <a:lstStyle/>
        <a:p>
          <a:endParaRPr lang="en-US" sz="2800"/>
        </a:p>
      </dgm:t>
    </dgm:pt>
    <dgm:pt modelId="{FBD0B24E-0EAA-41F7-8B72-ECCEE3EBFC7B}">
      <dgm:prSet phldrT="[Text]" custT="1"/>
      <dgm:spPr/>
      <dgm:t>
        <a:bodyPr/>
        <a:lstStyle/>
        <a:p>
          <a:endParaRPr lang="en-US"/>
        </a:p>
      </dgm:t>
    </dgm:pt>
    <dgm:pt modelId="{F0B6F75F-AF9C-4FF0-A1FD-BF19EA783291}" type="parTrans" cxnId="{0C625B4C-8107-45FD-A335-2C096D6B1428}">
      <dgm:prSet/>
      <dgm:spPr/>
      <dgm:t>
        <a:bodyPr/>
        <a:lstStyle/>
        <a:p>
          <a:endParaRPr lang="en-US" sz="2800"/>
        </a:p>
      </dgm:t>
    </dgm:pt>
    <dgm:pt modelId="{C5049E48-4A8E-408F-B244-18BE17F14057}" type="sibTrans" cxnId="{0C625B4C-8107-45FD-A335-2C096D6B1428}">
      <dgm:prSet/>
      <dgm:spPr/>
      <dgm:t>
        <a:bodyPr/>
        <a:lstStyle/>
        <a:p>
          <a:endParaRPr lang="en-US" sz="2800"/>
        </a:p>
      </dgm:t>
    </dgm:pt>
    <dgm:pt modelId="{4F8AA8A8-355C-40CE-B82F-4BBA4FBE4E1B}">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000" dirty="0" smtClean="0">
              <a:latin typeface="+mn-lt"/>
            </a:rPr>
            <a:t>Goals / NOAA Relevancy</a:t>
          </a:r>
          <a:endParaRPr lang="en-US" sz="2400" dirty="0" smtClean="0">
            <a:latin typeface="+mn-lt"/>
          </a:endParaRPr>
        </a:p>
        <a:p>
          <a:pPr algn="l" defTabSz="889000">
            <a:lnSpc>
              <a:spcPct val="100000"/>
            </a:lnSpc>
            <a:spcBef>
              <a:spcPct val="0"/>
            </a:spcBef>
            <a:spcAft>
              <a:spcPct val="35000"/>
            </a:spcAft>
          </a:pPr>
          <a:r>
            <a:rPr lang="en-US" sz="2000" dirty="0" smtClean="0">
              <a:latin typeface="+mn-lt"/>
            </a:rPr>
            <a:t>1) Inter-compare to check the consistency of the various NOAA SBUV/2 ozone measurements </a:t>
          </a:r>
        </a:p>
        <a:p>
          <a:pPr algn="l" defTabSz="889000">
            <a:lnSpc>
              <a:spcPct val="100000"/>
            </a:lnSpc>
            <a:spcBef>
              <a:spcPct val="0"/>
            </a:spcBef>
            <a:spcAft>
              <a:spcPct val="35000"/>
            </a:spcAft>
          </a:pPr>
          <a:r>
            <a:rPr lang="en-US" sz="2000" dirty="0" smtClean="0">
              <a:latin typeface="+mn-lt"/>
            </a:rPr>
            <a:t>2)  Validate them against  high vertical resolution ozone measurements from SAGE II</a:t>
          </a:r>
        </a:p>
        <a:p>
          <a:pPr algn="l" defTabSz="889000">
            <a:lnSpc>
              <a:spcPct val="90000"/>
            </a:lnSpc>
            <a:spcBef>
              <a:spcPct val="0"/>
            </a:spcBef>
            <a:spcAft>
              <a:spcPct val="35000"/>
            </a:spcAft>
          </a:pPr>
          <a:r>
            <a:rPr lang="en-US" sz="2400" dirty="0" smtClean="0"/>
            <a:t> </a:t>
          </a:r>
          <a:endParaRPr lang="en-US" sz="2400" dirty="0">
            <a:solidFill>
              <a:srgbClr val="FFC000"/>
            </a:solidFill>
          </a:endParaRPr>
        </a:p>
      </dgm:t>
    </dgm:pt>
    <dgm:pt modelId="{49F8EBB7-BB94-43CE-80D5-58EF0ED11437}" type="parTrans" cxnId="{42B2B8BD-AE13-427D-A287-85C4161688B0}">
      <dgm:prSet/>
      <dgm:spPr/>
      <dgm:t>
        <a:bodyPr/>
        <a:lstStyle/>
        <a:p>
          <a:endParaRPr lang="en-US"/>
        </a:p>
      </dgm:t>
    </dgm:pt>
    <dgm:pt modelId="{E9DED87A-D9CB-4443-B543-B944B81C83D2}" type="sibTrans" cxnId="{42B2B8BD-AE13-427D-A287-85C4161688B0}">
      <dgm:prSet/>
      <dgm:spPr/>
      <dgm:t>
        <a:bodyPr/>
        <a:lstStyle/>
        <a:p>
          <a:endParaRPr lang="en-US"/>
        </a:p>
      </dgm:t>
    </dgm:pt>
    <dgm:pt modelId="{D270D59B-E189-49B7-B1BC-02E2808C10EB}">
      <dgm:prSet custT="1"/>
      <dgm:spPr/>
      <dgm:t>
        <a:bodyPr/>
        <a:lstStyle/>
        <a:p>
          <a:endParaRPr lang="en-US"/>
        </a:p>
      </dgm:t>
    </dgm:pt>
    <dgm:pt modelId="{C050D959-3B38-4817-B527-38292534558F}" type="parTrans" cxnId="{B39F2E98-20E4-4C5F-BBCD-D8B31E0F24EA}">
      <dgm:prSet/>
      <dgm:spPr/>
      <dgm:t>
        <a:bodyPr/>
        <a:lstStyle/>
        <a:p>
          <a:endParaRPr lang="en-US"/>
        </a:p>
      </dgm:t>
    </dgm:pt>
    <dgm:pt modelId="{7AEA2F53-2D19-46B1-BB73-54B7EDABD630}" type="sibTrans" cxnId="{B39F2E98-20E4-4C5F-BBCD-D8B31E0F24EA}">
      <dgm:prSet/>
      <dgm:spPr/>
      <dgm:t>
        <a:bodyPr/>
        <a:lstStyle/>
        <a:p>
          <a:endParaRPr lang="en-US"/>
        </a:p>
      </dgm:t>
    </dgm:pt>
    <dgm:pt modelId="{D9251264-F522-461F-B278-047B39844F38}">
      <dgm:prSet custT="1"/>
      <dgm:spPr/>
      <dgm:t>
        <a:bodyPr/>
        <a:lstStyle/>
        <a:p>
          <a:endParaRPr lang="en-US" sz="2800" dirty="0"/>
        </a:p>
      </dgm:t>
    </dgm:pt>
    <dgm:pt modelId="{889673BA-2DF9-4A7C-8178-E43200FA3B70}" type="parTrans" cxnId="{9B973D94-7934-488A-9132-874312D0928D}">
      <dgm:prSet/>
      <dgm:spPr/>
      <dgm:t>
        <a:bodyPr/>
        <a:lstStyle/>
        <a:p>
          <a:endParaRPr lang="en-US"/>
        </a:p>
      </dgm:t>
    </dgm:pt>
    <dgm:pt modelId="{96093F15-0018-4202-861B-06DAAD75F6BF}" type="sibTrans" cxnId="{9B973D94-7934-488A-9132-874312D0928D}">
      <dgm:prSet/>
      <dgm:spPr/>
      <dgm:t>
        <a:bodyPr/>
        <a:lstStyle/>
        <a:p>
          <a:endParaRPr lang="en-US"/>
        </a:p>
      </dgm:t>
    </dgm:pt>
    <dgm:pt modelId="{3568E1B1-1A8E-4E92-819C-1783E0C996BD}">
      <dgm:prSet custT="1"/>
      <dgm:spPr/>
      <dgm:t>
        <a:bodyPr/>
        <a:lstStyle/>
        <a:p>
          <a:endParaRPr lang="en-US"/>
        </a:p>
      </dgm:t>
    </dgm:pt>
    <dgm:pt modelId="{468BE0E6-901E-4BBC-B0F5-EED509FBF62D}" type="parTrans" cxnId="{89D49625-014A-4EFE-8EF9-DCD59CCB9317}">
      <dgm:prSet/>
      <dgm:spPr/>
      <dgm:t>
        <a:bodyPr/>
        <a:lstStyle/>
        <a:p>
          <a:endParaRPr lang="en-US"/>
        </a:p>
      </dgm:t>
    </dgm:pt>
    <dgm:pt modelId="{0BDC32CB-0004-4293-B7AB-68C3E232D764}" type="sibTrans" cxnId="{89D49625-014A-4EFE-8EF9-DCD59CCB9317}">
      <dgm:prSet/>
      <dgm:spPr/>
      <dgm:t>
        <a:bodyPr/>
        <a:lstStyle/>
        <a:p>
          <a:endParaRPr lang="en-US"/>
        </a:p>
      </dgm:t>
    </dgm:pt>
    <dgm:pt modelId="{BF7D02DE-37EE-4FBA-B729-A238F97CA38F}">
      <dgm:prSet custT="1"/>
      <dgm:spPr/>
      <dgm:t>
        <a:bodyPr/>
        <a:lstStyle/>
        <a:p>
          <a:endParaRPr lang="en-US" sz="2800" dirty="0"/>
        </a:p>
      </dgm:t>
    </dgm:pt>
    <dgm:pt modelId="{3454BABE-ACEF-4BA3-9034-CEA2FF878658}" type="parTrans" cxnId="{FA097C7A-AF27-4256-A2A8-1CE438B08D24}">
      <dgm:prSet/>
      <dgm:spPr/>
      <dgm:t>
        <a:bodyPr/>
        <a:lstStyle/>
        <a:p>
          <a:endParaRPr lang="en-US"/>
        </a:p>
      </dgm:t>
    </dgm:pt>
    <dgm:pt modelId="{65E0BBD5-4ED4-4F72-B140-F4A765ECD9E1}" type="sibTrans" cxnId="{FA097C7A-AF27-4256-A2A8-1CE438B08D24}">
      <dgm:prSet/>
      <dgm:spPr/>
      <dgm:t>
        <a:bodyPr/>
        <a:lstStyle/>
        <a:p>
          <a:endParaRPr lang="en-US"/>
        </a:p>
      </dgm:t>
    </dgm:pt>
    <dgm:pt modelId="{F528C3C2-6210-4297-B223-156533215274}">
      <dgm:prSet custT="1"/>
      <dgm:spPr/>
      <dgm:t>
        <a:bodyPr/>
        <a:lstStyle/>
        <a:p>
          <a:pPr algn="ctr"/>
          <a:r>
            <a:rPr lang="en-US" sz="1800" dirty="0" smtClean="0"/>
            <a:t>M.S. Thesis – Sufia Khatun, Aug. 2014</a:t>
          </a:r>
        </a:p>
        <a:p>
          <a:pPr algn="l"/>
          <a:r>
            <a:rPr lang="en-US" sz="1800" dirty="0" smtClean="0"/>
            <a:t>- There is good agreement between the SBUV/2 instruments derived column total ozone</a:t>
          </a:r>
        </a:p>
        <a:p>
          <a:pPr algn="l"/>
          <a:r>
            <a:rPr lang="en-US" sz="1800" dirty="0" smtClean="0"/>
            <a:t>- There is good agreement between the SBUV/2 instruments derived partial column ozone and SAGE II</a:t>
          </a:r>
        </a:p>
      </dgm:t>
    </dgm:pt>
    <dgm:pt modelId="{4A756A7C-0048-43FE-8C96-377E5C5831F3}" type="parTrans" cxnId="{6EC9E436-48B5-4F0C-B796-C4373D51BC1F}">
      <dgm:prSet/>
      <dgm:spPr/>
      <dgm:t>
        <a:bodyPr/>
        <a:lstStyle/>
        <a:p>
          <a:endParaRPr lang="en-US"/>
        </a:p>
      </dgm:t>
    </dgm:pt>
    <dgm:pt modelId="{2B47B4BF-21CC-4B0E-96F9-1B3A69230F20}" type="sibTrans" cxnId="{6EC9E436-48B5-4F0C-B796-C4373D51BC1F}">
      <dgm:prSet/>
      <dgm:spPr/>
      <dgm:t>
        <a:bodyPr/>
        <a:lstStyle/>
        <a:p>
          <a:endParaRPr lang="en-US"/>
        </a:p>
      </dgm:t>
    </dgm:pt>
    <dgm:pt modelId="{337596BA-CD08-4445-A0B9-D442DCACBD78}">
      <dgm:prSet custT="1"/>
      <dgm:spPr/>
      <dgm:t>
        <a:bodyPr/>
        <a:lstStyle/>
        <a:p>
          <a:endParaRPr lang="en-US" sz="2800" smtClean="0"/>
        </a:p>
      </dgm:t>
    </dgm:pt>
    <dgm:pt modelId="{951A0EEC-0F81-4F27-BB94-8204CB3A2CC5}" type="parTrans" cxnId="{0134591D-108C-4AC4-9861-115473F43923}">
      <dgm:prSet/>
      <dgm:spPr/>
      <dgm:t>
        <a:bodyPr/>
        <a:lstStyle/>
        <a:p>
          <a:endParaRPr lang="en-US"/>
        </a:p>
      </dgm:t>
    </dgm:pt>
    <dgm:pt modelId="{7E720B56-1909-45E7-847E-7E94AF2220BA}" type="sibTrans" cxnId="{0134591D-108C-4AC4-9861-115473F43923}">
      <dgm:prSet/>
      <dgm:spPr/>
      <dgm:t>
        <a:bodyPr/>
        <a:lstStyle/>
        <a:p>
          <a:endParaRPr lang="en-US"/>
        </a:p>
      </dgm:t>
    </dgm:pt>
    <dgm:pt modelId="{6A8F199F-B0D1-4CA4-8B87-8B07A656FEE7}">
      <dgm:prSet custT="1"/>
      <dgm:spPr/>
      <dgm:t>
        <a:bodyPr/>
        <a:lstStyle/>
        <a:p>
          <a:endParaRPr lang="en-US"/>
        </a:p>
      </dgm:t>
    </dgm:pt>
    <dgm:pt modelId="{B525A2AD-2CDE-4746-82AD-1BE6C2FD255A}" type="parTrans" cxnId="{5998022A-E09E-402A-9457-A390EA18578B}">
      <dgm:prSet/>
      <dgm:spPr/>
      <dgm:t>
        <a:bodyPr/>
        <a:lstStyle/>
        <a:p>
          <a:endParaRPr lang="en-US"/>
        </a:p>
      </dgm:t>
    </dgm:pt>
    <dgm:pt modelId="{84FBD00D-A5B3-4E01-B738-DD9A99763518}" type="sibTrans" cxnId="{5998022A-E09E-402A-9457-A390EA18578B}">
      <dgm:prSet/>
      <dgm:spPr/>
      <dgm:t>
        <a:bodyPr/>
        <a:lstStyle/>
        <a:p>
          <a:endParaRPr lang="en-US"/>
        </a:p>
      </dgm:t>
    </dgm:pt>
    <dgm:pt modelId="{F42A00C7-CF53-4438-9B4B-3EE581F422CC}">
      <dgm:prSet custT="1"/>
      <dgm:spPr/>
      <dgm:t>
        <a:bodyPr/>
        <a:lstStyle/>
        <a:p>
          <a:endParaRPr lang="en-US" sz="2800" smtClean="0"/>
        </a:p>
      </dgm:t>
    </dgm:pt>
    <dgm:pt modelId="{03842EB1-7CC5-4340-908E-22E8CFF03DB2}" type="parTrans" cxnId="{EE5880E9-6CBD-4333-8942-610FB14B852F}">
      <dgm:prSet/>
      <dgm:spPr/>
      <dgm:t>
        <a:bodyPr/>
        <a:lstStyle/>
        <a:p>
          <a:endParaRPr lang="en-US"/>
        </a:p>
      </dgm:t>
    </dgm:pt>
    <dgm:pt modelId="{0921C9AE-D04E-40F4-8C3D-296EFC8F8C13}" type="sibTrans" cxnId="{EE5880E9-6CBD-4333-8942-610FB14B852F}">
      <dgm:prSet/>
      <dgm:spPr/>
      <dgm:t>
        <a:bodyPr/>
        <a:lstStyle/>
        <a:p>
          <a:endParaRPr lang="en-US"/>
        </a:p>
      </dgm:t>
    </dgm:pt>
    <dgm:pt modelId="{8DCA2603-1742-47C0-8528-974AE154E9BF}">
      <dgm:prSet phldrT="[Text]" custScaleX="124314" custScaleY="62416" custLinFactNeighborX="-57003" custLinFactNeighborY="6832"/>
      <dgm:spPr/>
      <dgm:t>
        <a:bodyPr/>
        <a:lstStyle/>
        <a:p>
          <a:endParaRPr lang="en-US"/>
        </a:p>
      </dgm:t>
    </dgm:pt>
    <dgm:pt modelId="{B9A94ED9-D950-4EFA-98B6-546A4A70B530}" type="parTrans" cxnId="{FEAA7829-8296-48B1-8DBE-3266C6C6B6ED}">
      <dgm:prSet/>
      <dgm:spPr/>
      <dgm:t>
        <a:bodyPr/>
        <a:lstStyle/>
        <a:p>
          <a:endParaRPr lang="en-US"/>
        </a:p>
      </dgm:t>
    </dgm:pt>
    <dgm:pt modelId="{9BEB4E49-7AFD-4E9F-806D-75FE51698005}" type="sibTrans" cxnId="{FEAA7829-8296-48B1-8DBE-3266C6C6B6ED}">
      <dgm:prSet/>
      <dgm:spPr/>
      <dgm:t>
        <a:bodyPr/>
        <a:lstStyle/>
        <a:p>
          <a:endParaRPr lang="en-US"/>
        </a:p>
      </dgm:t>
    </dgm:pt>
    <dgm:pt modelId="{9D15137C-7409-4EF1-A380-2DAFC46290FC}" type="pres">
      <dgm:prSet presAssocID="{9F39183A-D1D9-45CB-8253-C2E3BE903EBD}" presName="matrix" presStyleCnt="0">
        <dgm:presLayoutVars>
          <dgm:chMax val="1"/>
          <dgm:dir/>
          <dgm:resizeHandles val="exact"/>
        </dgm:presLayoutVars>
      </dgm:prSet>
      <dgm:spPr/>
      <dgm:t>
        <a:bodyPr/>
        <a:lstStyle/>
        <a:p>
          <a:endParaRPr lang="en-US"/>
        </a:p>
      </dgm:t>
    </dgm:pt>
    <dgm:pt modelId="{2763724B-9F08-4708-86F1-C584E5D0CB14}" type="pres">
      <dgm:prSet presAssocID="{9F39183A-D1D9-45CB-8253-C2E3BE903EBD}" presName="axisShape" presStyleLbl="bgShp" presStyleIdx="0" presStyleCnt="1" custScaleX="182663"/>
      <dgm:spPr/>
    </dgm:pt>
    <dgm:pt modelId="{58FE485A-5DF6-4F9A-B426-B26202B646A7}" type="pres">
      <dgm:prSet presAssocID="{9F39183A-D1D9-45CB-8253-C2E3BE903EBD}" presName="rect1" presStyleLbl="node1" presStyleIdx="0" presStyleCnt="4" custScaleX="213974" custScaleY="106103" custLinFactNeighborX="-56133" custLinFactNeighborY="-670">
        <dgm:presLayoutVars>
          <dgm:chMax val="0"/>
          <dgm:chPref val="0"/>
          <dgm:bulletEnabled val="1"/>
        </dgm:presLayoutVars>
      </dgm:prSet>
      <dgm:spPr/>
      <dgm:t>
        <a:bodyPr/>
        <a:lstStyle/>
        <a:p>
          <a:endParaRPr lang="en-US"/>
        </a:p>
      </dgm:t>
    </dgm:pt>
    <dgm:pt modelId="{A7DE12BB-AA2A-489A-9F8B-AD775071428A}" type="pres">
      <dgm:prSet presAssocID="{9F39183A-D1D9-45CB-8253-C2E3BE903EBD}" presName="rect2" presStyleLbl="node1" presStyleIdx="1" presStyleCnt="4" custScaleX="213974" custScaleY="106103" custLinFactNeighborX="56179" custLinFactNeighborY="-1937">
        <dgm:presLayoutVars>
          <dgm:chMax val="0"/>
          <dgm:chPref val="0"/>
          <dgm:bulletEnabled val="1"/>
        </dgm:presLayoutVars>
      </dgm:prSet>
      <dgm:spPr/>
      <dgm:t>
        <a:bodyPr/>
        <a:lstStyle/>
        <a:p>
          <a:endParaRPr lang="en-US"/>
        </a:p>
      </dgm:t>
    </dgm:pt>
    <dgm:pt modelId="{2E8407B7-19DB-4FF1-BB93-3615DC098F76}" type="pres">
      <dgm:prSet presAssocID="{9F39183A-D1D9-45CB-8253-C2E3BE903EBD}" presName="rect3" presStyleLbl="node1" presStyleIdx="2" presStyleCnt="4" custAng="10800000" custFlipVert="1" custScaleX="224521" custScaleY="21996" custLinFactNeighborX="-54792" custLinFactNeighborY="53567">
        <dgm:presLayoutVars>
          <dgm:chMax val="0"/>
          <dgm:chPref val="0"/>
          <dgm:bulletEnabled val="1"/>
        </dgm:presLayoutVars>
      </dgm:prSet>
      <dgm:spPr/>
      <dgm:t>
        <a:bodyPr/>
        <a:lstStyle/>
        <a:p>
          <a:endParaRPr lang="en-US"/>
        </a:p>
      </dgm:t>
    </dgm:pt>
    <dgm:pt modelId="{53A6496A-DE06-40E1-99F8-F45E6D66D72E}" type="pres">
      <dgm:prSet presAssocID="{9F39183A-D1D9-45CB-8253-C2E3BE903EBD}" presName="rect4" presStyleLbl="node1" presStyleIdx="3" presStyleCnt="4" custScaleX="213974" custScaleY="106103" custLinFactNeighborX="55931" custLinFactNeighborY="6230">
        <dgm:presLayoutVars>
          <dgm:chMax val="0"/>
          <dgm:chPref val="0"/>
          <dgm:bulletEnabled val="1"/>
        </dgm:presLayoutVars>
      </dgm:prSet>
      <dgm:spPr/>
      <dgm:t>
        <a:bodyPr/>
        <a:lstStyle/>
        <a:p>
          <a:endParaRPr lang="en-US"/>
        </a:p>
      </dgm:t>
    </dgm:pt>
  </dgm:ptLst>
  <dgm:cxnLst>
    <dgm:cxn modelId="{5998022A-E09E-402A-9457-A390EA18578B}" srcId="{9F39183A-D1D9-45CB-8253-C2E3BE903EBD}" destId="{6A8F199F-B0D1-4CA4-8B87-8B07A656FEE7}" srcOrd="5" destOrd="0" parTransId="{B525A2AD-2CDE-4746-82AD-1BE6C2FD255A}" sibTransId="{84FBD00D-A5B3-4E01-B738-DD9A99763518}"/>
    <dgm:cxn modelId="{FEAA7829-8296-48B1-8DBE-3266C6C6B6ED}" srcId="{9F39183A-D1D9-45CB-8253-C2E3BE903EBD}" destId="{8DCA2603-1742-47C0-8528-974AE154E9BF}" srcOrd="12" destOrd="0" parTransId="{B9A94ED9-D950-4EFA-98B6-546A4A70B530}" sibTransId="{9BEB4E49-7AFD-4E9F-806D-75FE51698005}"/>
    <dgm:cxn modelId="{0B3B4F86-E043-42F2-9D45-107662FD1B3A}" type="presOf" srcId="{1D09E355-FA29-46E4-8706-2277BE030BB8}" destId="{58FE485A-5DF6-4F9A-B426-B26202B646A7}" srcOrd="0" destOrd="0" presId="urn:microsoft.com/office/officeart/2005/8/layout/matrix2"/>
    <dgm:cxn modelId="{EDE1CC63-B1B0-4269-BBE2-7076EB0AE0F6}" type="presOf" srcId="{F528C3C2-6210-4297-B223-156533215274}" destId="{53A6496A-DE06-40E1-99F8-F45E6D66D72E}" srcOrd="0" destOrd="0" presId="urn:microsoft.com/office/officeart/2005/8/layout/matrix2"/>
    <dgm:cxn modelId="{096C6813-AA8F-4F74-A6DC-DB930EB5BD29}" type="presOf" srcId="{9F39183A-D1D9-45CB-8253-C2E3BE903EBD}" destId="{9D15137C-7409-4EF1-A380-2DAFC46290FC}" srcOrd="0" destOrd="0" presId="urn:microsoft.com/office/officeart/2005/8/layout/matrix2"/>
    <dgm:cxn modelId="{42B2B8BD-AE13-427D-A287-85C4161688B0}" srcId="{9F39183A-D1D9-45CB-8253-C2E3BE903EBD}" destId="{4F8AA8A8-355C-40CE-B82F-4BBA4FBE4E1B}" srcOrd="1" destOrd="0" parTransId="{49F8EBB7-BB94-43CE-80D5-58EF0ED11437}" sibTransId="{E9DED87A-D9CB-4443-B543-B944B81C83D2}"/>
    <dgm:cxn modelId="{0134591D-108C-4AC4-9861-115473F43923}" srcId="{9F39183A-D1D9-45CB-8253-C2E3BE903EBD}" destId="{337596BA-CD08-4445-A0B9-D442DCACBD78}" srcOrd="4" destOrd="0" parTransId="{951A0EEC-0F81-4F27-BB94-8204CB3A2CC5}" sibTransId="{7E720B56-1909-45E7-847E-7E94AF2220BA}"/>
    <dgm:cxn modelId="{9B973D94-7934-488A-9132-874312D0928D}" srcId="{9F39183A-D1D9-45CB-8253-C2E3BE903EBD}" destId="{D9251264-F522-461F-B278-047B39844F38}" srcOrd="8" destOrd="0" parTransId="{889673BA-2DF9-4A7C-8178-E43200FA3B70}" sibTransId="{96093F15-0018-4202-861B-06DAAD75F6BF}"/>
    <dgm:cxn modelId="{FA097C7A-AF27-4256-A2A8-1CE438B08D24}" srcId="{9F39183A-D1D9-45CB-8253-C2E3BE903EBD}" destId="{BF7D02DE-37EE-4FBA-B729-A238F97CA38F}" srcOrd="10" destOrd="0" parTransId="{3454BABE-ACEF-4BA3-9034-CEA2FF878658}" sibTransId="{65E0BBD5-4ED4-4F72-B140-F4A765ECD9E1}"/>
    <dgm:cxn modelId="{311F7A9F-DFFE-45E5-9E54-B07A60B93712}" srcId="{9F39183A-D1D9-45CB-8253-C2E3BE903EBD}" destId="{6A3DD164-E6E9-4192-AD7B-AB4505C27768}" srcOrd="2" destOrd="0" parTransId="{042146EC-D6DE-46FE-9BDE-41C981F52539}" sibTransId="{81B7D04F-5E41-41E3-870F-8B407F4D74F9}"/>
    <dgm:cxn modelId="{D8E6BED4-0DDA-48F3-908D-5F921B80B655}" type="presOf" srcId="{6A3DD164-E6E9-4192-AD7B-AB4505C27768}" destId="{2E8407B7-19DB-4FF1-BB93-3615DC098F76}" srcOrd="0" destOrd="0" presId="urn:microsoft.com/office/officeart/2005/8/layout/matrix2"/>
    <dgm:cxn modelId="{0C625B4C-8107-45FD-A335-2C096D6B1428}" srcId="{9F39183A-D1D9-45CB-8253-C2E3BE903EBD}" destId="{FBD0B24E-0EAA-41F7-8B72-ECCEE3EBFC7B}" srcOrd="11" destOrd="0" parTransId="{F0B6F75F-AF9C-4FF0-A1FD-BF19EA783291}" sibTransId="{C5049E48-4A8E-408F-B244-18BE17F14057}"/>
    <dgm:cxn modelId="{EE5880E9-6CBD-4333-8942-610FB14B852F}" srcId="{9F39183A-D1D9-45CB-8253-C2E3BE903EBD}" destId="{F42A00C7-CF53-4438-9B4B-3EE581F422CC}" srcOrd="6" destOrd="0" parTransId="{03842EB1-7CC5-4340-908E-22E8CFF03DB2}" sibTransId="{0921C9AE-D04E-40F4-8C3D-296EFC8F8C13}"/>
    <dgm:cxn modelId="{A2FEF3C1-425A-4B62-98DD-46949760B662}" type="presOf" srcId="{4F8AA8A8-355C-40CE-B82F-4BBA4FBE4E1B}" destId="{A7DE12BB-AA2A-489A-9F8B-AD775071428A}" srcOrd="0" destOrd="0" presId="urn:microsoft.com/office/officeart/2005/8/layout/matrix2"/>
    <dgm:cxn modelId="{493CBF40-8F3E-4D4B-9BC8-0DCB321159E9}" srcId="{9F39183A-D1D9-45CB-8253-C2E3BE903EBD}" destId="{1D09E355-FA29-46E4-8706-2277BE030BB8}" srcOrd="0" destOrd="0" parTransId="{3ADD16DA-273A-4C20-9B33-EA57C3A60E5B}" sibTransId="{BB62B210-271F-4D7D-BC47-E55B3C3968E9}"/>
    <dgm:cxn modelId="{6EC9E436-48B5-4F0C-B796-C4373D51BC1F}" srcId="{9F39183A-D1D9-45CB-8253-C2E3BE903EBD}" destId="{F528C3C2-6210-4297-B223-156533215274}" srcOrd="3" destOrd="0" parTransId="{4A756A7C-0048-43FE-8C96-377E5C5831F3}" sibTransId="{2B47B4BF-21CC-4B0E-96F9-1B3A69230F20}"/>
    <dgm:cxn modelId="{89D49625-014A-4EFE-8EF9-DCD59CCB9317}" srcId="{9F39183A-D1D9-45CB-8253-C2E3BE903EBD}" destId="{3568E1B1-1A8E-4E92-819C-1783E0C996BD}" srcOrd="9" destOrd="0" parTransId="{468BE0E6-901E-4BBC-B0F5-EED509FBF62D}" sibTransId="{0BDC32CB-0004-4293-B7AB-68C3E232D764}"/>
    <dgm:cxn modelId="{B39F2E98-20E4-4C5F-BBCD-D8B31E0F24EA}" srcId="{9F39183A-D1D9-45CB-8253-C2E3BE903EBD}" destId="{D270D59B-E189-49B7-B1BC-02E2808C10EB}" srcOrd="7" destOrd="0" parTransId="{C050D959-3B38-4817-B527-38292534558F}" sibTransId="{7AEA2F53-2D19-46B1-BB73-54B7EDABD630}"/>
    <dgm:cxn modelId="{47CC9C14-2915-444E-9F39-EC26701E89B1}" type="presParOf" srcId="{9D15137C-7409-4EF1-A380-2DAFC46290FC}" destId="{2763724B-9F08-4708-86F1-C584E5D0CB14}" srcOrd="0" destOrd="0" presId="urn:microsoft.com/office/officeart/2005/8/layout/matrix2"/>
    <dgm:cxn modelId="{CFF9507B-0892-4147-B28D-E42CD4DA3589}" type="presParOf" srcId="{9D15137C-7409-4EF1-A380-2DAFC46290FC}" destId="{58FE485A-5DF6-4F9A-B426-B26202B646A7}" srcOrd="1" destOrd="0" presId="urn:microsoft.com/office/officeart/2005/8/layout/matrix2"/>
    <dgm:cxn modelId="{893B8D51-CE85-4AF5-A006-D0A43419DB9F}" type="presParOf" srcId="{9D15137C-7409-4EF1-A380-2DAFC46290FC}" destId="{A7DE12BB-AA2A-489A-9F8B-AD775071428A}" srcOrd="2" destOrd="0" presId="urn:microsoft.com/office/officeart/2005/8/layout/matrix2"/>
    <dgm:cxn modelId="{AACFEB32-6807-4F5C-ABF4-1A2A468849D8}" type="presParOf" srcId="{9D15137C-7409-4EF1-A380-2DAFC46290FC}" destId="{2E8407B7-19DB-4FF1-BB93-3615DC098F76}" srcOrd="3" destOrd="0" presId="urn:microsoft.com/office/officeart/2005/8/layout/matrix2"/>
    <dgm:cxn modelId="{2802B56E-F517-4D31-A6B8-78E7C3CE4B3C}" type="presParOf" srcId="{9D15137C-7409-4EF1-A380-2DAFC46290FC}" destId="{53A6496A-DE06-40E1-99F8-F45E6D66D72E}"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39183A-D1D9-45CB-8253-C2E3BE903EBD}" type="doc">
      <dgm:prSet loTypeId="urn:microsoft.com/office/officeart/2005/8/layout/matrix2" loCatId="matrix" qsTypeId="urn:microsoft.com/office/officeart/2005/8/quickstyle/simple5" qsCatId="simple" csTypeId="urn:microsoft.com/office/officeart/2005/8/colors/accent0_3" csCatId="mainScheme" phldr="1"/>
      <dgm:spPr/>
      <dgm:t>
        <a:bodyPr/>
        <a:lstStyle/>
        <a:p>
          <a:endParaRPr lang="en-US"/>
        </a:p>
      </dgm:t>
    </dgm:pt>
    <dgm:pt modelId="{1D09E355-FA29-46E4-8706-2277BE030BB8}">
      <dgm:prSet phldrT="[Text]" custT="1"/>
      <dgm:spPr/>
      <dgm:t>
        <a:bodyPr/>
        <a:lstStyle/>
        <a:p>
          <a:pPr algn="l">
            <a:lnSpc>
              <a:spcPct val="100000"/>
            </a:lnSpc>
          </a:pPr>
          <a:r>
            <a:rPr lang="en-US" sz="1400" b="1" dirty="0" smtClean="0"/>
            <a:t>Coastal Ocean Remote Sensing (Theme IV)</a:t>
          </a:r>
        </a:p>
        <a:p>
          <a:pPr algn="l">
            <a:lnSpc>
              <a:spcPct val="100000"/>
            </a:lnSpc>
          </a:pPr>
          <a:r>
            <a:rPr lang="en-US" sz="1400" dirty="0" smtClean="0"/>
            <a:t>CREST participants: Roy Armstrong, William Hernandez (doctoral student) </a:t>
          </a:r>
        </a:p>
        <a:p>
          <a:pPr algn="l">
            <a:lnSpc>
              <a:spcPct val="100000"/>
            </a:lnSpc>
          </a:pPr>
          <a:r>
            <a:rPr lang="en-US" sz="1400" dirty="0" smtClean="0"/>
            <a:t>Collaborators:  Alan Strong and Mike </a:t>
          </a:r>
          <a:r>
            <a:rPr lang="en-US" sz="1400" dirty="0" err="1" smtClean="0"/>
            <a:t>Ondrusek</a:t>
          </a:r>
          <a:r>
            <a:rPr lang="en-US" sz="1400" dirty="0" smtClean="0"/>
            <a:t> (NESDIS), Robert Warner (NOS), </a:t>
          </a:r>
          <a:r>
            <a:rPr lang="en-US" sz="1400" dirty="0" err="1" smtClean="0"/>
            <a:t>Zhongping</a:t>
          </a:r>
          <a:r>
            <a:rPr lang="en-US" sz="1400" dirty="0" smtClean="0"/>
            <a:t> Lee and J. Wei(UMASS), Jeremy </a:t>
          </a:r>
          <a:r>
            <a:rPr lang="en-US" sz="1400" dirty="0" err="1" smtClean="0"/>
            <a:t>Kravitz</a:t>
          </a:r>
          <a:r>
            <a:rPr lang="en-US" sz="1400" dirty="0" smtClean="0"/>
            <a:t> (UPRM NASA funded student)</a:t>
          </a:r>
        </a:p>
        <a:p>
          <a:pPr algn="l">
            <a:lnSpc>
              <a:spcPct val="100000"/>
            </a:lnSpc>
          </a:pPr>
          <a:r>
            <a:rPr lang="en-US" sz="1400" dirty="0" smtClean="0"/>
            <a:t> Funding Source (EPP and CREST and new SSIO) </a:t>
          </a:r>
          <a:endParaRPr lang="en-US" sz="1400" dirty="0">
            <a:solidFill>
              <a:srgbClr val="FFC000"/>
            </a:solidFill>
          </a:endParaRPr>
        </a:p>
      </dgm:t>
    </dgm:pt>
    <dgm:pt modelId="{3ADD16DA-273A-4C20-9B33-EA57C3A60E5B}" type="parTrans" cxnId="{493CBF40-8F3E-4D4B-9BC8-0DCB321159E9}">
      <dgm:prSet/>
      <dgm:spPr/>
      <dgm:t>
        <a:bodyPr/>
        <a:lstStyle/>
        <a:p>
          <a:endParaRPr lang="en-US" sz="2800"/>
        </a:p>
      </dgm:t>
    </dgm:pt>
    <dgm:pt modelId="{BB62B210-271F-4D7D-BC47-E55B3C3968E9}" type="sibTrans" cxnId="{493CBF40-8F3E-4D4B-9BC8-0DCB321159E9}">
      <dgm:prSet/>
      <dgm:spPr/>
      <dgm:t>
        <a:bodyPr/>
        <a:lstStyle/>
        <a:p>
          <a:endParaRPr lang="en-US" sz="2800"/>
        </a:p>
      </dgm:t>
    </dgm:pt>
    <dgm:pt modelId="{6A3DD164-E6E9-4192-AD7B-AB4505C27768}">
      <dgm:prSet phldrT="[Text]" custT="1"/>
      <dgm:spPr/>
      <dgm:t>
        <a:bodyPr/>
        <a:lstStyle/>
        <a:p>
          <a:pPr algn="l"/>
          <a:r>
            <a:rPr lang="en-US" sz="1600" dirty="0" smtClean="0"/>
            <a:t>Calibration and validation of VIIRS products (e.g. </a:t>
          </a:r>
          <a:r>
            <a:rPr lang="en-US" sz="1600" dirty="0" err="1" smtClean="0"/>
            <a:t>Kd</a:t>
          </a:r>
          <a:r>
            <a:rPr lang="en-US" sz="1600" dirty="0" smtClean="0"/>
            <a:t> 490) in southwestern Puerto Rico as part of a new SSIO with NESDIS</a:t>
          </a:r>
        </a:p>
        <a:p>
          <a:pPr algn="l"/>
          <a:r>
            <a:rPr lang="en-US" sz="1600" b="1" dirty="0" smtClean="0"/>
            <a:t>NOAA Mission Goals:</a:t>
          </a:r>
          <a:r>
            <a:rPr lang="en-US" sz="1600" dirty="0" smtClean="0"/>
            <a:t> Resilient Coastal Communities and Economies, Improved coastal water quality supporting human health and coastal ecosystem services</a:t>
          </a:r>
          <a:endParaRPr lang="en-US" sz="1600" dirty="0"/>
        </a:p>
      </dgm:t>
    </dgm:pt>
    <dgm:pt modelId="{042146EC-D6DE-46FE-9BDE-41C981F52539}" type="parTrans" cxnId="{311F7A9F-DFFE-45E5-9E54-B07A60B93712}">
      <dgm:prSet/>
      <dgm:spPr/>
      <dgm:t>
        <a:bodyPr/>
        <a:lstStyle/>
        <a:p>
          <a:endParaRPr lang="en-US" sz="2800"/>
        </a:p>
      </dgm:t>
    </dgm:pt>
    <dgm:pt modelId="{81B7D04F-5E41-41E3-870F-8B407F4D74F9}" type="sibTrans" cxnId="{311F7A9F-DFFE-45E5-9E54-B07A60B93712}">
      <dgm:prSet/>
      <dgm:spPr/>
      <dgm:t>
        <a:bodyPr/>
        <a:lstStyle/>
        <a:p>
          <a:endParaRPr lang="en-US" sz="2800"/>
        </a:p>
      </dgm:t>
    </dgm:pt>
    <dgm:pt modelId="{24CED257-B4BC-4E1E-A844-7D18A1865C6B}">
      <dgm:prSet phldrT="[Text]" custT="1"/>
      <dgm:spPr/>
      <dgm:t>
        <a:bodyPr/>
        <a:lstStyle/>
        <a:p>
          <a:pPr algn="l"/>
          <a:r>
            <a:rPr lang="en-US" sz="1600" dirty="0" smtClean="0"/>
            <a:t>Monthly field sampling of water optical properties is conducted in Puerto Rico to validate VIIRS ocean color products</a:t>
          </a:r>
        </a:p>
        <a:p>
          <a:pPr algn="l"/>
          <a:r>
            <a:rPr lang="en-US" sz="1600" dirty="0" smtClean="0"/>
            <a:t>Includes spectral </a:t>
          </a:r>
          <a:r>
            <a:rPr lang="en-US" sz="1600" dirty="0" err="1" smtClean="0"/>
            <a:t>Kds</a:t>
          </a:r>
          <a:r>
            <a:rPr lang="en-US" sz="1600" dirty="0" smtClean="0"/>
            <a:t> using </a:t>
          </a:r>
          <a:r>
            <a:rPr lang="en-US" sz="1600" dirty="0" err="1" smtClean="0"/>
            <a:t>Satlantic</a:t>
          </a:r>
          <a:r>
            <a:rPr lang="en-US" sz="1600" dirty="0" smtClean="0"/>
            <a:t> </a:t>
          </a:r>
          <a:r>
            <a:rPr lang="en-US" sz="1600" dirty="0" err="1" smtClean="0"/>
            <a:t>HyperPro</a:t>
          </a:r>
          <a:r>
            <a:rPr lang="en-US" sz="1600" dirty="0" smtClean="0"/>
            <a:t> and AOPs and IOPs using profiling bio-optical package</a:t>
          </a:r>
        </a:p>
        <a:p>
          <a:pPr algn="l"/>
          <a:r>
            <a:rPr lang="en-US" sz="1600" dirty="0" smtClean="0"/>
            <a:t>Both Case-1 and Case-2 waters are sampled </a:t>
          </a:r>
          <a:endParaRPr lang="en-US" sz="1600" dirty="0"/>
        </a:p>
      </dgm:t>
    </dgm:pt>
    <dgm:pt modelId="{A638D1C1-4B0A-4B0A-9CCF-D4EF37FB338A}" type="parTrans" cxnId="{57245258-5C11-45E8-B5AF-4E380445DCF3}">
      <dgm:prSet/>
      <dgm:spPr/>
      <dgm:t>
        <a:bodyPr/>
        <a:lstStyle/>
        <a:p>
          <a:endParaRPr lang="en-US" sz="2800"/>
        </a:p>
      </dgm:t>
    </dgm:pt>
    <dgm:pt modelId="{B790D343-2C83-47E2-8859-1030896DE50A}" type="sibTrans" cxnId="{57245258-5C11-45E8-B5AF-4E380445DCF3}">
      <dgm:prSet/>
      <dgm:spPr/>
      <dgm:t>
        <a:bodyPr/>
        <a:lstStyle/>
        <a:p>
          <a:endParaRPr lang="en-US" sz="2800"/>
        </a:p>
      </dgm:t>
    </dgm:pt>
    <dgm:pt modelId="{FBD0B24E-0EAA-41F7-8B72-ECCEE3EBFC7B}">
      <dgm:prSet phldrT="[Text]" custT="1"/>
      <dgm:spPr>
        <a:blipFill rotWithShape="0">
          <a:blip xmlns:r="http://schemas.openxmlformats.org/officeDocument/2006/relationships" r:embed="rId1" cstate="screen">
            <a:extLst>
              <a:ext uri="{28A0092B-C50C-407E-A947-70E740481C1C}">
                <a14:useLocalDpi xmlns:a14="http://schemas.microsoft.com/office/drawing/2010/main" xmlns=""/>
              </a:ext>
            </a:extLst>
          </a:blip>
          <a:stretch>
            <a:fillRect/>
          </a:stretch>
        </a:blipFill>
      </dgm:spPr>
      <dgm:t>
        <a:bodyPr/>
        <a:lstStyle/>
        <a:p>
          <a:pPr algn="ctr"/>
          <a:endParaRPr lang="en-US" sz="1800" dirty="0"/>
        </a:p>
      </dgm:t>
    </dgm:pt>
    <dgm:pt modelId="{F0B6F75F-AF9C-4FF0-A1FD-BF19EA783291}" type="parTrans" cxnId="{0C625B4C-8107-45FD-A335-2C096D6B1428}">
      <dgm:prSet/>
      <dgm:spPr/>
      <dgm:t>
        <a:bodyPr/>
        <a:lstStyle/>
        <a:p>
          <a:endParaRPr lang="en-US" sz="2800"/>
        </a:p>
      </dgm:t>
    </dgm:pt>
    <dgm:pt modelId="{C5049E48-4A8E-408F-B244-18BE17F14057}" type="sibTrans" cxnId="{0C625B4C-8107-45FD-A335-2C096D6B1428}">
      <dgm:prSet/>
      <dgm:spPr/>
      <dgm:t>
        <a:bodyPr/>
        <a:lstStyle/>
        <a:p>
          <a:endParaRPr lang="en-US" sz="2800"/>
        </a:p>
      </dgm:t>
    </dgm:pt>
    <dgm:pt modelId="{7E49FEA6-B33C-504E-8E38-4896E7BAF254}">
      <dgm:prSet/>
      <dgm:spPr/>
      <dgm:t>
        <a:bodyPr/>
        <a:lstStyle/>
        <a:p>
          <a:endParaRPr lang="en-US" dirty="0"/>
        </a:p>
      </dgm:t>
    </dgm:pt>
    <dgm:pt modelId="{1772789F-A399-2949-9F36-241A2CA56A68}" type="parTrans" cxnId="{85457A8E-6D88-E848-8179-A3BBDBEA00F9}">
      <dgm:prSet/>
      <dgm:spPr/>
      <dgm:t>
        <a:bodyPr/>
        <a:lstStyle/>
        <a:p>
          <a:endParaRPr lang="en-US"/>
        </a:p>
      </dgm:t>
    </dgm:pt>
    <dgm:pt modelId="{04124224-D7CC-6148-AE10-F755B0E18586}" type="sibTrans" cxnId="{85457A8E-6D88-E848-8179-A3BBDBEA00F9}">
      <dgm:prSet/>
      <dgm:spPr/>
      <dgm:t>
        <a:bodyPr/>
        <a:lstStyle/>
        <a:p>
          <a:endParaRPr lang="en-US"/>
        </a:p>
      </dgm:t>
    </dgm:pt>
    <dgm:pt modelId="{9D15137C-7409-4EF1-A380-2DAFC46290FC}" type="pres">
      <dgm:prSet presAssocID="{9F39183A-D1D9-45CB-8253-C2E3BE903EBD}" presName="matrix" presStyleCnt="0">
        <dgm:presLayoutVars>
          <dgm:chMax val="1"/>
          <dgm:dir/>
          <dgm:resizeHandles val="exact"/>
        </dgm:presLayoutVars>
      </dgm:prSet>
      <dgm:spPr/>
      <dgm:t>
        <a:bodyPr/>
        <a:lstStyle/>
        <a:p>
          <a:endParaRPr lang="en-US"/>
        </a:p>
      </dgm:t>
    </dgm:pt>
    <dgm:pt modelId="{2763724B-9F08-4708-86F1-C584E5D0CB14}" type="pres">
      <dgm:prSet presAssocID="{9F39183A-D1D9-45CB-8253-C2E3BE903EBD}" presName="axisShape" presStyleLbl="bgShp" presStyleIdx="0" presStyleCnt="1" custScaleX="182663"/>
      <dgm:spPr/>
    </dgm:pt>
    <dgm:pt modelId="{58FE485A-5DF6-4F9A-B426-B26202B646A7}" type="pres">
      <dgm:prSet presAssocID="{9F39183A-D1D9-45CB-8253-C2E3BE903EBD}" presName="rect1" presStyleLbl="node1" presStyleIdx="0" presStyleCnt="4" custScaleX="172819" custScaleY="95018" custLinFactNeighborX="-45683" custLinFactNeighborY="-1474">
        <dgm:presLayoutVars>
          <dgm:chMax val="0"/>
          <dgm:chPref val="0"/>
          <dgm:bulletEnabled val="1"/>
        </dgm:presLayoutVars>
      </dgm:prSet>
      <dgm:spPr/>
      <dgm:t>
        <a:bodyPr/>
        <a:lstStyle/>
        <a:p>
          <a:endParaRPr lang="en-US"/>
        </a:p>
      </dgm:t>
    </dgm:pt>
    <dgm:pt modelId="{A7DE12BB-AA2A-489A-9F8B-AD775071428A}" type="pres">
      <dgm:prSet presAssocID="{9F39183A-D1D9-45CB-8253-C2E3BE903EBD}" presName="rect2" presStyleLbl="node1" presStyleIdx="1" presStyleCnt="4" custScaleX="164792" custLinFactNeighborX="30101" custLinFactNeighborY="-3629">
        <dgm:presLayoutVars>
          <dgm:chMax val="0"/>
          <dgm:chPref val="0"/>
          <dgm:bulletEnabled val="1"/>
        </dgm:presLayoutVars>
      </dgm:prSet>
      <dgm:spPr/>
      <dgm:t>
        <a:bodyPr/>
        <a:lstStyle/>
        <a:p>
          <a:endParaRPr lang="en-US"/>
        </a:p>
      </dgm:t>
    </dgm:pt>
    <dgm:pt modelId="{2E8407B7-19DB-4FF1-BB93-3615DC098F76}" type="pres">
      <dgm:prSet presAssocID="{9F39183A-D1D9-45CB-8253-C2E3BE903EBD}" presName="rect3" presStyleLbl="node1" presStyleIdx="2" presStyleCnt="4" custScaleX="169304" custLinFactNeighborX="-44946" custLinFactNeighborY="4421">
        <dgm:presLayoutVars>
          <dgm:chMax val="0"/>
          <dgm:chPref val="0"/>
          <dgm:bulletEnabled val="1"/>
        </dgm:presLayoutVars>
      </dgm:prSet>
      <dgm:spPr/>
      <dgm:t>
        <a:bodyPr/>
        <a:lstStyle/>
        <a:p>
          <a:endParaRPr lang="en-US"/>
        </a:p>
      </dgm:t>
    </dgm:pt>
    <dgm:pt modelId="{53A6496A-DE06-40E1-99F8-F45E6D66D72E}" type="pres">
      <dgm:prSet presAssocID="{9F39183A-D1D9-45CB-8253-C2E3BE903EBD}" presName="rect4" presStyleLbl="node1" presStyleIdx="3" presStyleCnt="4" custScaleX="170362" custLinFactNeighborX="25396" custLinFactNeighborY="2211">
        <dgm:presLayoutVars>
          <dgm:chMax val="0"/>
          <dgm:chPref val="0"/>
          <dgm:bulletEnabled val="1"/>
        </dgm:presLayoutVars>
      </dgm:prSet>
      <dgm:spPr/>
      <dgm:t>
        <a:bodyPr/>
        <a:lstStyle/>
        <a:p>
          <a:endParaRPr lang="en-US"/>
        </a:p>
      </dgm:t>
    </dgm:pt>
  </dgm:ptLst>
  <dgm:cxnLst>
    <dgm:cxn modelId="{C44354CC-0463-445D-BB2D-DC49B9B01B2E}" type="presOf" srcId="{24CED257-B4BC-4E1E-A844-7D18A1865C6B}" destId="{2E8407B7-19DB-4FF1-BB93-3615DC098F76}" srcOrd="0" destOrd="0" presId="urn:microsoft.com/office/officeart/2005/8/layout/matrix2"/>
    <dgm:cxn modelId="{5840D952-B8AA-4D53-AC4F-C909AB307DEB}" type="presOf" srcId="{9F39183A-D1D9-45CB-8253-C2E3BE903EBD}" destId="{9D15137C-7409-4EF1-A380-2DAFC46290FC}" srcOrd="0" destOrd="0" presId="urn:microsoft.com/office/officeart/2005/8/layout/matrix2"/>
    <dgm:cxn modelId="{85457A8E-6D88-E848-8179-A3BBDBEA00F9}" srcId="{9F39183A-D1D9-45CB-8253-C2E3BE903EBD}" destId="{7E49FEA6-B33C-504E-8E38-4896E7BAF254}" srcOrd="4" destOrd="0" parTransId="{1772789F-A399-2949-9F36-241A2CA56A68}" sibTransId="{04124224-D7CC-6148-AE10-F755B0E18586}"/>
    <dgm:cxn modelId="{AADF9363-DE5C-4DCD-BC9E-5ED1FCC881C3}" type="presOf" srcId="{6A3DD164-E6E9-4192-AD7B-AB4505C27768}" destId="{A7DE12BB-AA2A-489A-9F8B-AD775071428A}" srcOrd="0" destOrd="0" presId="urn:microsoft.com/office/officeart/2005/8/layout/matrix2"/>
    <dgm:cxn modelId="{FBE6A6D1-B460-4A54-AA79-78C97A4D3817}" type="presOf" srcId="{1D09E355-FA29-46E4-8706-2277BE030BB8}" destId="{58FE485A-5DF6-4F9A-B426-B26202B646A7}" srcOrd="0" destOrd="0" presId="urn:microsoft.com/office/officeart/2005/8/layout/matrix2"/>
    <dgm:cxn modelId="{D70B7384-C52A-4F05-8ECB-082FEEFE51EA}" type="presOf" srcId="{FBD0B24E-0EAA-41F7-8B72-ECCEE3EBFC7B}" destId="{53A6496A-DE06-40E1-99F8-F45E6D66D72E}" srcOrd="0" destOrd="0" presId="urn:microsoft.com/office/officeart/2005/8/layout/matrix2"/>
    <dgm:cxn modelId="{311F7A9F-DFFE-45E5-9E54-B07A60B93712}" srcId="{9F39183A-D1D9-45CB-8253-C2E3BE903EBD}" destId="{6A3DD164-E6E9-4192-AD7B-AB4505C27768}" srcOrd="1" destOrd="0" parTransId="{042146EC-D6DE-46FE-9BDE-41C981F52539}" sibTransId="{81B7D04F-5E41-41E3-870F-8B407F4D74F9}"/>
    <dgm:cxn modelId="{0C625B4C-8107-45FD-A335-2C096D6B1428}" srcId="{9F39183A-D1D9-45CB-8253-C2E3BE903EBD}" destId="{FBD0B24E-0EAA-41F7-8B72-ECCEE3EBFC7B}" srcOrd="3" destOrd="0" parTransId="{F0B6F75F-AF9C-4FF0-A1FD-BF19EA783291}" sibTransId="{C5049E48-4A8E-408F-B244-18BE17F14057}"/>
    <dgm:cxn modelId="{57245258-5C11-45E8-B5AF-4E380445DCF3}" srcId="{9F39183A-D1D9-45CB-8253-C2E3BE903EBD}" destId="{24CED257-B4BC-4E1E-A844-7D18A1865C6B}" srcOrd="2" destOrd="0" parTransId="{A638D1C1-4B0A-4B0A-9CCF-D4EF37FB338A}" sibTransId="{B790D343-2C83-47E2-8859-1030896DE50A}"/>
    <dgm:cxn modelId="{493CBF40-8F3E-4D4B-9BC8-0DCB321159E9}" srcId="{9F39183A-D1D9-45CB-8253-C2E3BE903EBD}" destId="{1D09E355-FA29-46E4-8706-2277BE030BB8}" srcOrd="0" destOrd="0" parTransId="{3ADD16DA-273A-4C20-9B33-EA57C3A60E5B}" sibTransId="{BB62B210-271F-4D7D-BC47-E55B3C3968E9}"/>
    <dgm:cxn modelId="{D7D2920C-9D44-4F28-98F7-C6EFCEA62816}" type="presParOf" srcId="{9D15137C-7409-4EF1-A380-2DAFC46290FC}" destId="{2763724B-9F08-4708-86F1-C584E5D0CB14}" srcOrd="0" destOrd="0" presId="urn:microsoft.com/office/officeart/2005/8/layout/matrix2"/>
    <dgm:cxn modelId="{03E5A2B7-3983-472F-99F9-6C393538B367}" type="presParOf" srcId="{9D15137C-7409-4EF1-A380-2DAFC46290FC}" destId="{58FE485A-5DF6-4F9A-B426-B26202B646A7}" srcOrd="1" destOrd="0" presId="urn:microsoft.com/office/officeart/2005/8/layout/matrix2"/>
    <dgm:cxn modelId="{1DA16C49-07FE-4B31-BD7B-DE86EB9A7588}" type="presParOf" srcId="{9D15137C-7409-4EF1-A380-2DAFC46290FC}" destId="{A7DE12BB-AA2A-489A-9F8B-AD775071428A}" srcOrd="2" destOrd="0" presId="urn:microsoft.com/office/officeart/2005/8/layout/matrix2"/>
    <dgm:cxn modelId="{BF2508FD-1009-4B17-95E6-1DC3363A5FC3}" type="presParOf" srcId="{9D15137C-7409-4EF1-A380-2DAFC46290FC}" destId="{2E8407B7-19DB-4FF1-BB93-3615DC098F76}" srcOrd="3" destOrd="0" presId="urn:microsoft.com/office/officeart/2005/8/layout/matrix2"/>
    <dgm:cxn modelId="{054F8A83-3CCE-461A-B8F2-2BD4EE430771}" type="presParOf" srcId="{9D15137C-7409-4EF1-A380-2DAFC46290FC}" destId="{53A6496A-DE06-40E1-99F8-F45E6D66D72E}"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39183A-D1D9-45CB-8253-C2E3BE903EBD}" type="doc">
      <dgm:prSet loTypeId="urn:microsoft.com/office/officeart/2005/8/layout/matrix2" loCatId="matrix" qsTypeId="urn:microsoft.com/office/officeart/2005/8/quickstyle/simple5" qsCatId="simple" csTypeId="urn:microsoft.com/office/officeart/2005/8/colors/accent0_3" csCatId="mainScheme" phldr="1"/>
      <dgm:spPr/>
      <dgm:t>
        <a:bodyPr/>
        <a:lstStyle/>
        <a:p>
          <a:endParaRPr lang="en-US"/>
        </a:p>
      </dgm:t>
    </dgm:pt>
    <dgm:pt modelId="{1D09E355-FA29-46E4-8706-2277BE030BB8}">
      <dgm:prSet phldrT="[Text]" custT="1"/>
      <dgm:spPr/>
      <dgm:t>
        <a:bodyPr/>
        <a:lstStyle/>
        <a:p>
          <a:pPr algn="l">
            <a:lnSpc>
              <a:spcPct val="100000"/>
            </a:lnSpc>
          </a:pPr>
          <a:r>
            <a:rPr lang="en-US" sz="2000" dirty="0" smtClean="0"/>
            <a:t>  </a:t>
          </a:r>
        </a:p>
        <a:p>
          <a:pPr algn="l">
            <a:lnSpc>
              <a:spcPct val="100000"/>
            </a:lnSpc>
          </a:pPr>
          <a:r>
            <a:rPr lang="en-US" sz="1800" dirty="0" smtClean="0"/>
            <a:t>Theme IV: Ocean &amp; Coastal Waters</a:t>
          </a:r>
        </a:p>
        <a:p>
          <a:pPr algn="l">
            <a:lnSpc>
              <a:spcPct val="100000"/>
            </a:lnSpc>
          </a:pPr>
          <a:r>
            <a:rPr lang="en-US" sz="1800" dirty="0" smtClean="0"/>
            <a:t>CREST: S. Ahmed, A. </a:t>
          </a:r>
          <a:r>
            <a:rPr lang="en-US" sz="1800" dirty="0" err="1" smtClean="0"/>
            <a:t>Gilerson</a:t>
          </a:r>
          <a:r>
            <a:rPr lang="en-US" sz="1800" dirty="0" smtClean="0"/>
            <a:t>, F. </a:t>
          </a:r>
          <a:r>
            <a:rPr lang="en-US" sz="1800" dirty="0" err="1" smtClean="0"/>
            <a:t>Moshary</a:t>
          </a:r>
          <a:r>
            <a:rPr lang="en-US" sz="1800" dirty="0" smtClean="0"/>
            <a:t>, B. Gross </a:t>
          </a:r>
        </a:p>
        <a:p>
          <a:pPr algn="l">
            <a:lnSpc>
              <a:spcPct val="100000"/>
            </a:lnSpc>
          </a:pPr>
          <a:r>
            <a:rPr lang="en-US" sz="1800" dirty="0" smtClean="0"/>
            <a:t>Collaborators: P. </a:t>
          </a:r>
          <a:r>
            <a:rPr lang="en-US" sz="1800" dirty="0" err="1" smtClean="0"/>
            <a:t>DiGiacomo</a:t>
          </a:r>
          <a:r>
            <a:rPr lang="en-US" sz="1800" dirty="0" smtClean="0"/>
            <a:t>, M. Wang,  M. Ondrusek (NOAA)</a:t>
          </a:r>
        </a:p>
        <a:p>
          <a:pPr algn="l">
            <a:lnSpc>
              <a:spcPct val="100000"/>
            </a:lnSpc>
          </a:pPr>
          <a:r>
            <a:rPr lang="en-US" sz="1800" dirty="0" smtClean="0"/>
            <a:t>R. </a:t>
          </a:r>
          <a:r>
            <a:rPr lang="en-US" sz="1800" dirty="0" err="1" smtClean="0"/>
            <a:t>Arnone</a:t>
          </a:r>
          <a:r>
            <a:rPr lang="en-US" sz="1800" dirty="0" smtClean="0"/>
            <a:t> (USM), Z.P. Lee (U. of Massachusetts), C. Davis (OSU)</a:t>
          </a:r>
        </a:p>
        <a:p>
          <a:pPr algn="l">
            <a:lnSpc>
              <a:spcPct val="100000"/>
            </a:lnSpc>
          </a:pPr>
          <a:r>
            <a:rPr lang="en-US" sz="1800" dirty="0" smtClean="0"/>
            <a:t>Funding Source - EPP and leveraged</a:t>
          </a:r>
        </a:p>
        <a:p>
          <a:pPr algn="l">
            <a:lnSpc>
              <a:spcPct val="90000"/>
            </a:lnSpc>
          </a:pPr>
          <a:r>
            <a:rPr lang="en-US" sz="2400" dirty="0" smtClean="0"/>
            <a:t> </a:t>
          </a:r>
          <a:endParaRPr lang="en-US" sz="2400" dirty="0">
            <a:solidFill>
              <a:srgbClr val="FFC000"/>
            </a:solidFill>
          </a:endParaRPr>
        </a:p>
      </dgm:t>
    </dgm:pt>
    <dgm:pt modelId="{3ADD16DA-273A-4C20-9B33-EA57C3A60E5B}" type="parTrans" cxnId="{493CBF40-8F3E-4D4B-9BC8-0DCB321159E9}">
      <dgm:prSet/>
      <dgm:spPr/>
      <dgm:t>
        <a:bodyPr/>
        <a:lstStyle/>
        <a:p>
          <a:endParaRPr lang="en-US" sz="2800"/>
        </a:p>
      </dgm:t>
    </dgm:pt>
    <dgm:pt modelId="{BB62B210-271F-4D7D-BC47-E55B3C3968E9}" type="sibTrans" cxnId="{493CBF40-8F3E-4D4B-9BC8-0DCB321159E9}">
      <dgm:prSet/>
      <dgm:spPr/>
      <dgm:t>
        <a:bodyPr/>
        <a:lstStyle/>
        <a:p>
          <a:endParaRPr lang="en-US" sz="2800"/>
        </a:p>
      </dgm:t>
    </dgm:pt>
    <dgm:pt modelId="{6A3DD164-E6E9-4192-AD7B-AB4505C27768}">
      <dgm:prSet phldrT="[Text]" custT="1"/>
      <dgm:spPr/>
      <dgm:t>
        <a:bodyPr/>
        <a:lstStyle/>
        <a:p>
          <a:pPr algn="l"/>
          <a:r>
            <a:rPr lang="en-US" sz="2800" dirty="0" smtClean="0"/>
            <a:t> </a:t>
          </a:r>
          <a:r>
            <a:rPr lang="en-US" sz="2400" dirty="0" smtClean="0"/>
            <a:t>Task Goal &amp; Objectives: </a:t>
          </a:r>
          <a:r>
            <a:rPr lang="en-US" sz="2000" dirty="0" smtClean="0"/>
            <a:t>Validation of ocean color satellite data using LIS Coastal Observatory and in-situ measurements </a:t>
          </a:r>
        </a:p>
        <a:p>
          <a:pPr algn="l"/>
          <a:r>
            <a:rPr lang="en-US" sz="2400" dirty="0" smtClean="0"/>
            <a:t>NOAA Mission Relevancy:</a:t>
          </a:r>
        </a:p>
        <a:p>
          <a:pPr algn="l"/>
          <a:r>
            <a:rPr lang="en-US" sz="2000" dirty="0" smtClean="0"/>
            <a:t>Healthy oceans, Resilient coastal communities</a:t>
          </a:r>
          <a:endParaRPr lang="en-US" sz="2000" dirty="0"/>
        </a:p>
      </dgm:t>
    </dgm:pt>
    <dgm:pt modelId="{042146EC-D6DE-46FE-9BDE-41C981F52539}" type="parTrans" cxnId="{311F7A9F-DFFE-45E5-9E54-B07A60B93712}">
      <dgm:prSet/>
      <dgm:spPr/>
      <dgm:t>
        <a:bodyPr/>
        <a:lstStyle/>
        <a:p>
          <a:endParaRPr lang="en-US" sz="2800"/>
        </a:p>
      </dgm:t>
    </dgm:pt>
    <dgm:pt modelId="{81B7D04F-5E41-41E3-870F-8B407F4D74F9}" type="sibTrans" cxnId="{311F7A9F-DFFE-45E5-9E54-B07A60B93712}">
      <dgm:prSet/>
      <dgm:spPr/>
      <dgm:t>
        <a:bodyPr/>
        <a:lstStyle/>
        <a:p>
          <a:endParaRPr lang="en-US" sz="2800"/>
        </a:p>
      </dgm:t>
    </dgm:pt>
    <dgm:pt modelId="{24CED257-B4BC-4E1E-A844-7D18A1865C6B}">
      <dgm:prSet phldrT="[Text]" custT="1"/>
      <dgm:spPr/>
      <dgm:t>
        <a:bodyPr/>
        <a:lstStyle/>
        <a:p>
          <a:pPr algn="l"/>
          <a:r>
            <a:rPr lang="en-US" sz="2000" dirty="0" smtClean="0"/>
            <a:t>-Matchups with satellite data on the LISCO site, during ocean cruises</a:t>
          </a:r>
        </a:p>
        <a:p>
          <a:pPr algn="l"/>
          <a:r>
            <a:rPr lang="en-US" sz="2000" dirty="0" smtClean="0"/>
            <a:t>- SDR validation using radiative transfer approach</a:t>
          </a:r>
        </a:p>
        <a:p>
          <a:pPr algn="l"/>
          <a:r>
            <a:rPr lang="en-US" sz="2000" dirty="0" smtClean="0"/>
            <a:t>- evaluation of polarization effects</a:t>
          </a:r>
        </a:p>
        <a:p>
          <a:pPr algn="l"/>
          <a:r>
            <a:rPr lang="en-US" sz="2000" dirty="0" smtClean="0"/>
            <a:t> - tests of new instrumentation</a:t>
          </a:r>
          <a:endParaRPr lang="en-US" sz="2000" dirty="0"/>
        </a:p>
      </dgm:t>
    </dgm:pt>
    <dgm:pt modelId="{A638D1C1-4B0A-4B0A-9CCF-D4EF37FB338A}" type="parTrans" cxnId="{57245258-5C11-45E8-B5AF-4E380445DCF3}">
      <dgm:prSet/>
      <dgm:spPr/>
      <dgm:t>
        <a:bodyPr/>
        <a:lstStyle/>
        <a:p>
          <a:endParaRPr lang="en-US" sz="2800"/>
        </a:p>
      </dgm:t>
    </dgm:pt>
    <dgm:pt modelId="{B790D343-2C83-47E2-8859-1030896DE50A}" type="sibTrans" cxnId="{57245258-5C11-45E8-B5AF-4E380445DCF3}">
      <dgm:prSet/>
      <dgm:spPr/>
      <dgm:t>
        <a:bodyPr/>
        <a:lstStyle/>
        <a:p>
          <a:endParaRPr lang="en-US" sz="2800"/>
        </a:p>
      </dgm:t>
    </dgm:pt>
    <dgm:pt modelId="{FBD0B24E-0EAA-41F7-8B72-ECCEE3EBFC7B}">
      <dgm:prSet phldrT="[Text]" custT="1"/>
      <dgm:spPr/>
      <dgm:t>
        <a:bodyPr/>
        <a:lstStyle/>
        <a:p>
          <a:pPr algn="l"/>
          <a:r>
            <a:rPr lang="en-US" sz="2000" dirty="0" smtClean="0"/>
            <a:t>EXPECTED OUTCOMES:                AERONET and AERONET-OC data  from LISCO, gain factors from RT simulations, instrumentation for shipborne above water observations in </a:t>
          </a:r>
          <a:r>
            <a:rPr lang="en-US" sz="2000" dirty="0" err="1" smtClean="0"/>
            <a:t>unpolarized</a:t>
          </a:r>
          <a:r>
            <a:rPr lang="en-US" sz="2000" dirty="0" smtClean="0"/>
            <a:t> and polarized modes</a:t>
          </a:r>
          <a:endParaRPr lang="en-US" sz="2000" dirty="0"/>
        </a:p>
      </dgm:t>
    </dgm:pt>
    <dgm:pt modelId="{F0B6F75F-AF9C-4FF0-A1FD-BF19EA783291}" type="parTrans" cxnId="{0C625B4C-8107-45FD-A335-2C096D6B1428}">
      <dgm:prSet/>
      <dgm:spPr/>
      <dgm:t>
        <a:bodyPr/>
        <a:lstStyle/>
        <a:p>
          <a:endParaRPr lang="en-US" sz="2800"/>
        </a:p>
      </dgm:t>
    </dgm:pt>
    <dgm:pt modelId="{C5049E48-4A8E-408F-B244-18BE17F14057}" type="sibTrans" cxnId="{0C625B4C-8107-45FD-A335-2C096D6B1428}">
      <dgm:prSet/>
      <dgm:spPr/>
      <dgm:t>
        <a:bodyPr/>
        <a:lstStyle/>
        <a:p>
          <a:endParaRPr lang="en-US" sz="2800"/>
        </a:p>
      </dgm:t>
    </dgm:pt>
    <dgm:pt modelId="{9D15137C-7409-4EF1-A380-2DAFC46290FC}" type="pres">
      <dgm:prSet presAssocID="{9F39183A-D1D9-45CB-8253-C2E3BE903EBD}" presName="matrix" presStyleCnt="0">
        <dgm:presLayoutVars>
          <dgm:chMax val="1"/>
          <dgm:dir/>
          <dgm:resizeHandles val="exact"/>
        </dgm:presLayoutVars>
      </dgm:prSet>
      <dgm:spPr/>
      <dgm:t>
        <a:bodyPr/>
        <a:lstStyle/>
        <a:p>
          <a:endParaRPr lang="en-US"/>
        </a:p>
      </dgm:t>
    </dgm:pt>
    <dgm:pt modelId="{2763724B-9F08-4708-86F1-C584E5D0CB14}" type="pres">
      <dgm:prSet presAssocID="{9F39183A-D1D9-45CB-8253-C2E3BE903EBD}" presName="axisShape" presStyleLbl="bgShp" presStyleIdx="0" presStyleCnt="1" custScaleX="151456" custLinFactNeighborX="0"/>
      <dgm:spPr/>
    </dgm:pt>
    <dgm:pt modelId="{58FE485A-5DF6-4F9A-B426-B26202B646A7}" type="pres">
      <dgm:prSet presAssocID="{9F39183A-D1D9-45CB-8253-C2E3BE903EBD}" presName="rect1" presStyleLbl="node1" presStyleIdx="0" presStyleCnt="4" custScaleX="188566" custScaleY="109873" custLinFactNeighborX="-42760" custLinFactNeighborY="-4841">
        <dgm:presLayoutVars>
          <dgm:chMax val="0"/>
          <dgm:chPref val="0"/>
          <dgm:bulletEnabled val="1"/>
        </dgm:presLayoutVars>
      </dgm:prSet>
      <dgm:spPr/>
      <dgm:t>
        <a:bodyPr/>
        <a:lstStyle/>
        <a:p>
          <a:endParaRPr lang="en-US"/>
        </a:p>
      </dgm:t>
    </dgm:pt>
    <dgm:pt modelId="{A7DE12BB-AA2A-489A-9F8B-AD775071428A}" type="pres">
      <dgm:prSet presAssocID="{9F39183A-D1D9-45CB-8253-C2E3BE903EBD}" presName="rect2" presStyleLbl="node1" presStyleIdx="1" presStyleCnt="4" custScaleX="177923" custScaleY="114377" custLinFactNeighborX="35066" custLinFactNeighborY="-2589">
        <dgm:presLayoutVars>
          <dgm:chMax val="0"/>
          <dgm:chPref val="0"/>
          <dgm:bulletEnabled val="1"/>
        </dgm:presLayoutVars>
      </dgm:prSet>
      <dgm:spPr/>
      <dgm:t>
        <a:bodyPr/>
        <a:lstStyle/>
        <a:p>
          <a:endParaRPr lang="en-US"/>
        </a:p>
      </dgm:t>
    </dgm:pt>
    <dgm:pt modelId="{2E8407B7-19DB-4FF1-BB93-3615DC098F76}" type="pres">
      <dgm:prSet presAssocID="{9F39183A-D1D9-45CB-8253-C2E3BE903EBD}" presName="rect3" presStyleLbl="node1" presStyleIdx="2" presStyleCnt="4" custScaleX="175594" custLinFactNeighborX="-38931" custLinFactNeighborY="5409">
        <dgm:presLayoutVars>
          <dgm:chMax val="0"/>
          <dgm:chPref val="0"/>
          <dgm:bulletEnabled val="1"/>
        </dgm:presLayoutVars>
      </dgm:prSet>
      <dgm:spPr/>
      <dgm:t>
        <a:bodyPr/>
        <a:lstStyle/>
        <a:p>
          <a:endParaRPr lang="en-US"/>
        </a:p>
      </dgm:t>
    </dgm:pt>
    <dgm:pt modelId="{53A6496A-DE06-40E1-99F8-F45E6D66D72E}" type="pres">
      <dgm:prSet presAssocID="{9F39183A-D1D9-45CB-8253-C2E3BE903EBD}" presName="rect4" presStyleLbl="node1" presStyleIdx="3" presStyleCnt="4" custScaleX="170355" custLinFactNeighborX="34923" custLinFactNeighborY="5409">
        <dgm:presLayoutVars>
          <dgm:chMax val="0"/>
          <dgm:chPref val="0"/>
          <dgm:bulletEnabled val="1"/>
        </dgm:presLayoutVars>
      </dgm:prSet>
      <dgm:spPr/>
      <dgm:t>
        <a:bodyPr/>
        <a:lstStyle/>
        <a:p>
          <a:endParaRPr lang="en-US"/>
        </a:p>
      </dgm:t>
    </dgm:pt>
  </dgm:ptLst>
  <dgm:cxnLst>
    <dgm:cxn modelId="{163F404E-2429-4ABE-B0A4-EB2E4576C89C}" type="presOf" srcId="{1D09E355-FA29-46E4-8706-2277BE030BB8}" destId="{58FE485A-5DF6-4F9A-B426-B26202B646A7}" srcOrd="0" destOrd="0" presId="urn:microsoft.com/office/officeart/2005/8/layout/matrix2"/>
    <dgm:cxn modelId="{C2B82583-1CBF-4AFB-8CDD-1ECC99D36C21}" type="presOf" srcId="{FBD0B24E-0EAA-41F7-8B72-ECCEE3EBFC7B}" destId="{53A6496A-DE06-40E1-99F8-F45E6D66D72E}" srcOrd="0" destOrd="0" presId="urn:microsoft.com/office/officeart/2005/8/layout/matrix2"/>
    <dgm:cxn modelId="{CC3765EC-28EF-47D8-A928-409C14954A05}" type="presOf" srcId="{6A3DD164-E6E9-4192-AD7B-AB4505C27768}" destId="{A7DE12BB-AA2A-489A-9F8B-AD775071428A}" srcOrd="0" destOrd="0" presId="urn:microsoft.com/office/officeart/2005/8/layout/matrix2"/>
    <dgm:cxn modelId="{311F7A9F-DFFE-45E5-9E54-B07A60B93712}" srcId="{9F39183A-D1D9-45CB-8253-C2E3BE903EBD}" destId="{6A3DD164-E6E9-4192-AD7B-AB4505C27768}" srcOrd="1" destOrd="0" parTransId="{042146EC-D6DE-46FE-9BDE-41C981F52539}" sibTransId="{81B7D04F-5E41-41E3-870F-8B407F4D74F9}"/>
    <dgm:cxn modelId="{0C625B4C-8107-45FD-A335-2C096D6B1428}" srcId="{9F39183A-D1D9-45CB-8253-C2E3BE903EBD}" destId="{FBD0B24E-0EAA-41F7-8B72-ECCEE3EBFC7B}" srcOrd="3" destOrd="0" parTransId="{F0B6F75F-AF9C-4FF0-A1FD-BF19EA783291}" sibTransId="{C5049E48-4A8E-408F-B244-18BE17F14057}"/>
    <dgm:cxn modelId="{57245258-5C11-45E8-B5AF-4E380445DCF3}" srcId="{9F39183A-D1D9-45CB-8253-C2E3BE903EBD}" destId="{24CED257-B4BC-4E1E-A844-7D18A1865C6B}" srcOrd="2" destOrd="0" parTransId="{A638D1C1-4B0A-4B0A-9CCF-D4EF37FB338A}" sibTransId="{B790D343-2C83-47E2-8859-1030896DE50A}"/>
    <dgm:cxn modelId="{493CBF40-8F3E-4D4B-9BC8-0DCB321159E9}" srcId="{9F39183A-D1D9-45CB-8253-C2E3BE903EBD}" destId="{1D09E355-FA29-46E4-8706-2277BE030BB8}" srcOrd="0" destOrd="0" parTransId="{3ADD16DA-273A-4C20-9B33-EA57C3A60E5B}" sibTransId="{BB62B210-271F-4D7D-BC47-E55B3C3968E9}"/>
    <dgm:cxn modelId="{4410BB7D-16B0-4A43-A0CF-15DE1D3E04EB}" type="presOf" srcId="{9F39183A-D1D9-45CB-8253-C2E3BE903EBD}" destId="{9D15137C-7409-4EF1-A380-2DAFC46290FC}" srcOrd="0" destOrd="0" presId="urn:microsoft.com/office/officeart/2005/8/layout/matrix2"/>
    <dgm:cxn modelId="{11DA6B6D-9D0D-4256-8691-3B0C1C9AB0EB}" type="presOf" srcId="{24CED257-B4BC-4E1E-A844-7D18A1865C6B}" destId="{2E8407B7-19DB-4FF1-BB93-3615DC098F76}" srcOrd="0" destOrd="0" presId="urn:microsoft.com/office/officeart/2005/8/layout/matrix2"/>
    <dgm:cxn modelId="{1FC9A0F0-7800-49D8-9C3F-FDDE4B571704}" type="presParOf" srcId="{9D15137C-7409-4EF1-A380-2DAFC46290FC}" destId="{2763724B-9F08-4708-86F1-C584E5D0CB14}" srcOrd="0" destOrd="0" presId="urn:microsoft.com/office/officeart/2005/8/layout/matrix2"/>
    <dgm:cxn modelId="{2E0C5155-9A6E-414B-9444-54261AC3AF8F}" type="presParOf" srcId="{9D15137C-7409-4EF1-A380-2DAFC46290FC}" destId="{58FE485A-5DF6-4F9A-B426-B26202B646A7}" srcOrd="1" destOrd="0" presId="urn:microsoft.com/office/officeart/2005/8/layout/matrix2"/>
    <dgm:cxn modelId="{0AA1ACE3-8A87-4137-B519-D1E499A9230F}" type="presParOf" srcId="{9D15137C-7409-4EF1-A380-2DAFC46290FC}" destId="{A7DE12BB-AA2A-489A-9F8B-AD775071428A}" srcOrd="2" destOrd="0" presId="urn:microsoft.com/office/officeart/2005/8/layout/matrix2"/>
    <dgm:cxn modelId="{0A8C2C53-5CD6-4EA3-A806-DAC33731E266}" type="presParOf" srcId="{9D15137C-7409-4EF1-A380-2DAFC46290FC}" destId="{2E8407B7-19DB-4FF1-BB93-3615DC098F76}" srcOrd="3" destOrd="0" presId="urn:microsoft.com/office/officeart/2005/8/layout/matrix2"/>
    <dgm:cxn modelId="{8B5C4DDA-83A2-4E52-943B-60BFE0A3D37E}" type="presParOf" srcId="{9D15137C-7409-4EF1-A380-2DAFC46290FC}" destId="{53A6496A-DE06-40E1-99F8-F45E6D66D72E}"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63724B-9F08-4708-86F1-C584E5D0CB14}">
      <dsp:nvSpPr>
        <dsp:cNvPr id="0" name=""/>
        <dsp:cNvSpPr/>
      </dsp:nvSpPr>
      <dsp:spPr>
        <a:xfrm>
          <a:off x="0" y="814"/>
          <a:ext cx="11806517" cy="6463552"/>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FE485A-5DF6-4F9A-B426-B26202B646A7}">
      <dsp:nvSpPr>
        <dsp:cNvPr id="0" name=""/>
        <dsp:cNvSpPr/>
      </dsp:nvSpPr>
      <dsp:spPr>
        <a:xfrm>
          <a:off x="109007" y="-814"/>
          <a:ext cx="5673990" cy="342894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100000"/>
            </a:lnSpc>
            <a:spcBef>
              <a:spcPct val="0"/>
            </a:spcBef>
            <a:spcAft>
              <a:spcPct val="35000"/>
            </a:spcAft>
          </a:pPr>
          <a:r>
            <a:rPr lang="en-US" sz="2400" kern="1200" dirty="0" smtClean="0"/>
            <a:t>Calibration of VIS-IR Channels on Weather Satellites</a:t>
          </a:r>
        </a:p>
        <a:p>
          <a:pPr lvl="0" algn="l" defTabSz="1066800">
            <a:lnSpc>
              <a:spcPct val="100000"/>
            </a:lnSpc>
            <a:spcBef>
              <a:spcPct val="0"/>
            </a:spcBef>
            <a:spcAft>
              <a:spcPct val="35000"/>
            </a:spcAft>
          </a:pPr>
          <a:r>
            <a:rPr lang="en-US" sz="2400" kern="1200" dirty="0" smtClean="0"/>
            <a:t>THEME I</a:t>
          </a:r>
        </a:p>
        <a:p>
          <a:pPr lvl="0" algn="l" defTabSz="1066800">
            <a:lnSpc>
              <a:spcPct val="100000"/>
            </a:lnSpc>
            <a:spcBef>
              <a:spcPct val="0"/>
            </a:spcBef>
            <a:spcAft>
              <a:spcPct val="35000"/>
            </a:spcAft>
          </a:pPr>
          <a:r>
            <a:rPr lang="en-US" sz="2000" kern="1200" dirty="0" smtClean="0"/>
            <a:t>CREST (Rossow)</a:t>
          </a:r>
        </a:p>
        <a:p>
          <a:pPr lvl="0" algn="l" defTabSz="1066800">
            <a:lnSpc>
              <a:spcPct val="100000"/>
            </a:lnSpc>
            <a:spcBef>
              <a:spcPct val="0"/>
            </a:spcBef>
            <a:spcAft>
              <a:spcPct val="35000"/>
            </a:spcAft>
          </a:pPr>
          <a:r>
            <a:rPr lang="en-US" sz="2000" kern="1200" dirty="0" smtClean="0"/>
            <a:t>NOAA (</a:t>
          </a:r>
          <a:r>
            <a:rPr lang="en-US" sz="2000" kern="1200" dirty="0" err="1" smtClean="0"/>
            <a:t>Heidinger</a:t>
          </a:r>
          <a:r>
            <a:rPr lang="en-US" sz="2000" kern="1200" dirty="0" smtClean="0"/>
            <a:t>, </a:t>
          </a:r>
          <a:r>
            <a:rPr lang="en-US" sz="2000" kern="1200" dirty="0" err="1" smtClean="0"/>
            <a:t>Inamdar</a:t>
          </a:r>
          <a:r>
            <a:rPr lang="en-US" sz="2000" kern="1200" dirty="0" smtClean="0"/>
            <a:t>), Ferrier (NASA), Stone (JPL), </a:t>
          </a:r>
          <a:r>
            <a:rPr lang="en-US" sz="2000" kern="1200" dirty="0" err="1" smtClean="0"/>
            <a:t>Doelling</a:t>
          </a:r>
          <a:r>
            <a:rPr lang="en-US" sz="2000" kern="1200" dirty="0" smtClean="0"/>
            <a:t> (NASA), </a:t>
          </a:r>
          <a:r>
            <a:rPr lang="en-US" sz="2000" kern="1200" dirty="0" err="1" smtClean="0"/>
            <a:t>Hinkelman</a:t>
          </a:r>
          <a:r>
            <a:rPr lang="en-US" sz="2000" kern="1200" dirty="0" smtClean="0"/>
            <a:t> (Washington)</a:t>
          </a:r>
        </a:p>
        <a:p>
          <a:pPr lvl="0" algn="l" defTabSz="1066800">
            <a:lnSpc>
              <a:spcPct val="100000"/>
            </a:lnSpc>
            <a:spcBef>
              <a:spcPct val="0"/>
            </a:spcBef>
            <a:spcAft>
              <a:spcPct val="35000"/>
            </a:spcAft>
          </a:pPr>
          <a:r>
            <a:rPr lang="en-US" sz="2000" kern="1200" dirty="0" smtClean="0"/>
            <a:t>Funding Source (NASA)</a:t>
          </a:r>
          <a:endParaRPr lang="en-US" sz="2400" kern="1200" dirty="0" smtClean="0"/>
        </a:p>
        <a:p>
          <a:pPr lvl="0" algn="l" defTabSz="1066800">
            <a:lnSpc>
              <a:spcPct val="90000"/>
            </a:lnSpc>
            <a:spcBef>
              <a:spcPct val="0"/>
            </a:spcBef>
            <a:spcAft>
              <a:spcPct val="35000"/>
            </a:spcAft>
          </a:pPr>
          <a:r>
            <a:rPr lang="en-US" sz="2400" kern="1200" dirty="0" smtClean="0"/>
            <a:t> </a:t>
          </a:r>
          <a:endParaRPr lang="en-US" sz="2400" kern="1200" dirty="0">
            <a:solidFill>
              <a:srgbClr val="FFC000"/>
            </a:solidFill>
          </a:endParaRPr>
        </a:p>
      </dsp:txBody>
      <dsp:txXfrm>
        <a:off x="109007" y="-814"/>
        <a:ext cx="5673990" cy="3428940"/>
      </dsp:txXfrm>
    </dsp:sp>
    <dsp:sp modelId="{A7DE12BB-AA2A-489A-9F8B-AD775071428A}">
      <dsp:nvSpPr>
        <dsp:cNvPr id="0" name=""/>
        <dsp:cNvSpPr/>
      </dsp:nvSpPr>
      <dsp:spPr>
        <a:xfrm>
          <a:off x="6073379" y="128495"/>
          <a:ext cx="5663726" cy="289450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 Produce Calibration of Imager VIS-IR Radiances Consistent Across All Weather Satellites </a:t>
          </a:r>
        </a:p>
        <a:p>
          <a:pPr lvl="0" algn="l" defTabSz="1244600">
            <a:lnSpc>
              <a:spcPct val="90000"/>
            </a:lnSpc>
            <a:spcBef>
              <a:spcPct val="0"/>
            </a:spcBef>
            <a:spcAft>
              <a:spcPct val="35000"/>
            </a:spcAft>
          </a:pPr>
          <a:r>
            <a:rPr lang="en-US" sz="2800" kern="1200" dirty="0" smtClean="0"/>
            <a:t>NOAA Relevance: Support Use of Radiance Data from Other Weather Satellites in NOAA’s Analyses </a:t>
          </a:r>
          <a:endParaRPr lang="en-US" sz="2800" kern="1200" dirty="0"/>
        </a:p>
      </dsp:txBody>
      <dsp:txXfrm>
        <a:off x="6073379" y="128495"/>
        <a:ext cx="5663726" cy="2894507"/>
      </dsp:txXfrm>
    </dsp:sp>
    <dsp:sp modelId="{2E8407B7-19DB-4FF1-BB93-3615DC098F76}">
      <dsp:nvSpPr>
        <dsp:cNvPr id="0" name=""/>
        <dsp:cNvSpPr/>
      </dsp:nvSpPr>
      <dsp:spPr>
        <a:xfrm>
          <a:off x="92939" y="3407791"/>
          <a:ext cx="5679962" cy="291607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Refinement of AVHRR Calibration for 1979-2014 Anchored on ER-2 Flights in 1980s and MODIS in 2000s</a:t>
          </a:r>
        </a:p>
        <a:p>
          <a:pPr lvl="0" algn="ctr" defTabSz="1244600">
            <a:lnSpc>
              <a:spcPct val="90000"/>
            </a:lnSpc>
            <a:spcBef>
              <a:spcPct val="0"/>
            </a:spcBef>
            <a:spcAft>
              <a:spcPct val="35000"/>
            </a:spcAft>
          </a:pPr>
          <a:r>
            <a:rPr lang="en-US" sz="2800" kern="1200" dirty="0" smtClean="0"/>
            <a:t>Normalization of All Geostationary Satellite Instruments to AVHRR</a:t>
          </a:r>
          <a:endParaRPr lang="en-US" sz="2800" kern="1200" dirty="0"/>
        </a:p>
      </dsp:txBody>
      <dsp:txXfrm>
        <a:off x="92939" y="3407791"/>
        <a:ext cx="5679962" cy="2916070"/>
      </dsp:txXfrm>
    </dsp:sp>
    <dsp:sp modelId="{53A6496A-DE06-40E1-99F8-F45E6D66D72E}">
      <dsp:nvSpPr>
        <dsp:cNvPr id="0" name=""/>
        <dsp:cNvSpPr/>
      </dsp:nvSpPr>
      <dsp:spPr>
        <a:xfrm>
          <a:off x="6057298" y="3359573"/>
          <a:ext cx="5624220" cy="3058992"/>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Ties the Entire Weather Satellite Constellation to a Common Absolute Calibration Standard</a:t>
          </a:r>
        </a:p>
        <a:p>
          <a:pPr lvl="0" algn="ctr" defTabSz="1066800">
            <a:lnSpc>
              <a:spcPct val="90000"/>
            </a:lnSpc>
            <a:spcBef>
              <a:spcPct val="0"/>
            </a:spcBef>
            <a:spcAft>
              <a:spcPct val="35000"/>
            </a:spcAft>
          </a:pPr>
          <a:r>
            <a:rPr lang="en-US" sz="2400" kern="1200" dirty="0" smtClean="0"/>
            <a:t>This Capability is Being Transferred to NOAA as part of ISCCP R2O </a:t>
          </a:r>
          <a:endParaRPr lang="en-US" sz="2400" kern="1200" dirty="0"/>
        </a:p>
      </dsp:txBody>
      <dsp:txXfrm>
        <a:off x="6057298" y="3359573"/>
        <a:ext cx="5624220" cy="305899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63724B-9F08-4708-86F1-C584E5D0CB14}">
      <dsp:nvSpPr>
        <dsp:cNvPr id="0" name=""/>
        <dsp:cNvSpPr/>
      </dsp:nvSpPr>
      <dsp:spPr>
        <a:xfrm>
          <a:off x="0" y="0"/>
          <a:ext cx="11806517" cy="6463552"/>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FE485A-5DF6-4F9A-B426-B26202B646A7}">
      <dsp:nvSpPr>
        <dsp:cNvPr id="0" name=""/>
        <dsp:cNvSpPr/>
      </dsp:nvSpPr>
      <dsp:spPr>
        <a:xfrm>
          <a:off x="508545" y="603618"/>
          <a:ext cx="5054445" cy="21422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kern="1200" dirty="0" smtClean="0"/>
            <a:t>Calibration of SSM/T2 UTH radiances</a:t>
          </a:r>
        </a:p>
        <a:p>
          <a:pPr lvl="0" algn="l" defTabSz="889000">
            <a:lnSpc>
              <a:spcPct val="100000"/>
            </a:lnSpc>
            <a:spcBef>
              <a:spcPct val="0"/>
            </a:spcBef>
            <a:spcAft>
              <a:spcPct val="35000"/>
            </a:spcAft>
          </a:pPr>
          <a:r>
            <a:rPr lang="en-US" sz="2000" kern="1200" dirty="0" smtClean="0"/>
            <a:t>CREST participants: J Luo and W. B. </a:t>
          </a:r>
          <a:r>
            <a:rPr lang="en-US" sz="2000" kern="1200" dirty="0" err="1" smtClean="0"/>
            <a:t>Rossow</a:t>
          </a:r>
          <a:r>
            <a:rPr lang="en-US" sz="2000" kern="1200" dirty="0" smtClean="0"/>
            <a:t> </a:t>
          </a:r>
        </a:p>
        <a:p>
          <a:pPr lvl="0" algn="l" defTabSz="889000">
            <a:lnSpc>
              <a:spcPct val="100000"/>
            </a:lnSpc>
            <a:spcBef>
              <a:spcPct val="0"/>
            </a:spcBef>
            <a:spcAft>
              <a:spcPct val="35000"/>
            </a:spcAft>
          </a:pPr>
          <a:r>
            <a:rPr lang="en-US" sz="2000" kern="1200" dirty="0" smtClean="0"/>
            <a:t>Collaborators: John Bates and Lei Shi</a:t>
          </a:r>
        </a:p>
        <a:p>
          <a:pPr lvl="0" algn="l" defTabSz="889000">
            <a:lnSpc>
              <a:spcPct val="100000"/>
            </a:lnSpc>
            <a:spcBef>
              <a:spcPct val="0"/>
            </a:spcBef>
            <a:spcAft>
              <a:spcPct val="35000"/>
            </a:spcAft>
          </a:pPr>
          <a:r>
            <a:rPr lang="en-US" sz="2000" kern="1200" dirty="0" smtClean="0"/>
            <a:t>Funding Source: NCDC</a:t>
          </a:r>
          <a:endParaRPr lang="en-US" sz="2400" kern="1200" dirty="0" smtClean="0"/>
        </a:p>
        <a:p>
          <a:pPr lvl="0" algn="l" defTabSz="889000">
            <a:lnSpc>
              <a:spcPct val="90000"/>
            </a:lnSpc>
            <a:spcBef>
              <a:spcPct val="0"/>
            </a:spcBef>
            <a:spcAft>
              <a:spcPct val="35000"/>
            </a:spcAft>
          </a:pPr>
          <a:r>
            <a:rPr lang="en-US" sz="2400" kern="1200" dirty="0" smtClean="0"/>
            <a:t> </a:t>
          </a:r>
          <a:endParaRPr lang="en-US" sz="2400" kern="1200" dirty="0">
            <a:solidFill>
              <a:srgbClr val="FFC000"/>
            </a:solidFill>
          </a:endParaRPr>
        </a:p>
      </dsp:txBody>
      <dsp:txXfrm>
        <a:off x="508545" y="603618"/>
        <a:ext cx="5054445" cy="2142227"/>
      </dsp:txXfrm>
    </dsp:sp>
    <dsp:sp modelId="{A7DE12BB-AA2A-489A-9F8B-AD775071428A}">
      <dsp:nvSpPr>
        <dsp:cNvPr id="0" name=""/>
        <dsp:cNvSpPr/>
      </dsp:nvSpPr>
      <dsp:spPr>
        <a:xfrm>
          <a:off x="6561998" y="266143"/>
          <a:ext cx="4434203" cy="25854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 The project goal is to bring together UTH-related radiance data from multiple satellites and process them to establish a long-term, global, inter-calibrated radiance record from which UTH can be retrieved and UTH research can be conducted</a:t>
          </a:r>
          <a:endParaRPr lang="en-US" sz="2000" kern="1200" dirty="0"/>
        </a:p>
      </dsp:txBody>
      <dsp:txXfrm>
        <a:off x="6561998" y="266143"/>
        <a:ext cx="4434203" cy="2585420"/>
      </dsp:txXfrm>
    </dsp:sp>
    <dsp:sp modelId="{2E8407B7-19DB-4FF1-BB93-3615DC098F76}">
      <dsp:nvSpPr>
        <dsp:cNvPr id="0" name=""/>
        <dsp:cNvSpPr/>
      </dsp:nvSpPr>
      <dsp:spPr>
        <a:xfrm>
          <a:off x="485781" y="3572301"/>
          <a:ext cx="5165955" cy="25854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Multiple calibration methods (e.g., SNO, natural target, zonal mean and </a:t>
          </a:r>
          <a:r>
            <a:rPr lang="en-US" sz="2000" kern="1200" dirty="0" err="1" smtClean="0"/>
            <a:t>radiative</a:t>
          </a:r>
          <a:r>
            <a:rPr lang="en-US" sz="2000" kern="1200" dirty="0" smtClean="0"/>
            <a:t> transfer model) were used inter-calibrate SSM/T2 radiance data from 1992 to 2008.  </a:t>
          </a:r>
        </a:p>
        <a:p>
          <a:pPr lvl="0" algn="l" defTabSz="889000">
            <a:lnSpc>
              <a:spcPct val="90000"/>
            </a:lnSpc>
            <a:spcBef>
              <a:spcPct val="0"/>
            </a:spcBef>
            <a:spcAft>
              <a:spcPct val="35000"/>
            </a:spcAft>
          </a:pPr>
          <a:r>
            <a:rPr lang="en-US" sz="2000" kern="1200" dirty="0" smtClean="0"/>
            <a:t>Collocated ISCCP data and 6.7 </a:t>
          </a:r>
          <a:r>
            <a:rPr lang="en-US" sz="2000" kern="1200" dirty="0" err="1" smtClean="0"/>
            <a:t>μm</a:t>
          </a:r>
          <a:r>
            <a:rPr lang="en-US" sz="2000" kern="1200" dirty="0" smtClean="0"/>
            <a:t> radiances from various </a:t>
          </a:r>
          <a:r>
            <a:rPr lang="en-US" sz="2000" kern="1200" dirty="0" err="1" smtClean="0"/>
            <a:t>GEOs</a:t>
          </a:r>
          <a:r>
            <a:rPr lang="en-US" sz="2000" kern="1200" dirty="0" smtClean="0"/>
            <a:t> were matched up to the SSM/T2 radiances.</a:t>
          </a:r>
          <a:endParaRPr lang="en-US" sz="2000" kern="1200" dirty="0"/>
        </a:p>
      </dsp:txBody>
      <dsp:txXfrm>
        <a:off x="485781" y="3572301"/>
        <a:ext cx="5165955" cy="2585420"/>
      </dsp:txXfrm>
    </dsp:sp>
    <dsp:sp modelId="{53A6496A-DE06-40E1-99F8-F45E6D66D72E}">
      <dsp:nvSpPr>
        <dsp:cNvPr id="0" name=""/>
        <dsp:cNvSpPr/>
      </dsp:nvSpPr>
      <dsp:spPr>
        <a:xfrm>
          <a:off x="6472323" y="3515163"/>
          <a:ext cx="4739050" cy="25854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dirty="0"/>
        </a:p>
      </dsp:txBody>
      <dsp:txXfrm>
        <a:off x="6472323" y="3515163"/>
        <a:ext cx="4739050" cy="25854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63724B-9F08-4708-86F1-C584E5D0CB14}">
      <dsp:nvSpPr>
        <dsp:cNvPr id="0" name=""/>
        <dsp:cNvSpPr/>
      </dsp:nvSpPr>
      <dsp:spPr>
        <a:xfrm>
          <a:off x="0" y="0"/>
          <a:ext cx="11806517" cy="6463552"/>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FE485A-5DF6-4F9A-B426-B26202B646A7}">
      <dsp:nvSpPr>
        <dsp:cNvPr id="0" name=""/>
        <dsp:cNvSpPr/>
      </dsp:nvSpPr>
      <dsp:spPr>
        <a:xfrm>
          <a:off x="251826" y="250320"/>
          <a:ext cx="5269733" cy="2690544"/>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b="1" i="1" u="sng" kern="1200" dirty="0" smtClean="0"/>
            <a:t>CREST-SMART: Soil Moisture Radiometric </a:t>
          </a:r>
          <a:r>
            <a:rPr lang="en-US" sz="1800" b="1" i="1" u="sng" kern="1200" dirty="0" err="1" smtClean="0"/>
            <a:t>Testbed</a:t>
          </a:r>
          <a:endParaRPr lang="en-US" sz="1800" b="1" i="1" u="sng" kern="1200" dirty="0" smtClean="0"/>
        </a:p>
        <a:p>
          <a:pPr lvl="0" algn="l" defTabSz="800100">
            <a:lnSpc>
              <a:spcPct val="100000"/>
            </a:lnSpc>
            <a:spcBef>
              <a:spcPct val="0"/>
            </a:spcBef>
            <a:spcAft>
              <a:spcPct val="35000"/>
            </a:spcAft>
          </a:pPr>
          <a:r>
            <a:rPr lang="en-US" sz="1800" kern="1200" dirty="0" smtClean="0"/>
            <a:t>CREST participants: M. Temimi, T. </a:t>
          </a:r>
          <a:r>
            <a:rPr lang="en-US" sz="1800" kern="1200" dirty="0" err="1" smtClean="0"/>
            <a:t>Lakhankar</a:t>
          </a:r>
          <a:r>
            <a:rPr lang="en-US" sz="1800" kern="1200" dirty="0" smtClean="0"/>
            <a:t>, K. McDonald, H. </a:t>
          </a:r>
          <a:r>
            <a:rPr lang="en-US" sz="1800" kern="1200" dirty="0" err="1" smtClean="0"/>
            <a:t>Norouzi</a:t>
          </a:r>
          <a:r>
            <a:rPr lang="en-US" sz="1800" kern="1200" dirty="0" smtClean="0"/>
            <a:t>, R. </a:t>
          </a:r>
          <a:r>
            <a:rPr lang="en-US" sz="1800" kern="1200" dirty="0" err="1" smtClean="0"/>
            <a:t>Khanbilvardi</a:t>
          </a:r>
          <a:r>
            <a:rPr lang="en-US" sz="1800" kern="1200" dirty="0" smtClean="0"/>
            <a:t>, N. </a:t>
          </a:r>
          <a:r>
            <a:rPr lang="en-US" sz="1800" kern="1200" dirty="0" err="1" smtClean="0"/>
            <a:t>Krakauer</a:t>
          </a:r>
          <a:endParaRPr lang="en-US" sz="1800" kern="1200" dirty="0" smtClean="0"/>
        </a:p>
        <a:p>
          <a:pPr lvl="0" algn="l" defTabSz="800100">
            <a:lnSpc>
              <a:spcPct val="100000"/>
            </a:lnSpc>
            <a:spcBef>
              <a:spcPct val="0"/>
            </a:spcBef>
            <a:spcAft>
              <a:spcPct val="35000"/>
            </a:spcAft>
          </a:pPr>
          <a:r>
            <a:rPr lang="en-US" sz="1800" kern="1200" dirty="0" smtClean="0"/>
            <a:t>Collaborators: X. Zhang (NOAA); M. </a:t>
          </a:r>
          <a:r>
            <a:rPr lang="en-US" sz="1800" kern="1200" dirty="0" err="1" smtClean="0"/>
            <a:t>Cosh</a:t>
          </a:r>
          <a:r>
            <a:rPr lang="en-US" sz="1800" kern="1200" dirty="0" smtClean="0"/>
            <a:t> (USDA); </a:t>
          </a:r>
        </a:p>
        <a:p>
          <a:pPr lvl="0" algn="l" defTabSz="800100">
            <a:lnSpc>
              <a:spcPct val="100000"/>
            </a:lnSpc>
            <a:spcBef>
              <a:spcPct val="0"/>
            </a:spcBef>
            <a:spcAft>
              <a:spcPct val="35000"/>
            </a:spcAft>
          </a:pPr>
          <a:r>
            <a:rPr lang="en-US" sz="1800" kern="1200" dirty="0" smtClean="0"/>
            <a:t>Funding Source: Leveraged</a:t>
          </a:r>
          <a:endParaRPr lang="en-US" sz="2000" kern="1200" dirty="0" smtClean="0"/>
        </a:p>
        <a:p>
          <a:pPr lvl="0" algn="l" defTabSz="800100">
            <a:lnSpc>
              <a:spcPct val="90000"/>
            </a:lnSpc>
            <a:spcBef>
              <a:spcPct val="0"/>
            </a:spcBef>
            <a:spcAft>
              <a:spcPct val="35000"/>
            </a:spcAft>
          </a:pPr>
          <a:r>
            <a:rPr lang="en-US" sz="2000" kern="1200" dirty="0" smtClean="0"/>
            <a:t> </a:t>
          </a:r>
          <a:endParaRPr lang="en-US" sz="2000" kern="1200" dirty="0">
            <a:solidFill>
              <a:srgbClr val="FFC000"/>
            </a:solidFill>
          </a:endParaRPr>
        </a:p>
      </dsp:txBody>
      <dsp:txXfrm>
        <a:off x="251826" y="250320"/>
        <a:ext cx="5269733" cy="2690544"/>
      </dsp:txXfrm>
    </dsp:sp>
    <dsp:sp modelId="{A7DE12BB-AA2A-489A-9F8B-AD775071428A}">
      <dsp:nvSpPr>
        <dsp:cNvPr id="0" name=""/>
        <dsp:cNvSpPr/>
      </dsp:nvSpPr>
      <dsp:spPr>
        <a:xfrm>
          <a:off x="6255774" y="336492"/>
          <a:ext cx="5550743" cy="25854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1066800">
            <a:lnSpc>
              <a:spcPct val="90000"/>
            </a:lnSpc>
            <a:spcBef>
              <a:spcPct val="0"/>
            </a:spcBef>
            <a:spcAft>
              <a:spcPct val="35000"/>
            </a:spcAft>
          </a:pPr>
          <a:r>
            <a:rPr lang="en-US" sz="2000" kern="1200" dirty="0" smtClean="0"/>
            <a:t>Understand the spatial variability of soil moisture </a:t>
          </a:r>
        </a:p>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smtClean="0"/>
            <a:t>Improve the retrieval of soil moisture to </a:t>
          </a:r>
          <a:r>
            <a:rPr lang="en-US" sz="2000" u="sng" kern="1200" dirty="0" smtClean="0"/>
            <a:t>enhance flood forecasting</a:t>
          </a:r>
          <a:r>
            <a:rPr lang="en-US" sz="2000" kern="1200" dirty="0" smtClean="0"/>
            <a:t> and weather modeling to </a:t>
          </a:r>
          <a:r>
            <a:rPr lang="en-US" sz="2000" u="sng" kern="1200" dirty="0" smtClean="0"/>
            <a:t>support NOAA’s goal of achieving a weather ready nation</a:t>
          </a:r>
          <a:endParaRPr lang="en-US" sz="2000" u="sng" kern="1200" dirty="0"/>
        </a:p>
      </dsp:txBody>
      <dsp:txXfrm>
        <a:off x="6255774" y="336492"/>
        <a:ext cx="5550743" cy="2585420"/>
      </dsp:txXfrm>
    </dsp:sp>
    <dsp:sp modelId="{2E8407B7-19DB-4FF1-BB93-3615DC098F76}">
      <dsp:nvSpPr>
        <dsp:cNvPr id="0" name=""/>
        <dsp:cNvSpPr/>
      </dsp:nvSpPr>
      <dsp:spPr>
        <a:xfrm>
          <a:off x="272341" y="3538639"/>
          <a:ext cx="5477834" cy="25296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A soil moisture observation network was deployed in Millbrook New York; the site was selected by NASA as a core validation site for SMAP soil moisture mapping mission</a:t>
          </a:r>
          <a:endParaRPr lang="en-US" sz="2800" kern="1200" dirty="0"/>
        </a:p>
      </dsp:txBody>
      <dsp:txXfrm>
        <a:off x="272341" y="3538639"/>
        <a:ext cx="5477834" cy="2529627"/>
      </dsp:txXfrm>
    </dsp:sp>
    <dsp:sp modelId="{53A6496A-DE06-40E1-99F8-F45E6D66D72E}">
      <dsp:nvSpPr>
        <dsp:cNvPr id="0" name=""/>
        <dsp:cNvSpPr/>
      </dsp:nvSpPr>
      <dsp:spPr>
        <a:xfrm>
          <a:off x="6330461" y="3427298"/>
          <a:ext cx="5275421" cy="266657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dirty="0"/>
        </a:p>
      </dsp:txBody>
      <dsp:txXfrm>
        <a:off x="6330461" y="3427298"/>
        <a:ext cx="5275421" cy="266657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63724B-9F08-4708-86F1-C584E5D0CB14}">
      <dsp:nvSpPr>
        <dsp:cNvPr id="0" name=""/>
        <dsp:cNvSpPr/>
      </dsp:nvSpPr>
      <dsp:spPr>
        <a:xfrm>
          <a:off x="0" y="0"/>
          <a:ext cx="11806517" cy="6463552"/>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FE485A-5DF6-4F9A-B426-B26202B646A7}">
      <dsp:nvSpPr>
        <dsp:cNvPr id="0" name=""/>
        <dsp:cNvSpPr/>
      </dsp:nvSpPr>
      <dsp:spPr>
        <a:xfrm>
          <a:off x="166985" y="323914"/>
          <a:ext cx="5532128" cy="274320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en-US" sz="1800" kern="1200" dirty="0" smtClean="0"/>
            <a:t>INTER-COMPARISON AND VALIDATION OF OZONE MEASUREMENTS BY SAGE II AND SBUV/2 INSTRUMENTS</a:t>
          </a:r>
        </a:p>
        <a:p>
          <a:pPr lvl="0" algn="ctr" defTabSz="800100">
            <a:lnSpc>
              <a:spcPct val="100000"/>
            </a:lnSpc>
            <a:spcBef>
              <a:spcPct val="0"/>
            </a:spcBef>
            <a:spcAft>
              <a:spcPct val="35000"/>
            </a:spcAft>
          </a:pPr>
          <a:r>
            <a:rPr lang="en-US" sz="1800" kern="1200" dirty="0" smtClean="0"/>
            <a:t>Weather – Atmosphere Theme</a:t>
          </a:r>
        </a:p>
        <a:p>
          <a:pPr lvl="0" algn="l" defTabSz="800100">
            <a:lnSpc>
              <a:spcPct val="100000"/>
            </a:lnSpc>
            <a:spcBef>
              <a:spcPct val="0"/>
            </a:spcBef>
            <a:spcAft>
              <a:spcPct val="35000"/>
            </a:spcAft>
          </a:pPr>
          <a:r>
            <a:rPr lang="en-US" sz="1800" kern="1200" dirty="0" smtClean="0"/>
            <a:t>CREST Participants: </a:t>
          </a:r>
          <a:r>
            <a:rPr lang="en-US" sz="1800" kern="1200" dirty="0" err="1" smtClean="0"/>
            <a:t>Stanislav</a:t>
          </a:r>
          <a:r>
            <a:rPr lang="en-US" sz="1800" kern="1200" dirty="0" smtClean="0"/>
            <a:t> </a:t>
          </a:r>
          <a:r>
            <a:rPr lang="en-US" sz="1800" kern="1200" dirty="0" err="1" smtClean="0"/>
            <a:t>Kireev</a:t>
          </a:r>
          <a:r>
            <a:rPr lang="en-US" sz="1800" kern="1200" dirty="0" smtClean="0"/>
            <a:t>, M.P. McCormick John Anderson, and Sufia Khatun</a:t>
          </a:r>
        </a:p>
        <a:p>
          <a:pPr lvl="0" algn="l" defTabSz="800100">
            <a:lnSpc>
              <a:spcPct val="100000"/>
            </a:lnSpc>
            <a:spcBef>
              <a:spcPct val="0"/>
            </a:spcBef>
            <a:spcAft>
              <a:spcPct val="35000"/>
            </a:spcAft>
          </a:pPr>
          <a:r>
            <a:rPr lang="en-US" sz="1800" kern="1200" dirty="0" smtClean="0"/>
            <a:t>Collaborators: Larry Flynn, Eric Beach (NOAA NESDIS)</a:t>
          </a:r>
        </a:p>
        <a:p>
          <a:pPr lvl="0" algn="l" defTabSz="800100">
            <a:lnSpc>
              <a:spcPct val="100000"/>
            </a:lnSpc>
            <a:spcBef>
              <a:spcPct val="0"/>
            </a:spcBef>
            <a:spcAft>
              <a:spcPct val="35000"/>
            </a:spcAft>
          </a:pPr>
          <a:r>
            <a:rPr lang="en-US" sz="1800" kern="1200" dirty="0" smtClean="0"/>
            <a:t>Funding Source: NOAA EPP CREST</a:t>
          </a:r>
        </a:p>
      </dsp:txBody>
      <dsp:txXfrm>
        <a:off x="166985" y="323914"/>
        <a:ext cx="5532128" cy="2743209"/>
      </dsp:txXfrm>
    </dsp:sp>
    <dsp:sp modelId="{A7DE12BB-AA2A-489A-9F8B-AD775071428A}">
      <dsp:nvSpPr>
        <dsp:cNvPr id="0" name=""/>
        <dsp:cNvSpPr/>
      </dsp:nvSpPr>
      <dsp:spPr>
        <a:xfrm>
          <a:off x="6108593" y="291157"/>
          <a:ext cx="5532128" cy="274320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kern="1200" dirty="0" smtClean="0">
              <a:latin typeface="+mn-lt"/>
            </a:rPr>
            <a:t>Goals / NOAA Relevancy</a:t>
          </a:r>
          <a:endParaRPr lang="en-US" sz="2400" kern="1200" dirty="0" smtClean="0">
            <a:latin typeface="+mn-lt"/>
          </a:endParaRPr>
        </a:p>
        <a:p>
          <a:pPr lvl="0" algn="l" defTabSz="889000">
            <a:lnSpc>
              <a:spcPct val="100000"/>
            </a:lnSpc>
            <a:spcBef>
              <a:spcPct val="0"/>
            </a:spcBef>
            <a:spcAft>
              <a:spcPct val="35000"/>
            </a:spcAft>
          </a:pPr>
          <a:r>
            <a:rPr lang="en-US" sz="2000" kern="1200" dirty="0" smtClean="0">
              <a:latin typeface="+mn-lt"/>
            </a:rPr>
            <a:t>1) Inter-compare to check the consistency of the various NOAA SBUV/2 ozone measurements </a:t>
          </a:r>
        </a:p>
        <a:p>
          <a:pPr lvl="0" algn="l" defTabSz="889000">
            <a:lnSpc>
              <a:spcPct val="100000"/>
            </a:lnSpc>
            <a:spcBef>
              <a:spcPct val="0"/>
            </a:spcBef>
            <a:spcAft>
              <a:spcPct val="35000"/>
            </a:spcAft>
          </a:pPr>
          <a:r>
            <a:rPr lang="en-US" sz="2000" kern="1200" dirty="0" smtClean="0">
              <a:latin typeface="+mn-lt"/>
            </a:rPr>
            <a:t>2)  Validate them against  high vertical resolution ozone measurements from SAGE II</a:t>
          </a:r>
        </a:p>
        <a:p>
          <a:pPr lvl="0" algn="l" defTabSz="889000">
            <a:lnSpc>
              <a:spcPct val="90000"/>
            </a:lnSpc>
            <a:spcBef>
              <a:spcPct val="0"/>
            </a:spcBef>
            <a:spcAft>
              <a:spcPct val="35000"/>
            </a:spcAft>
          </a:pPr>
          <a:r>
            <a:rPr lang="en-US" sz="2400" kern="1200" dirty="0" smtClean="0"/>
            <a:t> </a:t>
          </a:r>
          <a:endParaRPr lang="en-US" sz="2400" kern="1200" dirty="0">
            <a:solidFill>
              <a:srgbClr val="FFC000"/>
            </a:solidFill>
          </a:endParaRPr>
        </a:p>
      </dsp:txBody>
      <dsp:txXfrm>
        <a:off x="6108593" y="291157"/>
        <a:ext cx="5532128" cy="2743209"/>
      </dsp:txXfrm>
    </dsp:sp>
    <dsp:sp modelId="{2E8407B7-19DB-4FF1-BB93-3615DC098F76}">
      <dsp:nvSpPr>
        <dsp:cNvPr id="0" name=""/>
        <dsp:cNvSpPr/>
      </dsp:nvSpPr>
      <dsp:spPr>
        <a:xfrm rot="10800000" flipV="1">
          <a:off x="65314" y="5851298"/>
          <a:ext cx="5804812" cy="5686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Averaged zonal total column ozone for the equatorial region for the </a:t>
          </a:r>
          <a:r>
            <a:rPr lang="en-US" sz="2000" kern="1200" smtClean="0"/>
            <a:t>different SBUV/2 </a:t>
          </a:r>
          <a:r>
            <a:rPr lang="en-US" sz="2000" kern="1200" dirty="0" smtClean="0"/>
            <a:t>instruments.</a:t>
          </a:r>
        </a:p>
      </dsp:txBody>
      <dsp:txXfrm rot="10800000" flipV="1">
        <a:off x="65314" y="5851298"/>
        <a:ext cx="5804812" cy="568689"/>
      </dsp:txXfrm>
    </dsp:sp>
    <dsp:sp modelId="{53A6496A-DE06-40E1-99F8-F45E6D66D72E}">
      <dsp:nvSpPr>
        <dsp:cNvPr id="0" name=""/>
        <dsp:cNvSpPr/>
      </dsp:nvSpPr>
      <dsp:spPr>
        <a:xfrm>
          <a:off x="6102181" y="3540177"/>
          <a:ext cx="5532128" cy="274320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M.S. Thesis – Sufia Khatun, Aug. 2014</a:t>
          </a:r>
        </a:p>
        <a:p>
          <a:pPr lvl="0" algn="l" defTabSz="800100">
            <a:lnSpc>
              <a:spcPct val="90000"/>
            </a:lnSpc>
            <a:spcBef>
              <a:spcPct val="0"/>
            </a:spcBef>
            <a:spcAft>
              <a:spcPct val="35000"/>
            </a:spcAft>
          </a:pPr>
          <a:r>
            <a:rPr lang="en-US" sz="1800" kern="1200" dirty="0" smtClean="0"/>
            <a:t>- There is good agreement between the SBUV/2 instruments derived column total ozone</a:t>
          </a:r>
        </a:p>
        <a:p>
          <a:pPr lvl="0" algn="l" defTabSz="800100">
            <a:lnSpc>
              <a:spcPct val="90000"/>
            </a:lnSpc>
            <a:spcBef>
              <a:spcPct val="0"/>
            </a:spcBef>
            <a:spcAft>
              <a:spcPct val="35000"/>
            </a:spcAft>
          </a:pPr>
          <a:r>
            <a:rPr lang="en-US" sz="1800" kern="1200" dirty="0" smtClean="0"/>
            <a:t>- There is good agreement between the SBUV/2 instruments derived partial column ozone and SAGE II</a:t>
          </a:r>
        </a:p>
      </dsp:txBody>
      <dsp:txXfrm>
        <a:off x="6102181" y="3540177"/>
        <a:ext cx="5532128" cy="274320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63724B-9F08-4708-86F1-C584E5D0CB14}">
      <dsp:nvSpPr>
        <dsp:cNvPr id="0" name=""/>
        <dsp:cNvSpPr/>
      </dsp:nvSpPr>
      <dsp:spPr>
        <a:xfrm>
          <a:off x="-1475814" y="0"/>
          <a:ext cx="11806517" cy="6463552"/>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FE485A-5DF6-4F9A-B426-B26202B646A7}">
      <dsp:nvSpPr>
        <dsp:cNvPr id="0" name=""/>
        <dsp:cNvSpPr/>
      </dsp:nvSpPr>
      <dsp:spPr>
        <a:xfrm>
          <a:off x="0" y="446424"/>
          <a:ext cx="4468098" cy="245661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100000"/>
            </a:lnSpc>
            <a:spcBef>
              <a:spcPct val="0"/>
            </a:spcBef>
            <a:spcAft>
              <a:spcPct val="35000"/>
            </a:spcAft>
          </a:pPr>
          <a:r>
            <a:rPr lang="en-US" sz="1400" b="1" kern="1200" dirty="0" smtClean="0"/>
            <a:t>Coastal Ocean Remote Sensing (Theme IV)</a:t>
          </a:r>
        </a:p>
        <a:p>
          <a:pPr lvl="0" algn="l" defTabSz="622300">
            <a:lnSpc>
              <a:spcPct val="100000"/>
            </a:lnSpc>
            <a:spcBef>
              <a:spcPct val="0"/>
            </a:spcBef>
            <a:spcAft>
              <a:spcPct val="35000"/>
            </a:spcAft>
          </a:pPr>
          <a:r>
            <a:rPr lang="en-US" sz="1400" kern="1200" dirty="0" smtClean="0"/>
            <a:t>CREST participants: Roy Armstrong, William Hernandez (doctoral student) </a:t>
          </a:r>
        </a:p>
        <a:p>
          <a:pPr lvl="0" algn="l" defTabSz="622300">
            <a:lnSpc>
              <a:spcPct val="100000"/>
            </a:lnSpc>
            <a:spcBef>
              <a:spcPct val="0"/>
            </a:spcBef>
            <a:spcAft>
              <a:spcPct val="35000"/>
            </a:spcAft>
          </a:pPr>
          <a:r>
            <a:rPr lang="en-US" sz="1400" kern="1200" dirty="0" smtClean="0"/>
            <a:t>Collaborators:  Alan Strong and Mike </a:t>
          </a:r>
          <a:r>
            <a:rPr lang="en-US" sz="1400" kern="1200" dirty="0" err="1" smtClean="0"/>
            <a:t>Ondrusek</a:t>
          </a:r>
          <a:r>
            <a:rPr lang="en-US" sz="1400" kern="1200" dirty="0" smtClean="0"/>
            <a:t> (NESDIS), Robert Warner (NOS), </a:t>
          </a:r>
          <a:r>
            <a:rPr lang="en-US" sz="1400" kern="1200" dirty="0" err="1" smtClean="0"/>
            <a:t>Zhongping</a:t>
          </a:r>
          <a:r>
            <a:rPr lang="en-US" sz="1400" kern="1200" dirty="0" smtClean="0"/>
            <a:t> Lee and J. Wei(UMASS), Jeremy </a:t>
          </a:r>
          <a:r>
            <a:rPr lang="en-US" sz="1400" kern="1200" dirty="0" err="1" smtClean="0"/>
            <a:t>Kravitz</a:t>
          </a:r>
          <a:r>
            <a:rPr lang="en-US" sz="1400" kern="1200" dirty="0" smtClean="0"/>
            <a:t> (UPRM NASA funded student)</a:t>
          </a:r>
        </a:p>
        <a:p>
          <a:pPr lvl="0" algn="l" defTabSz="622300">
            <a:lnSpc>
              <a:spcPct val="100000"/>
            </a:lnSpc>
            <a:spcBef>
              <a:spcPct val="0"/>
            </a:spcBef>
            <a:spcAft>
              <a:spcPct val="35000"/>
            </a:spcAft>
          </a:pPr>
          <a:r>
            <a:rPr lang="en-US" sz="1400" kern="1200" dirty="0" smtClean="0"/>
            <a:t> Funding Source (EPP and CREST and new SSIO) </a:t>
          </a:r>
          <a:endParaRPr lang="en-US" sz="1400" kern="1200" dirty="0">
            <a:solidFill>
              <a:srgbClr val="FFC000"/>
            </a:solidFill>
          </a:endParaRPr>
        </a:p>
      </dsp:txBody>
      <dsp:txXfrm>
        <a:off x="0" y="446424"/>
        <a:ext cx="4468098" cy="2456615"/>
      </dsp:txXfrm>
    </dsp:sp>
    <dsp:sp modelId="{A7DE12BB-AA2A-489A-9F8B-AD775071428A}">
      <dsp:nvSpPr>
        <dsp:cNvPr id="0" name=""/>
        <dsp:cNvSpPr/>
      </dsp:nvSpPr>
      <dsp:spPr>
        <a:xfrm>
          <a:off x="4594322" y="326305"/>
          <a:ext cx="4260566" cy="25854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Calibration and validation of VIIRS products (e.g. </a:t>
          </a:r>
          <a:r>
            <a:rPr lang="en-US" sz="1600" kern="1200" dirty="0" err="1" smtClean="0"/>
            <a:t>Kd</a:t>
          </a:r>
          <a:r>
            <a:rPr lang="en-US" sz="1600" kern="1200" dirty="0" smtClean="0"/>
            <a:t> 490) in southwestern Puerto Rico as part of a new SSIO with NESDIS</a:t>
          </a:r>
        </a:p>
        <a:p>
          <a:pPr lvl="0" algn="l" defTabSz="711200">
            <a:lnSpc>
              <a:spcPct val="90000"/>
            </a:lnSpc>
            <a:spcBef>
              <a:spcPct val="0"/>
            </a:spcBef>
            <a:spcAft>
              <a:spcPct val="35000"/>
            </a:spcAft>
          </a:pPr>
          <a:r>
            <a:rPr lang="en-US" sz="1600" b="1" kern="1200" dirty="0" smtClean="0"/>
            <a:t>NOAA Mission Goals:</a:t>
          </a:r>
          <a:r>
            <a:rPr lang="en-US" sz="1600" kern="1200" dirty="0" smtClean="0"/>
            <a:t> Resilient Coastal Communities and Economies, Improved coastal water quality supporting human health and coastal ecosystem services</a:t>
          </a:r>
          <a:endParaRPr lang="en-US" sz="1600" kern="1200" dirty="0"/>
        </a:p>
      </dsp:txBody>
      <dsp:txXfrm>
        <a:off x="4594322" y="326305"/>
        <a:ext cx="4260566" cy="2585420"/>
      </dsp:txXfrm>
    </dsp:sp>
    <dsp:sp modelId="{2E8407B7-19DB-4FF1-BB93-3615DC098F76}">
      <dsp:nvSpPr>
        <dsp:cNvPr id="0" name=""/>
        <dsp:cNvSpPr/>
      </dsp:nvSpPr>
      <dsp:spPr>
        <a:xfrm>
          <a:off x="0" y="3572301"/>
          <a:ext cx="4377220" cy="25854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Monthly field sampling of water optical properties is conducted in Puerto Rico to validate VIIRS ocean color products</a:t>
          </a:r>
        </a:p>
        <a:p>
          <a:pPr lvl="0" algn="l" defTabSz="711200">
            <a:lnSpc>
              <a:spcPct val="90000"/>
            </a:lnSpc>
            <a:spcBef>
              <a:spcPct val="0"/>
            </a:spcBef>
            <a:spcAft>
              <a:spcPct val="35000"/>
            </a:spcAft>
          </a:pPr>
          <a:r>
            <a:rPr lang="en-US" sz="1600" kern="1200" dirty="0" smtClean="0"/>
            <a:t>Includes spectral </a:t>
          </a:r>
          <a:r>
            <a:rPr lang="en-US" sz="1600" kern="1200" dirty="0" err="1" smtClean="0"/>
            <a:t>Kds</a:t>
          </a:r>
          <a:r>
            <a:rPr lang="en-US" sz="1600" kern="1200" dirty="0" smtClean="0"/>
            <a:t> using </a:t>
          </a:r>
          <a:r>
            <a:rPr lang="en-US" sz="1600" kern="1200" dirty="0" err="1" smtClean="0"/>
            <a:t>Satlantic</a:t>
          </a:r>
          <a:r>
            <a:rPr lang="en-US" sz="1600" kern="1200" dirty="0" smtClean="0"/>
            <a:t> </a:t>
          </a:r>
          <a:r>
            <a:rPr lang="en-US" sz="1600" kern="1200" dirty="0" err="1" smtClean="0"/>
            <a:t>HyperPro</a:t>
          </a:r>
          <a:r>
            <a:rPr lang="en-US" sz="1600" kern="1200" dirty="0" smtClean="0"/>
            <a:t> and AOPs and IOPs using profiling bio-optical package</a:t>
          </a:r>
        </a:p>
        <a:p>
          <a:pPr lvl="0" algn="l" defTabSz="711200">
            <a:lnSpc>
              <a:spcPct val="90000"/>
            </a:lnSpc>
            <a:spcBef>
              <a:spcPct val="0"/>
            </a:spcBef>
            <a:spcAft>
              <a:spcPct val="35000"/>
            </a:spcAft>
          </a:pPr>
          <a:r>
            <a:rPr lang="en-US" sz="1600" kern="1200" dirty="0" smtClean="0"/>
            <a:t>Both Case-1 and Case-2 waters are sampled </a:t>
          </a:r>
          <a:endParaRPr lang="en-US" sz="1600" kern="1200" dirty="0"/>
        </a:p>
      </dsp:txBody>
      <dsp:txXfrm>
        <a:off x="0" y="3572301"/>
        <a:ext cx="4377220" cy="2585420"/>
      </dsp:txXfrm>
    </dsp:sp>
    <dsp:sp modelId="{53A6496A-DE06-40E1-99F8-F45E6D66D72E}">
      <dsp:nvSpPr>
        <dsp:cNvPr id="0" name=""/>
        <dsp:cNvSpPr/>
      </dsp:nvSpPr>
      <dsp:spPr>
        <a:xfrm>
          <a:off x="4400685" y="3515163"/>
          <a:ext cx="4404574" cy="2585420"/>
        </a:xfrm>
        <a:prstGeom prst="roundRect">
          <a:avLst/>
        </a:prstGeom>
        <a:blipFill rotWithShape="0">
          <a:blip xmlns:r="http://schemas.openxmlformats.org/officeDocument/2006/relationships" r:embed="rId1" cstate="screen">
            <a:extLst>
              <a:ext uri="{28A0092B-C50C-407E-A947-70E740481C1C}">
                <a14:useLocalDpi xmlns:a14="http://schemas.microsoft.com/office/drawing/2010/main" xmlns=""/>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a:p>
      </dsp:txBody>
      <dsp:txXfrm>
        <a:off x="4400685" y="3515163"/>
        <a:ext cx="4404574" cy="258542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63724B-9F08-4708-86F1-C584E5D0CB14}">
      <dsp:nvSpPr>
        <dsp:cNvPr id="0" name=""/>
        <dsp:cNvSpPr/>
      </dsp:nvSpPr>
      <dsp:spPr>
        <a:xfrm>
          <a:off x="76209" y="0"/>
          <a:ext cx="8915381" cy="5886449"/>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FE485A-5DF6-4F9A-B426-B26202B646A7}">
      <dsp:nvSpPr>
        <dsp:cNvPr id="0" name=""/>
        <dsp:cNvSpPr/>
      </dsp:nvSpPr>
      <dsp:spPr>
        <a:xfrm>
          <a:off x="0" y="152400"/>
          <a:ext cx="4439937" cy="258704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kern="1200" dirty="0" smtClean="0"/>
            <a:t>  </a:t>
          </a:r>
        </a:p>
        <a:p>
          <a:pPr lvl="0" algn="l" defTabSz="889000">
            <a:lnSpc>
              <a:spcPct val="100000"/>
            </a:lnSpc>
            <a:spcBef>
              <a:spcPct val="0"/>
            </a:spcBef>
            <a:spcAft>
              <a:spcPct val="35000"/>
            </a:spcAft>
          </a:pPr>
          <a:r>
            <a:rPr lang="en-US" sz="1800" kern="1200" dirty="0" smtClean="0"/>
            <a:t>Theme IV: Ocean &amp; Coastal Waters</a:t>
          </a:r>
        </a:p>
        <a:p>
          <a:pPr lvl="0" algn="l" defTabSz="889000">
            <a:lnSpc>
              <a:spcPct val="100000"/>
            </a:lnSpc>
            <a:spcBef>
              <a:spcPct val="0"/>
            </a:spcBef>
            <a:spcAft>
              <a:spcPct val="35000"/>
            </a:spcAft>
          </a:pPr>
          <a:r>
            <a:rPr lang="en-US" sz="1800" kern="1200" dirty="0" smtClean="0"/>
            <a:t>CREST: S. Ahmed, A. </a:t>
          </a:r>
          <a:r>
            <a:rPr lang="en-US" sz="1800" kern="1200" dirty="0" err="1" smtClean="0"/>
            <a:t>Gilerson</a:t>
          </a:r>
          <a:r>
            <a:rPr lang="en-US" sz="1800" kern="1200" dirty="0" smtClean="0"/>
            <a:t>, F. </a:t>
          </a:r>
          <a:r>
            <a:rPr lang="en-US" sz="1800" kern="1200" dirty="0" err="1" smtClean="0"/>
            <a:t>Moshary</a:t>
          </a:r>
          <a:r>
            <a:rPr lang="en-US" sz="1800" kern="1200" dirty="0" smtClean="0"/>
            <a:t>, B. Gross </a:t>
          </a:r>
        </a:p>
        <a:p>
          <a:pPr lvl="0" algn="l" defTabSz="889000">
            <a:lnSpc>
              <a:spcPct val="100000"/>
            </a:lnSpc>
            <a:spcBef>
              <a:spcPct val="0"/>
            </a:spcBef>
            <a:spcAft>
              <a:spcPct val="35000"/>
            </a:spcAft>
          </a:pPr>
          <a:r>
            <a:rPr lang="en-US" sz="1800" kern="1200" dirty="0" smtClean="0"/>
            <a:t>Collaborators: P. </a:t>
          </a:r>
          <a:r>
            <a:rPr lang="en-US" sz="1800" kern="1200" dirty="0" err="1" smtClean="0"/>
            <a:t>DiGiacomo</a:t>
          </a:r>
          <a:r>
            <a:rPr lang="en-US" sz="1800" kern="1200" dirty="0" smtClean="0"/>
            <a:t>, M. Wang,  M. Ondrusek (NOAA)</a:t>
          </a:r>
        </a:p>
        <a:p>
          <a:pPr lvl="0" algn="l" defTabSz="889000">
            <a:lnSpc>
              <a:spcPct val="100000"/>
            </a:lnSpc>
            <a:spcBef>
              <a:spcPct val="0"/>
            </a:spcBef>
            <a:spcAft>
              <a:spcPct val="35000"/>
            </a:spcAft>
          </a:pPr>
          <a:r>
            <a:rPr lang="en-US" sz="1800" kern="1200" dirty="0" smtClean="0"/>
            <a:t>R. </a:t>
          </a:r>
          <a:r>
            <a:rPr lang="en-US" sz="1800" kern="1200" dirty="0" err="1" smtClean="0"/>
            <a:t>Arnone</a:t>
          </a:r>
          <a:r>
            <a:rPr lang="en-US" sz="1800" kern="1200" dirty="0" smtClean="0"/>
            <a:t> (USM), Z.P. Lee (U. of Massachusetts), C. Davis (OSU)</a:t>
          </a:r>
        </a:p>
        <a:p>
          <a:pPr lvl="0" algn="l" defTabSz="889000">
            <a:lnSpc>
              <a:spcPct val="100000"/>
            </a:lnSpc>
            <a:spcBef>
              <a:spcPct val="0"/>
            </a:spcBef>
            <a:spcAft>
              <a:spcPct val="35000"/>
            </a:spcAft>
          </a:pPr>
          <a:r>
            <a:rPr lang="en-US" sz="1800" kern="1200" dirty="0" smtClean="0"/>
            <a:t>Funding Source - EPP and leveraged</a:t>
          </a:r>
        </a:p>
        <a:p>
          <a:pPr lvl="0" algn="l" defTabSz="889000">
            <a:lnSpc>
              <a:spcPct val="90000"/>
            </a:lnSpc>
            <a:spcBef>
              <a:spcPct val="0"/>
            </a:spcBef>
            <a:spcAft>
              <a:spcPct val="35000"/>
            </a:spcAft>
          </a:pPr>
          <a:r>
            <a:rPr lang="en-US" sz="2400" kern="1200" dirty="0" smtClean="0"/>
            <a:t> </a:t>
          </a:r>
          <a:endParaRPr lang="en-US" sz="2400" kern="1200" dirty="0">
            <a:solidFill>
              <a:srgbClr val="FFC000"/>
            </a:solidFill>
          </a:endParaRPr>
        </a:p>
      </dsp:txBody>
      <dsp:txXfrm>
        <a:off x="0" y="152400"/>
        <a:ext cx="4439937" cy="2587047"/>
      </dsp:txXfrm>
    </dsp:sp>
    <dsp:sp modelId="{A7DE12BB-AA2A-489A-9F8B-AD775071428A}">
      <dsp:nvSpPr>
        <dsp:cNvPr id="0" name=""/>
        <dsp:cNvSpPr/>
      </dsp:nvSpPr>
      <dsp:spPr>
        <a:xfrm>
          <a:off x="4648203" y="152400"/>
          <a:ext cx="4189339" cy="269309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 </a:t>
          </a:r>
          <a:r>
            <a:rPr lang="en-US" sz="2400" kern="1200" dirty="0" smtClean="0"/>
            <a:t>Task Goal &amp; Objectives: </a:t>
          </a:r>
          <a:r>
            <a:rPr lang="en-US" sz="2000" kern="1200" dirty="0" smtClean="0"/>
            <a:t>Validation of ocean color satellite data using LIS Coastal Observatory and in-situ measurements </a:t>
          </a:r>
        </a:p>
        <a:p>
          <a:pPr lvl="0" algn="l" defTabSz="1244600">
            <a:lnSpc>
              <a:spcPct val="90000"/>
            </a:lnSpc>
            <a:spcBef>
              <a:spcPct val="0"/>
            </a:spcBef>
            <a:spcAft>
              <a:spcPct val="35000"/>
            </a:spcAft>
          </a:pPr>
          <a:r>
            <a:rPr lang="en-US" sz="2400" kern="1200" dirty="0" smtClean="0"/>
            <a:t>NOAA Mission Relevancy:</a:t>
          </a:r>
        </a:p>
        <a:p>
          <a:pPr lvl="0" algn="l" defTabSz="1244600">
            <a:lnSpc>
              <a:spcPct val="90000"/>
            </a:lnSpc>
            <a:spcBef>
              <a:spcPct val="0"/>
            </a:spcBef>
            <a:spcAft>
              <a:spcPct val="35000"/>
            </a:spcAft>
          </a:pPr>
          <a:r>
            <a:rPr lang="en-US" sz="2000" kern="1200" dirty="0" smtClean="0"/>
            <a:t>Healthy oceans, Resilient coastal communities</a:t>
          </a:r>
          <a:endParaRPr lang="en-US" sz="2000" kern="1200" dirty="0"/>
        </a:p>
      </dsp:txBody>
      <dsp:txXfrm>
        <a:off x="4648203" y="152400"/>
        <a:ext cx="4189339" cy="2693097"/>
      </dsp:txXfrm>
    </dsp:sp>
    <dsp:sp modelId="{2E8407B7-19DB-4FF1-BB93-3615DC098F76}">
      <dsp:nvSpPr>
        <dsp:cNvPr id="0" name=""/>
        <dsp:cNvSpPr/>
      </dsp:nvSpPr>
      <dsp:spPr>
        <a:xfrm>
          <a:off x="166672" y="3276609"/>
          <a:ext cx="4134501" cy="23545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-Matchups with satellite data on the LISCO site, during ocean cruises</a:t>
          </a:r>
        </a:p>
        <a:p>
          <a:pPr lvl="0" algn="l" defTabSz="889000">
            <a:lnSpc>
              <a:spcPct val="90000"/>
            </a:lnSpc>
            <a:spcBef>
              <a:spcPct val="0"/>
            </a:spcBef>
            <a:spcAft>
              <a:spcPct val="35000"/>
            </a:spcAft>
          </a:pPr>
          <a:r>
            <a:rPr lang="en-US" sz="2000" kern="1200" dirty="0" smtClean="0"/>
            <a:t>- SDR validation using radiative transfer approach</a:t>
          </a:r>
        </a:p>
        <a:p>
          <a:pPr lvl="0" algn="l" defTabSz="889000">
            <a:lnSpc>
              <a:spcPct val="90000"/>
            </a:lnSpc>
            <a:spcBef>
              <a:spcPct val="0"/>
            </a:spcBef>
            <a:spcAft>
              <a:spcPct val="35000"/>
            </a:spcAft>
          </a:pPr>
          <a:r>
            <a:rPr lang="en-US" sz="2000" kern="1200" dirty="0" smtClean="0"/>
            <a:t>- evaluation of polarization effects</a:t>
          </a:r>
        </a:p>
        <a:p>
          <a:pPr lvl="0" algn="l" defTabSz="889000">
            <a:lnSpc>
              <a:spcPct val="90000"/>
            </a:lnSpc>
            <a:spcBef>
              <a:spcPct val="0"/>
            </a:spcBef>
            <a:spcAft>
              <a:spcPct val="35000"/>
            </a:spcAft>
          </a:pPr>
          <a:r>
            <a:rPr lang="en-US" sz="2000" kern="1200" dirty="0" smtClean="0"/>
            <a:t> - tests of new instrumentation</a:t>
          </a:r>
          <a:endParaRPr lang="en-US" sz="2000" kern="1200" dirty="0"/>
        </a:p>
      </dsp:txBody>
      <dsp:txXfrm>
        <a:off x="166672" y="3276609"/>
        <a:ext cx="4134501" cy="2354580"/>
      </dsp:txXfrm>
    </dsp:sp>
    <dsp:sp modelId="{53A6496A-DE06-40E1-99F8-F45E6D66D72E}">
      <dsp:nvSpPr>
        <dsp:cNvPr id="0" name=""/>
        <dsp:cNvSpPr/>
      </dsp:nvSpPr>
      <dsp:spPr>
        <a:xfrm>
          <a:off x="4733933" y="3276609"/>
          <a:ext cx="4011144" cy="23545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EXPECTED OUTCOMES:                AERONET and AERONET-OC data  from LISCO, gain factors from RT simulations, instrumentation for shipborne above water observations in </a:t>
          </a:r>
          <a:r>
            <a:rPr lang="en-US" sz="2000" kern="1200" dirty="0" err="1" smtClean="0"/>
            <a:t>unpolarized</a:t>
          </a:r>
          <a:r>
            <a:rPr lang="en-US" sz="2000" kern="1200" dirty="0" smtClean="0"/>
            <a:t> and polarized modes</a:t>
          </a:r>
          <a:endParaRPr lang="en-US" sz="2000" kern="1200" dirty="0"/>
        </a:p>
      </dsp:txBody>
      <dsp:txXfrm>
        <a:off x="4733933" y="3276609"/>
        <a:ext cx="4011144" cy="235458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BC0D4C-2469-4806-ACAC-AC733C239F34}" type="datetimeFigureOut">
              <a:rPr lang="en-US" smtClean="0"/>
              <a:pPr/>
              <a:t>5/4/2015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1555931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C0D4C-2469-4806-ACAC-AC733C239F34}" type="datetimeFigureOut">
              <a:rPr lang="en-US" smtClean="0"/>
              <a:pPr/>
              <a:t>5/4/2015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1307053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C0D4C-2469-4806-ACAC-AC733C239F34}" type="datetimeFigureOut">
              <a:rPr lang="en-US" smtClean="0"/>
              <a:pPr/>
              <a:t>5/4/2015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1193482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C0D4C-2469-4806-ACAC-AC733C239F34}" type="datetimeFigureOut">
              <a:rPr lang="en-US" smtClean="0"/>
              <a:pPr/>
              <a:t>5/4/2015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374474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BC0D4C-2469-4806-ACAC-AC733C239F34}" type="datetimeFigureOut">
              <a:rPr lang="en-US" smtClean="0"/>
              <a:pPr/>
              <a:t>5/4/2015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2894569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BC0D4C-2469-4806-ACAC-AC733C239F34}" type="datetimeFigureOut">
              <a:rPr lang="en-US" smtClean="0"/>
              <a:pPr/>
              <a:t>5/4/2015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292978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BC0D4C-2469-4806-ACAC-AC733C239F34}" type="datetimeFigureOut">
              <a:rPr lang="en-US" smtClean="0"/>
              <a:pPr/>
              <a:t>5/4/2015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196013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BC0D4C-2469-4806-ACAC-AC733C239F34}" type="datetimeFigureOut">
              <a:rPr lang="en-US" smtClean="0"/>
              <a:pPr/>
              <a:t>5/4/2015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328313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0D4C-2469-4806-ACAC-AC733C239F34}" type="datetimeFigureOut">
              <a:rPr lang="en-US" smtClean="0"/>
              <a:pPr/>
              <a:t>5/4/2015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1169194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BC0D4C-2469-4806-ACAC-AC733C239F34}" type="datetimeFigureOut">
              <a:rPr lang="en-US" smtClean="0"/>
              <a:pPr/>
              <a:t>5/4/2015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302942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BC0D4C-2469-4806-ACAC-AC733C239F34}" type="datetimeFigureOut">
              <a:rPr lang="en-US" smtClean="0"/>
              <a:pPr/>
              <a:t>5/4/2015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3601357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C0D4C-2469-4806-ACAC-AC733C239F34}" type="datetimeFigureOut">
              <a:rPr lang="en-US" smtClean="0"/>
              <a:pPr/>
              <a:t>5/4/2015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94CA9-C101-4AFB-A4C0-31848514204F}" type="slidenum">
              <a:rPr lang="en-US" smtClean="0"/>
              <a:pPr/>
              <a:t>‹#›</a:t>
            </a:fld>
            <a:endParaRPr lang="en-US"/>
          </a:p>
        </p:txBody>
      </p:sp>
    </p:spTree>
    <p:extLst>
      <p:ext uri="{BB962C8B-B14F-4D97-AF65-F5344CB8AC3E}">
        <p14:creationId xmlns:p14="http://schemas.microsoft.com/office/powerpoint/2010/main" xmlns="" val="945594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2.xml"/><Relationship Id="rId4" Type="http://schemas.openxmlformats.org/officeDocument/2006/relationships/image" Target="../media/image64.tiff"/></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e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emf"/><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698171"/>
          </a:xfrm>
        </p:spPr>
        <p:txBody>
          <a:bodyPr>
            <a:normAutofit fontScale="90000"/>
          </a:bodyPr>
          <a:lstStyle/>
          <a:p>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NOAA CREST Cal/Val Activities</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Led </a:t>
            </a:r>
            <a:r>
              <a:rPr lang="en-US" b="1" smtClean="0">
                <a:effectLst>
                  <a:outerShdw blurRad="38100" dist="38100" dir="2700000" algn="tl">
                    <a:srgbClr val="000000">
                      <a:alpha val="43137"/>
                    </a:srgbClr>
                  </a:outerShdw>
                </a:effectLst>
              </a:rPr>
              <a:t>by: Sam </a:t>
            </a:r>
            <a:r>
              <a:rPr lang="en-US" b="1" dirty="0" smtClean="0">
                <a:effectLst>
                  <a:outerShdw blurRad="38100" dist="38100" dir="2700000" algn="tl">
                    <a:srgbClr val="000000">
                      <a:alpha val="43137"/>
                    </a:srgbClr>
                  </a:outerShdw>
                </a:effectLst>
              </a:rPr>
              <a:t>Ahmed &amp; Roy Armstrong</a:t>
            </a:r>
            <a:br>
              <a:rPr lang="en-US" b="1" dirty="0" smtClean="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155924"/>
            <a:ext cx="10515600" cy="4351338"/>
          </a:xfrm>
        </p:spPr>
        <p:txBody>
          <a:bodyPr>
            <a:normAutofit/>
          </a:bodyPr>
          <a:lstStyle/>
          <a:p>
            <a:pPr marL="0" indent="0">
              <a:buNone/>
            </a:pPr>
            <a:endParaRPr lang="en-US" u="sng" dirty="0" smtClean="0"/>
          </a:p>
          <a:p>
            <a:r>
              <a:rPr lang="en-US" b="1" dirty="0" smtClean="0"/>
              <a:t>Calibration of Visible -- IR channels of weather satellites  </a:t>
            </a:r>
            <a:r>
              <a:rPr lang="en-US" b="1" u="sng" dirty="0" smtClean="0"/>
              <a:t>(Rossow)</a:t>
            </a:r>
          </a:p>
          <a:p>
            <a:r>
              <a:rPr lang="en-US" b="1" smtClean="0"/>
              <a:t>Microwave Calibration </a:t>
            </a:r>
            <a:r>
              <a:rPr lang="en-US" b="1" dirty="0" smtClean="0"/>
              <a:t>(</a:t>
            </a:r>
            <a:r>
              <a:rPr lang="en-US" b="1" u="sng" dirty="0" smtClean="0"/>
              <a:t>Luo</a:t>
            </a:r>
            <a:r>
              <a:rPr lang="en-US" b="1" dirty="0" smtClean="0"/>
              <a:t>) </a:t>
            </a:r>
          </a:p>
          <a:p>
            <a:r>
              <a:rPr lang="en-US" b="1" dirty="0" smtClean="0"/>
              <a:t>SMART </a:t>
            </a:r>
            <a:r>
              <a:rPr lang="en-US" b="1" dirty="0"/>
              <a:t>– </a:t>
            </a:r>
            <a:r>
              <a:rPr lang="en-US" b="1" u="sng" dirty="0" err="1" smtClean="0"/>
              <a:t>Temimi</a:t>
            </a:r>
            <a:r>
              <a:rPr lang="en-US" b="1" u="sng" dirty="0" smtClean="0"/>
              <a:t>/</a:t>
            </a:r>
            <a:r>
              <a:rPr lang="en-US" b="1" u="sng" dirty="0" err="1" smtClean="0"/>
              <a:t>Khanbilvardi</a:t>
            </a:r>
            <a:endParaRPr lang="en-US" b="1" u="sng" dirty="0" smtClean="0"/>
          </a:p>
          <a:p>
            <a:r>
              <a:rPr lang="en-US" b="1" dirty="0"/>
              <a:t>SAFE – </a:t>
            </a:r>
            <a:r>
              <a:rPr lang="en-US" b="1" u="sng" dirty="0" err="1"/>
              <a:t>Tarendra</a:t>
            </a:r>
            <a:r>
              <a:rPr lang="en-US" b="1" u="sng" dirty="0"/>
              <a:t> </a:t>
            </a:r>
            <a:r>
              <a:rPr lang="en-US" b="1" u="sng" dirty="0" err="1"/>
              <a:t>Lakhankar</a:t>
            </a:r>
            <a:r>
              <a:rPr lang="en-US" b="1" u="sng" dirty="0"/>
              <a:t> </a:t>
            </a:r>
            <a:endParaRPr lang="en-US" b="1" dirty="0" smtClean="0"/>
          </a:p>
          <a:p>
            <a:r>
              <a:rPr lang="en-US" b="1" dirty="0" smtClean="0"/>
              <a:t>SBUV validation – McCormick/</a:t>
            </a:r>
            <a:r>
              <a:rPr lang="en-US" b="1" u="sng" dirty="0" smtClean="0"/>
              <a:t>Anderson (HU) </a:t>
            </a:r>
          </a:p>
          <a:p>
            <a:r>
              <a:rPr lang="en-US" b="1" dirty="0"/>
              <a:t>UPRM Cal/Val – </a:t>
            </a:r>
            <a:r>
              <a:rPr lang="en-US" b="1" u="sng" dirty="0" smtClean="0"/>
              <a:t>Armstrong</a:t>
            </a:r>
          </a:p>
          <a:p>
            <a:r>
              <a:rPr lang="en-US" b="1" dirty="0" smtClean="0"/>
              <a:t>LISCO </a:t>
            </a:r>
            <a:r>
              <a:rPr lang="en-US" b="1" dirty="0"/>
              <a:t>– </a:t>
            </a:r>
            <a:r>
              <a:rPr lang="en-US" b="1" u="sng" dirty="0"/>
              <a:t>Ahmed/</a:t>
            </a:r>
            <a:r>
              <a:rPr lang="en-US" b="1" u="sng" dirty="0" err="1"/>
              <a:t>Gilerson</a:t>
            </a:r>
            <a:endParaRPr lang="en-US" b="1" u="sng" dirty="0"/>
          </a:p>
          <a:p>
            <a:endParaRPr lang="en-US" u="sng" dirty="0" smtClean="0"/>
          </a:p>
          <a:p>
            <a:endParaRPr lang="en-US" dirty="0"/>
          </a:p>
        </p:txBody>
      </p:sp>
    </p:spTree>
    <p:extLst>
      <p:ext uri="{BB962C8B-B14F-4D97-AF65-F5344CB8AC3E}">
        <p14:creationId xmlns:p14="http://schemas.microsoft.com/office/powerpoint/2010/main" xmlns="" val="656140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676400" y="228600"/>
          <a:ext cx="9067800" cy="588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364550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018"/>
            <a:ext cx="11785600" cy="1143000"/>
          </a:xfrm>
        </p:spPr>
        <p:txBody>
          <a:bodyPr>
            <a:noAutofit/>
          </a:bodyPr>
          <a:lstStyle/>
          <a:p>
            <a:r>
              <a:rPr lang="en-US" sz="3600" dirty="0" smtClean="0"/>
              <a:t>Long Island Sound Coastal Observatory (LISCO)</a:t>
            </a:r>
            <a:endParaRPr lang="en-US" sz="3600" dirty="0"/>
          </a:p>
        </p:txBody>
      </p:sp>
      <p:pic>
        <p:nvPicPr>
          <p:cNvPr id="9" name="Picture 8"/>
          <p:cNvPicPr>
            <a:picLocks noChangeAspect="1"/>
          </p:cNvPicPr>
          <p:nvPr/>
        </p:nvPicPr>
        <p:blipFill>
          <a:blip r:embed="rId2" cstate="print"/>
          <a:stretch>
            <a:fillRect/>
          </a:stretch>
        </p:blipFill>
        <p:spPr>
          <a:xfrm>
            <a:off x="587271" y="838200"/>
            <a:ext cx="4786117" cy="2895600"/>
          </a:xfrm>
          <a:prstGeom prst="rect">
            <a:avLst/>
          </a:prstGeom>
        </p:spPr>
      </p:pic>
      <p:pic>
        <p:nvPicPr>
          <p:cNvPr id="10" name="Picture 4" descr="IMG_117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56660" y="1076325"/>
            <a:ext cx="4301067"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7599" y="3733800"/>
            <a:ext cx="4078095"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847952" y="3733800"/>
            <a:ext cx="4185696" cy="2354454"/>
          </a:xfrm>
          <a:prstGeom prst="rect">
            <a:avLst/>
          </a:prstGeom>
        </p:spPr>
      </p:pic>
      <p:sp>
        <p:nvSpPr>
          <p:cNvPr id="13" name="TextBox 12"/>
          <p:cNvSpPr txBox="1"/>
          <p:nvPr/>
        </p:nvSpPr>
        <p:spPr>
          <a:xfrm>
            <a:off x="15259" y="6126629"/>
            <a:ext cx="6038315" cy="646331"/>
          </a:xfrm>
          <a:prstGeom prst="rect">
            <a:avLst/>
          </a:prstGeom>
          <a:noFill/>
        </p:spPr>
        <p:txBody>
          <a:bodyPr wrap="square" rtlCol="0">
            <a:spAutoFit/>
          </a:bodyPr>
          <a:lstStyle/>
          <a:p>
            <a:r>
              <a:rPr lang="en-US" dirty="0" err="1" smtClean="0"/>
              <a:t>Mult</a:t>
            </a:r>
            <a:r>
              <a:rPr lang="en-US" dirty="0" smtClean="0"/>
              <a:t>-spectral </a:t>
            </a:r>
            <a:r>
              <a:rPr lang="en-US" dirty="0" err="1" smtClean="0"/>
              <a:t>SeaPRISM</a:t>
            </a:r>
            <a:r>
              <a:rPr lang="en-US" dirty="0" smtClean="0"/>
              <a:t> instrument. Transmits data to NASA AERONET every hour.</a:t>
            </a:r>
            <a:endParaRPr lang="en-US" dirty="0"/>
          </a:p>
        </p:txBody>
      </p:sp>
      <p:sp>
        <p:nvSpPr>
          <p:cNvPr id="14" name="TextBox 13"/>
          <p:cNvSpPr txBox="1"/>
          <p:nvPr/>
        </p:nvSpPr>
        <p:spPr>
          <a:xfrm>
            <a:off x="6197600" y="6126629"/>
            <a:ext cx="5486400" cy="646331"/>
          </a:xfrm>
          <a:prstGeom prst="rect">
            <a:avLst/>
          </a:prstGeom>
          <a:noFill/>
        </p:spPr>
        <p:txBody>
          <a:bodyPr wrap="square" rtlCol="0">
            <a:spAutoFit/>
          </a:bodyPr>
          <a:lstStyle/>
          <a:p>
            <a:r>
              <a:rPr lang="en-US" dirty="0" err="1" smtClean="0"/>
              <a:t>HyperSAS</a:t>
            </a:r>
            <a:r>
              <a:rPr lang="en-US" dirty="0" smtClean="0"/>
              <a:t>-POL with </a:t>
            </a:r>
            <a:r>
              <a:rPr lang="en-US" dirty="0" err="1" smtClean="0"/>
              <a:t>polarimetric</a:t>
            </a:r>
            <a:r>
              <a:rPr lang="en-US" dirty="0" smtClean="0"/>
              <a:t> sensors. Transmits data to CCNY server every hour.</a:t>
            </a:r>
            <a:endParaRPr lang="en-US" dirty="0"/>
          </a:p>
        </p:txBody>
      </p:sp>
    </p:spTree>
    <p:extLst>
      <p:ext uri="{BB962C8B-B14F-4D97-AF65-F5344CB8AC3E}">
        <p14:creationId xmlns="" xmlns:p14="http://schemas.microsoft.com/office/powerpoint/2010/main" val="665117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print">
            <a:extLst>
              <a:ext uri="{28A0092B-C50C-407E-A947-70E740481C1C}">
                <a14:useLocalDpi xmlns="" xmlns:a14="http://schemas.microsoft.com/office/drawing/2010/main" val="0"/>
              </a:ext>
            </a:extLst>
          </a:blip>
          <a:srcRect l="18298" t="11061" r="18665" b="7514"/>
          <a:stretch/>
        </p:blipFill>
        <p:spPr bwMode="auto">
          <a:xfrm>
            <a:off x="919148" y="1371600"/>
            <a:ext cx="10058400" cy="5371744"/>
          </a:xfrm>
          <a:prstGeom prst="rect">
            <a:avLst/>
          </a:prstGeom>
          <a:noFill/>
          <a:ln>
            <a:noFill/>
          </a:ln>
          <a:extLst>
            <a:ext uri="{53640926-AAD7-44D8-BBD7-CCE9431645EC}">
              <a14:shadowObscured xmlns="" xmlns:a14="http://schemas.microsoft.com/office/drawing/2010/main"/>
            </a:ext>
          </a:extLst>
        </p:spPr>
      </p:pic>
      <p:pic>
        <p:nvPicPr>
          <p:cNvPr id="6" name="Picture 5"/>
          <p:cNvPicPr/>
          <p:nvPr/>
        </p:nvPicPr>
        <p:blipFill rotWithShape="1">
          <a:blip r:embed="rId3" cstate="print"/>
          <a:srcRect l="18084" t="13143" r="18772" b="69627"/>
          <a:stretch/>
        </p:blipFill>
        <p:spPr bwMode="auto">
          <a:xfrm>
            <a:off x="891611" y="830999"/>
            <a:ext cx="10058400" cy="575945"/>
          </a:xfrm>
          <a:prstGeom prst="rect">
            <a:avLst/>
          </a:prstGeom>
          <a:ln>
            <a:noFill/>
          </a:ln>
          <a:extLst>
            <a:ext uri="{53640926-AAD7-44D8-BBD7-CCE9431645EC}">
              <a14:shadowObscured xmlns="" xmlns:a14="http://schemas.microsoft.com/office/drawing/2010/main"/>
            </a:ext>
          </a:extLst>
        </p:spPr>
      </p:pic>
      <p:sp>
        <p:nvSpPr>
          <p:cNvPr id="7" name="Title 1"/>
          <p:cNvSpPr txBox="1">
            <a:spLocks/>
          </p:cNvSpPr>
          <p:nvPr/>
        </p:nvSpPr>
        <p:spPr>
          <a:xfrm>
            <a:off x="738973" y="168275"/>
            <a:ext cx="10515600" cy="57785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AERONET data for AOT and other aerosol parameters</a:t>
            </a:r>
            <a:endParaRPr lang="en-US" sz="4000" dirty="0"/>
          </a:p>
        </p:txBody>
      </p:sp>
    </p:spTree>
    <p:extLst>
      <p:ext uri="{BB962C8B-B14F-4D97-AF65-F5344CB8AC3E}">
        <p14:creationId xmlns="" xmlns:p14="http://schemas.microsoft.com/office/powerpoint/2010/main" val="3762401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l="18084" t="13143" r="18772" b="69627"/>
          <a:stretch/>
        </p:blipFill>
        <p:spPr bwMode="auto">
          <a:xfrm>
            <a:off x="609600" y="746126"/>
            <a:ext cx="10972800" cy="575945"/>
          </a:xfrm>
          <a:prstGeom prst="rect">
            <a:avLst/>
          </a:prstGeom>
          <a:ln>
            <a:noFill/>
          </a:ln>
          <a:extLst>
            <a:ext uri="{53640926-AAD7-44D8-BBD7-CCE9431645EC}">
              <a14:shadowObscured xmlns="" xmlns:a14="http://schemas.microsoft.com/office/drawing/2010/main"/>
            </a:ext>
          </a:extLst>
        </p:spPr>
      </p:pic>
      <p:pic>
        <p:nvPicPr>
          <p:cNvPr id="5" name="Picture 4"/>
          <p:cNvPicPr/>
          <p:nvPr/>
        </p:nvPicPr>
        <p:blipFill rotWithShape="1">
          <a:blip r:embed="rId3" cstate="print"/>
          <a:srcRect l="18285" t="11157" r="18957" b="13499"/>
          <a:stretch/>
        </p:blipFill>
        <p:spPr bwMode="auto">
          <a:xfrm>
            <a:off x="609600" y="1322070"/>
            <a:ext cx="10972800" cy="5307330"/>
          </a:xfrm>
          <a:prstGeom prst="rect">
            <a:avLst/>
          </a:prstGeom>
          <a:ln>
            <a:noFill/>
          </a:ln>
          <a:extLst>
            <a:ext uri="{53640926-AAD7-44D8-BBD7-CCE9431645EC}">
              <a14:shadowObscured xmlns="" xmlns:a14="http://schemas.microsoft.com/office/drawing/2010/main"/>
            </a:ext>
          </a:extLst>
        </p:spPr>
      </p:pic>
      <p:sp>
        <p:nvSpPr>
          <p:cNvPr id="6" name="Title 1"/>
          <p:cNvSpPr txBox="1">
            <a:spLocks/>
          </p:cNvSpPr>
          <p:nvPr/>
        </p:nvSpPr>
        <p:spPr>
          <a:xfrm>
            <a:off x="738973" y="168275"/>
            <a:ext cx="10515600" cy="57785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AERONET data for </a:t>
            </a:r>
            <a:r>
              <a:rPr lang="en-US" sz="4000" dirty="0" err="1" smtClean="0"/>
              <a:t>nLw</a:t>
            </a:r>
            <a:endParaRPr lang="en-US" sz="4000" dirty="0"/>
          </a:p>
        </p:txBody>
      </p:sp>
    </p:spTree>
    <p:extLst>
      <p:ext uri="{BB962C8B-B14F-4D97-AF65-F5344CB8AC3E}">
        <p14:creationId xmlns="" xmlns:p14="http://schemas.microsoft.com/office/powerpoint/2010/main" val="1929361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70291" y="3124201"/>
            <a:ext cx="3555050" cy="2743731"/>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38701" y="32357"/>
            <a:ext cx="5572125"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95852" y="1571625"/>
            <a:ext cx="5515603" cy="12269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95851" y="2846204"/>
            <a:ext cx="5514975" cy="1216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95851" y="4102546"/>
            <a:ext cx="5514975" cy="11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860132" y="5315138"/>
            <a:ext cx="5572125" cy="1232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txBox="1">
            <a:spLocks/>
          </p:cNvSpPr>
          <p:nvPr/>
        </p:nvSpPr>
        <p:spPr>
          <a:xfrm>
            <a:off x="1676401" y="2237968"/>
            <a:ext cx="3609975" cy="6082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t>Time-Series Data</a:t>
            </a:r>
            <a:endParaRPr lang="en-US" sz="4400" dirty="0"/>
          </a:p>
        </p:txBody>
      </p:sp>
      <p:sp>
        <p:nvSpPr>
          <p:cNvPr id="9" name="Title 1"/>
          <p:cNvSpPr>
            <a:spLocks noGrp="1"/>
          </p:cNvSpPr>
          <p:nvPr>
            <p:ph type="ctrTitle"/>
          </p:nvPr>
        </p:nvSpPr>
        <p:spPr>
          <a:xfrm>
            <a:off x="524436" y="228600"/>
            <a:ext cx="4733366" cy="1752600"/>
          </a:xfrm>
        </p:spPr>
        <p:txBody>
          <a:bodyPr>
            <a:noAutofit/>
          </a:bodyPr>
          <a:lstStyle/>
          <a:p>
            <a:r>
              <a:rPr lang="en-US" sz="2800" b="1" dirty="0">
                <a:solidFill>
                  <a:schemeClr val="accent6">
                    <a:lumMod val="50000"/>
                  </a:schemeClr>
                </a:solidFill>
              </a:rPr>
              <a:t>Matchups of Normalized Water Leaving Radiances for the LISCO Site</a:t>
            </a:r>
            <a:r>
              <a:rPr lang="en-US" sz="2800" b="1" dirty="0"/>
              <a:t/>
            </a:r>
            <a:br>
              <a:rPr lang="en-US" sz="2800" b="1" dirty="0"/>
            </a:br>
            <a:r>
              <a:rPr lang="en-US" sz="2800" b="1" dirty="0"/>
              <a:t>(June 14 - January 15)</a:t>
            </a:r>
          </a:p>
        </p:txBody>
      </p:sp>
      <p:sp>
        <p:nvSpPr>
          <p:cNvPr id="10" name="Subtitle 2"/>
          <p:cNvSpPr>
            <a:spLocks noGrp="1"/>
          </p:cNvSpPr>
          <p:nvPr>
            <p:ph type="subTitle" idx="1"/>
          </p:nvPr>
        </p:nvSpPr>
        <p:spPr>
          <a:xfrm>
            <a:off x="228600" y="2798579"/>
            <a:ext cx="4800600" cy="1752600"/>
          </a:xfrm>
        </p:spPr>
        <p:txBody>
          <a:bodyPr>
            <a:normAutofit fontScale="77500" lnSpcReduction="20000"/>
          </a:bodyPr>
          <a:lstStyle/>
          <a:p>
            <a:r>
              <a:rPr lang="en-US" sz="2600" dirty="0" err="1"/>
              <a:t>nLw</a:t>
            </a:r>
            <a:r>
              <a:rPr lang="en-US" sz="2600" dirty="0"/>
              <a:t> from:</a:t>
            </a:r>
          </a:p>
          <a:p>
            <a:pPr marL="2286000" lvl="4" indent="-457200" algn="l">
              <a:buFont typeface="Arial" panose="020B0604020202020204" pitchFamily="34" charset="0"/>
              <a:buChar char="•"/>
            </a:pPr>
            <a:r>
              <a:rPr lang="en-US" sz="2600" dirty="0"/>
              <a:t>SeaPrism-LISCO</a:t>
            </a:r>
          </a:p>
          <a:p>
            <a:pPr marL="2286000" lvl="4" indent="-457200" algn="l">
              <a:buFont typeface="Arial" panose="020B0604020202020204" pitchFamily="34" charset="0"/>
              <a:buChar char="•"/>
            </a:pPr>
            <a:r>
              <a:rPr lang="en-US" sz="2600" dirty="0"/>
              <a:t>VIIRS-NOAA Database</a:t>
            </a:r>
          </a:p>
          <a:p>
            <a:pPr marL="2286000" lvl="4" indent="-457200" algn="l">
              <a:buFont typeface="Arial" panose="020B0604020202020204" pitchFamily="34" charset="0"/>
              <a:buChar char="•"/>
            </a:pPr>
            <a:r>
              <a:rPr lang="en-US" sz="2600" dirty="0"/>
              <a:t>VIIRS-NASA Database </a:t>
            </a:r>
          </a:p>
          <a:p>
            <a:pPr marL="2286000" lvl="4" indent="-457200" algn="l">
              <a:buFont typeface="Arial" panose="020B0604020202020204" pitchFamily="34" charset="0"/>
              <a:buChar char="•"/>
            </a:pPr>
            <a:r>
              <a:rPr lang="en-US" sz="2600" dirty="0"/>
              <a:t>MODIS Database</a:t>
            </a:r>
          </a:p>
          <a:p>
            <a:endParaRPr lang="en-US" dirty="0"/>
          </a:p>
        </p:txBody>
      </p:sp>
    </p:spTree>
    <p:extLst>
      <p:ext uri="{BB962C8B-B14F-4D97-AF65-F5344CB8AC3E}">
        <p14:creationId xmlns:p14="http://schemas.microsoft.com/office/powerpoint/2010/main" xmlns="" val="1115121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5801" y="924590"/>
            <a:ext cx="2249251" cy="2927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14551" y="920216"/>
            <a:ext cx="2144353" cy="2879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89155" y="3859314"/>
            <a:ext cx="2243398" cy="2705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10043" y="3878454"/>
            <a:ext cx="2235180" cy="2685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txBox="1">
            <a:spLocks/>
          </p:cNvSpPr>
          <p:nvPr/>
        </p:nvSpPr>
        <p:spPr>
          <a:xfrm>
            <a:off x="2114550" y="-405348"/>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Spectral Comparison</a:t>
            </a:r>
          </a:p>
        </p:txBody>
      </p:sp>
      <p:sp>
        <p:nvSpPr>
          <p:cNvPr id="2" name="TextBox 1"/>
          <p:cNvSpPr txBox="1"/>
          <p:nvPr/>
        </p:nvSpPr>
        <p:spPr>
          <a:xfrm>
            <a:off x="8010525" y="2857501"/>
            <a:ext cx="2133600" cy="923330"/>
          </a:xfrm>
          <a:prstGeom prst="rect">
            <a:avLst/>
          </a:prstGeom>
          <a:noFill/>
        </p:spPr>
        <p:txBody>
          <a:bodyPr wrap="square" rtlCol="0">
            <a:spAutoFit/>
          </a:bodyPr>
          <a:lstStyle/>
          <a:p>
            <a:r>
              <a:rPr lang="en-US" dirty="0"/>
              <a:t>Noticeable increase of average LISCO </a:t>
            </a:r>
            <a:r>
              <a:rPr lang="en-US" dirty="0" err="1"/>
              <a:t>nLW</a:t>
            </a:r>
            <a:endParaRPr lang="en-US" dirty="0"/>
          </a:p>
        </p:txBody>
      </p:sp>
      <p:sp>
        <p:nvSpPr>
          <p:cNvPr id="8" name="TextBox 7"/>
          <p:cNvSpPr txBox="1"/>
          <p:nvPr/>
        </p:nvSpPr>
        <p:spPr>
          <a:xfrm>
            <a:off x="8010525" y="1371890"/>
            <a:ext cx="2133600" cy="923330"/>
          </a:xfrm>
          <a:prstGeom prst="rect">
            <a:avLst/>
          </a:prstGeom>
          <a:noFill/>
        </p:spPr>
        <p:txBody>
          <a:bodyPr wrap="square" rtlCol="0">
            <a:spAutoFit/>
          </a:bodyPr>
          <a:lstStyle/>
          <a:p>
            <a:r>
              <a:rPr lang="en-US" dirty="0"/>
              <a:t>NASA and NOAA (IDPS) processing  for VIIRS</a:t>
            </a:r>
          </a:p>
        </p:txBody>
      </p:sp>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91401" y="3825696"/>
            <a:ext cx="2895599" cy="2895598"/>
          </a:xfrm>
          <a:prstGeom prst="rect">
            <a:avLst/>
          </a:prstGeom>
        </p:spPr>
      </p:pic>
    </p:spTree>
    <p:extLst>
      <p:ext uri="{BB962C8B-B14F-4D97-AF65-F5344CB8AC3E}">
        <p14:creationId xmlns:p14="http://schemas.microsoft.com/office/powerpoint/2010/main" xmlns="" val="1714919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1" y="855718"/>
            <a:ext cx="3095625" cy="3065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9601" y="848597"/>
            <a:ext cx="3133725" cy="30889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1"/>
          <p:cNvSpPr>
            <a:spLocks noGrp="1"/>
          </p:cNvSpPr>
          <p:nvPr>
            <p:ph type="title"/>
          </p:nvPr>
        </p:nvSpPr>
        <p:spPr>
          <a:xfrm>
            <a:off x="3009900" y="19050"/>
            <a:ext cx="6172200" cy="1143000"/>
          </a:xfrm>
        </p:spPr>
        <p:txBody>
          <a:bodyPr/>
          <a:lstStyle/>
          <a:p>
            <a:r>
              <a:rPr lang="en-US" dirty="0" smtClean="0"/>
              <a:t>Match-up Comparison</a:t>
            </a:r>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92439" y="3905739"/>
            <a:ext cx="2879587" cy="283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5238750" y="4314737"/>
            <a:ext cx="5086350" cy="1938992"/>
          </a:xfrm>
          <a:prstGeom prst="rect">
            <a:avLst/>
          </a:prstGeom>
        </p:spPr>
        <p:txBody>
          <a:bodyPr wrap="square">
            <a:spAutoFit/>
          </a:bodyPr>
          <a:lstStyle/>
          <a:p>
            <a:r>
              <a:rPr lang="en-US" sz="2000" dirty="0"/>
              <a:t>Match-up plots show fairly high correlation for 491, 551, and 668nm for all sensors. Much lower correlation is observed for violet (413nm) and blue (442nm), which is independent of the processing scheme or the sensor. </a:t>
            </a:r>
          </a:p>
        </p:txBody>
      </p:sp>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84991" y="1021476"/>
            <a:ext cx="2743200" cy="2743200"/>
          </a:xfrm>
          <a:prstGeom prst="rect">
            <a:avLst/>
          </a:prstGeom>
        </p:spPr>
      </p:pic>
    </p:spTree>
    <p:extLst>
      <p:ext uri="{BB962C8B-B14F-4D97-AF65-F5344CB8AC3E}">
        <p14:creationId xmlns:p14="http://schemas.microsoft.com/office/powerpoint/2010/main" xmlns="" val="772663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hoto, at se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1" y="925691"/>
            <a:ext cx="4434867" cy="271817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642205" y="3733801"/>
            <a:ext cx="3030921" cy="1200329"/>
          </a:xfrm>
          <a:prstGeom prst="rect">
            <a:avLst/>
          </a:prstGeom>
          <a:noFill/>
        </p:spPr>
        <p:txBody>
          <a:bodyPr wrap="square" rtlCol="0">
            <a:spAutoFit/>
          </a:bodyPr>
          <a:lstStyle/>
          <a:p>
            <a:r>
              <a:rPr lang="en-US" dirty="0">
                <a:solidFill>
                  <a:prstClr val="black"/>
                </a:solidFill>
              </a:rPr>
              <a:t>R/V Endeavor owned by NSF operated by University of Rhode Island, 185 feet, crew -12, scientists -15</a:t>
            </a:r>
          </a:p>
        </p:txBody>
      </p:sp>
      <p:sp>
        <p:nvSpPr>
          <p:cNvPr id="5" name="Rectangle 4"/>
          <p:cNvSpPr/>
          <p:nvPr/>
        </p:nvSpPr>
        <p:spPr>
          <a:xfrm>
            <a:off x="1843043" y="-76200"/>
            <a:ext cx="8686800" cy="1077218"/>
          </a:xfrm>
          <a:prstGeom prst="rect">
            <a:avLst/>
          </a:prstGeom>
        </p:spPr>
        <p:txBody>
          <a:bodyPr>
            <a:spAutoFit/>
          </a:bodyPr>
          <a:lstStyle/>
          <a:p>
            <a:pPr marL="257175" indent="-257175" algn="ctr">
              <a:spcBef>
                <a:spcPts val="900"/>
              </a:spcBef>
              <a:spcAft>
                <a:spcPts val="900"/>
              </a:spcAft>
              <a:buClr>
                <a:srgbClr val="DDDDDD">
                  <a:lumMod val="75000"/>
                </a:srgbClr>
              </a:buClr>
              <a:buSzPct val="136000"/>
              <a:defRPr/>
            </a:pPr>
            <a:r>
              <a:rPr lang="en-US" sz="3200" b="1" dirty="0">
                <a:solidFill>
                  <a:srgbClr val="996633"/>
                </a:solidFill>
                <a:latin typeface="Times New Roman" pitchFamily="18" charset="0"/>
                <a:cs typeface="Times New Roman" pitchFamily="18" charset="0"/>
              </a:rPr>
              <a:t>Ship-Airborne Bio-Optical Research (SABOR) NASA Cruise  July 17- August 7,  2014</a:t>
            </a:r>
          </a:p>
        </p:txBody>
      </p:sp>
      <p:sp>
        <p:nvSpPr>
          <p:cNvPr id="8" name="TextBox 7"/>
          <p:cNvSpPr txBox="1"/>
          <p:nvPr/>
        </p:nvSpPr>
        <p:spPr>
          <a:xfrm>
            <a:off x="8311639" y="4800601"/>
            <a:ext cx="2218204" cy="1200329"/>
          </a:xfrm>
          <a:prstGeom prst="rect">
            <a:avLst/>
          </a:prstGeom>
          <a:noFill/>
        </p:spPr>
        <p:txBody>
          <a:bodyPr wrap="square" rtlCol="0">
            <a:spAutoFit/>
          </a:bodyPr>
          <a:lstStyle/>
          <a:p>
            <a:r>
              <a:rPr lang="en-US" dirty="0">
                <a:solidFill>
                  <a:prstClr val="black"/>
                </a:solidFill>
              </a:rPr>
              <a:t>Research Scanning </a:t>
            </a:r>
            <a:r>
              <a:rPr lang="en-US" dirty="0" err="1">
                <a:solidFill>
                  <a:prstClr val="black"/>
                </a:solidFill>
              </a:rPr>
              <a:t>Polarimeter</a:t>
            </a:r>
            <a:r>
              <a:rPr lang="en-US" dirty="0">
                <a:solidFill>
                  <a:prstClr val="black"/>
                </a:solidFill>
              </a:rPr>
              <a:t> (RSP) and </a:t>
            </a:r>
            <a:r>
              <a:rPr lang="en-US" dirty="0" err="1">
                <a:solidFill>
                  <a:prstClr val="black"/>
                </a:solidFill>
              </a:rPr>
              <a:t>lidar</a:t>
            </a:r>
            <a:r>
              <a:rPr lang="en-US" dirty="0">
                <a:solidFill>
                  <a:prstClr val="black"/>
                </a:solidFill>
              </a:rPr>
              <a:t> were installed on the plain</a:t>
            </a:r>
          </a:p>
        </p:txBody>
      </p:sp>
      <p:sp>
        <p:nvSpPr>
          <p:cNvPr id="9" name="TextBox 8"/>
          <p:cNvSpPr txBox="1"/>
          <p:nvPr/>
        </p:nvSpPr>
        <p:spPr>
          <a:xfrm>
            <a:off x="1572573" y="5206634"/>
            <a:ext cx="3170183" cy="1200329"/>
          </a:xfrm>
          <a:prstGeom prst="rect">
            <a:avLst/>
          </a:prstGeom>
          <a:noFill/>
        </p:spPr>
        <p:txBody>
          <a:bodyPr wrap="square" rtlCol="0">
            <a:spAutoFit/>
          </a:bodyPr>
          <a:lstStyle/>
          <a:p>
            <a:r>
              <a:rPr lang="en-US" dirty="0">
                <a:solidFill>
                  <a:prstClr val="black"/>
                </a:solidFill>
              </a:rPr>
              <a:t>NASA GISS, NASA Langley</a:t>
            </a:r>
          </a:p>
          <a:p>
            <a:r>
              <a:rPr lang="en-US" dirty="0">
                <a:solidFill>
                  <a:schemeClr val="accent2"/>
                </a:solidFill>
              </a:rPr>
              <a:t>CCNY</a:t>
            </a:r>
            <a:r>
              <a:rPr lang="en-US" dirty="0">
                <a:solidFill>
                  <a:prstClr val="black"/>
                </a:solidFill>
              </a:rPr>
              <a:t>, U. of Maine, Oregon State University, Sequoia Scientific, WET Labs</a:t>
            </a:r>
          </a:p>
        </p:txBody>
      </p:sp>
      <p:sp>
        <p:nvSpPr>
          <p:cNvPr id="10" name="TextBox 9"/>
          <p:cNvSpPr txBox="1"/>
          <p:nvPr/>
        </p:nvSpPr>
        <p:spPr>
          <a:xfrm>
            <a:off x="8077201" y="3741635"/>
            <a:ext cx="3170183" cy="646331"/>
          </a:xfrm>
          <a:prstGeom prst="rect">
            <a:avLst/>
          </a:prstGeom>
          <a:noFill/>
        </p:spPr>
        <p:txBody>
          <a:bodyPr wrap="square" rtlCol="0">
            <a:spAutoFit/>
          </a:bodyPr>
          <a:lstStyle/>
          <a:p>
            <a:r>
              <a:rPr lang="en-US" dirty="0">
                <a:solidFill>
                  <a:schemeClr val="accent2"/>
                </a:solidFill>
              </a:rPr>
              <a:t>Rhode Island – Bermuda – Norfolk, VA - Rhode Island </a:t>
            </a:r>
          </a:p>
        </p:txBody>
      </p:sp>
      <p:pic>
        <p:nvPicPr>
          <p:cNvPr id="3074" name="Picture 2" descr="https://espo.nasa.gov/home/sites/default/files/images/IMG_36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87683" y="925690"/>
            <a:ext cx="4212520" cy="271817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s://espo.nasa.gov/home/sites/default/files/images/cruise%20track_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159" y="3733800"/>
            <a:ext cx="3689017" cy="297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9584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6343" y="377370"/>
            <a:ext cx="10087428" cy="537029"/>
          </a:xfrm>
        </p:spPr>
        <p:txBody>
          <a:bodyPr>
            <a:normAutofit fontScale="90000"/>
          </a:bodyPr>
          <a:lstStyle/>
          <a:p>
            <a:r>
              <a:rPr lang="en-US" dirty="0" smtClean="0"/>
              <a:t>SABOR Cruise </a:t>
            </a:r>
            <a:r>
              <a:rPr lang="en-US" sz="3600" dirty="0"/>
              <a:t>July-August 2014</a:t>
            </a:r>
          </a:p>
        </p:txBody>
      </p:sp>
      <p:sp>
        <p:nvSpPr>
          <p:cNvPr id="4" name="TextBox 3"/>
          <p:cNvSpPr txBox="1"/>
          <p:nvPr/>
        </p:nvSpPr>
        <p:spPr>
          <a:xfrm>
            <a:off x="1600200" y="725270"/>
            <a:ext cx="8565513" cy="646331"/>
          </a:xfrm>
          <a:prstGeom prst="rect">
            <a:avLst/>
          </a:prstGeom>
          <a:noFill/>
        </p:spPr>
        <p:txBody>
          <a:bodyPr wrap="square" rtlCol="0">
            <a:spAutoFit/>
          </a:bodyPr>
          <a:lstStyle/>
          <a:p>
            <a:r>
              <a:rPr lang="en-US" dirty="0"/>
              <a:t>Main focus of the cruise was on the </a:t>
            </a:r>
            <a:r>
              <a:rPr lang="en-US" dirty="0" err="1"/>
              <a:t>lidar</a:t>
            </a:r>
            <a:r>
              <a:rPr lang="en-US" dirty="0"/>
              <a:t>, polarization, organic carbon and ocean particulates with instruments on board of NASA Langley plane, on the ship and in water</a:t>
            </a:r>
          </a:p>
        </p:txBody>
      </p:sp>
      <p:sp>
        <p:nvSpPr>
          <p:cNvPr id="5" name="TextBox 4"/>
          <p:cNvSpPr txBox="1"/>
          <p:nvPr/>
        </p:nvSpPr>
        <p:spPr>
          <a:xfrm>
            <a:off x="1580260" y="1299130"/>
            <a:ext cx="8153400" cy="400110"/>
          </a:xfrm>
          <a:prstGeom prst="rect">
            <a:avLst/>
          </a:prstGeom>
          <a:noFill/>
        </p:spPr>
        <p:txBody>
          <a:bodyPr wrap="square" rtlCol="0">
            <a:spAutoFit/>
          </a:bodyPr>
          <a:lstStyle/>
          <a:p>
            <a:r>
              <a:rPr lang="en-US" sz="2000" b="1" dirty="0">
                <a:solidFill>
                  <a:schemeClr val="accent6">
                    <a:lumMod val="50000"/>
                  </a:schemeClr>
                </a:solidFill>
              </a:rPr>
              <a:t>Included satellite validation component</a:t>
            </a:r>
          </a:p>
        </p:txBody>
      </p:sp>
      <p:pic>
        <p:nvPicPr>
          <p:cNvPr id="6" name="Picture 5"/>
          <p:cNvPicPr/>
          <p:nvPr/>
        </p:nvPicPr>
        <p:blipFill>
          <a:blip r:embed="rId2" cstate="print">
            <a:extLst>
              <a:ext uri="{BEBA8EAE-BF5A-486C-A8C5-ECC9F3942E4B}">
                <a14:imgProps xmlns:a14="http://schemas.microsoft.com/office/drawing/2010/main" xmlns="">
                  <a14:imgLayer r:embed="rId3">
                    <a14:imgEffect>
                      <a14:brightnessContrast contrast="-40000"/>
                    </a14:imgEffect>
                  </a14:imgLayer>
                </a14:imgProps>
              </a:ext>
            </a:extLst>
          </a:blip>
          <a:stretch>
            <a:fillRect/>
          </a:stretch>
        </p:blipFill>
        <p:spPr>
          <a:xfrm>
            <a:off x="1608034" y="1715619"/>
            <a:ext cx="2971800" cy="2514600"/>
          </a:xfrm>
          <a:prstGeom prst="rect">
            <a:avLst/>
          </a:prstGeom>
        </p:spPr>
      </p:pic>
      <p:sp>
        <p:nvSpPr>
          <p:cNvPr id="7" name="TextBox 6"/>
          <p:cNvSpPr txBox="1"/>
          <p:nvPr/>
        </p:nvSpPr>
        <p:spPr>
          <a:xfrm>
            <a:off x="1524000" y="4260888"/>
            <a:ext cx="3429000" cy="646331"/>
          </a:xfrm>
          <a:prstGeom prst="rect">
            <a:avLst/>
          </a:prstGeom>
          <a:noFill/>
        </p:spPr>
        <p:txBody>
          <a:bodyPr wrap="square" rtlCol="0">
            <a:spAutoFit/>
          </a:bodyPr>
          <a:lstStyle/>
          <a:p>
            <a:r>
              <a:rPr lang="en-US" dirty="0"/>
              <a:t>CCNY team: A. </a:t>
            </a:r>
            <a:r>
              <a:rPr lang="en-US" dirty="0" err="1"/>
              <a:t>Gilerson</a:t>
            </a:r>
            <a:r>
              <a:rPr lang="en-US" dirty="0"/>
              <a:t> and PhD students C. Carrizo and R. Foster</a:t>
            </a:r>
          </a:p>
        </p:txBody>
      </p:sp>
      <p:pic>
        <p:nvPicPr>
          <p:cNvPr id="10" name="Picture 9" descr="F:\Alex\Field\SABOR\Photos\IMG_0310.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96199" y="1746243"/>
            <a:ext cx="2469515" cy="2514599"/>
          </a:xfrm>
          <a:prstGeom prst="rect">
            <a:avLst/>
          </a:prstGeom>
          <a:noFill/>
          <a:ln>
            <a:noFill/>
          </a:ln>
        </p:spPr>
      </p:pic>
      <p:pic>
        <p:nvPicPr>
          <p:cNvPr id="11" name="Picture 10"/>
          <p:cNvPicPr/>
          <p:nvPr/>
        </p:nvPicPr>
        <p:blipFill>
          <a:blip r:embed="rId5" cstate="print"/>
          <a:stretch>
            <a:fillRect/>
          </a:stretch>
        </p:blipFill>
        <p:spPr>
          <a:xfrm>
            <a:off x="4800600" y="1746241"/>
            <a:ext cx="2630170" cy="2514600"/>
          </a:xfrm>
          <a:prstGeom prst="rect">
            <a:avLst/>
          </a:prstGeom>
        </p:spPr>
      </p:pic>
      <p:sp>
        <p:nvSpPr>
          <p:cNvPr id="12" name="TextBox 11"/>
          <p:cNvSpPr txBox="1"/>
          <p:nvPr/>
        </p:nvSpPr>
        <p:spPr>
          <a:xfrm>
            <a:off x="4800600" y="4384039"/>
            <a:ext cx="2743200" cy="369332"/>
          </a:xfrm>
          <a:prstGeom prst="rect">
            <a:avLst/>
          </a:prstGeom>
          <a:noFill/>
        </p:spPr>
        <p:txBody>
          <a:bodyPr wrap="square" rtlCol="0">
            <a:spAutoFit/>
          </a:bodyPr>
          <a:lstStyle/>
          <a:p>
            <a:r>
              <a:rPr lang="en-US" dirty="0" err="1"/>
              <a:t>Polarimetric</a:t>
            </a:r>
            <a:r>
              <a:rPr lang="en-US" dirty="0"/>
              <a:t> video camera</a:t>
            </a:r>
          </a:p>
        </p:txBody>
      </p:sp>
      <p:sp>
        <p:nvSpPr>
          <p:cNvPr id="13" name="TextBox 12"/>
          <p:cNvSpPr txBox="1"/>
          <p:nvPr/>
        </p:nvSpPr>
        <p:spPr>
          <a:xfrm>
            <a:off x="5562601" y="4876800"/>
            <a:ext cx="3008629" cy="923330"/>
          </a:xfrm>
          <a:prstGeom prst="rect">
            <a:avLst/>
          </a:prstGeom>
          <a:noFill/>
        </p:spPr>
        <p:txBody>
          <a:bodyPr wrap="square" rtlCol="0">
            <a:spAutoFit/>
          </a:bodyPr>
          <a:lstStyle/>
          <a:p>
            <a:r>
              <a:rPr lang="en-US" dirty="0"/>
              <a:t>Flow through instrumentation for underway measurements and water analysis</a:t>
            </a:r>
          </a:p>
        </p:txBody>
      </p:sp>
      <p:sp>
        <p:nvSpPr>
          <p:cNvPr id="8" name="AutoShape 4" descr="data:image/jpeg;base64,/9j/4AAQSkZJRgABAQAAAQABAAD/2wCEAAkGBxMTEhQUExQWFRUXFx4YGBcYGBgcGhcXHBoYHRwcFRgYHyggGx4lHRgcIjEhJSkrLi4uFx8zODMsNygtLisBCgoKDg0OGxAQGzQkICUsLCwsLCwvLiwsLCwsLCwsLCwsLCwsLSwsLCwsLCwsLCwsLCwsLCwsLCwsLCwsLCwsLP/AABEIARQAtwMBIgACEQEDEQH/xAAcAAACAgMBAQAAAAAAAAAAAAAFBgMEAAIHAQj/xABIEAACAQIEAwUEBgUKBQUBAAABAhEAAwQSITEFQVEGEyJhcTKBkaEHQrHB0fAUI1Ji4RUzQ3KCkpOy0vEWJFOiwmNzo7PidP/EABoBAAMBAQEBAAAAAAAAAAAAAAECAwQFAAb/xAAxEQACAgEDAwEFCAIDAAAAAAAAAQIRAxIhMQRBURMFImGR8BQyUnGBobHBI9FC4fH/2gAMAwEAAhEDEQA/ABnErOxoVZt+Jv6p+0UXumRB5GKr4C3mukdVb7K5qdI6LVsGcOMZl6GpnavEs/rGjrHwr25bM1ZNNkmmkb2jRHB3crBhuDNDbYPSrlgHSllQ0bD68ZuH+jX+8fwqO7xe6IPdHTo+/wAqr2Uqa6mlZtMb4K7kTdpGBOa0/pmH4VG3a9RvaufFfxqpi0oTiU1q0cWN9iUpSXcYV7a2udu78E/1VL/xnZI9i6D5qv8AqpPyVNbtVZdLjfYi800M7dqrRA0aecoNam/4gwp3B99r+FLK4epVw3lR+x4wfaJh88YwR5L/AIR/014MfgT+x/hn/TQE4evDZ8qP2SHxPfaJh4Y3Ca6W/Lwkfn+Nb2cdhY1NofL76X+7qpfWm+zJd2K8zfYaMdjMBkYhrObKY8esxpAnrVHshewwsEXGths50LgGCARpPnHupOxlmSDFXOH4ZChZgIHM8hAoLCkmrA8jdDnxDFWDCWymZ9AwcHIPrNvGg28yvKYkcWcgtW4Unwg55KqAMzydyAd/2iOtJZwttRmKeJ/ZTnHIeWmpPKT5VEcEi7gFjvG3oPIUFhQHNj6/CMMQABAAgANsKyudtYHSso+l8QamHcHxMXVzTD/WHn19DVrg98d+v9r/ACmkTDYkqZFMvArue8hB6/5TSZMKSZphmbpDtwjF4VC4uG2Hzn22UGNI31il/j3aYW79wWsPYvJoVcMdfCJGhjQ0D7R4WLucuUB0kIX18wCD76zBcHuOuYYhAvU2bgB9M8A+4mkx9PD7z3PZM07pDvj+MYG3ad1W27AaIHILHkN9Kpt2mwf/AC8Wh+t9rxn9Xp9b3ke6TSlj+EstsubyssqDNsL7RgRLknmdtlPStf5PA7g54ZkLZSPEokgEBFbQkNExovnQ+z4/IfWyM6QMZhOT2/8AE/jW36ZhT9e3/iCufX+HXFXObjZf/wCdvuaflVW3ef8AcYciE+0O6EfClj08ZcMaWWUeVR0gnBtu6f4grXFYLBqxVzDCJHeCdRPPypEs4e6wOVQSVIjuyZHkVcgnyrO0+FxLYlitlnU27LAgE72LRO08yaZdOrqxXmdXQ9rwjBH63/yLUq8DwnJj/eX8K5VbtXpg2YjqCD8DrU6d4v8AQ1ZdO+0mSebyjqS8Dw/It8VrU8KsawzaeQ19K5xgsZLhHRbYhiXaYAVSeQ8oqx/KWHIJW6hj/wBO/v693pTejL8bF9RfhH4cBtESGb4D8a1bs6n7Z/u/xrnx4gVtq723DOJS0szl5NcIHhB5Dc76CtMbxG5atWLpHhvhymV7sjI2Vg3i3BNDTPtMOqP4ToDdml/b/wC3+NVbnZhTP60ab6GufjtQ3/q+67c/1Vn/ABM3W6PW9d/1V7Rk/F/ANUfA0cU7Ni2jXDcUhQW2OsA7UK4XZVraqpDMXYhNZchvCJiAoADsTsMo1mKppibmKtXf+YKFQIts9w51gzEkydvCNapYDGtY2N1WiCdtJJgSpgSTTRi97YJNdkPdnsowljcRrh3aWAH7qiNF+3nUN3spcP17f94/hSynaq4P6a+Peh+23Xrdp3/697XqLXz8FDRLyLa8B9uyF39q3/eP4VlAh2uucsRc962v9NeUNE/IdS8CkjUU4PxBrVxXEGDt1HOqi2E/a+dT28IOprQ42qEUq3Hm1es3YukBraKzsCJ9lfZjqWKiPPSg/E+J3SXbN3aZYP7ls6DOR9Y8lXaSBETVLAq1hpYEq4XMsHRM6k3Dl18JUaRrPlR3HYKwzi2jd9ZVGZYVrfeXwyqe8DiVVEPunmTFQUdOxZy1bgY4LEOhRc6gv7JgMXAjU76AeyNFE76kt/Z7hQsYe1ccZnuAOzHXKp9lR0AA+Y6UY4dw9spb27zSJ25kwoPsr5fEnehfZ7iXdq2GxX6trJhQ+ha2xJG++WY9I8zWTrlN41oW3c0dJKKn7x0zsotu9adHCsIEqwB3HMelcm7S9l1scQuW0z5TrbAcqBoCc7dFVtT0E67HoGC4zYtDP3iLMScwE6QJJ8h8qQcd2ibEYu7eEtbthyImD4VAGv7RtqNeUVj9mzk/cjCkrt+b7D9TGnJt8/yQY61+jHNhy74i2VzHKuRM8iGVgZkAjLuJ1M6CPH4nFWu5Km6AMHaLFXIghVQ+FtN4+NN3C+EMqK2mZ4Zydy2s/aQKtXsI1/IFAhkAg+TTB16r5119cDI4yOeHtVihHjzSpaLthGlQxUmbcGMwiq+H7Y3A7d7ZRrbRpbzplAkEpqCJ5+lNfFcHbW7cBUDJh8pGmhN9sw086ls9n7LXrYUI6rbBy+1Kl3LFl+sPGI9KrFxqybvgAW7WAxQKrmtXDGtz9YJ3El/Gs9dB51Uv4HFWkYJ3QW2M5KCQfFlJiAuYBlaI2IImJp54p2MS4cQ4FoXLkZGyMChAA3DeXIUu4DgLJqbq+K2y3iFYSQSCIMZ15hjrOx5UMksaVvb91/sMI5JOluKnE7L/AK0PcdmVypM+FmzEAqOh3/OjFhuzz3US2jeC3OTXTxGWI9TrQri7WRlVUnKoEsdWyhVzQugJygk9Z6mi3ZnjNuxa7s+BSdNSQNp1OwkHTzpY5kt0hp4XdWRt2FzNlF22W3KyJHqBrXq/RpePssun738KB8J4TfXHoykvLZ+9Bnnrmb8zXb8LeyqSRuBVfUvck41sc0P0Z4jLOdLcbv3h16aRv6Co0+ju99e8Y82b/L+MV1NGmWY6ge5R5fjSR2i7dJbYphkznncIOQHyj76XUCgO/wBHI/6zA+jfe1D7/YW8v83i56BlYfME/ZWrds8ax/nAJMAd2v4Vpc7X4pSQ9wab+BfwouwlR+zvEV+rbuejKf8AMVrKNYbtapgPdZWiYyKfsFZQPCbbw2YAhhrsBR7hfA2AzFra+qg/xpvwWGUaZR8BVnjeEU4ZtNmVtNOo1+JpfXrgp6fkQeLXAi3AJaU8BiAbhZBIVRGxbUg0x8HsQqufEWsuxMGYLW20B1GpmDrqZk1S47AbCQIDMgI9Xtk/ZTvg8BnxCiNCHzHoCyGmctTFSpBDgpFtQzQZUsddUXWCR+8dPdSt2k4X+mNmJhuXpyHu/Gj/ABOytsm2sSxzOQI/qrE8hqfOqyLXq2FT7ithux73YQumURzbQbTlJ3nSKmscD7rCtlLM73FykezuImBGXK3PT41naW3dVgLd+4GvkhliAQOWf1O3n5Ud4Yc1gqP6N7aDzC919pVqSkuCrbe7GXAYrLay5ZkbztIihfY7F/8ALrK5jN4A9IxF9fuFI/aTgOZr9xQwOZCuWIJYwee9RcTwYSzhlm4hFl1QJmJa6b1xogGdjPvqfoKuQ+q74DGLSbuJU85B/wAYfj8qLYdhcu3rYVrN1cN3ferJyofYdBI1kk/2fKk3s3xKzbt3C9yWjY5i094SRrzjWj2M4nauxcLq2QT3KM4OXYm46CTAMwIA6nerUkqJ3bIOIY18Hcytjbt5lHiHiC6gxmljmPkIoJxvtAjKoV2ga5STLEc2A0j47gDmaKcLwJd897TkEXQR9UnrpFK3bfhaWLqZJhwTPwrKksk9zZK8WPYA8Qxdx2JbSeQ2HpUdrGEAqdun4VlxeZ1O3yqEmNeta0lVGJtt2NfZrjTWXUqZVSNDr0n3a12bD31uqrr7LCR+eor50w+KjbRvka6/9FnEjdw1xT/RvofIrOtLVM83Zt2+4zkVbCmM2rx06UjKyiPIQPSiXbTETimmdAB9/wB9ATdHnRjxZ6Xgv8Mwly7dVbKF3mQqqWOsgz0GvPQSKZsR9GnEHJZrImJ/nEkabKQ2h9I3qjwHt5fwiZLKWVXn+r1Y9Wbdj60aT6XcXzS0fcfxr1s8DW+i7GGB+jRI/bSJ11bxRPnWUbT6X8RztWf+/wDGsr1niS1cHSpMXju7TPrAOsROxHPTnVa0ar8ab9S1ZNJZMAcY1XBnoy/dHzrqthRYtNcb2mJPxPhFJfZvgIxRw7P/ADdqLjfvFTKr/eEnyBpl7QYvO+QHwr825/Db41riu5KT7AssWJY6kmTUgrxBW4FMxSO/YVwA2wIPwP5HvqpxDHNYKOqkh2Kuo312b1GQ+oJ60TQVWxyZhH72nlox++pSe46bqjdcQrlPECqmWARtTBAmM07nY0D7X8RWzdwTx7F/vCCNSAhX3en2UTxF17SjUFmOVQB4mbovzJOwAJOgpC7cORbsNcabhLEgTABzaeZnn5HbavabCnW5P9H4S9xBR3YYC3cYggHMxZyNGBGiso25U5cTw9q1xOyiWlRWw7rlVQAc1xQC2UDSAetcj7Nmbp8BfwnQKGjlmIIMATJPKmtr7WMWpt2DcPdN4FBUj9awzRl5QBtSej/mU77cB1f42qGTiHgulR7I0GhG2kCQNqX+1mBfEKuRcxXpvRzi+Ju4u0FNi9h3teJbhnK8wCniUev9mqHAu+k96RpoP9xQcVCVmmEnkgotHOe6cHKQc20UWs9nmazcaT3iLmy6beh1g6ieRIpuxvBUa6r5iIaSI31+VEcVhrS5yPbdMmnJSNZ8+c+Qq+ptbE4YVqeo4/EHpXXvoetxhsQ37Vz7E/jXM+M8NuW7pB8XQgfnWuw/Rrhe74csghmZ2afUqPkopmZmqKHFOErcuux3kD4AVCvZxD0pW7Zdor9rF3rVp8oBUzAJHgXQSOtR8S7a3stpbLgOyguwAOU/siQRPuqabpKgtcsb/wDhlOgrU9mF6D5UFs9sXXDzmBuKSIeCxAXNmMROnPyr3g/au4th2vuGb2hIUEyNlAGwj50ryUm6ewyx20rCj9mV6VlMeJsXFwYvmM0gsI0yk5RHvI+NZSyzxi6djRwSkrRCO2zf9JPnUtvtqT/RJ869PYjpdHvX+Ne/8FPycfD+NV0zfByn64scW7QYgYlsRYutaJUA2hDWjAiShG/mINZwrtOzEi7aJI3e3qPUofF7hmqHtJw42Lj2juFBzRyMnX4RW/B7I7tjpPeCesEaT8D8KnLI8a38mzpoTl94ZcFj7V2e7cMRuNmX+sp1HvFEMPaDRLATSriMOrQWUEjZvrD0Yaj3Vc4A6Iyq6G4ZgEu/PaQDBg/KnWS0WcKD1wRp0oJxJ8jd4bhW2rgusLBHgEyQToG5dKfxhpMGzbGnNY6eZ/IpR7XWgGZUVZBQgEeHNntEGPLQ+6lu9hqrc34ZgBcJuNIciAC38yh1C7RmMAtHOBsornv0uYQW7tq2mqzpqNSRPQc3PUa8tq6hwW+QAsLESdNzpvSl2vw/fYnEZgIsYc3SIB8eQBdCDykz5VOMtM6ZSSTjaOZdl762rzm4QvgZfEREyBHst5/jTGvF5xqvZZT+qKzuoJd2hiAI3HxofguGW2ugMgg22J9evrNG7JSzcS3h7KG5c8KrooMAMzXX+rbUGTzPKNTWyEY6rkzLKTqkhiwvHzfsp3ptq+Yr3atpHI5iYII6H3UGPEzbuNbcZfEQATJHqefUeRFbtjcZZW5cdMLfs2zN21aF1HCeGXtd4PGqlllhmjnA1olx/hvfYa1iLKm6rgMrAEv3ZUnKebQfeIIoTwxa1Lcpj6icfcfBTGJB1nWruGZWpKsO+YqocmSMuVpMaGBHIiPcaK8FxrG6UYEMDBBEEeoNJwVU22MhwSlwxWSNqacFd/Vx5fChmHQZZMCOfIDzqjZ7dYWwSqhr3IlIC/3m3901nuTl7qsrkUNO5yvtuZ4hiP6yj/sWhFlJuKOtNvbLDW8TcfF4dChOty0WzbCMyEAchqvrFKlhoe361qSaSsxvktYuVIU6yTB0kSpET0hvlTJwXCrci2VBzMiiQDEsBp00NBOIgE2z+9PwB/hTJ2EQvicMP3ix9FRj/my0JHkdstIjIbTCVCqSOWpJH2A17WuMtZCzA6Oqj3j/AGr2oDi9iO2llLjWzbuEo5WRlgkGNJNSWe3eGP1bo/sr9zUMx3Yq69246vb8TswnNMEk6wN9arjsLiAdGtEf1m/01f3zmSnm8AvtlxC1fvG6uaMgXXTUSDIB1Hiqj2ecTiP3gkeqsfuNT8f4e1k5HEMADA2gkbfA/CoOzjDMykajKZ6zP4fOpZYaufgbOlyzr3l5C4AIqG1bhgwMEEEH0M1fx9tRZusNCLbEHoQp2r3DoHvG2TANwIDGwKITPXVjRpKLZdNalfBYuYi53IYXHDQJOdp5DrWduLJ/Sw4fIFYG5LkKbYW39XY+Jl18t6ZbXZnCg5SrHzzt8G1iT+fMZ2nSbrjqyj5WiP8ALUeiyQzQ1wezOh7T6jHkpY1VXykua+LN+GiJJIAy6knQCRqTS9jWFwcWujUG0qg67Cyx+eafhR/hvBkOhAgCYAjmNhsPdSrxjiKWH4rbchTdAa0p0zr3Xdwo/rDb94VTJH3/AJfyYIy90TnJCqV3NifczxQ9ca1u+rXJRSrI8Qcq3DIJ8jsfKmK1hcoVG9pbFlT694J+dCuNItrEBdJkR4RILHZpHiG2mog+6qpk6CV/jEpdd8Ul1u7a1Zt2vEzm4jW5YGcohtQeRIGpFdN7McJfC8Is2nEXbQzsp0ys90vlPpmg+hpJwfAzgD+kF1OQja1B1YDw7kankKfOMcZ/5LvCCQxi43JE0JY9QPtNXxRWl0SyN6kU8HhC1l74ZUAvYkHMPDlGJvSSZEbb1zvjfHh3i3YLwcoaIJXlvr8eR91MXa/jaHC2MLYPgum5iLjbTbe67qI6MzE+ieZrnvGm9kdKWai+xTG5JXZnF+0F7EeFjlt/9NTof637Xv08qhwds71UQVdtYqN69BJcHpNvkOcJvZWI6ifhQPtFwkWmW4n82zbfsGD4fTTT+FTriYIIMa1btYkXQ1i7pn0Vv3uUjkQY9ao1aFF17021MzBI+Rp9+jFAGv3ok2LYA6Tccz74t/OudZSodCIZZn1BE/fXU/o3TLwzE3m07y5/2qAPtzVnnwOjpvEickhpJgjyHkOVZVVsSri0AQZA2M/VPSvKhuhhd7UW8Xaum7au3O7aNAzQpA1EbAaT7zWcG41iiik3c0zowWdDHSnPKIg7c6hTg1jlbVT1UR9la4w96znZMUm7i6Ocduca7sGcCcgHwY9KB8Lxyqt8kQ2QQRsCFaPupx7XcNt/pVq3cnI+QHXXxMwAnzaPjSBdtFHxdvmhKZZGYiIBA3IPlSTVNmjBGaVSdhbjHFDkulbjQLE5dNT4p3HSht7iN6XdLpDhzlykBlcW1ykdZZlE+VQ8ZwVy0zW7oyeABgddD0I0Oh61Dw7gt6+XygwgFxwQVZkUqCBA00Og1POkLHQ+w3ax2t3beJuM9wXmE5BGTQaMigGDm5zp6Ube3au3Wu32u2fGRlMG2pXQEsJAJAB3jUc6VOz7DDvbytlGcZLeY6gsBlcwDlHWOtedqXf9JcFjrat6TpJtrMf2podP00cSlOKq3bDOd0h4uYq1bP6q6lxY1II0M7GDodB8aV+0WNBJLKsb5iJK7bH0UUscOnWdZj3686KcactZQjrk9fCYkf2SPdXp05bhhsqBNnHLdvXCJAAtjXnFwGfnVPtrhlF9bjAlWUbEKZBgwSDrBHKouFrBLHdgpMf+7H2CivadkuoE3YGdjA6ydhy0npRdXsF78ALhHfXSSzNlUyWLmEAkywM5togQZNNHA+E3+JZnuXGTCW1bubc/zpEwTH1Z57nlpS3iOHkYZgq3MuQsCc0NHQHlPPWmTjHaEYTB27Fkxce0okfUtlRr6kbfHpWjFop2RyRn4F3jN+0cTd7lVW2uVFygANkUZm03zMTrzmhyKLl1c5OUHxEanLIHh8yTA8yKjw5hB1bX8Pz5VdJS3aZmDC6WBsnWCFEEkdBmkHqo6GkH7AvHoq3XVDmUOQp6gEwahFQo2vx+2pjToDJsPdA0OoO/l5it8SvQ+akfL+BqtUlrpy+Y8xTANeINnYXOdy1J/rrKt/lB99dMwaG1wKzlGrNbY6E+1czHQbzMe+uXYq6bfdNoSjsYOx1UwfL8a7VxNf8AkLeUkZriEQdRJJ0J+2oT5GRf4RizevIDocmY+EiCFUbH1rKEfy0cPjSsko6hSW1aQisDPuI/2rKk0MmHcf2kuW7BujCXmhCxXRSpCgkNmg8yPCG9k+U+dmO1YxFzIQMpRWS4q3VUsfatnvFEsN5BII22o4mFHPX1oBg8KuHF7ClC1sBrtlRMkatlTmCDtGoielbdNdzPdgP6X2ZLmFZIlmAHPxIS6/MCuYtxQtduXcZbYXHh1i2o5bgXB5DWm3jPaJ8bbwrXbZt3LOLCFW9oqRoWECDrB0AJEjoNOL4nCXXtYdrf623bKElREADLlbecuvuqU6HjsUu03aHA38U9zK9wQArquXYD9qDoZqfhPbDB2Tc8F0Z7TJJgyZWBo2m29X7nZPD2LuQW1YFEbxeIyRrq3mDUtzsjhsQcvdqhCMwKDLqI3jfnS/8AP4nrVAfB9rMHKzhXJzaMXOhJ39umnHXreIfOQcwEeFxtM6+GgeF4ZZWyT3SEhd8omQOsV7wu4c8RAyg/Nv4VO+yKcqyfGolrLlBE9TOxHkK0xryFgk5yCTO2RWAH/wAhq9dwVq6yC4xXXQjz3mi1vgWHygd4THkPKkyKUKbWzW3za/ofEtadPgTlUZ4/cH/2Gj9vDiCCN+VFLPBcMGkljpG8aTPKjFtLKDwgVB5pP7sWaI9Ou8kCOH4dxZggZTZyidNSOZmetcQxtxsxV5DL4SDuI0j3RHurt3FOKglpbQDQVyztFkuMWYeL9obn160enyzbakhupwwitUXyT8Ot96LQAAyiJUA6/vayNAx84MeW/bPFKblq0hm3aQZCR4gGAbKx5xpHr1qPgDWkYtdz5EXN4PanMqj3STQXGYo3GZ29pmLH1JkxW5IwsrKdvzzq3VEHX3/xq/TxAzQVLa3rStlqgCrxvTKPU/GK6V2f4w1zA2rD+1ZxCID+1byOVnzEFfcK5xxZJKmfqj13P4U6cJv2lYDMPE6t8Ecfa1Z8nIyC3aC3mxnoFj/CFZXvFLwbGrBBkDY/+l/CsqQTq61R47hCyrcT+ctHMvmOY945eVXlqUHSt9Gazl/0kNZIwd5MveOwESM2jLE9crbHzPI0i8bu/wDOWbgENorjoQY+Yb5Vb+kS2beMvqUWGfOrx4soABUGfZDBhHUUD7s3Ld1zJYFQJ3jXSahOWp7loqlQw9icbcuXLwuOz5SILEkgeIQCeXh2q926uMuHDKzKc4EqSDBkESOVQ9lcGtp7pJOd28QPLc/axo1xjALftNbaYMGRuCDIioytSPFbgL95h0La5kE+9RNW7GDCmZJ0iswGEFpFRdlED3VZigeBnF72Q2zE6n46RW38vG2AbgygxBJEGZiNd9D8Kp9qmjuvU/dUGP4gmZWIAyWFRVUSTccKXMeaKJPKW6ihPLLZcpf+/wAsrjiqbGBONjSVIkSPCdfSt24yOjH+yfwpfwmIvNCHUEBkGmpaPfPr9houLtFTDK0A8bgMViLhKIEXkXaPkJPyq/b7LLh8NfxF9luXQhCCPBbZvCCJ9ppO+kfOjeBaqnbjF5cKF/buKPcAW/8AEVSEVyTlJvYSMD4UxLFdBbyA9GIPLmNdfMrS5fNOHEsMbeEANsFHtrcF4c7jOpKEjouUQY/m51pOuUx4jVtaJtQ0iiM00OQMwCthXlZNVFLGJshkDdNK9sYxkysMpZToCJ+IqfBrKkef414cJrUprcKZKnG7jX1usqZhz1AjKV11rKhu2IrKTSes7ivHnHtYPEj0CN0/Yc/kVsO1Foe1axK688Pd8uinqPzNEkCnbfeK3g6ROhrZ7rXJn38HH/pGxVm8mHe2zZwbodSjKYZy8ywGxzaeflSfw9nL5TIXOGOmhIiJ99dI+kxmOBtghgbd3XMpAzy4yifaJljIkQPMUlWWtjELB8J9qQIBaZ66AxrWaaVmiO6D2Ie2YZbihxznfnrVnCcTUjxEDWIJ5+X4V5b4cqmNIPVRQDi2Iy3jbVFhSJ0Hi5/Kam5QqmFb7DS3ELQE94vxFa2OK2X9m4pkxvz6a0FwNu1fU5ck6ggACfQjY/nY0Nt8EAuDLMSTBMkKpUHfrmorHHVViu1yHe1VoMiN+yTHiA3A8taXrXD2JvnMuZP1UZhmZx7Ufu5jlnaEpix+ER1VVHiKtOc+EMdGI6rlK6HmKT8XaKXO7tm4wtpJDLqD7TwAJCDQyepqMKc6bKX7oZ4NwS++udJVleG18WpOw8O/I02YnBMSWHPUz1JO3lQfs/iSJE7gN8zvRV8SSYJ0r6dexMF3v8zkT9o5FsS27ndAl9gJMa6e6gnam9+k9ytoM6KS1wqp8IMAb6SRmielQ8dxzlyqbRrttHnVvsTjm7xkJgMBy/ZzSD5gsPnXJ6/p3gbWLdKrvydDo5rKk8m1itxjit65bCPaa2Q0tGYK+kAlNp1350AzTyrv+UH6o/GtDgrTb20PqorlvPNcxOiumg+JHAtdlBJ8hVl1u6RbM9IMxXdRhbS+yiDTkBVfEYRCZIHwoR6ibf3QvpopfeErsrwHD3Vm8rE9CWWmVexmCP8ARsPR3/GrqWFEEb1csVSEsl22elHGlSQlcf7N2sMua1m1MEEz56aTyoCBTr2zf9UB1YffScqVdNvkx5ElLYhuWpr2rSW6yiIdosKQ/Icj7/yKueVUcaW71wI0J+E1PZLMJDn3x+FaIkGIn0qcOvNaBzq1vOgUHMGVj3giNVacw10PhFc+4Rw4vbY8pkAbkgRJPTQ6dT5V1f6UFb+T7pBBywxnbQHl76UeGJNpD1RfsFZ8saZaErRnC7mdMrHxL9nI/ny617jOF2b094smIMEiR6iq2OY2W7wAwPajpz/PnPKrNy8Xgr7J2bkR+719dvWoND/EpYrBWrKjuwFIGmXf+11333E1F2exStfHfsypkYKQAGE6kNOhMhfdNWrkEEDYRJO7HlP2xtHrQi1ghcusJIyH2uY3OnrmE/1RVsEt9/j/AALPdUEGa2m14gnMoYMCdQQACdB4j8aNcN7OLhcDda6R3l5WLsZ2YEIgkTzkzrJM0s8RX+ZVhAW4CxA0YbAtTxjuPW3DLOb1GnwIqbW7ofehH4K7ZVYKToo/vEgT6latJxEvmIWIJBJ2kEKQOutVOzlq6bTokBi6lcxBBCAsJU+741Ng7LLKMIaRPWdZn3x8BXWy+2uojCKhV7Lj/uv2MkegxSbcux5ieGPcIdXAcDYjwn1I1EHnQMcYxFi+zXFAucwdTB5zrvTj/JxZkMxljT0dG/8AGKT+3KlcXpztr94+6subJkyJzm+eSuNRi9MUMmC7dg+1p1B+40Zsdq0bZhXIhmPI1IqxzrLpTNPqNHYF48hGpipbfGrfUVyG3jbi7O3xqUcRu/tH4Cj6YfVOwLxG2edW7HEE61xP9OuD67e41KMReYfzjj+0fxpljbdIHqoee2/GLYZFLdTzPkNqWRxmyOZ+BoJcwjMZLFiTuZ+01n8nmqrC/BGU03YcHaC0OTH3fxryg6cO56xWU6wPwLqR9EISNSOUVcwbjUVVu3AViqIuQ418qlDLXIHCzT6Qxm4fiQP+maReBvOHs/8AtJ/lFNfaC6r2LqZx4hl5nWeYUE0mcOcWrSI5AyqFk6AwI0mmy48k46tLpCxlFOrLvED4W9Mv94x99QX78iOW0dTyUVFfxqEKA66tJ1GgAMfOKgtYpBrmWF0Go1PM/d8ayaWWL62fDlnXcnzrOH28gadyxJPX8zXvDVe6r3Ets1u2RncDT0B9KkUjU9a8nR4ix+HNwoNAWIUe8idOemvuohYtW0VrbrDwctwa5vQHmOlQYQE3bUb5tPLwk/dRu7wRXEFmI3350VvsykXtuL2H4UFy3LdnvgY/WBzC6Kssg0B01EDY6nernEbVoagEPb9plByQBPi8+XXblSsVKO4LOHRwMk76gamdFGh56TXRsPhbXcm0Ihhr0kiDS9P004yWqVr9f7bXySDlyKnSOccU7Uuio1v2HJAcqY0jQEjXf5Us8b4qbtzOWzeECYA0HkPWusdkcUi2Bae0CtuVyxm9kkbHU0l/SpZtG9Yu2rZtB7bKVKBNUc65fMNvzAFY8PtGeTO8Mo1zve23wKTwRjHVFicCTUgt1tbNSAV1ImdkQFYamZajNOA1VaK4QDLtud9fMaax/tQwLT9gsDh1tIr4fMwUSwusMzRqSpBA1q/TqV6oq68E8rSVN0LoIMdfQCZM/jqa2IOXy/8AKDsPzvR3EnCIsnCux6C+3M8tKoYnieHtHxYB1P7LX3B5g65fd7qpPqNDpp/X6iRhq3TKtlyswcpgeLWSumn56V5XtztNaPs4G0PM3rp/CspPtke8X+w3pPydbxhIYidKqm4V1ALEchAn46Vd4g3j91CuI4gJbdzsqkn3Ca52LHKCalK93+i8foWySUuFWwPXhNxLfeG2GUiT42B1E+IEEbdDUWK4IjW1a8qqrQVUEg67FmYz7tBrRO5xQfoqBbyqzKGnTwyQNNfWq/aS6pwgIi4RcVQdIgaa+4b+dfQ5+pyPpmzjwwL1KQAHCcM94W0KqADJzTA6/Ij1YVPxTs/g0w1y4hU3VQsFJbcD11oeMSocsMiCBmCycxBaIjYANEa8zzgV8RjLJkMTBBB9uIPIQK4Eup0ra2zpLppN12Gj6KMHeOEdlZYuMxUAgt4YUhhI3icvQa0Z4pw20Cr3rT25aXKE6ITAJyzHPUjaOdL3YtsZlC4S4Ewyk6GYJO8Z9fMkRtvNPGDxeIZma5eQGAkZBBA3IWTuZ0JjnAox96NlZKmLnDuDoLodXa4oTPC6QTmA3EkEA9YMjlTHYshrgABChSzZ50AjUtETqKoXbVvDv3jElOb2gUaS8wyg+yAWOmu2h5at2ow6ENcuidlF3MF3aWUwWkqEBnYmBEVRyct0l+f1sIo1tbETttat28cyiQWAJ6htQQOh0Gh3+3xeJYhCqo4ykiCQNegJ3HSKvK6Y03Ll1YA9mZzZQAok7kab77c68wVhrSsrDOrDKRvKmZG2kaQeRFYpdT6bp9/qzfDplkhS+vgQYbtPZsX2Dq4DHMCBME7hhO/PnuKH/SFxvDYq3ZFvMbiPuVIARgQw18wvwrXtDhkQi6UZ7eimGylTB9rQ6mPfHLYLnEL9twe7VwARqzgxoZEADfQzyg9ahHpYTz+sk75vtff4npSjHHob3XageTWyPWleiuijIyXNXtRgVstUsBe4Ths962vIsJ9BqfkDT3dsUv8AYzAnM14jQDKvmTuR6be+ml66nSJwx35MWd6pV4A+Kw2mtAuM22Y+IknkSSdPfTPihpQPi6iKh1crQ+FUwAMJWVcz1lcw1nS+N8Ya3iBbNpmNxgBDLzMKI/Gqd7iltnvqRntqkZR9ZAWDQfMzHuqfiPAbOAti4Wd8RcPd2y2mUsIZ1X91SYJnUilc4gW7t22oGtru16AzqT8xQuk2xHbmooabvazDhFFiAgH833QXKI5HUGl/E8ce9aawq5U7wOY6ACAI21E0IwdhhuD+fOr+BwsT1PyFSyZ6jsw9PCcslSjsjy1Z10Nb3MJzOpq6EjT4mieB4HduqGkIp2ncjrHSuenKbpHXajBWwNw3jL2f1ZEpuBMETRQdqUAI7p202LDX1NCe0nBblh1Jhgw0I8t9PfQgseh+FfV9D0vSZcMfUW6W+9f2Y51baLHGu0b3fC3gtTJQEnbaSddPKoMBcwIMtejyFm79sUK4tabJMQJHqZNCrugj41i66OB5NOH7q228k7lB8HTrHaHBMUt2bo1MBe6uCTpoSR79elFsK+UAkTJgR0rknAFnE2Y/bHyk11YfONPSPt1+dcDroKMl+R0uinqg/wAyh2juBiqhSq3AymeZ0ZZ94j3mkC/gyikmNdusfd/t0rpWNs58q7agkk6ZR4j9lKnFOzRTDNfZ5YBTkCxGYqDJkzAPlWnpM8IYkpd3S/b/AGY+sg/VbXi/r5CwBGv52H41dXBhhOg1+4mqSXtAp6yD8vuohh70CB/voRXRijEzVcGmvUVW7mr2KfWV/I861tAMRy6iqad6FvY0PEb1vwLcZVGwEc9fvqG5xW8f6V/7x+6pMZZOdsqg67fZzqm3u8/4V1fUqNUSSXJrcxd0gzcc/wBpvxqlduE7kn30RJ2gDrtPL098VA9vy1rDmuRWJRryrhBjX3e/8/OsrNpHs7D9JAYpZfUt3nzgbfCkzDWj3rltwcvv5/hTRxjiF1mQXhGQlwuWPEFMeZ1oLhrRG4k7k+Z1NZ/aElF15B7NXqrWa21IopwbBG46pmCZjGZtlHWobeHJ2FWjbKiuU5I7EYMJdo+EWbAUJf71yYZYGgjeRtry86O8GvD9Ht+Sx8KTAJNX7LZRoxHlm3qmPOoSugZMDlFJsudqgt3uwdYJkesfhQVeGqVnKY6+vWrhAM677yRWyWxsXUDpmG9JPM5Sb4KQgowUQdd7L28ZltHEW8NAnM4kNqfCPENdZqU/Q6pGnEcPHkv/AO6uvYtyPHabyJn7qkt3LI/6fuX+FPj6lwjWlv6/IlmwLJLVf18wG30erg2t3/02zehtERYYzI08ROkztyo53Y+3X3f7VpcxVmB7I15L/Daq737ZEEzrPsny/Co5pyzNOmvr8kUwxjii1ZJjwGsuDOin1IjUGPKqfbDidu3Ze00lrts5YGm0STsINTjGqDOVo6RQvtme8t4e4gmcyx5kBoj3Glw4NWbHGfFv51f9E+qmtLaOeryq3B+IrUWPA0GdZHwEireHGZQfMfMxX0Kg06ZyW9rMDaVPh1Mg7VWtaEqauYUiYNXx7snIivW/E0SZJjlvMwPztUaYctpCqN5noJ669aKB4grvESPMDfUgHTlERzrYWTpvlO06RoBPz361uyJpE0wI2GY7yY0225/n0NY+BMHy5jaDsdhoTz8xR/EWViF9qWkSDoJy7TMRuI385OvhaWIYiIE+LLEkDlufPSedY2vJRMXThSoBj19DEbfj9leUSujQmI66RGo5fDT8nKnoGsL43j/fMGfMWEa84HLeK0/loLsGj3UCNaXX0isU4KbuW5fHL01UNg03aQTorR/WqE8cBM5SPLNQG4agJoLDBdh3mm+4fudoQAT3YJ5ak+46j4+W2ukbdrbg0Fq18GP30AevO6YxAP8ACnWKD7C+rPyMSdsL/JbQ/s/xr3/ivEdUH9gUCs4J+lEsJwdmOrBR1On2SflWzDhw1vFEpZJ+S5b7Q32MFh7lFatxu8dFYz6Crl3h2CtoR35uXY2VYUerMST7kHrQa7iR9RY5VRxhF6FBcrsrAss65Lpx90avcJPQRTDgL1s2Rca8xZtxGin9kCfnSfgsLcvvktqXciYEbDcknQDWj38i3bFpu8YSY8IkxHn+dqx+0cWJQrUlK1sq3Q2OcrJL+PtT/OXP7v8A+qg43xe29qzYt5iAzOxYAakAALqfP40LK9ap3BLGPzpWLBgj6ik23W5SWR6Wi8TpliCGMzGmg0+IOnp51Dh2ysV5TWYi7IJg7TvJ0HXfl7q0JzCa6eR+9ZnS2JMQm8a+gqfCPm6Bh151E7nn+dKjG815OmBoMLmtmdAdjzE+ExpvsJFYBm9lSok67+gzc9PtnnXjXJUHLA2kTGYwZ9YB0/3OLdUSCCRGgJPtEe1p6D1iujepWRo2wwYsI8JXmOW+rR12+FaMSRBMAb8hIHTrsK2s+JjIJ6wY01nf5D7a3vW/GVnSZEwN41MGBy5/ZUZJWOiu+oPi0n1O59NNtesbVlTC/GokEzLCNdZPQdKyotOxgTUd08qysrCXKlw1rbWSB1NZWV48Md7hdu0VyiZWSW1M1U4p2gvZVt+AKugCoqj/ALYk+te1laZvS6ROO63Bn6fcP1o9IH2UQs3iQAT19/rWVldL2W6kxMvBSv7z5fea0tiTB2rKysXXOs7r4fwNDgI3QUyMhZGyRKkqdSZ1Gv8AtVHGX3bVrlw+rsftNZWVn0pwt8hvcoD1PxNWbJisrKERmTXfZPoalZYOnMA+/wAqyspp8oVGEbfnavVFZWUYgYQRiEC8jr6ETt03r23qQD6fH/evayty+6SLFi0Iug/VEj1BgfbUKGZ/MaisrKC7hZG7coHL769rKykPH//Z"/>
          <p:cNvSpPr>
            <a:spLocks noChangeAspect="1" noChangeArrowheads="1"/>
          </p:cNvSpPr>
          <p:nvPr/>
        </p:nvSpPr>
        <p:spPr bwMode="auto">
          <a:xfrm>
            <a:off x="1679576" y="-1257300"/>
            <a:ext cx="1743075" cy="26289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s://farm4.staticflickr.com/3919/14847468148_73306fd768_m.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656936" y="4395562"/>
            <a:ext cx="1514475"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GER 1500 "/>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80260" y="4902869"/>
            <a:ext cx="1957388" cy="183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p:nvPr/>
        </p:nvSpPr>
        <p:spPr>
          <a:xfrm>
            <a:off x="3657600" y="5932534"/>
            <a:ext cx="4572000" cy="923330"/>
          </a:xfrm>
          <a:prstGeom prst="rect">
            <a:avLst/>
          </a:prstGeom>
        </p:spPr>
        <p:txBody>
          <a:bodyPr>
            <a:spAutoFit/>
          </a:bodyPr>
          <a:lstStyle/>
          <a:p>
            <a:r>
              <a:rPr lang="en-US" dirty="0">
                <a:solidFill>
                  <a:srgbClr val="0000FF"/>
                </a:solidFill>
              </a:rPr>
              <a:t>GER </a:t>
            </a:r>
            <a:r>
              <a:rPr lang="en-US" dirty="0" err="1">
                <a:solidFill>
                  <a:srgbClr val="0000FF"/>
                </a:solidFill>
              </a:rPr>
              <a:t>spectroradiometer</a:t>
            </a:r>
            <a:r>
              <a:rPr lang="en-US" dirty="0">
                <a:solidFill>
                  <a:srgbClr val="0000FF"/>
                </a:solidFill>
              </a:rPr>
              <a:t> measures reflectance above and below water surface (512 channels between 300 and 1100 nm). </a:t>
            </a:r>
          </a:p>
        </p:txBody>
      </p:sp>
    </p:spTree>
    <p:extLst>
      <p:ext uri="{BB962C8B-B14F-4D97-AF65-F5344CB8AC3E}">
        <p14:creationId xmlns:p14="http://schemas.microsoft.com/office/powerpoint/2010/main" xmlns="" val="4182574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0048" y="228601"/>
            <a:ext cx="8686800" cy="461665"/>
          </a:xfrm>
          <a:prstGeom prst="rect">
            <a:avLst/>
          </a:prstGeom>
        </p:spPr>
        <p:txBody>
          <a:bodyPr>
            <a:spAutoFit/>
          </a:bodyPr>
          <a:lstStyle/>
          <a:p>
            <a:pPr marL="257175" indent="-257175" algn="ctr">
              <a:spcBef>
                <a:spcPts val="900"/>
              </a:spcBef>
              <a:spcAft>
                <a:spcPts val="900"/>
              </a:spcAft>
              <a:buClr>
                <a:srgbClr val="DDDDDD">
                  <a:lumMod val="75000"/>
                </a:srgbClr>
              </a:buClr>
              <a:buSzPct val="136000"/>
              <a:defRPr/>
            </a:pPr>
            <a:r>
              <a:rPr lang="en-US" sz="2400" dirty="0">
                <a:solidFill>
                  <a:srgbClr val="996633"/>
                </a:solidFill>
                <a:latin typeface="Times New Roman" pitchFamily="18" charset="0"/>
                <a:cs typeface="Times New Roman" pitchFamily="18" charset="0"/>
              </a:rPr>
              <a:t>SABOR Cruise Validation Component</a:t>
            </a:r>
          </a:p>
        </p:txBody>
      </p:sp>
      <p:grpSp>
        <p:nvGrpSpPr>
          <p:cNvPr id="7" name="Group 6"/>
          <p:cNvGrpSpPr/>
          <p:nvPr/>
        </p:nvGrpSpPr>
        <p:grpSpPr>
          <a:xfrm>
            <a:off x="3124200" y="914401"/>
            <a:ext cx="6019800" cy="4264113"/>
            <a:chOff x="909318" y="784903"/>
            <a:chExt cx="4577082" cy="4352300"/>
          </a:xfrm>
        </p:grpSpPr>
        <p:pic>
          <p:nvPicPr>
            <p:cNvPr id="3" name="Picture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9318" y="784903"/>
              <a:ext cx="4577082" cy="1986080"/>
            </a:xfrm>
            <a:prstGeom prst="rect">
              <a:avLst/>
            </a:prstGeom>
            <a:noFill/>
          </p:spPr>
        </p:pic>
        <p:pic>
          <p:nvPicPr>
            <p:cNvPr id="10242" name="Picture 2" descr="G:\ROSES\Crui\Good\Endeavor_wave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6407" y="2770983"/>
              <a:ext cx="2079541" cy="236622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6" name="Rectangle 15"/>
          <p:cNvSpPr/>
          <p:nvPr/>
        </p:nvSpPr>
        <p:spPr>
          <a:xfrm>
            <a:off x="1728719" y="5332478"/>
            <a:ext cx="8732397" cy="12330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Hyper SAS – POL </a:t>
            </a:r>
          </a:p>
          <a:p>
            <a:r>
              <a:rPr lang="en-US" sz="2000" b="1" dirty="0">
                <a:solidFill>
                  <a:schemeClr val="tx1"/>
                </a:solidFill>
              </a:rPr>
              <a:t>Automated to point at 90° away from the Sun to avoid </a:t>
            </a:r>
            <a:r>
              <a:rPr lang="en-US" sz="2000" b="1" dirty="0" err="1">
                <a:solidFill>
                  <a:schemeClr val="tx1"/>
                </a:solidFill>
              </a:rPr>
              <a:t>Sunglint</a:t>
            </a:r>
            <a:r>
              <a:rPr lang="en-US" sz="2000" b="1" dirty="0">
                <a:solidFill>
                  <a:schemeClr val="tx1"/>
                </a:solidFill>
              </a:rPr>
              <a:t>.</a:t>
            </a:r>
          </a:p>
          <a:p>
            <a:r>
              <a:rPr lang="en-US" sz="2000" b="1" dirty="0">
                <a:solidFill>
                  <a:schemeClr val="tx1"/>
                </a:solidFill>
              </a:rPr>
              <a:t>Sky glint correction for a wind ruffled surface (</a:t>
            </a:r>
            <a:r>
              <a:rPr lang="en-US" sz="2000" b="1" dirty="0" err="1">
                <a:solidFill>
                  <a:schemeClr val="tx1"/>
                </a:solidFill>
              </a:rPr>
              <a:t>unpolarized</a:t>
            </a:r>
            <a:r>
              <a:rPr lang="en-US" sz="2000" b="1" dirty="0">
                <a:solidFill>
                  <a:schemeClr val="tx1"/>
                </a:solidFill>
              </a:rPr>
              <a:t> mode) r = 0.028.</a:t>
            </a:r>
          </a:p>
          <a:p>
            <a:r>
              <a:rPr lang="en-US" sz="2000" b="1" dirty="0">
                <a:solidFill>
                  <a:schemeClr val="tx1"/>
                </a:solidFill>
              </a:rPr>
              <a:t>Remaining Sun glint correction by subtraction of Rrs750 (Mobley 1999)</a:t>
            </a:r>
          </a:p>
        </p:txBody>
      </p:sp>
      <p:pic>
        <p:nvPicPr>
          <p:cNvPr id="9" name="Picture 8"/>
          <p:cNvPicPr/>
          <p:nvPr/>
        </p:nvPicPr>
        <p:blipFill>
          <a:blip r:embed="rId4" cstate="print"/>
          <a:stretch>
            <a:fillRect/>
          </a:stretch>
        </p:blipFill>
        <p:spPr>
          <a:xfrm>
            <a:off x="5881699" y="2860238"/>
            <a:ext cx="3270849" cy="2318275"/>
          </a:xfrm>
          <a:prstGeom prst="rect">
            <a:avLst/>
          </a:prstGeom>
        </p:spPr>
      </p:pic>
    </p:spTree>
    <p:extLst>
      <p:ext uri="{BB962C8B-B14F-4D97-AF65-F5344CB8AC3E}">
        <p14:creationId xmlns:p14="http://schemas.microsoft.com/office/powerpoint/2010/main" xmlns="" val="344393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3858809732"/>
              </p:ext>
            </p:extLst>
          </p:nvPr>
        </p:nvGraphicFramePr>
        <p:xfrm>
          <a:off x="228600" y="242048"/>
          <a:ext cx="11806518" cy="6463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969301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03576" y="685802"/>
            <a:ext cx="4267200" cy="3047999"/>
          </a:xfrm>
          <a:prstGeom prst="rect">
            <a:avLst/>
          </a:prstGeom>
          <a:noFill/>
        </p:spPr>
      </p:pic>
      <p:sp>
        <p:nvSpPr>
          <p:cNvPr id="7" name="TextBox 6"/>
          <p:cNvSpPr txBox="1"/>
          <p:nvPr/>
        </p:nvSpPr>
        <p:spPr>
          <a:xfrm>
            <a:off x="2133600" y="152400"/>
            <a:ext cx="8077200" cy="707886"/>
          </a:xfrm>
          <a:prstGeom prst="rect">
            <a:avLst/>
          </a:prstGeom>
          <a:noFill/>
        </p:spPr>
        <p:txBody>
          <a:bodyPr wrap="square" rtlCol="0">
            <a:spAutoFit/>
          </a:bodyPr>
          <a:lstStyle/>
          <a:p>
            <a:r>
              <a:rPr lang="en-US" sz="2000" dirty="0"/>
              <a:t>Spectral Remote Sensing Reflectance comparison between GER, </a:t>
            </a:r>
            <a:r>
              <a:rPr lang="en-US" sz="2000" dirty="0" err="1"/>
              <a:t>HyperSAS</a:t>
            </a:r>
            <a:r>
              <a:rPr lang="en-US" sz="2000" dirty="0"/>
              <a:t> MODIS and VIIRS on July 26</a:t>
            </a:r>
            <a:r>
              <a:rPr lang="en-US" sz="2000" baseline="30000" dirty="0"/>
              <a:t>th</a:t>
            </a:r>
            <a:r>
              <a:rPr lang="en-US" sz="2000" dirty="0"/>
              <a:t> and on July 31</a:t>
            </a:r>
            <a:r>
              <a:rPr lang="en-US" sz="2000" baseline="30000" dirty="0"/>
              <a:t>st</a:t>
            </a:r>
            <a:endParaRPr lang="en-US" sz="2000" dirty="0"/>
          </a:p>
        </p:txBody>
      </p:sp>
      <p:pic>
        <p:nvPicPr>
          <p:cNvPr id="5" name="Picture 2"/>
          <p:cNvPicPr>
            <a:picLocks noChangeAspect="1" noChangeArrowheads="1"/>
          </p:cNvPicPr>
          <p:nvPr/>
        </p:nvPicPr>
        <p:blipFill>
          <a:blip r:embed="rId3" cstate="print"/>
          <a:srcRect/>
          <a:stretch>
            <a:fillRect/>
          </a:stretch>
        </p:blipFill>
        <p:spPr bwMode="auto">
          <a:xfrm>
            <a:off x="6000750" y="762001"/>
            <a:ext cx="4210050" cy="2895600"/>
          </a:xfrm>
          <a:prstGeom prst="rect">
            <a:avLst/>
          </a:prstGeom>
          <a:noFill/>
          <a:ln w="9525">
            <a:noFill/>
            <a:miter lim="800000"/>
            <a:headEnd/>
            <a:tailEnd/>
          </a:ln>
        </p:spPr>
      </p:pic>
      <p:sp>
        <p:nvSpPr>
          <p:cNvPr id="2" name="Rectangle 1"/>
          <p:cNvSpPr/>
          <p:nvPr/>
        </p:nvSpPr>
        <p:spPr>
          <a:xfrm>
            <a:off x="6096000" y="3664891"/>
            <a:ext cx="4572000" cy="2031325"/>
          </a:xfrm>
          <a:prstGeom prst="rect">
            <a:avLst/>
          </a:prstGeom>
        </p:spPr>
        <p:txBody>
          <a:bodyPr>
            <a:spAutoFit/>
          </a:bodyPr>
          <a:lstStyle/>
          <a:p>
            <a:r>
              <a:rPr lang="en-US" dirty="0"/>
              <a:t>VIIRS and MODIS</a:t>
            </a:r>
          </a:p>
          <a:p>
            <a:pPr marL="342900" indent="-342900">
              <a:buAutoNum type="arabicParenR"/>
            </a:pPr>
            <a:endParaRPr lang="en-US" dirty="0"/>
          </a:p>
          <a:p>
            <a:pPr marL="342900" indent="-342900"/>
            <a:r>
              <a:rPr lang="en-US" dirty="0"/>
              <a:t>	- Grid size: 3x3</a:t>
            </a:r>
          </a:p>
          <a:p>
            <a:pPr marL="342900" indent="-342900"/>
            <a:r>
              <a:rPr lang="en-US" dirty="0"/>
              <a:t>	- Pixels flagged: 0%</a:t>
            </a:r>
          </a:p>
          <a:p>
            <a:pPr marL="342900" indent="-342900"/>
            <a:r>
              <a:rPr lang="en-US" dirty="0"/>
              <a:t>	- Flags not checked: high and moderate sun glint contamination and stray light contamination.</a:t>
            </a:r>
          </a:p>
        </p:txBody>
      </p:sp>
      <p:pic>
        <p:nvPicPr>
          <p:cNvPr id="8" name="Picture 2" descr="C:\Users\Vinicius De Paula\Desktop\Plots\sabor_map.jpg"/>
          <p:cNvPicPr>
            <a:picLocks noChangeAspect="1" noChangeArrowheads="1"/>
          </p:cNvPicPr>
          <p:nvPr/>
        </p:nvPicPr>
        <p:blipFill>
          <a:blip r:embed="rId4" cstate="print"/>
          <a:srcRect/>
          <a:stretch>
            <a:fillRect/>
          </a:stretch>
        </p:blipFill>
        <p:spPr bwMode="auto">
          <a:xfrm>
            <a:off x="1903576" y="3856433"/>
            <a:ext cx="3962400" cy="2832497"/>
          </a:xfrm>
          <a:prstGeom prst="rect">
            <a:avLst/>
          </a:prstGeom>
          <a:noFill/>
        </p:spPr>
      </p:pic>
      <p:sp>
        <p:nvSpPr>
          <p:cNvPr id="3" name="TextBox 2"/>
          <p:cNvSpPr txBox="1"/>
          <p:nvPr/>
        </p:nvSpPr>
        <p:spPr>
          <a:xfrm>
            <a:off x="6096000" y="5791200"/>
            <a:ext cx="4267200" cy="923330"/>
          </a:xfrm>
          <a:prstGeom prst="rect">
            <a:avLst/>
          </a:prstGeom>
          <a:noFill/>
        </p:spPr>
        <p:txBody>
          <a:bodyPr wrap="square" rtlCol="0">
            <a:spAutoFit/>
          </a:bodyPr>
          <a:lstStyle/>
          <a:p>
            <a:r>
              <a:rPr lang="en-US" dirty="0">
                <a:solidFill>
                  <a:schemeClr val="accent6">
                    <a:lumMod val="50000"/>
                  </a:schemeClr>
                </a:solidFill>
              </a:rPr>
              <a:t>Several other instruments from other groups (above and below water) were deployed, comparison is in progress</a:t>
            </a:r>
          </a:p>
        </p:txBody>
      </p:sp>
    </p:spTree>
    <p:extLst>
      <p:ext uri="{BB962C8B-B14F-4D97-AF65-F5344CB8AC3E}">
        <p14:creationId xmlns:p14="http://schemas.microsoft.com/office/powerpoint/2010/main" xmlns="" val="2149126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76400" y="0"/>
            <a:ext cx="8458200" cy="665162"/>
          </a:xfrm>
        </p:spPr>
        <p:txBody>
          <a:bodyPr>
            <a:normAutofit fontScale="25000" lnSpcReduction="20000"/>
          </a:bodyPr>
          <a:lstStyle/>
          <a:p>
            <a:endParaRPr lang="en-US" dirty="0"/>
          </a:p>
          <a:p>
            <a:endParaRPr lang="en-US" dirty="0"/>
          </a:p>
          <a:p>
            <a:r>
              <a:rPr lang="en-US" sz="14400" b="1" dirty="0">
                <a:solidFill>
                  <a:schemeClr val="accent6">
                    <a:lumMod val="50000"/>
                  </a:schemeClr>
                </a:solidFill>
              </a:rPr>
              <a:t>NOAA VIIRS Cal/Val Cruise, November 2014</a:t>
            </a:r>
          </a:p>
        </p:txBody>
      </p:sp>
      <p:pic>
        <p:nvPicPr>
          <p:cNvPr id="4" name="Picture 2" descr="http://www.moc.noaa.gov/nf/Nancy%20Fost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1" y="990600"/>
            <a:ext cx="3505200" cy="26312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077529" y="3621888"/>
            <a:ext cx="1854803" cy="369332"/>
          </a:xfrm>
          <a:prstGeom prst="rect">
            <a:avLst/>
          </a:prstGeom>
        </p:spPr>
        <p:txBody>
          <a:bodyPr wrap="none">
            <a:spAutoFit/>
          </a:bodyPr>
          <a:lstStyle/>
          <a:p>
            <a:r>
              <a:rPr lang="en-US" dirty="0"/>
              <a:t>R/V Nancy Foster </a:t>
            </a:r>
          </a:p>
        </p:txBody>
      </p:sp>
      <p:pic>
        <p:nvPicPr>
          <p:cNvPr id="5" name="Pictur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801" y="986552"/>
            <a:ext cx="5118735" cy="3649980"/>
          </a:xfrm>
          <a:prstGeom prst="rect">
            <a:avLst/>
          </a:prstGeom>
          <a:noFill/>
          <a:ln>
            <a:noFill/>
          </a:ln>
        </p:spPr>
      </p:pic>
      <p:sp>
        <p:nvSpPr>
          <p:cNvPr id="6" name="TextBox 5"/>
          <p:cNvSpPr txBox="1"/>
          <p:nvPr/>
        </p:nvSpPr>
        <p:spPr>
          <a:xfrm>
            <a:off x="5334000" y="4660033"/>
            <a:ext cx="2971800" cy="369332"/>
          </a:xfrm>
          <a:prstGeom prst="rect">
            <a:avLst/>
          </a:prstGeom>
          <a:noFill/>
        </p:spPr>
        <p:txBody>
          <a:bodyPr wrap="square" rtlCol="0">
            <a:spAutoFit/>
          </a:bodyPr>
          <a:lstStyle/>
          <a:p>
            <a:r>
              <a:rPr lang="en-US" dirty="0"/>
              <a:t>From R. </a:t>
            </a:r>
            <a:r>
              <a:rPr lang="en-US" dirty="0" err="1"/>
              <a:t>Arnone</a:t>
            </a:r>
            <a:r>
              <a:rPr lang="en-US" dirty="0"/>
              <a:t>, 02/12/15</a:t>
            </a:r>
          </a:p>
        </p:txBody>
      </p:sp>
      <p:sp>
        <p:nvSpPr>
          <p:cNvPr id="7" name="TextBox 6"/>
          <p:cNvSpPr txBox="1"/>
          <p:nvPr/>
        </p:nvSpPr>
        <p:spPr>
          <a:xfrm>
            <a:off x="5334001" y="5257800"/>
            <a:ext cx="5042535" cy="923330"/>
          </a:xfrm>
          <a:prstGeom prst="rect">
            <a:avLst/>
          </a:prstGeom>
          <a:noFill/>
        </p:spPr>
        <p:txBody>
          <a:bodyPr wrap="square" rtlCol="0">
            <a:spAutoFit/>
          </a:bodyPr>
          <a:lstStyle/>
          <a:p>
            <a:r>
              <a:rPr lang="en-US" dirty="0"/>
              <a:t>Participants: NOAA/NESDIS, NASA – Goddard, NRL, U. Southern Mississippi, U. of Massachusetts, U. of South Florida, </a:t>
            </a:r>
            <a:r>
              <a:rPr lang="en-US" dirty="0">
                <a:solidFill>
                  <a:schemeClr val="accent6">
                    <a:lumMod val="50000"/>
                  </a:schemeClr>
                </a:solidFill>
              </a:rPr>
              <a:t>CCNY</a:t>
            </a:r>
            <a:r>
              <a:rPr lang="en-US" dirty="0"/>
              <a:t>, Columbia U., JRC (Italy)</a:t>
            </a:r>
          </a:p>
        </p:txBody>
      </p:sp>
      <p:sp>
        <p:nvSpPr>
          <p:cNvPr id="8" name="TextBox 7"/>
          <p:cNvSpPr txBox="1"/>
          <p:nvPr/>
        </p:nvSpPr>
        <p:spPr>
          <a:xfrm>
            <a:off x="1541377" y="3990202"/>
            <a:ext cx="3810000" cy="646331"/>
          </a:xfrm>
          <a:prstGeom prst="rect">
            <a:avLst/>
          </a:prstGeom>
          <a:noFill/>
        </p:spPr>
        <p:txBody>
          <a:bodyPr wrap="square" rtlCol="0">
            <a:spAutoFit/>
          </a:bodyPr>
          <a:lstStyle/>
          <a:p>
            <a:r>
              <a:rPr lang="en-US" dirty="0"/>
              <a:t>CCNY team: PhD students A. Ibrahim, A. El-</a:t>
            </a:r>
            <a:r>
              <a:rPr lang="en-US" dirty="0" err="1"/>
              <a:t>Habashi</a:t>
            </a:r>
            <a:endParaRPr lang="en-US" dirty="0"/>
          </a:p>
        </p:txBody>
      </p:sp>
      <p:pic>
        <p:nvPicPr>
          <p:cNvPr id="10" name="Picture 9"/>
          <p:cNvPicPr/>
          <p:nvPr/>
        </p:nvPicPr>
        <p:blipFill>
          <a:blip r:embed="rId4" cstate="print"/>
          <a:stretch>
            <a:fillRect/>
          </a:stretch>
        </p:blipFill>
        <p:spPr>
          <a:xfrm>
            <a:off x="1957706" y="4602191"/>
            <a:ext cx="2790190" cy="2092960"/>
          </a:xfrm>
          <a:prstGeom prst="rect">
            <a:avLst/>
          </a:prstGeom>
        </p:spPr>
      </p:pic>
    </p:spTree>
    <p:extLst>
      <p:ext uri="{BB962C8B-B14F-4D97-AF65-F5344CB8AC3E}">
        <p14:creationId xmlns:p14="http://schemas.microsoft.com/office/powerpoint/2010/main" xmlns="" val="1289282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526831" y="1030015"/>
            <a:ext cx="2310346" cy="2883502"/>
          </a:xfrm>
          <a:prstGeom prst="rect">
            <a:avLst/>
          </a:prstGeom>
        </p:spPr>
      </p:pic>
      <p:sp>
        <p:nvSpPr>
          <p:cNvPr id="6" name="TextBox 5"/>
          <p:cNvSpPr txBox="1"/>
          <p:nvPr/>
        </p:nvSpPr>
        <p:spPr>
          <a:xfrm>
            <a:off x="1752600" y="4114801"/>
            <a:ext cx="6934200" cy="646331"/>
          </a:xfrm>
          <a:prstGeom prst="rect">
            <a:avLst/>
          </a:prstGeom>
          <a:noFill/>
        </p:spPr>
        <p:txBody>
          <a:bodyPr wrap="square" rtlCol="0">
            <a:spAutoFit/>
          </a:bodyPr>
          <a:lstStyle/>
          <a:p>
            <a:r>
              <a:rPr lang="en-US" dirty="0" err="1"/>
              <a:t>HyperSAS</a:t>
            </a:r>
            <a:r>
              <a:rPr lang="en-US" dirty="0"/>
              <a:t> integration time was 2000ms for water and 128-250 </a:t>
            </a:r>
            <a:r>
              <a:rPr lang="en-US" dirty="0" err="1"/>
              <a:t>ms</a:t>
            </a:r>
            <a:r>
              <a:rPr lang="en-US" dirty="0"/>
              <a:t> for sky measurements, 6-4000ms for ASD and 160 </a:t>
            </a:r>
            <a:r>
              <a:rPr lang="en-US" dirty="0" err="1"/>
              <a:t>ms</a:t>
            </a:r>
            <a:r>
              <a:rPr lang="en-US" dirty="0"/>
              <a:t> for GER</a:t>
            </a: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96075" y="846678"/>
            <a:ext cx="3789211" cy="3340100"/>
          </a:xfrm>
          <a:prstGeom prst="rect">
            <a:avLst/>
          </a:prstGeom>
        </p:spPr>
      </p:pic>
      <p:sp>
        <p:nvSpPr>
          <p:cNvPr id="9" name="Title 1"/>
          <p:cNvSpPr>
            <a:spLocks noGrp="1"/>
          </p:cNvSpPr>
          <p:nvPr>
            <p:ph type="title"/>
          </p:nvPr>
        </p:nvSpPr>
        <p:spPr>
          <a:xfrm>
            <a:off x="2057400" y="-12149"/>
            <a:ext cx="7886700" cy="914400"/>
          </a:xfrm>
        </p:spPr>
        <p:txBody>
          <a:bodyPr>
            <a:normAutofit fontScale="90000"/>
          </a:bodyPr>
          <a:lstStyle/>
          <a:p>
            <a:pPr algn="ctr"/>
            <a:r>
              <a:rPr lang="en-US" sz="4000" dirty="0" err="1"/>
              <a:t>HyperSAS</a:t>
            </a:r>
            <a:r>
              <a:rPr lang="en-US" sz="4000" dirty="0"/>
              <a:t> processing, Handheld </a:t>
            </a:r>
            <a:r>
              <a:rPr lang="en-US" sz="4000" dirty="0" err="1"/>
              <a:t>spectroradiometers</a:t>
            </a:r>
            <a:endParaRPr lang="en-US" sz="4000" dirty="0"/>
          </a:p>
        </p:txBody>
      </p:sp>
      <p:pic>
        <p:nvPicPr>
          <p:cNvPr id="10" name="Picture 5" descr="GER 1500 "/>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80260" y="4902869"/>
            <a:ext cx="1957388" cy="183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0" name="Picture 2" descr="http://www.asdi.com/getattachment/a6c6cf55-068b-4890-bd7e-2a8bca686a5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24353" y="4723003"/>
            <a:ext cx="2271848" cy="203317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992832" y="5181600"/>
            <a:ext cx="1112568" cy="369332"/>
          </a:xfrm>
          <a:prstGeom prst="rect">
            <a:avLst/>
          </a:prstGeom>
        </p:spPr>
        <p:txBody>
          <a:bodyPr wrap="square">
            <a:spAutoFit/>
          </a:bodyPr>
          <a:lstStyle/>
          <a:p>
            <a:r>
              <a:rPr lang="en-US" dirty="0"/>
              <a:t>GER-1500</a:t>
            </a:r>
          </a:p>
        </p:txBody>
      </p:sp>
      <p:sp>
        <p:nvSpPr>
          <p:cNvPr id="11" name="Rectangle 10"/>
          <p:cNvSpPr/>
          <p:nvPr/>
        </p:nvSpPr>
        <p:spPr>
          <a:xfrm>
            <a:off x="7872277" y="5142214"/>
            <a:ext cx="1347923" cy="646331"/>
          </a:xfrm>
          <a:prstGeom prst="rect">
            <a:avLst/>
          </a:prstGeom>
        </p:spPr>
        <p:txBody>
          <a:bodyPr wrap="square">
            <a:spAutoFit/>
          </a:bodyPr>
          <a:lstStyle/>
          <a:p>
            <a:r>
              <a:rPr lang="en-US" dirty="0"/>
              <a:t>ASD Handheld2</a:t>
            </a:r>
          </a:p>
        </p:txBody>
      </p:sp>
      <p:pic>
        <p:nvPicPr>
          <p:cNvPr id="12" name="Picture 11"/>
          <p:cNvPicPr/>
          <p:nvPr/>
        </p:nvPicPr>
        <p:blipFill>
          <a:blip r:embed="rId6" cstate="print"/>
          <a:stretch>
            <a:fillRect/>
          </a:stretch>
        </p:blipFill>
        <p:spPr>
          <a:xfrm>
            <a:off x="1584574" y="990600"/>
            <a:ext cx="2820035" cy="2895600"/>
          </a:xfrm>
          <a:prstGeom prst="rect">
            <a:avLst/>
          </a:prstGeom>
        </p:spPr>
      </p:pic>
    </p:spTree>
    <p:extLst>
      <p:ext uri="{BB962C8B-B14F-4D97-AF65-F5344CB8AC3E}">
        <p14:creationId xmlns:p14="http://schemas.microsoft.com/office/powerpoint/2010/main" xmlns="" val="2499579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November 12, 2014       </a:t>
            </a:r>
            <a:br>
              <a:rPr lang="en-US" b="1" dirty="0" smtClean="0"/>
            </a:br>
            <a:r>
              <a:rPr lang="en-US" b="1" dirty="0" smtClean="0"/>
              <a:t>Blue water  </a:t>
            </a:r>
            <a:endParaRPr lang="en-US" dirty="0"/>
          </a:p>
        </p:txBody>
      </p:sp>
      <p:pic>
        <p:nvPicPr>
          <p:cNvPr id="4" name="Picture 3"/>
          <p:cNvPicPr>
            <a:picLocks noChangeAspect="1"/>
          </p:cNvPicPr>
          <p:nvPr/>
        </p:nvPicPr>
        <p:blipFill>
          <a:blip r:embed="rId2" cstate="print"/>
          <a:stretch>
            <a:fillRect/>
          </a:stretch>
        </p:blipFill>
        <p:spPr>
          <a:xfrm>
            <a:off x="1697274" y="2286001"/>
            <a:ext cx="4329477" cy="4093285"/>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13299" y="1833983"/>
            <a:ext cx="4270617" cy="4266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828800" y="6110593"/>
            <a:ext cx="4267200" cy="400110"/>
          </a:xfrm>
          <a:prstGeom prst="rect">
            <a:avLst/>
          </a:prstGeom>
          <a:noFill/>
        </p:spPr>
        <p:txBody>
          <a:bodyPr wrap="square" rtlCol="0">
            <a:spAutoFit/>
          </a:bodyPr>
          <a:lstStyle/>
          <a:p>
            <a:r>
              <a:rPr lang="en-US" sz="2000" dirty="0">
                <a:solidFill>
                  <a:schemeClr val="accent2">
                    <a:lumMod val="50000"/>
                  </a:schemeClr>
                </a:solidFill>
              </a:rPr>
              <a:t>From M. </a:t>
            </a:r>
            <a:r>
              <a:rPr lang="en-US" sz="2000" dirty="0" err="1">
                <a:solidFill>
                  <a:schemeClr val="accent2">
                    <a:lumMod val="50000"/>
                  </a:schemeClr>
                </a:solidFill>
              </a:rPr>
              <a:t>Ondrusek</a:t>
            </a:r>
            <a:r>
              <a:rPr lang="en-US" sz="2000" dirty="0">
                <a:solidFill>
                  <a:schemeClr val="accent2">
                    <a:lumMod val="50000"/>
                  </a:schemeClr>
                </a:solidFill>
              </a:rPr>
              <a:t> Dec 18, 2014</a:t>
            </a:r>
          </a:p>
        </p:txBody>
      </p:sp>
    </p:spTree>
    <p:extLst>
      <p:ext uri="{BB962C8B-B14F-4D97-AF65-F5344CB8AC3E}">
        <p14:creationId xmlns:p14="http://schemas.microsoft.com/office/powerpoint/2010/main" xmlns="" val="2522830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671" y="76200"/>
            <a:ext cx="8229600" cy="1143000"/>
          </a:xfrm>
        </p:spPr>
        <p:txBody>
          <a:bodyPr>
            <a:normAutofit fontScale="90000"/>
          </a:bodyPr>
          <a:lstStyle/>
          <a:p>
            <a:r>
              <a:rPr lang="en-US" dirty="0"/>
              <a:t/>
            </a:r>
            <a:br>
              <a:rPr lang="en-US" dirty="0"/>
            </a:br>
            <a:r>
              <a:rPr lang="en-US" b="1" dirty="0"/>
              <a:t>November 20, 2014 </a:t>
            </a:r>
            <a:r>
              <a:rPr lang="en-US" b="1" dirty="0" smtClean="0"/>
              <a:t>  </a:t>
            </a:r>
            <a:br>
              <a:rPr lang="en-US" b="1" dirty="0" smtClean="0"/>
            </a:br>
            <a:r>
              <a:rPr lang="en-US" b="1" dirty="0" smtClean="0"/>
              <a:t>Turbid </a:t>
            </a:r>
            <a:r>
              <a:rPr lang="en-US" b="1" dirty="0"/>
              <a:t>water on </a:t>
            </a:r>
            <a:r>
              <a:rPr lang="en-US" b="1" dirty="0" smtClean="0"/>
              <a:t>the way </a:t>
            </a:r>
            <a:r>
              <a:rPr lang="en-US" b="1" dirty="0"/>
              <a:t>into port </a:t>
            </a:r>
            <a:endParaRPr lang="en-US" dirty="0"/>
          </a:p>
        </p:txBody>
      </p:sp>
      <p:pic>
        <p:nvPicPr>
          <p:cNvPr id="5" name="Picture 4"/>
          <p:cNvPicPr>
            <a:picLocks noChangeAspect="1"/>
          </p:cNvPicPr>
          <p:nvPr/>
        </p:nvPicPr>
        <p:blipFill>
          <a:blip r:embed="rId2" cstate="print"/>
          <a:stretch>
            <a:fillRect/>
          </a:stretch>
        </p:blipFill>
        <p:spPr>
          <a:xfrm>
            <a:off x="1686263" y="2514601"/>
            <a:ext cx="4482119" cy="3437855"/>
          </a:xfrm>
          <a:prstGeom prst="rect">
            <a:avLst/>
          </a:prstGeom>
        </p:spPr>
      </p:pic>
      <p:pic>
        <p:nvPicPr>
          <p:cNvPr id="21506" name="Picture 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47178" y="1584235"/>
            <a:ext cx="4288394" cy="4284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8534400" y="3726307"/>
            <a:ext cx="1466850" cy="1200329"/>
          </a:xfrm>
          <a:prstGeom prst="rect">
            <a:avLst/>
          </a:prstGeom>
          <a:noFill/>
        </p:spPr>
        <p:txBody>
          <a:bodyPr wrap="square" rtlCol="0">
            <a:spAutoFit/>
          </a:bodyPr>
          <a:lstStyle/>
          <a:p>
            <a:r>
              <a:rPr lang="en-US" dirty="0"/>
              <a:t>Coastal waters,</a:t>
            </a:r>
          </a:p>
          <a:p>
            <a:r>
              <a:rPr lang="en-US" dirty="0"/>
              <a:t> 2 hours difference</a:t>
            </a:r>
          </a:p>
        </p:txBody>
      </p:sp>
      <p:sp>
        <p:nvSpPr>
          <p:cNvPr id="7" name="TextBox 6"/>
          <p:cNvSpPr txBox="1"/>
          <p:nvPr/>
        </p:nvSpPr>
        <p:spPr>
          <a:xfrm>
            <a:off x="1862271" y="6068639"/>
            <a:ext cx="4267200" cy="400110"/>
          </a:xfrm>
          <a:prstGeom prst="rect">
            <a:avLst/>
          </a:prstGeom>
          <a:noFill/>
        </p:spPr>
        <p:txBody>
          <a:bodyPr wrap="square" rtlCol="0">
            <a:spAutoFit/>
          </a:bodyPr>
          <a:lstStyle/>
          <a:p>
            <a:r>
              <a:rPr lang="en-US" sz="2000" dirty="0">
                <a:solidFill>
                  <a:schemeClr val="accent2">
                    <a:lumMod val="50000"/>
                  </a:schemeClr>
                </a:solidFill>
              </a:rPr>
              <a:t>From M. </a:t>
            </a:r>
            <a:r>
              <a:rPr lang="en-US" sz="2000" dirty="0" err="1">
                <a:solidFill>
                  <a:schemeClr val="accent2">
                    <a:lumMod val="50000"/>
                  </a:schemeClr>
                </a:solidFill>
              </a:rPr>
              <a:t>Ondrusek</a:t>
            </a:r>
            <a:r>
              <a:rPr lang="en-US" sz="2000" dirty="0">
                <a:solidFill>
                  <a:schemeClr val="accent2">
                    <a:lumMod val="50000"/>
                  </a:schemeClr>
                </a:solidFill>
              </a:rPr>
              <a:t> Dec 18, 2014</a:t>
            </a:r>
          </a:p>
        </p:txBody>
      </p:sp>
      <p:sp>
        <p:nvSpPr>
          <p:cNvPr id="8" name="TextBox 7"/>
          <p:cNvSpPr txBox="1"/>
          <p:nvPr/>
        </p:nvSpPr>
        <p:spPr>
          <a:xfrm>
            <a:off x="6096000" y="5791200"/>
            <a:ext cx="4267200" cy="923330"/>
          </a:xfrm>
          <a:prstGeom prst="rect">
            <a:avLst/>
          </a:prstGeom>
          <a:noFill/>
        </p:spPr>
        <p:txBody>
          <a:bodyPr wrap="square" rtlCol="0">
            <a:spAutoFit/>
          </a:bodyPr>
          <a:lstStyle/>
          <a:p>
            <a:r>
              <a:rPr lang="en-US" dirty="0">
                <a:solidFill>
                  <a:schemeClr val="accent6">
                    <a:lumMod val="50000"/>
                  </a:schemeClr>
                </a:solidFill>
              </a:rPr>
              <a:t>Multiple other instruments from other groups (above and below water) were deployed, comparison is in progress</a:t>
            </a:r>
          </a:p>
        </p:txBody>
      </p:sp>
    </p:spTree>
    <p:extLst>
      <p:ext uri="{BB962C8B-B14F-4D97-AF65-F5344CB8AC3E}">
        <p14:creationId xmlns:p14="http://schemas.microsoft.com/office/powerpoint/2010/main" xmlns="" val="1040669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8551" y="2010810"/>
            <a:ext cx="8705235" cy="3953094"/>
          </a:xfrm>
        </p:spPr>
        <p:txBody>
          <a:bodyPr>
            <a:normAutofit/>
          </a:bodyPr>
          <a:lstStyle/>
          <a:p>
            <a:pPr>
              <a:spcAft>
                <a:spcPts val="12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To demonstrate a Radiative Transfer (RT) based radiometric vicarious calibration methodology for current and future satellite OC sensors. </a:t>
            </a:r>
          </a:p>
          <a:p>
            <a:pPr>
              <a:spcAft>
                <a:spcPts val="12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We envision our methodology as being capable of carrying out OC sensor </a:t>
            </a:r>
            <a:r>
              <a:rPr lang="en-US" dirty="0">
                <a:latin typeface="Times New Roman" panose="02020603050405020304" pitchFamily="18" charset="0"/>
                <a:cs typeface="Times New Roman" panose="02020603050405020304" pitchFamily="18" charset="0"/>
              </a:rPr>
              <a:t>validation of SDR and </a:t>
            </a:r>
            <a:r>
              <a:rPr lang="en-US" dirty="0" smtClean="0">
                <a:latin typeface="Times New Roman" panose="02020603050405020304" pitchFamily="18" charset="0"/>
                <a:cs typeface="Times New Roman" panose="02020603050405020304" pitchFamily="18" charset="0"/>
              </a:rPr>
              <a:t>possibly </a:t>
            </a:r>
            <a:r>
              <a:rPr lang="en-US" dirty="0">
                <a:latin typeface="Times New Roman" panose="02020603050405020304" pitchFamily="18" charset="0"/>
                <a:cs typeface="Times New Roman" panose="02020603050405020304" pitchFamily="18" charset="0"/>
              </a:rPr>
              <a:t>calibrations independently of the atmospheric correction process.</a:t>
            </a:r>
          </a:p>
        </p:txBody>
      </p:sp>
      <p:sp>
        <p:nvSpPr>
          <p:cNvPr id="4" name="Rectangle 3"/>
          <p:cNvSpPr/>
          <p:nvPr/>
        </p:nvSpPr>
        <p:spPr>
          <a:xfrm>
            <a:off x="5591944" y="6017792"/>
            <a:ext cx="5004048"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 </a:t>
            </a:r>
            <a:r>
              <a:rPr lang="en-US" dirty="0" err="1">
                <a:latin typeface="Times New Roman" panose="02020603050405020304" pitchFamily="18" charset="0"/>
                <a:cs typeface="Times New Roman" panose="02020603050405020304" pitchFamily="18" charset="0"/>
              </a:rPr>
              <a:t>Hlaing</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Gilerson</a:t>
            </a:r>
            <a:r>
              <a:rPr lang="en-US" dirty="0">
                <a:latin typeface="Times New Roman" panose="02020603050405020304" pitchFamily="18" charset="0"/>
                <a:cs typeface="Times New Roman" panose="02020603050405020304" pitchFamily="18" charset="0"/>
              </a:rPr>
              <a:t>, R. Foster, M. Wang, R. </a:t>
            </a:r>
            <a:r>
              <a:rPr lang="en-US" dirty="0" err="1">
                <a:latin typeface="Times New Roman" panose="02020603050405020304" pitchFamily="18" charset="0"/>
                <a:cs typeface="Times New Roman" panose="02020603050405020304" pitchFamily="18" charset="0"/>
              </a:rPr>
              <a:t>Arnone</a:t>
            </a:r>
            <a:r>
              <a:rPr lang="en-US" dirty="0">
                <a:latin typeface="Times New Roman" panose="02020603050405020304" pitchFamily="18" charset="0"/>
                <a:cs typeface="Times New Roman" panose="02020603050405020304" pitchFamily="18" charset="0"/>
              </a:rPr>
              <a:t>, S. Ahmed, Optics Express, 2014</a:t>
            </a:r>
            <a:endParaRPr lang="en-US" dirty="0"/>
          </a:p>
        </p:txBody>
      </p:sp>
      <p:sp>
        <p:nvSpPr>
          <p:cNvPr id="5" name="Title 1"/>
          <p:cNvSpPr txBox="1">
            <a:spLocks/>
          </p:cNvSpPr>
          <p:nvPr/>
        </p:nvSpPr>
        <p:spPr>
          <a:xfrm>
            <a:off x="1981200" y="228600"/>
            <a:ext cx="8229600" cy="114300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6">
                    <a:lumMod val="50000"/>
                  </a:schemeClr>
                </a:solidFill>
                <a:latin typeface="Times New Roman" panose="02020603050405020304" pitchFamily="18" charset="0"/>
                <a:cs typeface="Times New Roman" panose="02020603050405020304" pitchFamily="18" charset="0"/>
              </a:rPr>
              <a:t>A Radiometric Approach for Calibration of Current and Future Ocean Color Satellite Sensors</a:t>
            </a:r>
            <a:endParaRPr lang="en-US" dirty="0">
              <a:solidFill>
                <a:schemeClr val="accent6">
                  <a:lumMod val="50000"/>
                </a:schemeClr>
              </a:solidFill>
            </a:endParaRPr>
          </a:p>
        </p:txBody>
      </p:sp>
      <p:sp>
        <p:nvSpPr>
          <p:cNvPr id="6" name="Rectangle 5"/>
          <p:cNvSpPr/>
          <p:nvPr/>
        </p:nvSpPr>
        <p:spPr>
          <a:xfrm>
            <a:off x="1752601" y="1371601"/>
            <a:ext cx="2265685" cy="646331"/>
          </a:xfrm>
          <a:prstGeom prst="rect">
            <a:avLst/>
          </a:prstGeom>
        </p:spPr>
        <p:txBody>
          <a:bodyPr wrap="none">
            <a:spAutoFit/>
          </a:bodyPr>
          <a:lstStyle/>
          <a:p>
            <a:r>
              <a:rPr lang="en-US" sz="3600" dirty="0"/>
              <a:t>Objectives:</a:t>
            </a:r>
          </a:p>
        </p:txBody>
      </p:sp>
    </p:spTree>
    <p:extLst>
      <p:ext uri="{BB962C8B-B14F-4D97-AF65-F5344CB8AC3E}">
        <p14:creationId xmlns:p14="http://schemas.microsoft.com/office/powerpoint/2010/main" xmlns="" val="3017657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419" y="228600"/>
            <a:ext cx="8229600" cy="792088"/>
          </a:xfrm>
        </p:spPr>
        <p:txBody>
          <a:bodyPr/>
          <a:lstStyle/>
          <a:p>
            <a:r>
              <a:rPr lang="en-US" dirty="0" smtClean="0"/>
              <a:t>Methodology</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t="-4086"/>
          <a:stretch/>
        </p:blipFill>
        <p:spPr bwMode="auto">
          <a:xfrm>
            <a:off x="1828801" y="2286000"/>
            <a:ext cx="8317585" cy="3641576"/>
          </a:xfrm>
          <a:prstGeom prst="rect">
            <a:avLst/>
          </a:prstGeom>
          <a:noFill/>
          <a:ln>
            <a:noFill/>
          </a:ln>
          <a:extLst>
            <a:ext uri="{53640926-AAD7-44D8-BBD7-CCE9431645EC}">
              <a14:shadowObscured xmlns:a14="http://schemas.microsoft.com/office/drawing/2010/main" xmlns=""/>
            </a:ext>
          </a:extLst>
        </p:spPr>
      </p:pic>
      <p:sp>
        <p:nvSpPr>
          <p:cNvPr id="6" name="TextBox 5"/>
          <p:cNvSpPr txBox="1"/>
          <p:nvPr/>
        </p:nvSpPr>
        <p:spPr>
          <a:xfrm>
            <a:off x="4452004" y="1477626"/>
            <a:ext cx="2686698" cy="477054"/>
          </a:xfrm>
          <a:prstGeom prst="rect">
            <a:avLst/>
          </a:prstGeom>
          <a:noFill/>
        </p:spPr>
        <p:txBody>
          <a:bodyPr wrap="none" rtlCol="0">
            <a:spAutoFit/>
          </a:bodyPr>
          <a:lstStyle/>
          <a:p>
            <a:r>
              <a:rPr lang="en-US" sz="2500" b="1" dirty="0">
                <a:solidFill>
                  <a:srgbClr val="000099"/>
                </a:solidFill>
              </a:rPr>
              <a:t>TOA – Ocean - TOA</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26291" y="1438"/>
            <a:ext cx="2124456" cy="2590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867459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r="19658"/>
          <a:stretch/>
        </p:blipFill>
        <p:spPr bwMode="auto">
          <a:xfrm>
            <a:off x="3287688" y="1029068"/>
            <a:ext cx="5485366" cy="350520"/>
          </a:xfrm>
          <a:prstGeom prst="rect">
            <a:avLst/>
          </a:prstGeom>
          <a:ln>
            <a:noFill/>
          </a:ln>
          <a:extLst>
            <a:ext uri="{53640926-AAD7-44D8-BBD7-CCE9431645EC}">
              <a14:shadowObscured xmlns:a14="http://schemas.microsoft.com/office/drawing/2010/main" xmlns=""/>
            </a:ext>
          </a:extLst>
        </p:spPr>
      </p:pic>
      <p:sp>
        <p:nvSpPr>
          <p:cNvPr id="2" name="Title 1"/>
          <p:cNvSpPr>
            <a:spLocks noGrp="1"/>
          </p:cNvSpPr>
          <p:nvPr>
            <p:ph type="title"/>
          </p:nvPr>
        </p:nvSpPr>
        <p:spPr>
          <a:xfrm>
            <a:off x="1981200" y="74798"/>
            <a:ext cx="8229600" cy="850106"/>
          </a:xfrm>
        </p:spPr>
        <p:txBody>
          <a:bodyPr>
            <a:normAutofit fontScale="90000"/>
          </a:bodyPr>
          <a:lstStyle/>
          <a:p>
            <a:r>
              <a:rPr lang="en-US" dirty="0"/>
              <a:t>Matchup comparisons between the simulated and VIIRS L</a:t>
            </a:r>
            <a:r>
              <a:rPr lang="en-US" baseline="-25000" dirty="0"/>
              <a:t>t</a:t>
            </a:r>
            <a:r>
              <a:rPr lang="en-US" dirty="0"/>
              <a:t> (λ)</a:t>
            </a:r>
          </a:p>
        </p:txBody>
      </p:sp>
      <p:grpSp>
        <p:nvGrpSpPr>
          <p:cNvPr id="10" name="Group 9"/>
          <p:cNvGrpSpPr/>
          <p:nvPr/>
        </p:nvGrpSpPr>
        <p:grpSpPr>
          <a:xfrm>
            <a:off x="1703511" y="1339128"/>
            <a:ext cx="4022286" cy="3992768"/>
            <a:chOff x="179511" y="1740488"/>
            <a:chExt cx="4022286" cy="3992768"/>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11797" t="5122" r="16598"/>
            <a:stretch/>
          </p:blipFill>
          <p:spPr bwMode="auto">
            <a:xfrm>
              <a:off x="179511" y="1740488"/>
              <a:ext cx="4022286" cy="3992768"/>
            </a:xfrm>
            <a:prstGeom prst="rect">
              <a:avLst/>
            </a:prstGeom>
            <a:ln>
              <a:noFill/>
            </a:ln>
            <a:extLst>
              <a:ext uri="{53640926-AAD7-44D8-BBD7-CCE9431645EC}">
                <a14:shadowObscured xmlns:a14="http://schemas.microsoft.com/office/drawing/2010/main" xmlns=""/>
              </a:ext>
            </a:extLst>
          </p:spPr>
        </p:pic>
        <p:sp>
          <p:nvSpPr>
            <p:cNvPr id="7" name="TextBox 6"/>
            <p:cNvSpPr txBox="1"/>
            <p:nvPr/>
          </p:nvSpPr>
          <p:spPr>
            <a:xfrm>
              <a:off x="1922915" y="1907540"/>
              <a:ext cx="992901" cy="369332"/>
            </a:xfrm>
            <a:prstGeom prst="rect">
              <a:avLst/>
            </a:prstGeom>
            <a:noFill/>
          </p:spPr>
          <p:txBody>
            <a:bodyPr wrap="none" rtlCol="0">
              <a:spAutoFit/>
            </a:bodyPr>
            <a:lstStyle/>
            <a:p>
              <a:r>
                <a:rPr lang="en-US" dirty="0"/>
                <a:t>WaveCIS</a:t>
              </a:r>
            </a:p>
          </p:txBody>
        </p:sp>
      </p:grpSp>
      <p:grpSp>
        <p:nvGrpSpPr>
          <p:cNvPr id="9" name="Group 8"/>
          <p:cNvGrpSpPr/>
          <p:nvPr/>
        </p:nvGrpSpPr>
        <p:grpSpPr>
          <a:xfrm>
            <a:off x="6456039" y="1386861"/>
            <a:ext cx="3962762" cy="3938901"/>
            <a:chOff x="4932039" y="1772816"/>
            <a:chExt cx="3962762" cy="3938901"/>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12071" t="6402" r="17148"/>
            <a:stretch/>
          </p:blipFill>
          <p:spPr bwMode="auto">
            <a:xfrm>
              <a:off x="4932039" y="1772816"/>
              <a:ext cx="3962762" cy="3938901"/>
            </a:xfrm>
            <a:prstGeom prst="rect">
              <a:avLst/>
            </a:prstGeom>
            <a:ln>
              <a:noFill/>
            </a:ln>
            <a:extLst>
              <a:ext uri="{53640926-AAD7-44D8-BBD7-CCE9431645EC}">
                <a14:shadowObscured xmlns:a14="http://schemas.microsoft.com/office/drawing/2010/main" xmlns=""/>
              </a:ext>
            </a:extLst>
          </p:spPr>
        </p:pic>
        <p:sp>
          <p:nvSpPr>
            <p:cNvPr id="8" name="TextBox 7"/>
            <p:cNvSpPr txBox="1"/>
            <p:nvPr/>
          </p:nvSpPr>
          <p:spPr>
            <a:xfrm>
              <a:off x="6860072" y="1870353"/>
              <a:ext cx="719621" cy="369332"/>
            </a:xfrm>
            <a:prstGeom prst="rect">
              <a:avLst/>
            </a:prstGeom>
            <a:noFill/>
          </p:spPr>
          <p:txBody>
            <a:bodyPr wrap="none" rtlCol="0">
              <a:spAutoFit/>
            </a:bodyPr>
            <a:lstStyle/>
            <a:p>
              <a:r>
                <a:rPr lang="en-US" dirty="0"/>
                <a:t>LISCO</a:t>
              </a:r>
            </a:p>
          </p:txBody>
        </p:sp>
      </p:grpSp>
      <p:sp>
        <p:nvSpPr>
          <p:cNvPr id="11" name="Rectangle 10"/>
          <p:cNvSpPr/>
          <p:nvPr/>
        </p:nvSpPr>
        <p:spPr>
          <a:xfrm>
            <a:off x="1631504" y="5361913"/>
            <a:ext cx="9001000" cy="1378839"/>
          </a:xfrm>
          <a:prstGeom prst="rect">
            <a:avLst/>
          </a:prstGeom>
        </p:spPr>
        <p:txBody>
          <a:bodyPr wrap="square">
            <a:spAutoFit/>
          </a:bodyPr>
          <a:lstStyle/>
          <a:p>
            <a:pPr marL="285750" indent="-285750" algn="just">
              <a:lnSpc>
                <a:spcPct val="115000"/>
              </a:lnSpc>
              <a:spcBef>
                <a:spcPts val="600"/>
              </a:spcBef>
              <a:buFont typeface="Wingdings" panose="05000000000000000000" pitchFamily="2" charset="2"/>
              <a:buChar char="q"/>
            </a:pPr>
            <a:r>
              <a:rPr lang="en-US" sz="1600" dirty="0">
                <a:latin typeface="Times New Roman"/>
                <a:ea typeface="Calibri"/>
              </a:rPr>
              <a:t>Excellent correlations with the overall R values close to 1 are observed for both sites. </a:t>
            </a:r>
          </a:p>
          <a:p>
            <a:pPr marL="285750" indent="-285750" algn="just">
              <a:lnSpc>
                <a:spcPct val="115000"/>
              </a:lnSpc>
              <a:spcBef>
                <a:spcPts val="600"/>
              </a:spcBef>
              <a:buFont typeface="Wingdings" panose="05000000000000000000" pitchFamily="2" charset="2"/>
              <a:buChar char="q"/>
            </a:pPr>
            <a:r>
              <a:rPr lang="en-US" sz="1600" dirty="0">
                <a:latin typeface="Times New Roman"/>
                <a:ea typeface="Calibri"/>
              </a:rPr>
              <a:t>Spectral variation ranges of simulated and VIIRS </a:t>
            </a:r>
            <a:r>
              <a:rPr lang="en-US" sz="1600" i="1" dirty="0">
                <a:latin typeface="Times New Roman"/>
                <a:ea typeface="Calibri"/>
              </a:rPr>
              <a:t>L</a:t>
            </a:r>
            <a:r>
              <a:rPr lang="en-US" sz="1600" i="1" baseline="-25000" dirty="0">
                <a:latin typeface="Times New Roman"/>
                <a:ea typeface="Calibri"/>
              </a:rPr>
              <a:t>t</a:t>
            </a:r>
            <a:r>
              <a:rPr lang="en-US" sz="1600" dirty="0">
                <a:latin typeface="Times New Roman"/>
                <a:ea typeface="Calibri"/>
              </a:rPr>
              <a:t> (</a:t>
            </a:r>
            <a:r>
              <a:rPr lang="en-US" sz="1600" i="1" dirty="0">
                <a:latin typeface="Times New Roman"/>
                <a:ea typeface="Calibri"/>
              </a:rPr>
              <a:t>λ</a:t>
            </a:r>
            <a:r>
              <a:rPr lang="en-US" sz="1600" dirty="0">
                <a:latin typeface="Times New Roman"/>
                <a:ea typeface="Calibri"/>
              </a:rPr>
              <a:t>) are the same. </a:t>
            </a:r>
          </a:p>
          <a:p>
            <a:pPr marL="285750" indent="-285750" algn="just">
              <a:lnSpc>
                <a:spcPct val="115000"/>
              </a:lnSpc>
              <a:spcBef>
                <a:spcPts val="600"/>
              </a:spcBef>
              <a:buFont typeface="Wingdings" panose="05000000000000000000" pitchFamily="2" charset="2"/>
              <a:buChar char="q"/>
            </a:pPr>
            <a:r>
              <a:rPr lang="en-US" sz="1600" dirty="0">
                <a:latin typeface="Times New Roman"/>
                <a:ea typeface="Calibri"/>
              </a:rPr>
              <a:t>Regression lines for the comparisons are very close to 1:1 diagonals: simulated </a:t>
            </a:r>
            <a:r>
              <a:rPr lang="en-US" sz="1600" i="1" dirty="0">
                <a:latin typeface="Times New Roman"/>
                <a:ea typeface="Calibri"/>
              </a:rPr>
              <a:t>L</a:t>
            </a:r>
            <a:r>
              <a:rPr lang="en-US" sz="1600" i="1" baseline="-25000" dirty="0">
                <a:latin typeface="Times New Roman"/>
                <a:ea typeface="Calibri"/>
              </a:rPr>
              <a:t>t</a:t>
            </a:r>
            <a:r>
              <a:rPr lang="en-US" sz="1600" dirty="0">
                <a:latin typeface="Times New Roman"/>
                <a:ea typeface="Calibri"/>
              </a:rPr>
              <a:t> (</a:t>
            </a:r>
            <a:r>
              <a:rPr lang="en-US" sz="1600" i="1" dirty="0">
                <a:latin typeface="Times New Roman"/>
                <a:ea typeface="Calibri"/>
              </a:rPr>
              <a:t>λ</a:t>
            </a:r>
            <a:r>
              <a:rPr lang="en-US" sz="1600" dirty="0">
                <a:latin typeface="Times New Roman"/>
                <a:ea typeface="Calibri"/>
              </a:rPr>
              <a:t>) data are spectrally and magnitude wise consistent with those of measured (i.e. VIIRS).</a:t>
            </a:r>
          </a:p>
        </p:txBody>
      </p:sp>
    </p:spTree>
    <p:extLst>
      <p:ext uri="{BB962C8B-B14F-4D97-AF65-F5344CB8AC3E}">
        <p14:creationId xmlns:p14="http://schemas.microsoft.com/office/powerpoint/2010/main" xmlns="" val="3758290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4798"/>
            <a:ext cx="9144000" cy="850106"/>
          </a:xfrm>
        </p:spPr>
        <p:txBody>
          <a:bodyPr>
            <a:noAutofit/>
          </a:bodyPr>
          <a:lstStyle/>
          <a:p>
            <a:r>
              <a:rPr lang="en-US" sz="2700" dirty="0"/>
              <a:t>Matchup comparisons between the simulated and VIIRS L</a:t>
            </a:r>
            <a:r>
              <a:rPr lang="en-US" sz="2700" baseline="-25000" dirty="0"/>
              <a:t>t</a:t>
            </a:r>
            <a:r>
              <a:rPr lang="en-US" sz="2700" dirty="0"/>
              <a:t> (λ) at each wavelength (Blue &amp; Green parts of the spectrum)</a:t>
            </a:r>
          </a:p>
        </p:txBody>
      </p:sp>
      <p:sp>
        <p:nvSpPr>
          <p:cNvPr id="11" name="Rectangle 10"/>
          <p:cNvSpPr/>
          <p:nvPr/>
        </p:nvSpPr>
        <p:spPr>
          <a:xfrm>
            <a:off x="7176120" y="1264651"/>
            <a:ext cx="3419872" cy="4287328"/>
          </a:xfrm>
          <a:prstGeom prst="rect">
            <a:avLst/>
          </a:prstGeom>
        </p:spPr>
        <p:txBody>
          <a:bodyPr wrap="square">
            <a:spAutoFit/>
          </a:bodyPr>
          <a:lstStyle/>
          <a:p>
            <a:pPr marL="285750" indent="-285750" algn="just">
              <a:lnSpc>
                <a:spcPct val="115000"/>
              </a:lnSpc>
              <a:spcBef>
                <a:spcPts val="600"/>
              </a:spcBef>
              <a:buFont typeface="Wingdings" panose="05000000000000000000" pitchFamily="2" charset="2"/>
              <a:buChar char="q"/>
            </a:pPr>
            <a:r>
              <a:rPr lang="en-US" sz="1600" dirty="0">
                <a:latin typeface="Times New Roman"/>
                <a:ea typeface="Calibri"/>
              </a:rPr>
              <a:t>Excellent correlations with the overall R values close to 1 are observed at every wavelengths. </a:t>
            </a:r>
          </a:p>
          <a:p>
            <a:pPr marL="285750" indent="-285750" algn="just">
              <a:lnSpc>
                <a:spcPct val="115000"/>
              </a:lnSpc>
              <a:spcBef>
                <a:spcPts val="600"/>
              </a:spcBef>
              <a:buFont typeface="Wingdings" panose="05000000000000000000" pitchFamily="2" charset="2"/>
              <a:buChar char="q"/>
            </a:pPr>
            <a:r>
              <a:rPr lang="en-US" sz="1600" dirty="0">
                <a:latin typeface="Times New Roman"/>
                <a:ea typeface="Calibri"/>
              </a:rPr>
              <a:t>Variation ranges of simulated and VIIRS </a:t>
            </a:r>
            <a:r>
              <a:rPr lang="en-US" sz="1600" i="1" dirty="0">
                <a:latin typeface="Times New Roman"/>
                <a:ea typeface="Calibri"/>
              </a:rPr>
              <a:t>L</a:t>
            </a:r>
            <a:r>
              <a:rPr lang="en-US" sz="1600" i="1" baseline="-25000" dirty="0">
                <a:latin typeface="Times New Roman"/>
                <a:ea typeface="Calibri"/>
              </a:rPr>
              <a:t>t</a:t>
            </a:r>
            <a:r>
              <a:rPr lang="en-US" sz="1600" dirty="0">
                <a:latin typeface="Times New Roman"/>
                <a:ea typeface="Calibri"/>
              </a:rPr>
              <a:t> are the same. </a:t>
            </a:r>
          </a:p>
          <a:p>
            <a:pPr marL="285750" indent="-285750" algn="just">
              <a:lnSpc>
                <a:spcPct val="115000"/>
              </a:lnSpc>
              <a:spcBef>
                <a:spcPts val="600"/>
              </a:spcBef>
              <a:buFont typeface="Wingdings" panose="05000000000000000000" pitchFamily="2" charset="2"/>
              <a:buChar char="q"/>
            </a:pPr>
            <a:r>
              <a:rPr lang="en-US" sz="1600" dirty="0">
                <a:latin typeface="Times New Roman"/>
                <a:ea typeface="Calibri"/>
              </a:rPr>
              <a:t>Regression lines for the comparisons are very close to 1:1 diagonals.</a:t>
            </a:r>
          </a:p>
          <a:p>
            <a:pPr marL="285750" indent="-285750" algn="just">
              <a:lnSpc>
                <a:spcPct val="115000"/>
              </a:lnSpc>
              <a:spcBef>
                <a:spcPts val="600"/>
              </a:spcBef>
              <a:buFont typeface="Wingdings" panose="05000000000000000000" pitchFamily="2" charset="2"/>
              <a:buChar char="q"/>
            </a:pPr>
            <a:r>
              <a:rPr lang="en-US" sz="1600" dirty="0">
                <a:solidFill>
                  <a:srgbClr val="000099"/>
                </a:solidFill>
                <a:latin typeface="Times New Roman"/>
                <a:ea typeface="Calibri"/>
              </a:rPr>
              <a:t>These observations underscore that the simulated dataset is suitable for making assessments of the radiometric accuracy and stability of the Satellite Ocean Color sensors in blue and green wavelengths. </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l="12073" r="16461"/>
          <a:stretch>
            <a:fillRect/>
          </a:stretch>
        </p:blipFill>
        <p:spPr bwMode="auto">
          <a:xfrm>
            <a:off x="1703513" y="1072202"/>
            <a:ext cx="2654763" cy="2788846"/>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659" r="17010"/>
          <a:stretch>
            <a:fillRect/>
          </a:stretch>
        </p:blipFill>
        <p:spPr bwMode="auto">
          <a:xfrm>
            <a:off x="4511824" y="1072202"/>
            <a:ext cx="2641742" cy="2788846"/>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12071" r="17148"/>
          <a:stretch>
            <a:fillRect/>
          </a:stretch>
        </p:blipFill>
        <p:spPr bwMode="auto">
          <a:xfrm>
            <a:off x="1718484" y="3952522"/>
            <a:ext cx="2641232" cy="2788846"/>
          </a:xfrm>
          <a:prstGeom prst="rect">
            <a:avLst/>
          </a:prstGeom>
          <a:noFill/>
          <a:extLst>
            <a:ext uri="{909E8E84-426E-40DD-AFC4-6F175D3DCCD1}">
              <a14:hiddenFill xmlns:a14="http://schemas.microsoft.com/office/drawing/2010/main" xmlns="">
                <a:solidFill>
                  <a:srgbClr val="FFFFFF"/>
                </a:solidFill>
              </a14:hiddenFill>
            </a:ext>
          </a:extLst>
        </p:spPr>
      </p:pic>
      <p:pic>
        <p:nvPicPr>
          <p:cNvPr id="1025"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l="13672" r="17757"/>
          <a:stretch>
            <a:fillRect/>
          </a:stretch>
        </p:blipFill>
        <p:spPr bwMode="auto">
          <a:xfrm>
            <a:off x="4623472" y="3935688"/>
            <a:ext cx="2570308" cy="280568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5"/>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xmlns="" val="2422855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210" y="170330"/>
            <a:ext cx="8992580" cy="1143000"/>
          </a:xfrm>
        </p:spPr>
        <p:txBody>
          <a:bodyPr>
            <a:noAutofit/>
          </a:bodyPr>
          <a:lstStyle/>
          <a:p>
            <a:r>
              <a:rPr lang="en-US" sz="3600" dirty="0"/>
              <a:t>Derivation of the radiometric vicarious calibration gain factors</a:t>
            </a: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p:cNvGraphicFramePr>
            <a:graphicFrameLocks noGrp="1"/>
          </p:cNvGraphicFramePr>
          <p:nvPr>
            <p:extLst/>
          </p:nvPr>
        </p:nvGraphicFramePr>
        <p:xfrm>
          <a:off x="1631504" y="3182656"/>
          <a:ext cx="6080760" cy="2074545"/>
        </p:xfrm>
        <a:graphic>
          <a:graphicData uri="http://schemas.openxmlformats.org/drawingml/2006/table">
            <a:tbl>
              <a:tblPr firstRow="1" firstCol="1" bandRow="1">
                <a:tableStyleId>{5C22544A-7EE6-4342-B048-85BDC9FD1C3A}</a:tableStyleId>
              </a:tblPr>
              <a:tblGrid>
                <a:gridCol w="1062355"/>
                <a:gridCol w="556260"/>
                <a:gridCol w="742950"/>
                <a:gridCol w="743585"/>
                <a:gridCol w="744220"/>
                <a:gridCol w="744220"/>
                <a:gridCol w="744220"/>
                <a:gridCol w="742950"/>
              </a:tblGrid>
              <a:tr h="321945">
                <a:tc>
                  <a:txBody>
                    <a:bodyPr/>
                    <a:lstStyle/>
                    <a:p>
                      <a:pPr marL="0" marR="0" algn="ctr">
                        <a:lnSpc>
                          <a:spcPct val="115000"/>
                        </a:lnSpc>
                        <a:spcBef>
                          <a:spcPts val="0"/>
                        </a:spcBef>
                        <a:spcAft>
                          <a:spcPts val="0"/>
                        </a:spcAft>
                      </a:pPr>
                      <a:r>
                        <a:rPr lang="en-US" sz="1000" dirty="0" smtClean="0">
                          <a:effectLst/>
                        </a:rPr>
                        <a:t>            </a:t>
                      </a:r>
                      <a:r>
                        <a:rPr lang="en-US" sz="1000" dirty="0">
                          <a:effectLst/>
                        </a:rPr>
                        <a:t>λ</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410</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443</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486</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551</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671</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745</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862</a:t>
                      </a:r>
                      <a:endParaRPr lang="en-US" sz="1000">
                        <a:solidFill>
                          <a:srgbClr val="000000"/>
                        </a:solidFill>
                        <a:effectLst/>
                        <a:latin typeface="Times New Roman"/>
                        <a:ea typeface="Calibri"/>
                        <a:cs typeface="Times New Roman"/>
                      </a:endParaRPr>
                    </a:p>
                  </a:txBody>
                  <a:tcPr marL="68580" marR="68580" marT="0" marB="0" anchor="ctr"/>
                </a:tc>
              </a:tr>
              <a:tr h="0">
                <a:tc>
                  <a:txBody>
                    <a:bodyPr/>
                    <a:lstStyle/>
                    <a:p>
                      <a:pPr marL="0" marR="0" algn="ctr">
                        <a:lnSpc>
                          <a:spcPct val="115000"/>
                        </a:lnSpc>
                        <a:spcBef>
                          <a:spcPts val="0"/>
                        </a:spcBef>
                        <a:spcAft>
                          <a:spcPts val="0"/>
                        </a:spcAft>
                      </a:pPr>
                      <a:r>
                        <a:rPr lang="en-US" sz="1000">
                          <a:effectLst/>
                        </a:rPr>
                        <a:t>N for All</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80</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77</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74</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74</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76</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75</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76</a:t>
                      </a:r>
                      <a:endParaRPr lang="en-US" sz="100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Current MOBY</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0.9605</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1.0019</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1.0078</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0.9724</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1.0146</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1.0389</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a:t>
                      </a:r>
                      <a:endParaRPr lang="en-US" sz="100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 </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 </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WaveCIS</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0.9653    </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1.0118</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0.9693</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0.9478</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0.8917</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0.8538</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0.7075</a:t>
                      </a:r>
                      <a:endParaRPr lang="en-US" sz="100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STD</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0.0191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0.0234    </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0.0277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0.0385</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0.0560</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0.1069</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0.0774</a:t>
                      </a:r>
                      <a:endParaRPr lang="en-US" sz="100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LISCO</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0.967</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1.0171</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0.976</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0.9605</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0.9123</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0.8682</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0.6998</a:t>
                      </a:r>
                      <a:endParaRPr lang="en-US" sz="1000" dirty="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STD</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0.0211</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0.0248</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0.0288</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0.0354</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0.0413</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0.0968</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0.0505</a:t>
                      </a:r>
                      <a:endParaRPr lang="en-US" sz="1000" dirty="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All (LISCO and WaveCIS)</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0.9658</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1.0135</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0.9715</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0.9525</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0.901</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0.8590</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0.7009</a:t>
                      </a:r>
                      <a:endParaRPr lang="en-US" sz="1000" dirty="0">
                        <a:solidFill>
                          <a:srgbClr val="000000"/>
                        </a:solidFill>
                        <a:effectLst/>
                        <a:latin typeface="Times New Roman"/>
                        <a:ea typeface="Calibri"/>
                        <a:cs typeface="Times New Roman"/>
                      </a:endParaRPr>
                    </a:p>
                  </a:txBody>
                  <a:tcPr marL="68580" marR="68580" marT="0" marB="0" anchor="ctr"/>
                </a:tc>
              </a:tr>
              <a:tr h="0">
                <a:tc>
                  <a:txBody>
                    <a:bodyPr/>
                    <a:lstStyle/>
                    <a:p>
                      <a:pPr marL="0" marR="0" algn="ctr">
                        <a:lnSpc>
                          <a:spcPct val="115000"/>
                        </a:lnSpc>
                        <a:spcBef>
                          <a:spcPts val="0"/>
                        </a:spcBef>
                        <a:spcAft>
                          <a:spcPts val="0"/>
                        </a:spcAft>
                      </a:pPr>
                      <a:r>
                        <a:rPr lang="en-US" sz="1000">
                          <a:effectLst/>
                        </a:rPr>
                        <a:t>STD</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0.0193</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0.0238</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0.0281</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0.0376</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0.0517</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0.1031</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0.0689</a:t>
                      </a:r>
                      <a:endParaRPr lang="en-US" sz="1000" dirty="0">
                        <a:solidFill>
                          <a:srgbClr val="000000"/>
                        </a:solidFill>
                        <a:effectLst/>
                        <a:latin typeface="Times New Roman"/>
                        <a:ea typeface="Calibri"/>
                        <a:cs typeface="Times New Roman"/>
                      </a:endParaRPr>
                    </a:p>
                  </a:txBody>
                  <a:tcPr marL="68580" marR="68580" marT="0" marB="0"/>
                </a:tc>
              </a:tr>
            </a:tbl>
          </a:graphicData>
        </a:graphic>
      </p:graphicFrame>
      <p:sp>
        <p:nvSpPr>
          <p:cNvPr id="7" name="TextBox 6"/>
          <p:cNvSpPr txBox="1"/>
          <p:nvPr/>
        </p:nvSpPr>
        <p:spPr>
          <a:xfrm>
            <a:off x="4383993" y="2915652"/>
            <a:ext cx="679353" cy="369332"/>
          </a:xfrm>
          <a:prstGeom prst="rect">
            <a:avLst/>
          </a:prstGeom>
          <a:noFill/>
        </p:spPr>
        <p:txBody>
          <a:bodyPr wrap="none" rtlCol="0">
            <a:spAutoFit/>
          </a:bodyPr>
          <a:lstStyle/>
          <a:p>
            <a:r>
              <a:rPr lang="en-US" b="1" dirty="0"/>
              <a:t>VIIRS</a:t>
            </a:r>
          </a:p>
        </p:txBody>
      </p:sp>
      <p:grpSp>
        <p:nvGrpSpPr>
          <p:cNvPr id="20" name="Group 19"/>
          <p:cNvGrpSpPr/>
          <p:nvPr/>
        </p:nvGrpSpPr>
        <p:grpSpPr>
          <a:xfrm>
            <a:off x="1583773" y="1268760"/>
            <a:ext cx="3259839" cy="864096"/>
            <a:chOff x="3419872" y="1196752"/>
            <a:chExt cx="3259839" cy="864096"/>
          </a:xfrm>
        </p:grpSpPr>
        <p:graphicFrame>
          <p:nvGraphicFramePr>
            <p:cNvPr id="5" name="Object 4"/>
            <p:cNvGraphicFramePr>
              <a:graphicFrameLocks noChangeAspect="1"/>
            </p:cNvGraphicFramePr>
            <p:nvPr>
              <p:extLst/>
            </p:nvPr>
          </p:nvGraphicFramePr>
          <p:xfrm>
            <a:off x="3419872" y="1268760"/>
            <a:ext cx="2088232" cy="682156"/>
          </p:xfrm>
          <a:graphic>
            <a:graphicData uri="http://schemas.openxmlformats.org/presentationml/2006/ole">
              <p:oleObj spid="_x0000_s1037" name="Equation" r:id="rId3" imgW="939836" imgH="302090" progId="Equation.3">
                <p:embed/>
              </p:oleObj>
            </a:graphicData>
          </a:graphic>
        </p:graphicFrame>
        <p:sp>
          <p:nvSpPr>
            <p:cNvPr id="8" name="TextBox 7"/>
            <p:cNvSpPr txBox="1"/>
            <p:nvPr/>
          </p:nvSpPr>
          <p:spPr>
            <a:xfrm>
              <a:off x="5796136" y="1196752"/>
              <a:ext cx="883575" cy="307777"/>
            </a:xfrm>
            <a:prstGeom prst="rect">
              <a:avLst/>
            </a:prstGeom>
            <a:noFill/>
          </p:spPr>
          <p:txBody>
            <a:bodyPr wrap="none" rtlCol="0">
              <a:spAutoFit/>
            </a:bodyPr>
            <a:lstStyle/>
            <a:p>
              <a:r>
                <a:rPr lang="en-US" sz="1400" dirty="0">
                  <a:solidFill>
                    <a:srgbClr val="000099"/>
                  </a:solidFill>
                  <a:latin typeface="Times New Roman" panose="02020603050405020304" pitchFamily="18" charset="0"/>
                  <a:cs typeface="Times New Roman" panose="02020603050405020304" pitchFamily="18" charset="0"/>
                </a:rPr>
                <a:t>simulated</a:t>
              </a:r>
            </a:p>
          </p:txBody>
        </p:sp>
        <p:cxnSp>
          <p:nvCxnSpPr>
            <p:cNvPr id="10" name="Straight Arrow Connector 9"/>
            <p:cNvCxnSpPr/>
            <p:nvPr/>
          </p:nvCxnSpPr>
          <p:spPr>
            <a:xfrm flipH="1">
              <a:off x="5492740" y="1366825"/>
              <a:ext cx="360040" cy="6213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64588" y="1753071"/>
              <a:ext cx="744114" cy="307777"/>
            </a:xfrm>
            <a:prstGeom prst="rect">
              <a:avLst/>
            </a:prstGeom>
            <a:noFill/>
          </p:spPr>
          <p:txBody>
            <a:bodyPr wrap="none" rtlCol="0">
              <a:spAutoFit/>
            </a:bodyPr>
            <a:lstStyle/>
            <a:p>
              <a:r>
                <a:rPr lang="en-US" sz="1400" dirty="0">
                  <a:solidFill>
                    <a:srgbClr val="000099"/>
                  </a:solidFill>
                  <a:latin typeface="Times New Roman" panose="02020603050405020304" pitchFamily="18" charset="0"/>
                  <a:cs typeface="Times New Roman" panose="02020603050405020304" pitchFamily="18" charset="0"/>
                </a:rPr>
                <a:t>satellite</a:t>
              </a:r>
            </a:p>
          </p:txBody>
        </p:sp>
        <p:cxnSp>
          <p:nvCxnSpPr>
            <p:cNvPr id="12" name="Straight Arrow Connector 11"/>
            <p:cNvCxnSpPr/>
            <p:nvPr/>
          </p:nvCxnSpPr>
          <p:spPr>
            <a:xfrm flipH="1" flipV="1">
              <a:off x="5466322" y="1753071"/>
              <a:ext cx="360040" cy="1538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4" name="Table 13"/>
          <p:cNvGraphicFramePr>
            <a:graphicFrameLocks noGrp="1"/>
          </p:cNvGraphicFramePr>
          <p:nvPr>
            <p:extLst/>
          </p:nvPr>
        </p:nvGraphicFramePr>
        <p:xfrm>
          <a:off x="1623412" y="5454668"/>
          <a:ext cx="6080760" cy="1198245"/>
        </p:xfrm>
        <a:graphic>
          <a:graphicData uri="http://schemas.openxmlformats.org/drawingml/2006/table">
            <a:tbl>
              <a:tblPr firstRow="1" firstCol="1" bandRow="1">
                <a:tableStyleId>{5C22544A-7EE6-4342-B048-85BDC9FD1C3A}</a:tableStyleId>
              </a:tblPr>
              <a:tblGrid>
                <a:gridCol w="1062355"/>
                <a:gridCol w="556260"/>
                <a:gridCol w="742950"/>
                <a:gridCol w="743585"/>
                <a:gridCol w="744220"/>
                <a:gridCol w="744220"/>
                <a:gridCol w="744220"/>
                <a:gridCol w="742950"/>
              </a:tblGrid>
              <a:tr h="321945">
                <a:tc>
                  <a:txBody>
                    <a:bodyPr/>
                    <a:lstStyle/>
                    <a:p>
                      <a:pPr marL="0" marR="0" algn="ctr">
                        <a:lnSpc>
                          <a:spcPct val="115000"/>
                        </a:lnSpc>
                        <a:spcBef>
                          <a:spcPts val="0"/>
                        </a:spcBef>
                        <a:spcAft>
                          <a:spcPts val="0"/>
                        </a:spcAft>
                      </a:pPr>
                      <a:r>
                        <a:rPr lang="en-US" sz="1000" dirty="0" smtClean="0">
                          <a:effectLst/>
                        </a:rPr>
                        <a:t> </a:t>
                      </a:r>
                      <a:r>
                        <a:rPr lang="en-US" sz="1000" dirty="0">
                          <a:effectLst/>
                        </a:rPr>
                        <a:t>λ</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412</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443</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488</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547</a:t>
                      </a:r>
                      <a:endParaRPr lang="en-US" sz="100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667</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748</a:t>
                      </a:r>
                      <a:endParaRPr lang="en-US" sz="1000" dirty="0">
                        <a:solidFill>
                          <a:srgbClr val="000000"/>
                        </a:solidFill>
                        <a:effectLst/>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869</a:t>
                      </a:r>
                      <a:endParaRPr lang="en-US" sz="1000">
                        <a:solidFill>
                          <a:srgbClr val="000000"/>
                        </a:solidFill>
                        <a:effectLst/>
                        <a:latin typeface="Times New Roman"/>
                        <a:ea typeface="Calibri"/>
                        <a:cs typeface="Times New Roman"/>
                      </a:endParaRPr>
                    </a:p>
                  </a:txBody>
                  <a:tcPr marL="68580" marR="68580" marT="0" marB="0" anchor="ctr"/>
                </a:tc>
              </a:tr>
              <a:tr h="0">
                <a:tc>
                  <a:txBody>
                    <a:bodyPr/>
                    <a:lstStyle/>
                    <a:p>
                      <a:pPr marL="0" marR="0" algn="ctr">
                        <a:lnSpc>
                          <a:spcPct val="115000"/>
                        </a:lnSpc>
                        <a:spcBef>
                          <a:spcPts val="0"/>
                        </a:spcBef>
                        <a:spcAft>
                          <a:spcPts val="0"/>
                        </a:spcAft>
                      </a:pPr>
                      <a:r>
                        <a:rPr lang="en-US" sz="1000">
                          <a:effectLst/>
                        </a:rPr>
                        <a:t>N for WaveCIS</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60</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62</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61</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62</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61</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62</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51</a:t>
                      </a:r>
                      <a:endParaRPr lang="en-US" sz="1000" dirty="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Current MOBY</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0.9731</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0.991</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0.9935</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0.9994</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0.9996</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0.9989</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a:t>
                      </a:r>
                      <a:endParaRPr lang="en-US" sz="100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 </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 </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WaveCIS</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1.0060</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1.0179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1.0007    </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0.9901</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0.9693</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0.8444</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0.834</a:t>
                      </a:r>
                      <a:endParaRPr lang="en-US" sz="1000" dirty="0">
                        <a:solidFill>
                          <a:srgbClr val="000000"/>
                        </a:solidFill>
                        <a:effectLst/>
                        <a:latin typeface="Times New Roman"/>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000">
                          <a:effectLst/>
                        </a:rPr>
                        <a:t>STD</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0.067</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0.082</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0.0984</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0.13</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0.193</a:t>
                      </a:r>
                      <a:endParaRPr lang="en-US" sz="1000" dirty="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0.104</a:t>
                      </a:r>
                      <a:endParaRPr lang="en-US" sz="1000">
                        <a:solidFill>
                          <a:srgbClr val="000000"/>
                        </a:solidFill>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dirty="0">
                          <a:effectLst/>
                        </a:rPr>
                        <a:t>0.233</a:t>
                      </a:r>
                      <a:endParaRPr lang="en-US" sz="1000" dirty="0">
                        <a:solidFill>
                          <a:srgbClr val="000000"/>
                        </a:solidFill>
                        <a:effectLst/>
                        <a:latin typeface="Times New Roman"/>
                        <a:ea typeface="Calibri"/>
                        <a:cs typeface="Times New Roman"/>
                      </a:endParaRPr>
                    </a:p>
                  </a:txBody>
                  <a:tcPr marL="68580" marR="68580" marT="0" marB="0"/>
                </a:tc>
              </a:tr>
            </a:tbl>
          </a:graphicData>
        </a:graphic>
      </p:graphicFrame>
      <p:sp>
        <p:nvSpPr>
          <p:cNvPr id="15" name="TextBox 14"/>
          <p:cNvSpPr txBox="1"/>
          <p:nvPr/>
        </p:nvSpPr>
        <p:spPr>
          <a:xfrm>
            <a:off x="4295801" y="5173376"/>
            <a:ext cx="857927" cy="369332"/>
          </a:xfrm>
          <a:prstGeom prst="rect">
            <a:avLst/>
          </a:prstGeom>
          <a:noFill/>
        </p:spPr>
        <p:txBody>
          <a:bodyPr wrap="none" rtlCol="0">
            <a:spAutoFit/>
          </a:bodyPr>
          <a:lstStyle/>
          <a:p>
            <a:r>
              <a:rPr lang="en-US" b="1" dirty="0"/>
              <a:t>MODIS</a:t>
            </a:r>
          </a:p>
        </p:txBody>
      </p:sp>
      <p:sp>
        <p:nvSpPr>
          <p:cNvPr id="16" name="Oval 15"/>
          <p:cNvSpPr/>
          <p:nvPr/>
        </p:nvSpPr>
        <p:spPr>
          <a:xfrm>
            <a:off x="5447929" y="4005064"/>
            <a:ext cx="2313995" cy="216024"/>
          </a:xfrm>
          <a:prstGeom prst="ellipse">
            <a:avLst/>
          </a:prstGeom>
          <a:solidFill>
            <a:srgbClr val="C00000">
              <a:alpha val="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470857" y="4365104"/>
            <a:ext cx="2313995" cy="216024"/>
          </a:xfrm>
          <a:prstGeom prst="ellipse">
            <a:avLst/>
          </a:prstGeom>
          <a:solidFill>
            <a:srgbClr val="C00000">
              <a:alpha val="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406121" y="4797152"/>
            <a:ext cx="2313995" cy="216024"/>
          </a:xfrm>
          <a:prstGeom prst="ellipse">
            <a:avLst/>
          </a:prstGeom>
          <a:solidFill>
            <a:srgbClr val="C00000">
              <a:alpha val="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96001" y="6285864"/>
            <a:ext cx="1585823" cy="216024"/>
          </a:xfrm>
          <a:prstGeom prst="ellipse">
            <a:avLst/>
          </a:prstGeom>
          <a:solidFill>
            <a:srgbClr val="C00000">
              <a:alpha val="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67600" y="956838"/>
            <a:ext cx="3352800" cy="4001095"/>
          </a:xfrm>
          <a:prstGeom prst="rect">
            <a:avLst/>
          </a:prstGeom>
        </p:spPr>
        <p:txBody>
          <a:bodyPr wrap="square">
            <a:spAutoFit/>
          </a:bodyPr>
          <a:lstStyle/>
          <a:p>
            <a:pPr marL="285750" indent="-285750">
              <a:spcAft>
                <a:spcPts val="1200"/>
              </a:spcAft>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The </a:t>
            </a:r>
            <a:r>
              <a:rPr lang="en-US" sz="1400" i="1" dirty="0" err="1">
                <a:latin typeface="Times New Roman" panose="02020603050405020304" pitchFamily="18" charset="0"/>
                <a:cs typeface="Times New Roman" panose="02020603050405020304" pitchFamily="18" charset="0"/>
              </a:rPr>
              <a:t>g</a:t>
            </a:r>
            <a:r>
              <a:rPr lang="en-US" sz="1400" i="1" baseline="-25000" dirty="0" err="1">
                <a:latin typeface="Times New Roman" panose="02020603050405020304" pitchFamily="18" charset="0"/>
                <a:cs typeface="Times New Roman" panose="02020603050405020304" pitchFamily="18" charset="0"/>
              </a:rPr>
              <a:t>c</a:t>
            </a:r>
            <a:r>
              <a:rPr lang="en-US" sz="1400" dirty="0">
                <a:latin typeface="Times New Roman" panose="02020603050405020304" pitchFamily="18" charset="0"/>
                <a:cs typeface="Times New Roman" panose="02020603050405020304" pitchFamily="18" charset="0"/>
              </a:rPr>
              <a:t> values derived for both VIIRS MODIS for blue and green wavelengths are within typical vicarious adjustment range.</a:t>
            </a:r>
          </a:p>
          <a:p>
            <a:pPr marL="285750" indent="-285750">
              <a:spcAft>
                <a:spcPts val="1200"/>
              </a:spcAft>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 For the 671, 745 and 862 nm channels of VIIRS, the </a:t>
            </a:r>
            <a:r>
              <a:rPr lang="en-US" sz="1400" i="1" dirty="0" err="1">
                <a:latin typeface="Times New Roman" panose="02020603050405020304" pitchFamily="18" charset="0"/>
                <a:cs typeface="Times New Roman" panose="02020603050405020304" pitchFamily="18" charset="0"/>
              </a:rPr>
              <a:t>g</a:t>
            </a:r>
            <a:r>
              <a:rPr lang="en-US" sz="1400" i="1" baseline="-25000" dirty="0" err="1">
                <a:latin typeface="Times New Roman" panose="02020603050405020304" pitchFamily="18" charset="0"/>
                <a:cs typeface="Times New Roman" panose="02020603050405020304" pitchFamily="18" charset="0"/>
              </a:rPr>
              <a:t>c</a:t>
            </a:r>
            <a:r>
              <a:rPr lang="en-US" sz="1400" baseline="-250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values significantly deviate from the typical vicarious adjustment range.</a:t>
            </a:r>
          </a:p>
          <a:p>
            <a:pPr marL="285750" indent="-285750">
              <a:spcAft>
                <a:spcPts val="1200"/>
              </a:spcAft>
              <a:buFont typeface="Wingdings" panose="05000000000000000000" pitchFamily="2" charset="2"/>
              <a:buChar char="q"/>
            </a:pPr>
            <a:r>
              <a:rPr lang="en-US" sz="1400" dirty="0">
                <a:latin typeface="Times New Roman"/>
                <a:ea typeface="Calibri"/>
              </a:rPr>
              <a:t>Such large deviations also exist for MODIS in NIR channels.</a:t>
            </a:r>
          </a:p>
          <a:p>
            <a:pPr marL="285750" indent="-285750">
              <a:spcAft>
                <a:spcPts val="1200"/>
              </a:spcAft>
              <a:buFont typeface="Wingdings" panose="05000000000000000000" pitchFamily="2" charset="2"/>
              <a:buChar char="q"/>
            </a:pPr>
            <a:r>
              <a:rPr lang="en-US" sz="1400" dirty="0">
                <a:solidFill>
                  <a:srgbClr val="C00000"/>
                </a:solidFill>
                <a:latin typeface="Times New Roman"/>
                <a:ea typeface="Calibri"/>
              </a:rPr>
              <a:t>In the vicarious calibration study by </a:t>
            </a:r>
            <a:r>
              <a:rPr lang="en-US" sz="1400" dirty="0" err="1">
                <a:solidFill>
                  <a:srgbClr val="C00000"/>
                </a:solidFill>
                <a:latin typeface="Times New Roman"/>
                <a:ea typeface="Calibri"/>
              </a:rPr>
              <a:t>Melin</a:t>
            </a:r>
            <a:r>
              <a:rPr lang="en-US" sz="1400" dirty="0">
                <a:solidFill>
                  <a:srgbClr val="C00000"/>
                </a:solidFill>
                <a:latin typeface="Times New Roman"/>
                <a:ea typeface="Calibri"/>
              </a:rPr>
              <a:t> and Zibordi</a:t>
            </a:r>
            <a:r>
              <a:rPr lang="en-US" sz="1400" baseline="30000" dirty="0">
                <a:solidFill>
                  <a:srgbClr val="C00000"/>
                </a:solidFill>
                <a:latin typeface="Times New Roman"/>
                <a:ea typeface="Calibri"/>
              </a:rPr>
              <a:t>*</a:t>
            </a:r>
            <a:r>
              <a:rPr lang="en-US" sz="1400" dirty="0">
                <a:solidFill>
                  <a:srgbClr val="C00000"/>
                </a:solidFill>
                <a:latin typeface="Times New Roman"/>
                <a:ea typeface="Calibri"/>
              </a:rPr>
              <a:t> for MODIS and </a:t>
            </a:r>
            <a:r>
              <a:rPr lang="en-US" sz="1400" dirty="0" err="1">
                <a:solidFill>
                  <a:srgbClr val="C00000"/>
                </a:solidFill>
                <a:latin typeface="Times New Roman"/>
                <a:ea typeface="Calibri"/>
              </a:rPr>
              <a:t>SeaWiFS</a:t>
            </a:r>
            <a:r>
              <a:rPr lang="en-US" sz="1400" dirty="0">
                <a:solidFill>
                  <a:srgbClr val="C00000"/>
                </a:solidFill>
                <a:latin typeface="Times New Roman"/>
                <a:ea typeface="Calibri"/>
              </a:rPr>
              <a:t> sensors  based on the data from the AAOT AERONET-OC site but with a different methodology, similar trend is observed in Red and NIR.</a:t>
            </a:r>
            <a:endParaRPr lang="en-US" sz="1400" dirty="0">
              <a:solidFill>
                <a:srgbClr val="C0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775520" y="6588060"/>
            <a:ext cx="3722558" cy="369332"/>
          </a:xfrm>
          <a:prstGeom prst="rect">
            <a:avLst/>
          </a:prstGeom>
        </p:spPr>
        <p:txBody>
          <a:bodyPr wrap="none">
            <a:spAutoFit/>
          </a:bodyPr>
          <a:lstStyle/>
          <a:p>
            <a:r>
              <a:rPr lang="en-US" baseline="30000" dirty="0">
                <a:latin typeface="Times New Roman"/>
                <a:ea typeface="Calibri"/>
              </a:rPr>
              <a:t>*F. </a:t>
            </a:r>
            <a:r>
              <a:rPr lang="en-US" baseline="30000" dirty="0" err="1">
                <a:latin typeface="Times New Roman"/>
                <a:ea typeface="Calibri"/>
              </a:rPr>
              <a:t>Mélin</a:t>
            </a:r>
            <a:r>
              <a:rPr lang="en-US" baseline="30000" dirty="0">
                <a:latin typeface="Times New Roman"/>
                <a:ea typeface="Calibri"/>
              </a:rPr>
              <a:t> and G. Zibordi, Appl. Opt. </a:t>
            </a:r>
            <a:r>
              <a:rPr lang="en-US" b="1" baseline="30000" dirty="0">
                <a:latin typeface="Times New Roman"/>
                <a:ea typeface="Calibri"/>
              </a:rPr>
              <a:t>49</a:t>
            </a:r>
            <a:r>
              <a:rPr lang="en-US" baseline="30000" dirty="0">
                <a:latin typeface="Times New Roman"/>
                <a:ea typeface="Calibri"/>
              </a:rPr>
              <a:t>, 798-810 (2010).</a:t>
            </a:r>
            <a:endParaRPr lang="en-US" dirty="0"/>
          </a:p>
        </p:txBody>
      </p:sp>
      <p:sp>
        <p:nvSpPr>
          <p:cNvPr id="24" name="Rectangle 23"/>
          <p:cNvSpPr/>
          <p:nvPr/>
        </p:nvSpPr>
        <p:spPr>
          <a:xfrm>
            <a:off x="1567917" y="2094528"/>
            <a:ext cx="6216935" cy="1046440"/>
          </a:xfrm>
          <a:prstGeom prst="rect">
            <a:avLst/>
          </a:prstGeom>
        </p:spPr>
        <p:txBody>
          <a:bodyPr wrap="square">
            <a:spAutoFit/>
          </a:bodyPr>
          <a:lstStyle/>
          <a:p>
            <a:r>
              <a:rPr lang="en-US" sz="1300" b="1" u="sng" dirty="0">
                <a:solidFill>
                  <a:srgbClr val="000099"/>
                </a:solidFill>
                <a:latin typeface="Times New Roman" panose="02020603050405020304" pitchFamily="18" charset="0"/>
                <a:cs typeface="Times New Roman" panose="02020603050405020304" pitchFamily="18" charset="0"/>
              </a:rPr>
              <a:t>For VIIRS three separate sets of </a:t>
            </a:r>
            <a:r>
              <a:rPr lang="en-US" sz="1300" b="1" u="sng" dirty="0" err="1">
                <a:solidFill>
                  <a:srgbClr val="000099"/>
                </a:solidFill>
                <a:latin typeface="Times New Roman" panose="02020603050405020304" pitchFamily="18" charset="0"/>
                <a:cs typeface="Times New Roman" panose="02020603050405020304" pitchFamily="18" charset="0"/>
              </a:rPr>
              <a:t>g</a:t>
            </a:r>
            <a:r>
              <a:rPr lang="en-US" sz="1300" b="1" u="sng" baseline="-25000" dirty="0" err="1">
                <a:solidFill>
                  <a:srgbClr val="000099"/>
                </a:solidFill>
                <a:latin typeface="Times New Roman" panose="02020603050405020304" pitchFamily="18" charset="0"/>
                <a:cs typeface="Times New Roman" panose="02020603050405020304" pitchFamily="18" charset="0"/>
              </a:rPr>
              <a:t>c</a:t>
            </a:r>
            <a:r>
              <a:rPr lang="en-US" sz="1300" b="1" u="sng" dirty="0">
                <a:solidFill>
                  <a:srgbClr val="000099"/>
                </a:solidFill>
                <a:latin typeface="Times New Roman" panose="02020603050405020304" pitchFamily="18" charset="0"/>
                <a:cs typeface="Times New Roman" panose="02020603050405020304" pitchFamily="18" charset="0"/>
              </a:rPr>
              <a:t>(λ) derived:  </a:t>
            </a:r>
          </a:p>
          <a:p>
            <a:pPr marL="742950" lvl="1" indent="-285750">
              <a:spcAft>
                <a:spcPts val="600"/>
              </a:spcAft>
              <a:buFont typeface="Wingdings" panose="05000000000000000000" pitchFamily="2" charset="2"/>
              <a:buChar char="Ø"/>
            </a:pPr>
            <a:r>
              <a:rPr lang="en-US" sz="1300" dirty="0">
                <a:latin typeface="Times New Roman" panose="02020603050405020304" pitchFamily="18" charset="0"/>
                <a:cs typeface="Times New Roman" panose="02020603050405020304" pitchFamily="18" charset="0"/>
              </a:rPr>
              <a:t>one set from combined match-up points for the LISCO and WaveCIS sites, </a:t>
            </a:r>
          </a:p>
          <a:p>
            <a:pPr marL="742950" lvl="1" indent="-285750">
              <a:spcAft>
                <a:spcPts val="600"/>
              </a:spcAft>
              <a:buFont typeface="Wingdings" panose="05000000000000000000" pitchFamily="2" charset="2"/>
              <a:buChar char="Ø"/>
            </a:pPr>
            <a:r>
              <a:rPr lang="en-US" sz="1300" dirty="0">
                <a:latin typeface="Times New Roman" panose="02020603050405020304" pitchFamily="18" charset="0"/>
                <a:cs typeface="Times New Roman" panose="02020603050405020304" pitchFamily="18" charset="0"/>
              </a:rPr>
              <a:t>another two derived using match-up points for each site separately.</a:t>
            </a:r>
          </a:p>
          <a:p>
            <a:pPr marL="742950" lvl="1" indent="-285750">
              <a:spcAft>
                <a:spcPts val="600"/>
              </a:spcAft>
              <a:buFont typeface="Wingdings" panose="05000000000000000000" pitchFamily="2" charset="2"/>
              <a:buChar char="Ø"/>
            </a:pPr>
            <a:endParaRPr lang="en-US" sz="1300" dirty="0">
              <a:latin typeface="Times New Roman" panose="02020603050405020304" pitchFamily="18" charset="0"/>
              <a:cs typeface="Times New Roman" panose="02020603050405020304" pitchFamily="18" charset="0"/>
            </a:endParaRPr>
          </a:p>
        </p:txBody>
      </p:sp>
      <p:sp>
        <p:nvSpPr>
          <p:cNvPr id="23" name="Oval 22"/>
          <p:cNvSpPr/>
          <p:nvPr/>
        </p:nvSpPr>
        <p:spPr>
          <a:xfrm>
            <a:off x="2679663" y="4005064"/>
            <a:ext cx="1337018" cy="216024"/>
          </a:xfrm>
          <a:prstGeom prst="ellipse">
            <a:avLst/>
          </a:prstGeom>
          <a:solidFill>
            <a:srgbClr val="C00000">
              <a:alpha val="2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615475" y="3657600"/>
            <a:ext cx="1337018" cy="216024"/>
          </a:xfrm>
          <a:prstGeom prst="ellipse">
            <a:avLst/>
          </a:prstGeom>
          <a:solidFill>
            <a:srgbClr val="C00000">
              <a:alpha val="2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679663" y="4356098"/>
            <a:ext cx="1337018" cy="216024"/>
          </a:xfrm>
          <a:prstGeom prst="ellipse">
            <a:avLst/>
          </a:prstGeom>
          <a:solidFill>
            <a:srgbClr val="C00000">
              <a:alpha val="2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79663" y="4804035"/>
            <a:ext cx="1337018" cy="216024"/>
          </a:xfrm>
          <a:prstGeom prst="ellipse">
            <a:avLst/>
          </a:prstGeom>
          <a:solidFill>
            <a:srgbClr val="C00000">
              <a:alpha val="2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069102" y="3664483"/>
            <a:ext cx="1337018" cy="216024"/>
          </a:xfrm>
          <a:prstGeom prst="ellipse">
            <a:avLst/>
          </a:prstGeom>
          <a:solidFill>
            <a:srgbClr val="C00000">
              <a:alpha val="2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114845" y="4005064"/>
            <a:ext cx="1337018" cy="216024"/>
          </a:xfrm>
          <a:prstGeom prst="ellipse">
            <a:avLst/>
          </a:prstGeom>
          <a:solidFill>
            <a:srgbClr val="C00000">
              <a:alpha val="2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114845" y="4366443"/>
            <a:ext cx="1337018" cy="216024"/>
          </a:xfrm>
          <a:prstGeom prst="ellipse">
            <a:avLst/>
          </a:prstGeom>
          <a:solidFill>
            <a:srgbClr val="C00000">
              <a:alpha val="2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110829" y="4804305"/>
            <a:ext cx="1337018" cy="216024"/>
          </a:xfrm>
          <a:prstGeom prst="ellipse">
            <a:avLst/>
          </a:prstGeom>
          <a:solidFill>
            <a:srgbClr val="C00000">
              <a:alpha val="2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623018" y="5943600"/>
            <a:ext cx="1337018" cy="216024"/>
          </a:xfrm>
          <a:prstGeom prst="ellipse">
            <a:avLst/>
          </a:prstGeom>
          <a:solidFill>
            <a:srgbClr val="C00000">
              <a:alpha val="2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641264" y="6286134"/>
            <a:ext cx="1337018" cy="216024"/>
          </a:xfrm>
          <a:prstGeom prst="ellipse">
            <a:avLst/>
          </a:prstGeom>
          <a:solidFill>
            <a:srgbClr val="C00000">
              <a:alpha val="2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055159" y="5943600"/>
            <a:ext cx="1337018" cy="216024"/>
          </a:xfrm>
          <a:prstGeom prst="ellipse">
            <a:avLst/>
          </a:prstGeom>
          <a:solidFill>
            <a:srgbClr val="C00000">
              <a:alpha val="2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110910" y="6285864"/>
            <a:ext cx="1337018" cy="216024"/>
          </a:xfrm>
          <a:prstGeom prst="ellipse">
            <a:avLst/>
          </a:prstGeom>
          <a:solidFill>
            <a:srgbClr val="C00000">
              <a:alpha val="2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736744" y="4971847"/>
            <a:ext cx="2931256" cy="1754326"/>
          </a:xfrm>
          <a:prstGeom prst="rect">
            <a:avLst/>
          </a:prstGeom>
          <a:noFill/>
        </p:spPr>
        <p:txBody>
          <a:bodyPr wrap="square" rtlCol="0">
            <a:spAutoFit/>
          </a:bodyPr>
          <a:lstStyle/>
          <a:p>
            <a:r>
              <a:rPr lang="en-US" b="1" dirty="0">
                <a:solidFill>
                  <a:schemeClr val="accent6">
                    <a:lumMod val="50000"/>
                  </a:schemeClr>
                </a:solidFill>
              </a:rPr>
              <a:t>Very high potential of the approach is demonstrated, additional validation on other sites and improvement of aerosol retrieval are required</a:t>
            </a:r>
          </a:p>
        </p:txBody>
      </p:sp>
    </p:spTree>
    <p:extLst>
      <p:ext uri="{BB962C8B-B14F-4D97-AF65-F5344CB8AC3E}">
        <p14:creationId xmlns:p14="http://schemas.microsoft.com/office/powerpoint/2010/main" xmlns="" val="2534570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12192000" cy="1674796"/>
          </a:xfrm>
        </p:spPr>
        <p:txBody>
          <a:bodyPr>
            <a:normAutofit fontScale="90000"/>
          </a:bodyPr>
          <a:lstStyle/>
          <a:p>
            <a:pPr algn="ctr"/>
            <a:r>
              <a:rPr lang="en-US" sz="3600" dirty="0" smtClean="0"/>
              <a:t>AVHRR VIS CALIBRATION ANCHORS</a:t>
            </a:r>
            <a:br>
              <a:rPr lang="en-US" sz="3600" dirty="0" smtClean="0"/>
            </a:br>
            <a:r>
              <a:rPr lang="en-US" sz="2700" dirty="0"/>
              <a:t>C</a:t>
            </a:r>
            <a:r>
              <a:rPr lang="en-US" sz="2700" dirty="0" smtClean="0"/>
              <a:t>omparison of two calibrations of the AVHRR Visible radiances: the ISCCP calibration anchored on ER-2 under flights of NOAA-9 and the PATMOS-x calibration anchored on MODIS calibration of NOAA-18. The agreement is within the stated uncertainties of both results, about plus-minus 3%.</a:t>
            </a:r>
            <a:endParaRPr lang="en-US" sz="2700" dirty="0"/>
          </a:p>
        </p:txBody>
      </p:sp>
      <p:pic>
        <p:nvPicPr>
          <p:cNvPr id="9" name="Content Placeholder 8"/>
          <p:cNvPicPr>
            <a:picLocks noGrp="1" noChangeAspect="1"/>
          </p:cNvPicPr>
          <p:nvPr>
            <p:ph sz="half" idx="1"/>
          </p:nvPr>
        </p:nvPicPr>
        <p:blipFill>
          <a:blip r:embed="rId2" cstate="print"/>
          <a:srcRect l="-29075" r="-29075"/>
          <a:stretch>
            <a:fillRect/>
          </a:stretch>
        </p:blipFill>
        <p:spPr>
          <a:xfrm>
            <a:off x="0" y="1674796"/>
            <a:ext cx="6019800" cy="4803432"/>
          </a:xfrm>
        </p:spPr>
      </p:pic>
      <p:pic>
        <p:nvPicPr>
          <p:cNvPr id="12" name="Content Placeholder 11"/>
          <p:cNvPicPr>
            <a:picLocks noGrp="1" noChangeAspect="1"/>
          </p:cNvPicPr>
          <p:nvPr>
            <p:ph sz="half" idx="2"/>
          </p:nvPr>
        </p:nvPicPr>
        <p:blipFill>
          <a:blip r:embed="rId3" cstate="print"/>
          <a:srcRect l="-29477" r="-29477"/>
          <a:stretch>
            <a:fillRect/>
          </a:stretch>
        </p:blipFill>
        <p:spPr>
          <a:xfrm>
            <a:off x="6172200" y="1674796"/>
            <a:ext cx="6019800" cy="4771282"/>
          </a:xfrm>
        </p:spPr>
      </p:pic>
    </p:spTree>
    <p:extLst>
      <p:ext uri="{BB962C8B-B14F-4D97-AF65-F5344CB8AC3E}">
        <p14:creationId xmlns:p14="http://schemas.microsoft.com/office/powerpoint/2010/main" xmlns="" val="418748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28600" y="242048"/>
          <a:ext cx="11806518" cy="6463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creen Shot 2015-02-27 at 4.53.23 PM.png"/>
          <p:cNvPicPr>
            <a:picLocks noChangeAspect="1"/>
          </p:cNvPicPr>
          <p:nvPr/>
        </p:nvPicPr>
        <p:blipFill>
          <a:blip r:embed="rId7" cstate="print"/>
          <a:stretch>
            <a:fillRect/>
          </a:stretch>
        </p:blipFill>
        <p:spPr>
          <a:xfrm>
            <a:off x="6938197" y="3871597"/>
            <a:ext cx="1560791" cy="2274608"/>
          </a:xfrm>
          <a:prstGeom prst="rect">
            <a:avLst/>
          </a:prstGeom>
        </p:spPr>
      </p:pic>
      <p:pic>
        <p:nvPicPr>
          <p:cNvPr id="6" name="image20.jpg"/>
          <p:cNvPicPr/>
          <p:nvPr/>
        </p:nvPicPr>
        <p:blipFill>
          <a:blip r:embed="rId8" cstate="print"/>
          <a:srcRect/>
          <a:stretch>
            <a:fillRect/>
          </a:stretch>
        </p:blipFill>
        <p:spPr>
          <a:xfrm>
            <a:off x="9029301" y="4438248"/>
            <a:ext cx="1911924" cy="1618984"/>
          </a:xfrm>
          <a:prstGeom prst="rect">
            <a:avLst/>
          </a:prstGeom>
          <a:ln/>
        </p:spPr>
      </p:pic>
      <p:sp>
        <p:nvSpPr>
          <p:cNvPr id="7" name="TextBox 6"/>
          <p:cNvSpPr txBox="1"/>
          <p:nvPr/>
        </p:nvSpPr>
        <p:spPr>
          <a:xfrm>
            <a:off x="9071168" y="4033502"/>
            <a:ext cx="1789372" cy="276999"/>
          </a:xfrm>
          <a:prstGeom prst="rect">
            <a:avLst/>
          </a:prstGeom>
          <a:noFill/>
        </p:spPr>
        <p:txBody>
          <a:bodyPr wrap="none" rtlCol="0">
            <a:spAutoFit/>
          </a:bodyPr>
          <a:lstStyle/>
          <a:p>
            <a:r>
              <a:rPr lang="en-US" sz="1200" smtClean="0"/>
              <a:t>Matched </a:t>
            </a:r>
            <a:r>
              <a:rPr lang="en-US" sz="1200" dirty="0" smtClean="0"/>
              <a:t>SSM/T2 &amp; ISCCP</a:t>
            </a:r>
            <a:endParaRPr lang="en-US" sz="1200" dirty="0"/>
          </a:p>
        </p:txBody>
      </p:sp>
    </p:spTree>
    <p:extLst>
      <p:ext uri="{BB962C8B-B14F-4D97-AF65-F5344CB8AC3E}">
        <p14:creationId xmlns:p14="http://schemas.microsoft.com/office/powerpoint/2010/main" xmlns="" val="3336331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28600" y="242048"/>
          <a:ext cx="11806518" cy="6463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873270" y="3930162"/>
            <a:ext cx="2862333" cy="2144956"/>
          </a:xfrm>
          <a:prstGeom prst="rect">
            <a:avLst/>
          </a:prstGeom>
        </p:spPr>
      </p:pic>
      <p:sp>
        <p:nvSpPr>
          <p:cNvPr id="3" name="TextBox 2"/>
          <p:cNvSpPr txBox="1"/>
          <p:nvPr/>
        </p:nvSpPr>
        <p:spPr>
          <a:xfrm>
            <a:off x="6638193" y="3930162"/>
            <a:ext cx="2092568" cy="1938992"/>
          </a:xfrm>
          <a:prstGeom prst="rect">
            <a:avLst/>
          </a:prstGeom>
          <a:noFill/>
        </p:spPr>
        <p:txBody>
          <a:bodyPr wrap="square" rtlCol="0">
            <a:spAutoFit/>
          </a:bodyPr>
          <a:lstStyle/>
          <a:p>
            <a:r>
              <a:rPr lang="en-US" sz="1200" dirty="0">
                <a:solidFill>
                  <a:schemeClr val="bg1"/>
                </a:solidFill>
              </a:rPr>
              <a:t>Marouane Temimi, </a:t>
            </a:r>
            <a:r>
              <a:rPr lang="en-US" sz="1200" dirty="0" err="1">
                <a:solidFill>
                  <a:schemeClr val="bg1"/>
                </a:solidFill>
              </a:rPr>
              <a:t>Tarendra</a:t>
            </a:r>
            <a:r>
              <a:rPr lang="en-US" sz="1200" dirty="0">
                <a:solidFill>
                  <a:schemeClr val="bg1"/>
                </a:solidFill>
              </a:rPr>
              <a:t> </a:t>
            </a:r>
            <a:r>
              <a:rPr lang="en-US" sz="1200" dirty="0" err="1">
                <a:solidFill>
                  <a:schemeClr val="bg1"/>
                </a:solidFill>
              </a:rPr>
              <a:t>Lakhankar</a:t>
            </a:r>
            <a:r>
              <a:rPr lang="en-US" sz="1200" dirty="0">
                <a:solidFill>
                  <a:schemeClr val="bg1"/>
                </a:solidFill>
              </a:rPr>
              <a:t>, </a:t>
            </a:r>
            <a:r>
              <a:rPr lang="en-US" sz="1200" dirty="0" err="1">
                <a:solidFill>
                  <a:schemeClr val="bg1"/>
                </a:solidFill>
              </a:rPr>
              <a:t>Xiwu</a:t>
            </a:r>
            <a:r>
              <a:rPr lang="en-US" sz="1200" dirty="0">
                <a:solidFill>
                  <a:schemeClr val="bg1"/>
                </a:solidFill>
              </a:rPr>
              <a:t> Zhan, Mike </a:t>
            </a:r>
            <a:r>
              <a:rPr lang="en-US" sz="1200" dirty="0" err="1">
                <a:solidFill>
                  <a:schemeClr val="bg1"/>
                </a:solidFill>
              </a:rPr>
              <a:t>Cosh</a:t>
            </a:r>
            <a:r>
              <a:rPr lang="en-US" sz="1200" dirty="0">
                <a:solidFill>
                  <a:schemeClr val="bg1"/>
                </a:solidFill>
              </a:rPr>
              <a:t>, </a:t>
            </a:r>
            <a:r>
              <a:rPr lang="en-US" sz="1200" dirty="0" err="1">
                <a:solidFill>
                  <a:schemeClr val="bg1"/>
                </a:solidFill>
              </a:rPr>
              <a:t>Nir</a:t>
            </a:r>
            <a:r>
              <a:rPr lang="en-US" sz="1200" dirty="0">
                <a:solidFill>
                  <a:schemeClr val="bg1"/>
                </a:solidFill>
              </a:rPr>
              <a:t> </a:t>
            </a:r>
            <a:r>
              <a:rPr lang="en-US" sz="1200" dirty="0" err="1">
                <a:solidFill>
                  <a:schemeClr val="bg1"/>
                </a:solidFill>
              </a:rPr>
              <a:t>Krakauer</a:t>
            </a:r>
            <a:r>
              <a:rPr lang="en-US" sz="1200" dirty="0">
                <a:solidFill>
                  <a:schemeClr val="bg1"/>
                </a:solidFill>
              </a:rPr>
              <a:t>, Victoria Kelly, </a:t>
            </a:r>
            <a:r>
              <a:rPr lang="en-US" sz="1200" dirty="0" err="1">
                <a:solidFill>
                  <a:schemeClr val="bg1"/>
                </a:solidFill>
              </a:rPr>
              <a:t>Laetitia</a:t>
            </a:r>
            <a:r>
              <a:rPr lang="en-US" sz="1200" dirty="0">
                <a:solidFill>
                  <a:schemeClr val="bg1"/>
                </a:solidFill>
              </a:rPr>
              <a:t> </a:t>
            </a:r>
            <a:r>
              <a:rPr lang="en-US" sz="1200" dirty="0" err="1">
                <a:solidFill>
                  <a:schemeClr val="bg1"/>
                </a:solidFill>
              </a:rPr>
              <a:t>Kumissi</a:t>
            </a:r>
            <a:r>
              <a:rPr lang="en-US" sz="1200" dirty="0">
                <a:solidFill>
                  <a:schemeClr val="bg1"/>
                </a:solidFill>
              </a:rPr>
              <a:t>. A ground based L band radiometer for the monitoring of soil moisture in the region of Millbrook, New York, USA. 2014. </a:t>
            </a:r>
            <a:r>
              <a:rPr lang="en-US" sz="1200" dirty="0" err="1">
                <a:solidFill>
                  <a:schemeClr val="bg1"/>
                </a:solidFill>
              </a:rPr>
              <a:t>Vadose</a:t>
            </a:r>
            <a:r>
              <a:rPr lang="en-US" sz="1200" dirty="0">
                <a:solidFill>
                  <a:schemeClr val="bg1"/>
                </a:solidFill>
              </a:rPr>
              <a:t> Zone Journal. doi:10.2136/vzj2013.06.0101.</a:t>
            </a:r>
          </a:p>
        </p:txBody>
      </p:sp>
    </p:spTree>
    <p:extLst>
      <p:ext uri="{BB962C8B-B14F-4D97-AF65-F5344CB8AC3E}">
        <p14:creationId xmlns:p14="http://schemas.microsoft.com/office/powerpoint/2010/main" xmlns="" val="3565504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Right Arrow 2"/>
          <p:cNvSpPr/>
          <p:nvPr/>
        </p:nvSpPr>
        <p:spPr>
          <a:xfrm>
            <a:off x="96253" y="2682875"/>
            <a:ext cx="11991473" cy="419101"/>
          </a:xfrm>
          <a:prstGeom prst="leftRightArrow">
            <a:avLst>
              <a:gd name="adj1" fmla="val 2000"/>
              <a:gd name="adj2" fmla="val 50000"/>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rot="5400000">
            <a:off x="2815388" y="3219450"/>
            <a:ext cx="6858002" cy="419101"/>
          </a:xfrm>
          <a:prstGeom prst="leftRightArrow">
            <a:avLst>
              <a:gd name="adj1" fmla="val 29787"/>
              <a:gd name="adj2" fmla="val 50000"/>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55600" y="228600"/>
            <a:ext cx="5679238" cy="2479675"/>
          </a:xfrm>
          <a:prstGeom prst="roundRect">
            <a:avLst/>
          </a:prstGeom>
          <a:gradFill>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solidFill>
              <a:srgbClr val="45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pPr>
            <a:r>
              <a:rPr lang="en-US" sz="2800" b="1" dirty="0"/>
              <a:t>CREST-Snow Analysis and Field Experiment (</a:t>
            </a:r>
            <a:r>
              <a:rPr lang="en-US" sz="2800" b="1" dirty="0" smtClean="0"/>
              <a:t>CREST-SAFE</a:t>
            </a:r>
            <a:r>
              <a:rPr lang="en-US" sz="2800" b="1" dirty="0"/>
              <a:t>)</a:t>
            </a:r>
          </a:p>
          <a:p>
            <a:pPr lvl="0">
              <a:lnSpc>
                <a:spcPct val="100000"/>
              </a:lnSpc>
              <a:spcBef>
                <a:spcPts val="600"/>
              </a:spcBef>
            </a:pPr>
            <a:r>
              <a:rPr lang="en-US" sz="1600" dirty="0" smtClean="0"/>
              <a:t>Researchers</a:t>
            </a:r>
            <a:r>
              <a:rPr lang="en-US" sz="1600" dirty="0"/>
              <a:t>: Tarendra Lakhankar, Peter Romanov, </a:t>
            </a:r>
            <a:br>
              <a:rPr lang="en-US" sz="1600" dirty="0"/>
            </a:br>
            <a:r>
              <a:rPr lang="en-US" sz="1600" dirty="0"/>
              <a:t>	Reza Khanbilvardi, Bill Rossow </a:t>
            </a:r>
            <a:endParaRPr lang="en-US" sz="1600" dirty="0" smtClean="0"/>
          </a:p>
          <a:p>
            <a:pPr lvl="0">
              <a:lnSpc>
                <a:spcPct val="100000"/>
              </a:lnSpc>
            </a:pPr>
            <a:r>
              <a:rPr lang="en-US" sz="1600" dirty="0" smtClean="0"/>
              <a:t>Students: Carlos Perez, Hiram Sanchez</a:t>
            </a:r>
            <a:r>
              <a:rPr lang="en-US" sz="1600" dirty="0"/>
              <a:t/>
            </a:r>
            <a:br>
              <a:rPr lang="en-US" sz="1600" dirty="0"/>
            </a:br>
            <a:r>
              <a:rPr lang="en-US" sz="1600" dirty="0"/>
              <a:t>Collaborators:  Al Powell (NOAA)</a:t>
            </a:r>
          </a:p>
          <a:p>
            <a:pPr lvl="0">
              <a:lnSpc>
                <a:spcPct val="100000"/>
              </a:lnSpc>
            </a:pPr>
            <a:r>
              <a:rPr lang="en-US" sz="1600" dirty="0"/>
              <a:t>Funding Source: NOAA, DoD/NAVY, </a:t>
            </a:r>
            <a:r>
              <a:rPr lang="en-US" sz="1600" dirty="0" smtClean="0"/>
              <a:t>CUNY</a:t>
            </a:r>
            <a:endParaRPr lang="en-US" sz="1600" dirty="0"/>
          </a:p>
        </p:txBody>
      </p:sp>
      <p:sp>
        <p:nvSpPr>
          <p:cNvPr id="10" name="Rounded Rectangle 9"/>
          <p:cNvSpPr/>
          <p:nvPr/>
        </p:nvSpPr>
        <p:spPr>
          <a:xfrm>
            <a:off x="6453940" y="228599"/>
            <a:ext cx="5519483" cy="2479675"/>
          </a:xfrm>
          <a:prstGeom prst="roundRect">
            <a:avLst/>
          </a:prstGeom>
          <a:gradFill>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solidFill>
              <a:srgbClr val="454E5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t>    Objectives</a:t>
            </a:r>
            <a:r>
              <a:rPr lang="en-US" b="1" dirty="0"/>
              <a:t>: </a:t>
            </a:r>
          </a:p>
          <a:p>
            <a:pPr marL="285750" indent="-285750">
              <a:buFont typeface="Arial" panose="020B0604020202020204" pitchFamily="34" charset="0"/>
              <a:buChar char="•"/>
            </a:pPr>
            <a:r>
              <a:rPr lang="en-US" dirty="0"/>
              <a:t>Study seasonal changes in the </a:t>
            </a:r>
            <a:r>
              <a:rPr lang="en-US" dirty="0" smtClean="0"/>
              <a:t>snowpack</a:t>
            </a:r>
            <a:endParaRPr lang="en-US" dirty="0"/>
          </a:p>
          <a:p>
            <a:pPr marL="285750" indent="-285750">
              <a:buFont typeface="Arial" panose="020B0604020202020204" pitchFamily="34" charset="0"/>
              <a:buChar char="•"/>
            </a:pPr>
            <a:r>
              <a:rPr lang="fr-FR" dirty="0"/>
              <a:t>Develop </a:t>
            </a:r>
            <a:r>
              <a:rPr lang="fr-FR" dirty="0" smtClean="0"/>
              <a:t>snow </a:t>
            </a:r>
            <a:r>
              <a:rPr lang="fr-FR" dirty="0"/>
              <a:t>depth/SWE retrieval techniques</a:t>
            </a:r>
          </a:p>
          <a:p>
            <a:pPr marL="285750" indent="-285750">
              <a:buFont typeface="Arial" panose="020B0604020202020204" pitchFamily="34" charset="0"/>
              <a:buChar char="•"/>
            </a:pPr>
            <a:r>
              <a:rPr lang="en-US" dirty="0"/>
              <a:t>Provide field work training for students</a:t>
            </a:r>
          </a:p>
          <a:p>
            <a:pPr marL="285750" indent="-285750">
              <a:buFont typeface="Arial" panose="020B0604020202020204" pitchFamily="34" charset="0"/>
              <a:buChar char="•"/>
            </a:pPr>
            <a:r>
              <a:rPr lang="en-US" dirty="0"/>
              <a:t>Test new instrumentation for snow research  </a:t>
            </a:r>
            <a:endParaRPr lang="en-US" dirty="0" smtClean="0"/>
          </a:p>
          <a:p>
            <a:pPr>
              <a:spcBef>
                <a:spcPts val="600"/>
              </a:spcBef>
            </a:pPr>
            <a:r>
              <a:rPr lang="en-US" sz="1600" b="1" dirty="0" smtClean="0">
                <a:solidFill>
                  <a:srgbClr val="FFC000"/>
                </a:solidFill>
              </a:rPr>
              <a:t>NOAA </a:t>
            </a:r>
            <a:r>
              <a:rPr lang="en-US" sz="1600" b="1" dirty="0">
                <a:solidFill>
                  <a:srgbClr val="FFC000"/>
                </a:solidFill>
              </a:rPr>
              <a:t>Mission Relevancy</a:t>
            </a:r>
          </a:p>
          <a:p>
            <a:r>
              <a:rPr lang="en-US" dirty="0"/>
              <a:t>Weather-Ready </a:t>
            </a:r>
            <a:r>
              <a:rPr lang="en-US" dirty="0" smtClean="0"/>
              <a:t>Nation, </a:t>
            </a:r>
            <a:r>
              <a:rPr lang="en-US" b="1" dirty="0"/>
              <a:t>Ow2:</a:t>
            </a:r>
            <a:r>
              <a:rPr lang="en-US" dirty="0"/>
              <a:t> Improved water resource </a:t>
            </a:r>
            <a:r>
              <a:rPr lang="en-US" dirty="0" smtClean="0"/>
              <a:t>management</a:t>
            </a:r>
            <a:endParaRPr lang="en-US" dirty="0"/>
          </a:p>
        </p:txBody>
      </p:sp>
      <p:pic>
        <p:nvPicPr>
          <p:cNvPr id="13" name="Picture 4" descr="H:\J\sample Poster\DSC_0555.JPG"/>
          <p:cNvPicPr>
            <a:picLocks noChangeAspect="1" noChangeArrowheads="1"/>
          </p:cNvPicPr>
          <p:nvPr/>
        </p:nvPicPr>
        <p:blipFill>
          <a:blip r:embed="rId2" cstate="print"/>
          <a:srcRect/>
          <a:stretch>
            <a:fillRect/>
          </a:stretch>
        </p:blipFill>
        <p:spPr bwMode="auto">
          <a:xfrm>
            <a:off x="241300" y="3063876"/>
            <a:ext cx="5850689" cy="3606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6"/>
          <p:cNvSpPr/>
          <p:nvPr/>
        </p:nvSpPr>
        <p:spPr>
          <a:xfrm>
            <a:off x="246144" y="3073402"/>
            <a:ext cx="3170155" cy="33908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dirty="0">
                <a:solidFill>
                  <a:schemeClr val="tx1"/>
                </a:solidFill>
              </a:rPr>
              <a:t>Instrumentations:</a:t>
            </a:r>
          </a:p>
          <a:p>
            <a:pPr marL="91440" indent="-91440">
              <a:buFont typeface="Arial" panose="020B0604020202020204" pitchFamily="34" charset="0"/>
              <a:buChar char="•"/>
            </a:pPr>
            <a:r>
              <a:rPr lang="en-US" sz="1600" b="1" dirty="0">
                <a:solidFill>
                  <a:schemeClr val="tx1"/>
                </a:solidFill>
              </a:rPr>
              <a:t>Dual-polarized </a:t>
            </a:r>
            <a:r>
              <a:rPr lang="en-US" sz="1600" b="1" dirty="0" smtClean="0">
                <a:solidFill>
                  <a:schemeClr val="tx1"/>
                </a:solidFill>
              </a:rPr>
              <a:t>Radiometers</a:t>
            </a:r>
            <a:endParaRPr lang="en-US" sz="1600" b="1" dirty="0">
              <a:solidFill>
                <a:schemeClr val="tx1"/>
              </a:solidFill>
            </a:endParaRPr>
          </a:p>
          <a:p>
            <a:r>
              <a:rPr lang="en-US" sz="1600" b="1" dirty="0">
                <a:solidFill>
                  <a:schemeClr val="tx1"/>
                </a:solidFill>
              </a:rPr>
              <a:t>10.65, 19, 37, 89 GHz</a:t>
            </a:r>
          </a:p>
          <a:p>
            <a:pPr marL="91440" indent="-91440">
              <a:buFont typeface="Arial" panose="020B0604020202020204" pitchFamily="34" charset="0"/>
              <a:buChar char="•"/>
            </a:pPr>
            <a:r>
              <a:rPr lang="en-US" sz="1600" b="1" dirty="0">
                <a:solidFill>
                  <a:schemeClr val="tx1"/>
                </a:solidFill>
              </a:rPr>
              <a:t>CIMEL </a:t>
            </a:r>
            <a:r>
              <a:rPr lang="en-US" sz="1600" b="1" dirty="0" smtClean="0">
                <a:solidFill>
                  <a:schemeClr val="tx1"/>
                </a:solidFill>
              </a:rPr>
              <a:t>sun-photometer </a:t>
            </a:r>
            <a:endParaRPr lang="en-US" sz="1600" b="1" dirty="0">
              <a:solidFill>
                <a:schemeClr val="tx1"/>
              </a:solidFill>
            </a:endParaRPr>
          </a:p>
          <a:p>
            <a:pPr marL="91440" indent="-91440">
              <a:buFont typeface="Arial" panose="020B0604020202020204" pitchFamily="34" charset="0"/>
              <a:buChar char="•"/>
            </a:pPr>
            <a:r>
              <a:rPr lang="en-US" sz="1600" b="1" dirty="0" smtClean="0">
                <a:solidFill>
                  <a:schemeClr val="tx1"/>
                </a:solidFill>
              </a:rPr>
              <a:t>Solar radiation</a:t>
            </a:r>
            <a:endParaRPr lang="en-US" sz="1600" b="1" dirty="0">
              <a:solidFill>
                <a:schemeClr val="tx1"/>
              </a:solidFill>
            </a:endParaRPr>
          </a:p>
          <a:p>
            <a:pPr marL="91440" indent="-91440">
              <a:buFont typeface="Arial" panose="020B0604020202020204" pitchFamily="34" charset="0"/>
              <a:buChar char="•"/>
            </a:pPr>
            <a:r>
              <a:rPr lang="en-US" sz="1600" b="1" dirty="0">
                <a:solidFill>
                  <a:schemeClr val="tx1"/>
                </a:solidFill>
              </a:rPr>
              <a:t>Infrared </a:t>
            </a:r>
            <a:r>
              <a:rPr lang="en-US" sz="1600" b="1" dirty="0" smtClean="0">
                <a:solidFill>
                  <a:schemeClr val="tx1"/>
                </a:solidFill>
              </a:rPr>
              <a:t>skin temp sensor</a:t>
            </a:r>
            <a:endParaRPr lang="en-US" sz="1600" b="1" dirty="0">
              <a:solidFill>
                <a:schemeClr val="tx1"/>
              </a:solidFill>
            </a:endParaRPr>
          </a:p>
          <a:p>
            <a:pPr marL="91440" indent="-91440">
              <a:buFont typeface="Arial" panose="020B0604020202020204" pitchFamily="34" charset="0"/>
              <a:buChar char="•"/>
            </a:pPr>
            <a:r>
              <a:rPr lang="en-US" sz="1600" b="1" dirty="0">
                <a:solidFill>
                  <a:schemeClr val="tx1"/>
                </a:solidFill>
              </a:rPr>
              <a:t>Snow pack </a:t>
            </a:r>
            <a:r>
              <a:rPr lang="en-US" sz="1600" b="1" dirty="0" smtClean="0">
                <a:solidFill>
                  <a:schemeClr val="tx1"/>
                </a:solidFill>
              </a:rPr>
              <a:t>temp </a:t>
            </a:r>
            <a:r>
              <a:rPr lang="en-US" sz="1600" b="1" dirty="0">
                <a:solidFill>
                  <a:schemeClr val="tx1"/>
                </a:solidFill>
              </a:rPr>
              <a:t>profiler</a:t>
            </a:r>
          </a:p>
          <a:p>
            <a:pPr marL="91440" indent="-91440">
              <a:buFont typeface="Arial" panose="020B0604020202020204" pitchFamily="34" charset="0"/>
              <a:buChar char="•"/>
            </a:pPr>
            <a:r>
              <a:rPr lang="en-US" sz="1600" b="1" dirty="0">
                <a:solidFill>
                  <a:schemeClr val="tx1"/>
                </a:solidFill>
              </a:rPr>
              <a:t>Air </a:t>
            </a:r>
            <a:r>
              <a:rPr lang="en-US" sz="1600" b="1" dirty="0" smtClean="0">
                <a:solidFill>
                  <a:schemeClr val="tx1"/>
                </a:solidFill>
              </a:rPr>
              <a:t>temp and </a:t>
            </a:r>
            <a:r>
              <a:rPr lang="en-US" sz="1600" b="1" dirty="0">
                <a:solidFill>
                  <a:schemeClr val="tx1"/>
                </a:solidFill>
              </a:rPr>
              <a:t>humidity sensor</a:t>
            </a:r>
          </a:p>
          <a:p>
            <a:pPr marL="91440" indent="-91440">
              <a:buFont typeface="Arial" panose="020B0604020202020204" pitchFamily="34" charset="0"/>
              <a:buChar char="•"/>
            </a:pPr>
            <a:r>
              <a:rPr lang="en-US" sz="1600" b="1" dirty="0">
                <a:solidFill>
                  <a:schemeClr val="tx1"/>
                </a:solidFill>
              </a:rPr>
              <a:t>Wind speed and direction</a:t>
            </a:r>
          </a:p>
          <a:p>
            <a:pPr marL="91440" indent="-91440">
              <a:buFont typeface="Arial" panose="020B0604020202020204" pitchFamily="34" charset="0"/>
              <a:buChar char="•"/>
            </a:pPr>
            <a:r>
              <a:rPr lang="en-US" sz="1600" b="1" dirty="0">
                <a:solidFill>
                  <a:schemeClr val="tx1"/>
                </a:solidFill>
              </a:rPr>
              <a:t>Soil moisture </a:t>
            </a:r>
            <a:r>
              <a:rPr lang="en-US" sz="1600" b="1" dirty="0" smtClean="0">
                <a:solidFill>
                  <a:schemeClr val="tx1"/>
                </a:solidFill>
              </a:rPr>
              <a:t>sensors</a:t>
            </a:r>
          </a:p>
          <a:p>
            <a:pPr marL="91440" indent="-91440">
              <a:buFont typeface="Arial" panose="020B0604020202020204" pitchFamily="34" charset="0"/>
              <a:buChar char="•"/>
            </a:pPr>
            <a:r>
              <a:rPr lang="en-US" sz="1600" b="1" dirty="0" smtClean="0">
                <a:solidFill>
                  <a:schemeClr val="tx1"/>
                </a:solidFill>
              </a:rPr>
              <a:t>Present Weather Sensor</a:t>
            </a:r>
            <a:endParaRPr lang="en-US" sz="1600" b="1" dirty="0">
              <a:solidFill>
                <a:schemeClr val="tx1"/>
              </a:solidFill>
            </a:endParaRPr>
          </a:p>
          <a:p>
            <a:pPr marL="91440" indent="-91440">
              <a:buFont typeface="Arial" panose="020B0604020202020204" pitchFamily="34" charset="0"/>
              <a:buChar char="•"/>
            </a:pPr>
            <a:endParaRPr lang="en-US" sz="1600" b="1" dirty="0">
              <a:solidFill>
                <a:schemeClr val="tx1"/>
              </a:solidFill>
            </a:endParaRPr>
          </a:p>
          <a:p>
            <a:endParaRPr lang="en-US" sz="1600" b="1" u="sng" dirty="0">
              <a:solidFill>
                <a:schemeClr val="tx1"/>
              </a:solidFill>
            </a:endParaRPr>
          </a:p>
        </p:txBody>
      </p:sp>
      <p:pic>
        <p:nvPicPr>
          <p:cNvPr id="16" name="Picture 15"/>
          <p:cNvPicPr>
            <a:picLocks noChangeAspect="1"/>
          </p:cNvPicPr>
          <p:nvPr/>
        </p:nvPicPr>
        <p:blipFill>
          <a:blip r:embed="rId3" cstate="print"/>
          <a:stretch>
            <a:fillRect/>
          </a:stretch>
        </p:blipFill>
        <p:spPr>
          <a:xfrm>
            <a:off x="6591059" y="3488324"/>
            <a:ext cx="5192868" cy="2593580"/>
          </a:xfrm>
          <a:prstGeom prst="rect">
            <a:avLst/>
          </a:prstGeom>
        </p:spPr>
      </p:pic>
      <p:sp>
        <p:nvSpPr>
          <p:cNvPr id="20" name="Rounded Rectangle 19"/>
          <p:cNvSpPr/>
          <p:nvPr/>
        </p:nvSpPr>
        <p:spPr>
          <a:xfrm>
            <a:off x="6591059" y="6146800"/>
            <a:ext cx="5192868" cy="609600"/>
          </a:xfrm>
          <a:prstGeom prst="roundRect">
            <a:avLst/>
          </a:prstGeom>
          <a:gradFill>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solidFill>
              <a:srgbClr val="454E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400" b="1" dirty="0"/>
              <a:t>Potential End-users: (1) </a:t>
            </a:r>
            <a:r>
              <a:rPr lang="en-US" sz="1400" dirty="0"/>
              <a:t>NOAA/NESDIS for Cal/Val of CRTM and other models, (2) DEP/NYC for Snowpack Modeling </a:t>
            </a:r>
            <a:r>
              <a:rPr lang="en-US" sz="1400" dirty="0" smtClean="0"/>
              <a:t>(3) NASA</a:t>
            </a:r>
            <a:endParaRPr lang="en-US" sz="1400" b="1" dirty="0"/>
          </a:p>
        </p:txBody>
      </p:sp>
      <p:sp>
        <p:nvSpPr>
          <p:cNvPr id="24" name="Rounded Rectangle 23"/>
          <p:cNvSpPr/>
          <p:nvPr/>
        </p:nvSpPr>
        <p:spPr>
          <a:xfrm>
            <a:off x="6591059" y="3003050"/>
            <a:ext cx="5167468" cy="510674"/>
          </a:xfrm>
          <a:prstGeom prst="roundRect">
            <a:avLst/>
          </a:prstGeom>
          <a:gradFill>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solidFill>
              <a:srgbClr val="454E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400" dirty="0"/>
              <a:t>Real time data for research community:</a:t>
            </a:r>
            <a:br>
              <a:rPr lang="en-US" sz="1400" dirty="0"/>
            </a:br>
            <a:r>
              <a:rPr lang="en-US" sz="1400" dirty="0"/>
              <a:t>http://crest.ccny.cuny.edu/snow</a:t>
            </a:r>
          </a:p>
        </p:txBody>
      </p:sp>
    </p:spTree>
    <p:extLst>
      <p:ext uri="{BB962C8B-B14F-4D97-AF65-F5344CB8AC3E}">
        <p14:creationId xmlns:p14="http://schemas.microsoft.com/office/powerpoint/2010/main" xmlns="" val="265292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28600" y="242048"/>
          <a:ext cx="11806518" cy="6463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preferRelativeResize="0">
            <a:picLocks noChangeAspect="1" noChangeArrowheads="1"/>
          </p:cNvPicPr>
          <p:nvPr/>
        </p:nvPicPr>
        <p:blipFill>
          <a:blip r:embed="rId7" cstate="print"/>
          <a:srcRect/>
          <a:stretch>
            <a:fillRect/>
          </a:stretch>
        </p:blipFill>
        <p:spPr bwMode="auto">
          <a:xfrm>
            <a:off x="1219199" y="3755571"/>
            <a:ext cx="3788229" cy="2338028"/>
          </a:xfrm>
          <a:prstGeom prst="rect">
            <a:avLst/>
          </a:prstGeom>
          <a:noFill/>
          <a:ln w="9525">
            <a:noFill/>
            <a:miter lim="800000"/>
            <a:headEnd/>
            <a:tailEnd/>
          </a:ln>
        </p:spPr>
      </p:pic>
    </p:spTree>
    <p:extLst>
      <p:ext uri="{BB962C8B-B14F-4D97-AF65-F5344CB8AC3E}">
        <p14:creationId xmlns:p14="http://schemas.microsoft.com/office/powerpoint/2010/main" xmlns="" val="646647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695451" y="242048"/>
          <a:ext cx="8854889" cy="6463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8762418" y="4157546"/>
            <a:ext cx="1404825" cy="1923604"/>
          </a:xfrm>
          <a:prstGeom prst="rect">
            <a:avLst/>
          </a:prstGeom>
          <a:noFill/>
        </p:spPr>
        <p:txBody>
          <a:bodyPr wrap="square" rtlCol="0">
            <a:spAutoFit/>
          </a:bodyPr>
          <a:lstStyle/>
          <a:p>
            <a:pPr lvl="0"/>
            <a:endParaRPr lang="en-US" sz="1100" dirty="0"/>
          </a:p>
          <a:p>
            <a:r>
              <a:rPr lang="en-US" sz="1200" dirty="0"/>
              <a:t>J. Wei, Z. Lee, M. Lewis, N. </a:t>
            </a:r>
            <a:r>
              <a:rPr lang="en-US" sz="1200" dirty="0" err="1"/>
              <a:t>Pahlevan</a:t>
            </a:r>
            <a:r>
              <a:rPr lang="en-US" sz="1200" dirty="0"/>
              <a:t>, M. </a:t>
            </a:r>
            <a:r>
              <a:rPr lang="en-US" sz="1200" dirty="0" err="1"/>
              <a:t>Ondrusek</a:t>
            </a:r>
            <a:r>
              <a:rPr lang="en-US" sz="1200" dirty="0"/>
              <a:t>, and R. Armstrong</a:t>
            </a:r>
            <a:r>
              <a:rPr lang="en-US" sz="1200" i="1" dirty="0"/>
              <a:t>.  In review</a:t>
            </a:r>
            <a:r>
              <a:rPr lang="en-US" sz="1200" dirty="0"/>
              <a:t>. Radiance transmittance measured at the ocean surface. Applied Optics</a:t>
            </a:r>
          </a:p>
        </p:txBody>
      </p:sp>
    </p:spTree>
    <p:extLst>
      <p:ext uri="{BB962C8B-B14F-4D97-AF65-F5344CB8AC3E}">
        <p14:creationId xmlns:p14="http://schemas.microsoft.com/office/powerpoint/2010/main" xmlns="" val="2480351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2950" y="1601438"/>
            <a:ext cx="2933148" cy="646331"/>
          </a:xfrm>
          <a:prstGeom prst="rect">
            <a:avLst/>
          </a:prstGeom>
        </p:spPr>
        <p:txBody>
          <a:bodyPr wrap="square">
            <a:spAutoFit/>
          </a:bodyPr>
          <a:lstStyle/>
          <a:p>
            <a:pPr lvl="0"/>
            <a:endParaRPr lang="en-US" dirty="0"/>
          </a:p>
          <a:p>
            <a:pPr lvl="0"/>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734515" y="234128"/>
            <a:ext cx="3721995" cy="2791682"/>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xmlns=""/>
              </a:ext>
            </a:extLst>
          </a:blip>
          <a:srcRect l="-2991" t="-36216"/>
          <a:stretch/>
        </p:blipFill>
        <p:spPr>
          <a:xfrm>
            <a:off x="5370972" y="-1234492"/>
            <a:ext cx="4810461" cy="519526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24367" y="3290321"/>
            <a:ext cx="4198782" cy="3149086"/>
          </a:xfrm>
          <a:prstGeom prst="rect">
            <a:avLst/>
          </a:prstGeom>
        </p:spPr>
      </p:pic>
      <p:sp>
        <p:nvSpPr>
          <p:cNvPr id="8" name="TextBox 7"/>
          <p:cNvSpPr txBox="1"/>
          <p:nvPr/>
        </p:nvSpPr>
        <p:spPr>
          <a:xfrm>
            <a:off x="5498683" y="4292347"/>
            <a:ext cx="6279142" cy="2031325"/>
          </a:xfrm>
          <a:prstGeom prst="rect">
            <a:avLst/>
          </a:prstGeom>
          <a:noFill/>
        </p:spPr>
        <p:txBody>
          <a:bodyPr wrap="square" rtlCol="0">
            <a:spAutoFit/>
          </a:bodyPr>
          <a:lstStyle/>
          <a:p>
            <a:r>
              <a:rPr lang="en-US" dirty="0" smtClean="0"/>
              <a:t>Bio-optical measurements in Southwestern Puerto Rico for </a:t>
            </a:r>
            <a:r>
              <a:rPr lang="en-US" dirty="0" err="1" smtClean="0"/>
              <a:t>cal</a:t>
            </a:r>
            <a:r>
              <a:rPr lang="en-US" dirty="0" smtClean="0"/>
              <a:t>/</a:t>
            </a:r>
            <a:r>
              <a:rPr lang="en-US" dirty="0" err="1" smtClean="0"/>
              <a:t>val</a:t>
            </a:r>
            <a:r>
              <a:rPr lang="en-US" dirty="0"/>
              <a:t> </a:t>
            </a:r>
            <a:r>
              <a:rPr lang="en-US" dirty="0" smtClean="0"/>
              <a:t>of VIIRS and Landsat-8 data. HICO data </a:t>
            </a:r>
            <a:r>
              <a:rPr lang="en-US" dirty="0" err="1" smtClean="0"/>
              <a:t>cal</a:t>
            </a:r>
            <a:r>
              <a:rPr lang="en-US" dirty="0" smtClean="0"/>
              <a:t>/</a:t>
            </a:r>
            <a:r>
              <a:rPr lang="en-US" dirty="0" err="1" smtClean="0"/>
              <a:t>val</a:t>
            </a:r>
            <a:r>
              <a:rPr lang="en-US" dirty="0" smtClean="0"/>
              <a:t> pending.</a:t>
            </a:r>
          </a:p>
          <a:p>
            <a:endParaRPr lang="en-US" dirty="0"/>
          </a:p>
          <a:p>
            <a:r>
              <a:rPr lang="en-US" dirty="0" smtClean="0"/>
              <a:t>Spectral radiance measurements in both optically deep and shallow waters. IOPs and AOPs including </a:t>
            </a:r>
            <a:r>
              <a:rPr lang="en-US" dirty="0" err="1" smtClean="0"/>
              <a:t>Kd</a:t>
            </a:r>
            <a:r>
              <a:rPr lang="en-US" dirty="0" smtClean="0"/>
              <a:t> 490.</a:t>
            </a:r>
          </a:p>
          <a:p>
            <a:endParaRPr lang="en-US" dirty="0"/>
          </a:p>
          <a:p>
            <a:r>
              <a:rPr lang="en-US" dirty="0" smtClean="0"/>
              <a:t>Collaboration with NOAA and UMASS.</a:t>
            </a:r>
            <a:endParaRPr lang="en-US" dirty="0"/>
          </a:p>
        </p:txBody>
      </p:sp>
    </p:spTree>
    <p:extLst>
      <p:ext uri="{BB962C8B-B14F-4D97-AF65-F5344CB8AC3E}">
        <p14:creationId xmlns:p14="http://schemas.microsoft.com/office/powerpoint/2010/main" xmlns="" val="33050688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2176</Words>
  <Application>Microsoft Office PowerPoint</Application>
  <PresentationFormat>Custom</PresentationFormat>
  <Paragraphs>328</Paragraphs>
  <Slides>29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Equation</vt:lpstr>
      <vt:lpstr>  NOAA CREST Cal/Val Activities Led by: Sam Ahmed &amp; Roy Armstrong  </vt:lpstr>
      <vt:lpstr>Slide 2</vt:lpstr>
      <vt:lpstr>AVHRR VIS CALIBRATION ANCHORS Comparison of two calibrations of the AVHRR Visible radiances: the ISCCP calibration anchored on ER-2 under flights of NOAA-9 and the PATMOS-x calibration anchored on MODIS calibration of NOAA-18. The agreement is within the stated uncertainties of both results, about plus-minus 3%.</vt:lpstr>
      <vt:lpstr>Slide 4</vt:lpstr>
      <vt:lpstr>Slide 5</vt:lpstr>
      <vt:lpstr>Slide 6</vt:lpstr>
      <vt:lpstr>Slide 7</vt:lpstr>
      <vt:lpstr>Slide 8</vt:lpstr>
      <vt:lpstr>Slide 9</vt:lpstr>
      <vt:lpstr>Slide 10</vt:lpstr>
      <vt:lpstr>Long Island Sound Coastal Observatory (LISCO)</vt:lpstr>
      <vt:lpstr>Slide 12</vt:lpstr>
      <vt:lpstr>Slide 13</vt:lpstr>
      <vt:lpstr>Matchups of Normalized Water Leaving Radiances for the LISCO Site (June 14 - January 15)</vt:lpstr>
      <vt:lpstr>Slide 15</vt:lpstr>
      <vt:lpstr>Match-up Comparison</vt:lpstr>
      <vt:lpstr>Slide 17</vt:lpstr>
      <vt:lpstr>SABOR Cruise July-August 2014</vt:lpstr>
      <vt:lpstr>Slide 19</vt:lpstr>
      <vt:lpstr>Slide 20</vt:lpstr>
      <vt:lpstr>Slide 21</vt:lpstr>
      <vt:lpstr>HyperSAS processing, Handheld spectroradiometers</vt:lpstr>
      <vt:lpstr>November 12, 2014        Blue water  </vt:lpstr>
      <vt:lpstr> November 20, 2014    Turbid water on the way into port </vt:lpstr>
      <vt:lpstr>Slide 25</vt:lpstr>
      <vt:lpstr>Methodology</vt:lpstr>
      <vt:lpstr>Matchup comparisons between the simulated and VIIRS Lt (λ)</vt:lpstr>
      <vt:lpstr>Matchup comparisons between the simulated and VIIRS Lt (λ) at each wavelength (Blue &amp; Green parts of the spectrum)</vt:lpstr>
      <vt:lpstr>Derivation of the radiometric vicarious calibration gain factors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Sam Ahmed</cp:lastModifiedBy>
  <cp:revision>27</cp:revision>
  <dcterms:created xsi:type="dcterms:W3CDTF">2015-03-02T00:16:42Z</dcterms:created>
  <dcterms:modified xsi:type="dcterms:W3CDTF">2015-05-04T18:15:55Z</dcterms:modified>
</cp:coreProperties>
</file>