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9"/>
  </p:notesMasterIdLst>
  <p:sldIdLst>
    <p:sldId id="265" r:id="rId2"/>
    <p:sldId id="278" r:id="rId3"/>
    <p:sldId id="333" r:id="rId4"/>
    <p:sldId id="277" r:id="rId5"/>
    <p:sldId id="328" r:id="rId6"/>
    <p:sldId id="338" r:id="rId7"/>
    <p:sldId id="337" r:id="rId8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FFFFF"/>
    <a:srgbClr val="FFFFCC"/>
    <a:srgbClr val="008000"/>
    <a:srgbClr val="0000FF"/>
    <a:srgbClr val="6600CC"/>
    <a:srgbClr val="FF0000"/>
    <a:srgbClr val="CBCBC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887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93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693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1183E358-1525-43B0-B336-A0CC1176DD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AC6CCF-91BF-4276-9718-F00B3B421FB1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063BD-2578-4A4F-A329-70A4AB5342BC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C35349-379A-4D6D-975A-DA12FB990EE6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E0F7D-C16A-463B-8ABA-A430996F8657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342D8B-6B81-4968-B979-F023389278A7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914400" y="6276975"/>
            <a:ext cx="7239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9783" dir="3885598" algn="ctr" rotWithShape="0">
              <a:srgbClr val="000000">
                <a:alpha val="74998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</a:rPr>
              <a:t> Center for Satellite Applications and Research (STAR) Review </a:t>
            </a:r>
            <a:br>
              <a:rPr lang="en-US" sz="1600" b="1">
                <a:solidFill>
                  <a:schemeClr val="bg1"/>
                </a:solidFill>
              </a:rPr>
            </a:br>
            <a:r>
              <a:rPr lang="en-US" sz="1600" b="1">
                <a:solidFill>
                  <a:schemeClr val="bg1"/>
                </a:solidFill>
              </a:rPr>
              <a:t>09 – 11 March 2010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914400" y="6276975"/>
            <a:ext cx="7239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bg1"/>
                </a:solidFill>
              </a:rPr>
              <a:t> Center for Satellite Applications and Research (STAR) Review </a:t>
            </a:r>
            <a:br>
              <a:rPr lang="en-US" sz="1600" b="1">
                <a:solidFill>
                  <a:schemeClr val="bg1"/>
                </a:solidFill>
              </a:rPr>
            </a:br>
            <a:r>
              <a:rPr lang="en-US" sz="1600" b="1">
                <a:solidFill>
                  <a:schemeClr val="bg1"/>
                </a:solidFill>
              </a:rPr>
              <a:t>09 – 11 March 2010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/>
          <a:srcRect r="5185" b="5882"/>
          <a:stretch>
            <a:fillRect/>
          </a:stretch>
        </p:blipFill>
        <p:spPr bwMode="auto">
          <a:xfrm>
            <a:off x="762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noaa_seal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77788"/>
            <a:ext cx="990600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8077200" y="6324600"/>
            <a:ext cx="1143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500">
                <a:solidFill>
                  <a:schemeClr val="bg1"/>
                </a:solidFill>
                <a:ea typeface="+mn-ea"/>
              </a:rPr>
              <a:t>Image: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500">
                <a:solidFill>
                  <a:schemeClr val="bg1"/>
                </a:solidFill>
                <a:ea typeface="+mn-ea"/>
              </a:rPr>
              <a:t>MODIS Land Group, 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500">
                <a:solidFill>
                  <a:schemeClr val="bg1"/>
                </a:solidFill>
                <a:ea typeface="+mn-ea"/>
              </a:rPr>
              <a:t>NASA GSFC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500">
                <a:solidFill>
                  <a:schemeClr val="bg1"/>
                </a:solidFill>
                <a:ea typeface="+mn-ea"/>
              </a:rPr>
              <a:t>March 2000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>
            <a:lvl1pPr>
              <a:defRPr b="0">
                <a:latin typeface="Arial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1219200"/>
          </a:xfrm>
          <a:noFill/>
          <a:effectLst>
            <a:outerShdw blurRad="63500" dist="29783" dir="3885598" algn="ctr" rotWithShape="0">
              <a:srgbClr val="000000">
                <a:alpha val="74998"/>
              </a:srgbClr>
            </a:outerShdw>
          </a:effec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FF9900"/>
                </a:solidFill>
                <a:latin typeface="Arial Black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21A29-9CE0-4CCB-AB5E-0C50B63AC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AE15A7-C312-4D45-A0ED-953ACB8251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914400"/>
            <a:ext cx="4495800" cy="556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44958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1900"/>
            <a:ext cx="44958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B6550-4114-4ED9-8794-1D22EA9CF6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A04D4A-F15E-4340-9C8C-F126165BDC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A9C6E-313F-4C48-AB0F-E973A07110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14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881D5-7919-49FA-B2BC-7C96033A8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282C3-DB02-4A72-A517-82A58B6FF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B7795-6A0C-4130-B6F7-62258D262E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39B78-0F83-4807-B33A-09D9D162F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D565B-D24D-442F-B6EF-EAE228A4F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4510C-B3BA-4BBC-BEFE-E7AD51ECB2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9783" dir="3885598" algn="ctr" rotWithShape="0">
              <a:srgbClr val="000000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14400"/>
            <a:ext cx="9144000" cy="55626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34150"/>
            <a:ext cx="457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23E4BF22-408D-49F1-A200-1E7D0C605C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524000" y="6429375"/>
            <a:ext cx="6019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rgbClr val="000000">
                <a:alpha val="74998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100" b="1">
                <a:solidFill>
                  <a:schemeClr val="bg1"/>
                </a:solidFill>
              </a:rPr>
              <a:t> Center for Satellite Applications and Research (STAR) Review</a:t>
            </a:r>
            <a:br>
              <a:rPr lang="en-US" sz="1100" b="1">
                <a:solidFill>
                  <a:schemeClr val="bg1"/>
                </a:solidFill>
              </a:rPr>
            </a:br>
            <a:r>
              <a:rPr lang="en-US" sz="1100" b="1">
                <a:solidFill>
                  <a:schemeClr val="bg1"/>
                </a:solidFill>
              </a:rPr>
              <a:t>09 – 11 March 2010</a:t>
            </a:r>
          </a:p>
        </p:txBody>
      </p:sp>
      <p:pic>
        <p:nvPicPr>
          <p:cNvPr id="1030" name="Picture 9" descr="noaa_seal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318500" y="84138"/>
            <a:ext cx="7651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0"/>
          <p:cNvPicPr>
            <a:picLocks noChangeAspect="1" noChangeArrowheads="1"/>
          </p:cNvPicPr>
          <p:nvPr userDrawn="1"/>
        </p:nvPicPr>
        <p:blipFill>
          <a:blip r:embed="rId15"/>
          <a:srcRect l="8168" t="6206" r="7933" b="8696"/>
          <a:stretch>
            <a:fillRect/>
          </a:stretch>
        </p:blipFill>
        <p:spPr bwMode="auto">
          <a:xfrm>
            <a:off x="7508875" y="66675"/>
            <a:ext cx="7651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1" descr="NASA - terra_globe0047"/>
          <p:cNvPicPr>
            <a:picLocks noChangeAspect="1" noChangeArrowheads="1"/>
          </p:cNvPicPr>
          <p:nvPr userDrawn="1"/>
        </p:nvPicPr>
        <p:blipFill>
          <a:blip r:embed="rId16"/>
          <a:srcRect l="14102" r="14102"/>
          <a:stretch>
            <a:fillRect/>
          </a:stretch>
        </p:blipFill>
        <p:spPr bwMode="auto">
          <a:xfrm>
            <a:off x="76200" y="0"/>
            <a:ext cx="8747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  <a:effectLst>
            <a:outerShdw dist="38099" dir="2700000" algn="ctr" rotWithShape="0">
              <a:srgbClr val="000000">
                <a:alpha val="74997"/>
              </a:srgbClr>
            </a:outerShdw>
          </a:effectLst>
        </p:spPr>
        <p:txBody>
          <a:bodyPr/>
          <a:lstStyle/>
          <a:p>
            <a:pPr eaLnBrk="1" hangingPunct="1"/>
            <a:r>
              <a:rPr lang="en-US" b="1" smtClean="0"/>
              <a:t>CoastWatch / OceanWatch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ubTitle" idx="1"/>
          </p:nvPr>
        </p:nvSpPr>
        <p:spPr>
          <a:noFill/>
          <a:effectLst>
            <a:outerShdw dist="29783" dir="3885598" algn="ctr" rotWithShape="0">
              <a:srgbClr val="000000">
                <a:alpha val="74997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1800"/>
              <a:t>Presented by</a:t>
            </a:r>
          </a:p>
          <a:p>
            <a:pPr eaLnBrk="1" hangingPunct="1">
              <a:defRPr/>
            </a:pPr>
            <a:r>
              <a:rPr lang="en-US"/>
              <a:t>C. Mark Eakin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0522F86-EEDB-4559-9F6F-645C0423850A}" type="slidenum">
              <a:rPr lang="en-US"/>
              <a:pPr/>
              <a:t>2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>
                <a:ea typeface="+mj-ea"/>
                <a:cs typeface="+mj-cs"/>
              </a:rPr>
              <a:t>Requirement, Science, and Benefit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u="sng" smtClean="0"/>
              <a:t>Mission Goals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smtClean="0"/>
              <a:t>Ecosystems (coastal)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smtClean="0"/>
              <a:t>Commerce and Transportation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smtClean="0"/>
              <a:t>Weather and Water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smtClean="0"/>
              <a:t>Climate</a:t>
            </a:r>
          </a:p>
          <a:p>
            <a:pPr eaLnBrk="1" hangingPunct="1">
              <a:lnSpc>
                <a:spcPct val="90000"/>
              </a:lnSpc>
            </a:pPr>
            <a:endParaRPr lang="en-US" sz="2400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u="sng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u="sng" smtClean="0"/>
              <a:t>Benefits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Manage Living Marine Resources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Respond to Disaster Events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Monitor and Understand Coastal Ocean Dynamics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Assess Climate Impacts in Coastal Zone</a:t>
            </a:r>
          </a:p>
        </p:txBody>
      </p:sp>
      <p:pic>
        <p:nvPicPr>
          <p:cNvPr id="17413" name="Picture 5" descr="applications_biology.png"/>
          <p:cNvPicPr>
            <a:picLocks noChangeAspect="1"/>
          </p:cNvPicPr>
          <p:nvPr/>
        </p:nvPicPr>
        <p:blipFill>
          <a:blip r:embed="rId3"/>
          <a:srcRect t="22000" r="50000" b="14000"/>
          <a:stretch>
            <a:fillRect/>
          </a:stretch>
        </p:blipFill>
        <p:spPr bwMode="auto">
          <a:xfrm>
            <a:off x="6249988" y="2971800"/>
            <a:ext cx="289401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applications_dynamics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26163" y="1295400"/>
            <a:ext cx="30178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4" descr="applications_response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2743200"/>
            <a:ext cx="278130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4F6112-471D-490F-9E25-8A48C011DFAD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Slide Number Placeholder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163638" y="0"/>
            <a:ext cx="691038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900" smtClean="0"/>
              <a:t>CoastWatch History</a:t>
            </a:r>
          </a:p>
        </p:txBody>
      </p:sp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3276600" y="29718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43000"/>
            <a:ext cx="6553200" cy="5262979"/>
          </a:xfrm>
          <a:prstGeom prst="rect">
            <a:avLst/>
          </a:prstGeom>
          <a:solidFill>
            <a:srgbClr val="CBCBCB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ea typeface="+mn-ea"/>
              </a:rPr>
              <a:t>Established in 1987 </a:t>
            </a:r>
            <a:r>
              <a:rPr lang="en-US" sz="2400" dirty="0">
                <a:ea typeface="+mn-ea"/>
              </a:rPr>
              <a:t>in response to two significant environmental events: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Harmful Algal Bloom (HAB) event off the coast of North Carolina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Severe marine mammal die-off, &gt;700 bottlenose dolphins died off the mid-Atlantic coast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a typeface="+mn-ea"/>
              </a:rPr>
              <a:t>Prompted Federal and State officials to explore additional data sources for monitoring the coastal waters, such as near real-time satellite data.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+mn-ea"/>
            </a:endParaRPr>
          </a:p>
        </p:txBody>
      </p:sp>
      <p:pic>
        <p:nvPicPr>
          <p:cNvPr id="19463" name="Picture 10" descr="first_cw_image_v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5575" y="1371600"/>
            <a:ext cx="26384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B08F15B-C199-441D-90FF-243078000BC8}" type="slidenum">
              <a:rPr lang="en-US"/>
              <a:pPr/>
              <a:t>4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CoastWatch?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6600CC"/>
                </a:solidFill>
              </a:rPr>
              <a:t>CoastWatch Mission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To provide and ensure timely access to near real-time satellite data to protect, restore, and manage U.S. coastal ocean resources, and understand climate variability and change to further enhance society’s quality of life.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6600CC"/>
                </a:solidFill>
              </a:rPr>
              <a:t>Central Operations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6600CC"/>
                </a:solidFill>
              </a:rPr>
              <a:t>	</a:t>
            </a:r>
            <a:r>
              <a:rPr lang="en-US" sz="2400" smtClean="0"/>
              <a:t>Central Operations provides sea surface temperature, ocean color, reflectance, and ocean surface winds. </a:t>
            </a:r>
            <a:endParaRPr lang="en-US" sz="2400" b="1" smtClean="0">
              <a:solidFill>
                <a:srgbClr val="6600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400" b="1" smtClean="0">
              <a:solidFill>
                <a:srgbClr val="6600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6600CC"/>
                </a:solidFill>
              </a:rPr>
              <a:t>Regional Nodes</a:t>
            </a:r>
            <a:br>
              <a:rPr lang="en-US" sz="2400" b="1" smtClean="0">
                <a:solidFill>
                  <a:srgbClr val="6600CC"/>
                </a:solidFill>
              </a:rPr>
            </a:br>
            <a:r>
              <a:rPr lang="en-US" sz="2400" smtClean="0"/>
              <a:t>Each of the Nodes provide specialized products to the users in that region.</a:t>
            </a:r>
            <a:endParaRPr lang="en-US" sz="2400" b="1" smtClean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3352800" cy="3886200"/>
          </a:xfrm>
          <a:solidFill>
            <a:srgbClr val="CBCBCB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Central Operations</a:t>
            </a:r>
            <a:br>
              <a:rPr lang="en-US" sz="2400" smtClean="0"/>
            </a:br>
            <a:r>
              <a:rPr lang="en-US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Regional Nodes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Alaska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West Coast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Central Pacific / OceanWatch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Great Lakes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East Coast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Caribbean /    Gulf of Mexico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0E0BBC-D931-4B08-AA6D-E30CD2501545}" type="slidenum">
              <a:rPr lang="en-US"/>
              <a:pPr/>
              <a:t>5</a:t>
            </a:fld>
            <a:endParaRPr 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5029200" cy="914400"/>
          </a:xfrm>
        </p:spPr>
        <p:txBody>
          <a:bodyPr/>
          <a:lstStyle/>
          <a:p>
            <a:pPr eaLnBrk="1" hangingPunct="1"/>
            <a:r>
              <a:rPr lang="en-US" sz="2800" smtClean="0"/>
              <a:t>CoastWatch Structure</a:t>
            </a:r>
          </a:p>
        </p:txBody>
      </p:sp>
      <p:pic>
        <p:nvPicPr>
          <p:cNvPr id="22533" name="Picture 5" descr="Screen shot 2010-03-11 at 8.19.05 AM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941513"/>
            <a:ext cx="6096000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4191000" y="3505200"/>
            <a:ext cx="890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Alaska</a:t>
            </a: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7391400" y="4354513"/>
            <a:ext cx="1314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East Coast</a:t>
            </a:r>
          </a:p>
        </p:txBody>
      </p:sp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5181600" y="4191000"/>
            <a:ext cx="914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West Coast</a:t>
            </a:r>
          </a:p>
        </p:txBody>
      </p:sp>
      <p:sp>
        <p:nvSpPr>
          <p:cNvPr id="22537" name="TextBox 9"/>
          <p:cNvSpPr txBox="1">
            <a:spLocks noChangeArrowheads="1"/>
          </p:cNvSpPr>
          <p:nvPr/>
        </p:nvSpPr>
        <p:spPr bwMode="auto">
          <a:xfrm>
            <a:off x="3200400" y="4953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Central Pacific / OceanWatch</a:t>
            </a:r>
          </a:p>
        </p:txBody>
      </p:sp>
      <p:sp>
        <p:nvSpPr>
          <p:cNvPr id="22538" name="TextBox 10"/>
          <p:cNvSpPr txBox="1">
            <a:spLocks noChangeArrowheads="1"/>
          </p:cNvSpPr>
          <p:nvPr/>
        </p:nvSpPr>
        <p:spPr bwMode="auto">
          <a:xfrm>
            <a:off x="6705600" y="335280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Great Lakes</a:t>
            </a:r>
          </a:p>
        </p:txBody>
      </p:sp>
      <p:sp>
        <p:nvSpPr>
          <p:cNvPr id="22539" name="TextBox 11"/>
          <p:cNvSpPr txBox="1">
            <a:spLocks noChangeArrowheads="1"/>
          </p:cNvSpPr>
          <p:nvPr/>
        </p:nvSpPr>
        <p:spPr bwMode="auto">
          <a:xfrm>
            <a:off x="6696075" y="4992688"/>
            <a:ext cx="1762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Gulf / </a:t>
            </a:r>
          </a:p>
          <a:p>
            <a:r>
              <a:rPr lang="en-US">
                <a:solidFill>
                  <a:srgbClr val="FFFF00"/>
                </a:solidFill>
              </a:rPr>
              <a:t>        Caribbean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680F575-8EA8-4176-82C5-AD0B0D974168}" type="slidenum">
              <a:rPr lang="en-US"/>
              <a:pPr/>
              <a:t>6</a:t>
            </a:fld>
            <a:endParaRPr lang="en-US"/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163638" y="0"/>
            <a:ext cx="691038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900" smtClean="0"/>
              <a:t>CoastWatch Data</a:t>
            </a: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3276600" y="29718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43000"/>
            <a:ext cx="6553200" cy="4893647"/>
          </a:xfrm>
          <a:prstGeom prst="rect">
            <a:avLst/>
          </a:prstGeom>
          <a:solidFill>
            <a:srgbClr val="CBCBCB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b="1" u="sng" dirty="0">
                <a:ea typeface="+mn-ea"/>
              </a:rPr>
              <a:t> The Beginning: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a typeface="+mn-ea"/>
              </a:rPr>
              <a:t>   POES/AVHRR SST images and 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a typeface="+mn-ea"/>
              </a:rPr>
              <a:t>   for the East Coast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b="1" u="sng" dirty="0">
                <a:ea typeface="+mn-ea"/>
              </a:rPr>
              <a:t> Now: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A variety of environmental data (i.e. SST, ocean color, winds, reflectance, etc.)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Multiple satellite platforms (GOES, POES, MODIS, </a:t>
            </a:r>
            <a:r>
              <a:rPr lang="en-US" sz="2400" dirty="0" err="1">
                <a:ea typeface="+mn-ea"/>
              </a:rPr>
              <a:t>SeaWiFS</a:t>
            </a:r>
            <a:r>
              <a:rPr lang="en-US" sz="2400" dirty="0">
                <a:ea typeface="+mn-ea"/>
              </a:rPr>
              <a:t>, MERIS, Meteosat-9, </a:t>
            </a:r>
            <a:r>
              <a:rPr lang="en-US" sz="2400" dirty="0" err="1">
                <a:ea typeface="+mn-ea"/>
              </a:rPr>
              <a:t>QuikSCAT</a:t>
            </a:r>
            <a:r>
              <a:rPr lang="en-US" sz="2400" dirty="0">
                <a:ea typeface="+mn-ea"/>
              </a:rPr>
              <a:t>, DMSP)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All U.S. coastal waters, including Hawaii and Alaska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ea typeface="+mn-ea"/>
              </a:rPr>
              <a:t> Multiple formats (</a:t>
            </a:r>
            <a:r>
              <a:rPr lang="en-US" sz="2400" dirty="0" err="1">
                <a:ea typeface="+mn-ea"/>
              </a:rPr>
              <a:t>CoastWatch</a:t>
            </a:r>
            <a:r>
              <a:rPr lang="en-US" sz="2400" dirty="0">
                <a:ea typeface="+mn-ea"/>
              </a:rPr>
              <a:t> HDF, </a:t>
            </a:r>
            <a:r>
              <a:rPr lang="en-US" sz="2400" dirty="0" err="1">
                <a:ea typeface="+mn-ea"/>
              </a:rPr>
              <a:t>GeoTIFF</a:t>
            </a:r>
            <a:r>
              <a:rPr lang="en-US" sz="2400" dirty="0">
                <a:ea typeface="+mn-ea"/>
              </a:rPr>
              <a:t>, PNG, ESRI </a:t>
            </a:r>
            <a:r>
              <a:rPr lang="en-US" sz="2400" dirty="0" err="1">
                <a:ea typeface="+mn-ea"/>
              </a:rPr>
              <a:t>shapefiles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NetCDF</a:t>
            </a:r>
            <a:r>
              <a:rPr lang="en-US" sz="2400" dirty="0">
                <a:ea typeface="+mn-ea"/>
              </a:rPr>
              <a:t>)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+mn-ea"/>
            </a:endParaRPr>
          </a:p>
        </p:txBody>
      </p:sp>
      <p:pic>
        <p:nvPicPr>
          <p:cNvPr id="24583" name="Picture 8" descr="first_cw_image_v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1143000"/>
            <a:ext cx="17526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9" descr="applications_biology.png"/>
          <p:cNvPicPr>
            <a:picLocks noChangeAspect="1"/>
          </p:cNvPicPr>
          <p:nvPr/>
        </p:nvPicPr>
        <p:blipFill>
          <a:blip r:embed="rId3"/>
          <a:srcRect l="2606" t="22000" r="50000" b="14000"/>
          <a:stretch>
            <a:fillRect/>
          </a:stretch>
        </p:blipFill>
        <p:spPr bwMode="auto">
          <a:xfrm>
            <a:off x="6400800" y="41910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94F948F-6568-4007-82C6-3CACA731B53D}" type="slidenum">
              <a:rPr lang="en-US"/>
              <a:pPr/>
              <a:t>7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>
                <a:latin typeface="Arial Black" charset="0"/>
                <a:ea typeface="+mj-ea"/>
                <a:cs typeface="+mj-cs"/>
              </a:rPr>
              <a:t>Challenges and Path Forward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305800" cy="4419600"/>
          </a:xfrm>
        </p:spPr>
        <p:txBody>
          <a:bodyPr/>
          <a:lstStyle/>
          <a:p>
            <a:pPr eaLnBrk="1" hangingPunct="1"/>
            <a:r>
              <a:rPr lang="en-US" sz="2400" b="1" u="sng" smtClean="0">
                <a:solidFill>
                  <a:srgbClr val="FF0000"/>
                </a:solidFill>
              </a:rPr>
              <a:t>Science challenges</a:t>
            </a:r>
          </a:p>
          <a:p>
            <a:pPr lvl="1" eaLnBrk="1" hangingPunct="1"/>
            <a:r>
              <a:rPr lang="en-US" sz="2000" smtClean="0"/>
              <a:t>Promote development of new environmental parameters needed for coastal management decisions</a:t>
            </a:r>
          </a:p>
          <a:p>
            <a:pPr lvl="1" eaLnBrk="1" hangingPunct="1"/>
            <a:endParaRPr lang="en-US" sz="1100" smtClean="0"/>
          </a:p>
          <a:p>
            <a:pPr eaLnBrk="1" hangingPunct="1"/>
            <a:r>
              <a:rPr lang="en-US" sz="2400" b="1" u="sng" smtClean="0">
                <a:solidFill>
                  <a:srgbClr val="0000FF"/>
                </a:solidFill>
              </a:rPr>
              <a:t>Next steps</a:t>
            </a:r>
          </a:p>
          <a:p>
            <a:pPr lvl="1" eaLnBrk="1" hangingPunct="1"/>
            <a:r>
              <a:rPr lang="en-US" sz="2000" smtClean="0"/>
              <a:t>Working with STAR Science Teams to transition new data to address coastal management needs</a:t>
            </a:r>
          </a:p>
          <a:p>
            <a:pPr lvl="1" eaLnBrk="1" hangingPunct="1"/>
            <a:endParaRPr lang="en-US" sz="1100" smtClean="0"/>
          </a:p>
          <a:p>
            <a:pPr eaLnBrk="1" hangingPunct="1"/>
            <a:r>
              <a:rPr lang="en-US" sz="2400" b="1" u="sng" smtClean="0">
                <a:solidFill>
                  <a:srgbClr val="008000"/>
                </a:solidFill>
              </a:rPr>
              <a:t>Transition Path</a:t>
            </a:r>
          </a:p>
          <a:p>
            <a:pPr lvl="1" eaLnBrk="1" hangingPunct="1"/>
            <a:r>
              <a:rPr lang="en-US" sz="2000" smtClean="0"/>
              <a:t>Move STAR products from science teams to regional nodes, providing experimental, preoperational, and operational products following the SPSRB process</a:t>
            </a:r>
            <a:endParaRPr lang="en-US" sz="2000" b="1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R External Review">
  <a:themeElements>
    <a:clrScheme name="STAR External Revi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R External Revi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R External Revi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 External Revi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 External Revi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 External Revi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 External Revi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 External Revi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 External Revi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15654</TotalTime>
  <Words>336</Words>
  <Application>Microsoft Office PowerPoint</Application>
  <PresentationFormat>On-screen Show (4:3)</PresentationFormat>
  <Paragraphs>76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ＭＳ Ｐゴシック</vt:lpstr>
      <vt:lpstr>Arial Black</vt:lpstr>
      <vt:lpstr>Calibri</vt:lpstr>
      <vt:lpstr>STAR External Review</vt:lpstr>
      <vt:lpstr>CoastWatch / OceanWatch</vt:lpstr>
      <vt:lpstr>Requirement, Science, and Benefit</vt:lpstr>
      <vt:lpstr>CoastWatch History</vt:lpstr>
      <vt:lpstr>What is CoastWatch?</vt:lpstr>
      <vt:lpstr>CoastWatch Structure</vt:lpstr>
      <vt:lpstr>CoastWatch Data</vt:lpstr>
      <vt:lpstr>Challenges and Path Forward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Bayler</dc:creator>
  <cp:lastModifiedBy>lbrown</cp:lastModifiedBy>
  <cp:revision>121</cp:revision>
  <dcterms:created xsi:type="dcterms:W3CDTF">2010-03-11T14:56:15Z</dcterms:created>
  <dcterms:modified xsi:type="dcterms:W3CDTF">2010-03-13T01:05:59Z</dcterms:modified>
</cp:coreProperties>
</file>