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70"/>
  </p:notesMasterIdLst>
  <p:handoutMasterIdLst>
    <p:handoutMasterId r:id="rId71"/>
  </p:handoutMasterIdLst>
  <p:sldIdLst>
    <p:sldId id="256" r:id="rId3"/>
    <p:sldId id="257" r:id="rId4"/>
    <p:sldId id="289" r:id="rId5"/>
    <p:sldId id="280" r:id="rId6"/>
    <p:sldId id="281" r:id="rId7"/>
    <p:sldId id="282" r:id="rId8"/>
    <p:sldId id="283" r:id="rId9"/>
    <p:sldId id="284" r:id="rId10"/>
    <p:sldId id="285" r:id="rId11"/>
    <p:sldId id="286" r:id="rId12"/>
    <p:sldId id="287" r:id="rId13"/>
    <p:sldId id="288" r:id="rId14"/>
    <p:sldId id="290" r:id="rId15"/>
    <p:sldId id="278" r:id="rId16"/>
    <p:sldId id="307" r:id="rId17"/>
    <p:sldId id="308" r:id="rId18"/>
    <p:sldId id="268" r:id="rId19"/>
    <p:sldId id="303" r:id="rId20"/>
    <p:sldId id="309" r:id="rId21"/>
    <p:sldId id="310" r:id="rId22"/>
    <p:sldId id="273" r:id="rId23"/>
    <p:sldId id="305" r:id="rId24"/>
    <p:sldId id="275" r:id="rId25"/>
    <p:sldId id="276" r:id="rId26"/>
    <p:sldId id="291" r:id="rId27"/>
    <p:sldId id="292" r:id="rId28"/>
    <p:sldId id="259" r:id="rId29"/>
    <p:sldId id="277" r:id="rId30"/>
    <p:sldId id="258" r:id="rId31"/>
    <p:sldId id="260" r:id="rId32"/>
    <p:sldId id="261" r:id="rId33"/>
    <p:sldId id="319" r:id="rId34"/>
    <p:sldId id="320" r:id="rId35"/>
    <p:sldId id="306" r:id="rId36"/>
    <p:sldId id="314" r:id="rId37"/>
    <p:sldId id="315" r:id="rId38"/>
    <p:sldId id="316" r:id="rId39"/>
    <p:sldId id="264" r:id="rId40"/>
    <p:sldId id="263" r:id="rId41"/>
    <p:sldId id="294" r:id="rId42"/>
    <p:sldId id="293" r:id="rId43"/>
    <p:sldId id="312" r:id="rId44"/>
    <p:sldId id="313" r:id="rId45"/>
    <p:sldId id="296" r:id="rId46"/>
    <p:sldId id="311" r:id="rId47"/>
    <p:sldId id="270" r:id="rId48"/>
    <p:sldId id="271" r:id="rId49"/>
    <p:sldId id="298" r:id="rId50"/>
    <p:sldId id="299" r:id="rId51"/>
    <p:sldId id="297" r:id="rId52"/>
    <p:sldId id="301" r:id="rId53"/>
    <p:sldId id="317" r:id="rId54"/>
    <p:sldId id="318" r:id="rId55"/>
    <p:sldId id="262" r:id="rId56"/>
    <p:sldId id="267" r:id="rId57"/>
    <p:sldId id="300" r:id="rId58"/>
    <p:sldId id="302" r:id="rId59"/>
    <p:sldId id="279" r:id="rId60"/>
    <p:sldId id="265" r:id="rId61"/>
    <p:sldId id="269" r:id="rId62"/>
    <p:sldId id="266" r:id="rId63"/>
    <p:sldId id="295" r:id="rId64"/>
    <p:sldId id="321" r:id="rId65"/>
    <p:sldId id="322" r:id="rId66"/>
    <p:sldId id="323" r:id="rId67"/>
    <p:sldId id="324" r:id="rId68"/>
    <p:sldId id="325" r:id="rId69"/>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60"/>
  </p:normalViewPr>
  <p:slideViewPr>
    <p:cSldViewPr>
      <p:cViewPr varScale="1">
        <p:scale>
          <a:sx n="68" d="100"/>
          <a:sy n="68" d="100"/>
        </p:scale>
        <p:origin x="-114" y="-3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1010"/>
          </a:xfrm>
          <a:prstGeom prst="rect">
            <a:avLst/>
          </a:prstGeom>
        </p:spPr>
        <p:txBody>
          <a:bodyPr vert="horz" lIns="92382" tIns="46191" rIns="92382" bIns="46191" rtlCol="0"/>
          <a:lstStyle>
            <a:lvl1pPr algn="r">
              <a:defRPr sz="1200"/>
            </a:lvl1pPr>
          </a:lstStyle>
          <a:p>
            <a:fld id="{819242D7-0D74-41D4-A948-92341C57DF9A}" type="datetimeFigureOut">
              <a:rPr lang="en-US" smtClean="0"/>
              <a:t>3/1/2012</a:t>
            </a:fld>
            <a:endParaRPr lang="en-US"/>
          </a:p>
        </p:txBody>
      </p:sp>
      <p:sp>
        <p:nvSpPr>
          <p:cNvPr id="4" name="Footer Placeholder 3"/>
          <p:cNvSpPr>
            <a:spLocks noGrp="1"/>
          </p:cNvSpPr>
          <p:nvPr>
            <p:ph type="ftr" sz="quarter" idx="2"/>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757590"/>
            <a:ext cx="3010323" cy="461010"/>
          </a:xfrm>
          <a:prstGeom prst="rect">
            <a:avLst/>
          </a:prstGeom>
        </p:spPr>
        <p:txBody>
          <a:bodyPr vert="horz" lIns="92382" tIns="46191" rIns="92382" bIns="46191" rtlCol="0" anchor="b"/>
          <a:lstStyle>
            <a:lvl1pPr algn="r">
              <a:defRPr sz="1200"/>
            </a:lvl1pPr>
          </a:lstStyle>
          <a:p>
            <a:fld id="{4283FD71-32BB-49D7-BF38-F86124F8197D}" type="slidenum">
              <a:rPr lang="en-US" smtClean="0"/>
              <a:t>‹#›</a:t>
            </a:fld>
            <a:endParaRPr lang="en-US"/>
          </a:p>
        </p:txBody>
      </p:sp>
    </p:spTree>
    <p:extLst>
      <p:ext uri="{BB962C8B-B14F-4D97-AF65-F5344CB8AC3E}">
        <p14:creationId xmlns:p14="http://schemas.microsoft.com/office/powerpoint/2010/main" val="3796438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A7B46961-F2D8-406C-9ABB-A1481FE95A03}" type="datetimeFigureOut">
              <a:rPr lang="en-US" smtClean="0"/>
              <a:t>3/1/2012</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CA5C9D67-15E9-4169-A141-926BC7B00C67}" type="slidenum">
              <a:rPr lang="en-US" smtClean="0"/>
              <a:t>‹#›</a:t>
            </a:fld>
            <a:endParaRPr lang="en-US"/>
          </a:p>
        </p:txBody>
      </p:sp>
    </p:spTree>
    <p:extLst>
      <p:ext uri="{BB962C8B-B14F-4D97-AF65-F5344CB8AC3E}">
        <p14:creationId xmlns:p14="http://schemas.microsoft.com/office/powerpoint/2010/main" val="320552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0602" indent="-288693" eaLnBrk="0" hangingPunct="0">
              <a:defRPr>
                <a:solidFill>
                  <a:schemeClr val="tx1"/>
                </a:solidFill>
                <a:latin typeface="Arial" charset="0"/>
                <a:cs typeface="Arial" charset="0"/>
              </a:defRPr>
            </a:lvl2pPr>
            <a:lvl3pPr marL="1154773" indent="-230955" eaLnBrk="0" hangingPunct="0">
              <a:defRPr>
                <a:solidFill>
                  <a:schemeClr val="tx1"/>
                </a:solidFill>
                <a:latin typeface="Arial" charset="0"/>
                <a:cs typeface="Arial" charset="0"/>
              </a:defRPr>
            </a:lvl3pPr>
            <a:lvl4pPr marL="1616682" indent="-230955" eaLnBrk="0" hangingPunct="0">
              <a:defRPr>
                <a:solidFill>
                  <a:schemeClr val="tx1"/>
                </a:solidFill>
                <a:latin typeface="Arial" charset="0"/>
                <a:cs typeface="Arial" charset="0"/>
              </a:defRPr>
            </a:lvl4pPr>
            <a:lvl5pPr marL="2078591" indent="-230955" eaLnBrk="0" hangingPunct="0">
              <a:defRPr>
                <a:solidFill>
                  <a:schemeClr val="tx1"/>
                </a:solidFill>
                <a:latin typeface="Arial" charset="0"/>
                <a:cs typeface="Arial" charset="0"/>
              </a:defRPr>
            </a:lvl5pPr>
            <a:lvl6pPr marL="2540500" indent="-230955" eaLnBrk="0" fontAlgn="base" hangingPunct="0">
              <a:spcBef>
                <a:spcPct val="0"/>
              </a:spcBef>
              <a:spcAft>
                <a:spcPct val="0"/>
              </a:spcAft>
              <a:defRPr>
                <a:solidFill>
                  <a:schemeClr val="tx1"/>
                </a:solidFill>
                <a:latin typeface="Arial" charset="0"/>
                <a:cs typeface="Arial" charset="0"/>
              </a:defRPr>
            </a:lvl6pPr>
            <a:lvl7pPr marL="3002410" indent="-230955" eaLnBrk="0" fontAlgn="base" hangingPunct="0">
              <a:spcBef>
                <a:spcPct val="0"/>
              </a:spcBef>
              <a:spcAft>
                <a:spcPct val="0"/>
              </a:spcAft>
              <a:defRPr>
                <a:solidFill>
                  <a:schemeClr val="tx1"/>
                </a:solidFill>
                <a:latin typeface="Arial" charset="0"/>
                <a:cs typeface="Arial" charset="0"/>
              </a:defRPr>
            </a:lvl7pPr>
            <a:lvl8pPr marL="3464319" indent="-230955" eaLnBrk="0" fontAlgn="base" hangingPunct="0">
              <a:spcBef>
                <a:spcPct val="0"/>
              </a:spcBef>
              <a:spcAft>
                <a:spcPct val="0"/>
              </a:spcAft>
              <a:defRPr>
                <a:solidFill>
                  <a:schemeClr val="tx1"/>
                </a:solidFill>
                <a:latin typeface="Arial" charset="0"/>
                <a:cs typeface="Arial" charset="0"/>
              </a:defRPr>
            </a:lvl8pPr>
            <a:lvl9pPr marL="3926228" indent="-230955" eaLnBrk="0" fontAlgn="base" hangingPunct="0">
              <a:spcBef>
                <a:spcPct val="0"/>
              </a:spcBef>
              <a:spcAft>
                <a:spcPct val="0"/>
              </a:spcAft>
              <a:defRPr>
                <a:solidFill>
                  <a:schemeClr val="tx1"/>
                </a:solidFill>
                <a:latin typeface="Arial" charset="0"/>
                <a:cs typeface="Arial" charset="0"/>
              </a:defRPr>
            </a:lvl9pPr>
          </a:lstStyle>
          <a:p>
            <a:pPr eaLnBrk="1" hangingPunct="1"/>
            <a:fld id="{734C78B9-96D1-463F-A18E-07EA789B21A5}" type="slidenum">
              <a:rPr lang="en-US" smtClean="0"/>
              <a:pPr eaLnBrk="1" hangingPunct="1"/>
              <a:t>4</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solidFill>
                  <a:prstClr val="black"/>
                </a:solidFill>
              </a:rPr>
              <a:pPr/>
              <a:t>16</a:t>
            </a:fld>
            <a:endParaRPr lang="en-US">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17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18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19</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20</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FF3C1956-FC74-4B97-9B6E-43323AF98DA5}" type="slidenum">
              <a:rPr lang="en-US" smtClean="0"/>
              <a:pPr/>
              <a:t>22</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23</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29</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30</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32</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33</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36</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B15BA87B-20E8-4481-9AF6-B79F3476E46C}" type="slidenum">
              <a:rPr lang="en-US">
                <a:latin typeface="Arial" pitchFamily="-72" charset="0"/>
                <a:ea typeface="ＭＳ Ｐゴシック" pitchFamily="-72" charset="-128"/>
                <a:cs typeface="ＭＳ Ｐゴシック" pitchFamily="-72" charset="-128"/>
              </a:rPr>
              <a:pPr/>
              <a:t>7</a:t>
            </a:fld>
            <a:endParaRPr lang="en-US">
              <a:latin typeface="Arial" pitchFamily="-72" charset="0"/>
              <a:ea typeface="ＭＳ Ｐゴシック" pitchFamily="-72" charset="-128"/>
              <a:cs typeface="ＭＳ Ｐゴシック" pitchFamily="-72" charset="-128"/>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endParaRPr lang="en-US">
              <a:latin typeface="Arial" pitchFamily="-7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39</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FF41A701-A8F3-4817-A77D-629A910A21D6}" type="slidenum">
              <a:rPr lang="en-US" smtClean="0"/>
              <a:pPr/>
              <a:t>40</a:t>
            </a:fld>
            <a:endParaRPr lang="en-US" smtClean="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6E600311-6669-4E17-A204-166C97EE2692}" type="slidenum">
              <a:rPr lang="en-US" smtClean="0"/>
              <a:pPr/>
              <a:t>41</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42</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43</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45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pPr defTabSz="923818" fontAlgn="base">
              <a:spcBef>
                <a:spcPct val="30000"/>
              </a:spcBef>
              <a:spcAft>
                <a:spcPct val="0"/>
              </a:spcAft>
              <a:defRPr/>
            </a:pPr>
            <a:r>
              <a:rPr lang="en-US" dirty="0" smtClean="0"/>
              <a:t>The</a:t>
            </a:r>
            <a:r>
              <a:rPr lang="en-US" baseline="0" dirty="0" smtClean="0"/>
              <a:t> </a:t>
            </a:r>
            <a:r>
              <a:rPr lang="en-US" dirty="0" smtClean="0"/>
              <a:t>3D</a:t>
            </a:r>
            <a:r>
              <a:rPr lang="en-US" baseline="0" dirty="0" smtClean="0"/>
              <a:t> capabilities of </a:t>
            </a:r>
            <a:r>
              <a:rPr lang="en-US" baseline="0" dirty="0" err="1" smtClean="0"/>
              <a:t>McIDAS</a:t>
            </a:r>
            <a:r>
              <a:rPr lang="en-US" baseline="0" dirty="0" smtClean="0"/>
              <a:t>-V can be used along with easy layer manipulation and data projection sharing to efficiently and effectively </a:t>
            </a:r>
            <a:r>
              <a:rPr lang="en-US" baseline="0" smtClean="0"/>
              <a:t>evaluate products.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46</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47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 </a:t>
            </a:r>
            <a:r>
              <a:rPr lang="en-US" dirty="0" err="1" smtClean="0"/>
              <a:t>Pavolonis</a:t>
            </a:r>
            <a:endParaRPr lang="en-US" dirty="0" smtClean="0"/>
          </a:p>
          <a:p>
            <a:r>
              <a:rPr lang="en-US" dirty="0" smtClean="0"/>
              <a:t>Talked to be presented at the “From Sensors to Data Products II” session of the Symposium on Future Operational</a:t>
            </a:r>
            <a:r>
              <a:rPr lang="en-US" baseline="0" dirty="0" smtClean="0"/>
              <a:t> Environmental Satellite Systems </a:t>
            </a:r>
            <a:r>
              <a:rPr lang="en-US" dirty="0" smtClean="0"/>
              <a:t>(Wed. Jan 25, 2012, 9:00AM)</a:t>
            </a:r>
          </a:p>
          <a:p>
            <a:endParaRPr lang="en-US" dirty="0"/>
          </a:p>
        </p:txBody>
      </p:sp>
      <p:sp>
        <p:nvSpPr>
          <p:cNvPr id="4" name="Slide Number Placeholder 3"/>
          <p:cNvSpPr>
            <a:spLocks noGrp="1"/>
          </p:cNvSpPr>
          <p:nvPr>
            <p:ph type="sldNum" sz="quarter" idx="10"/>
          </p:nvPr>
        </p:nvSpPr>
        <p:spPr/>
        <p:txBody>
          <a:bodyPr/>
          <a:lstStyle/>
          <a:p>
            <a:fld id="{1E2EC63E-2653-884D-A0ED-7CADC2455D15}" type="slidenum">
              <a:rPr lang="en-US" smtClean="0"/>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0602" indent="-288693" eaLnBrk="0" hangingPunct="0">
              <a:defRPr>
                <a:solidFill>
                  <a:schemeClr val="tx1"/>
                </a:solidFill>
                <a:latin typeface="Arial" charset="0"/>
                <a:cs typeface="Arial" charset="0"/>
              </a:defRPr>
            </a:lvl2pPr>
            <a:lvl3pPr marL="1154773" indent="-230955" eaLnBrk="0" hangingPunct="0">
              <a:defRPr>
                <a:solidFill>
                  <a:schemeClr val="tx1"/>
                </a:solidFill>
                <a:latin typeface="Arial" charset="0"/>
                <a:cs typeface="Arial" charset="0"/>
              </a:defRPr>
            </a:lvl3pPr>
            <a:lvl4pPr marL="1616682" indent="-230955" eaLnBrk="0" hangingPunct="0">
              <a:defRPr>
                <a:solidFill>
                  <a:schemeClr val="tx1"/>
                </a:solidFill>
                <a:latin typeface="Arial" charset="0"/>
                <a:cs typeface="Arial" charset="0"/>
              </a:defRPr>
            </a:lvl4pPr>
            <a:lvl5pPr marL="2078591" indent="-230955" eaLnBrk="0" hangingPunct="0">
              <a:defRPr>
                <a:solidFill>
                  <a:schemeClr val="tx1"/>
                </a:solidFill>
                <a:latin typeface="Arial" charset="0"/>
                <a:cs typeface="Arial" charset="0"/>
              </a:defRPr>
            </a:lvl5pPr>
            <a:lvl6pPr marL="2540500" indent="-230955" eaLnBrk="0" fontAlgn="base" hangingPunct="0">
              <a:spcBef>
                <a:spcPct val="0"/>
              </a:spcBef>
              <a:spcAft>
                <a:spcPct val="0"/>
              </a:spcAft>
              <a:defRPr>
                <a:solidFill>
                  <a:schemeClr val="tx1"/>
                </a:solidFill>
                <a:latin typeface="Arial" charset="0"/>
                <a:cs typeface="Arial" charset="0"/>
              </a:defRPr>
            </a:lvl6pPr>
            <a:lvl7pPr marL="3002410" indent="-230955" eaLnBrk="0" fontAlgn="base" hangingPunct="0">
              <a:spcBef>
                <a:spcPct val="0"/>
              </a:spcBef>
              <a:spcAft>
                <a:spcPct val="0"/>
              </a:spcAft>
              <a:defRPr>
                <a:solidFill>
                  <a:schemeClr val="tx1"/>
                </a:solidFill>
                <a:latin typeface="Arial" charset="0"/>
                <a:cs typeface="Arial" charset="0"/>
              </a:defRPr>
            </a:lvl7pPr>
            <a:lvl8pPr marL="3464319" indent="-230955" eaLnBrk="0" fontAlgn="base" hangingPunct="0">
              <a:spcBef>
                <a:spcPct val="0"/>
              </a:spcBef>
              <a:spcAft>
                <a:spcPct val="0"/>
              </a:spcAft>
              <a:defRPr>
                <a:solidFill>
                  <a:schemeClr val="tx1"/>
                </a:solidFill>
                <a:latin typeface="Arial" charset="0"/>
                <a:cs typeface="Arial" charset="0"/>
              </a:defRPr>
            </a:lvl8pPr>
            <a:lvl9pPr marL="3926228" indent="-230955" eaLnBrk="0" fontAlgn="base" hangingPunct="0">
              <a:spcBef>
                <a:spcPct val="0"/>
              </a:spcBef>
              <a:spcAft>
                <a:spcPct val="0"/>
              </a:spcAft>
              <a:defRPr>
                <a:solidFill>
                  <a:schemeClr val="tx1"/>
                </a:solidFill>
                <a:latin typeface="Arial" charset="0"/>
                <a:cs typeface="Arial" charset="0"/>
              </a:defRPr>
            </a:lvl9pPr>
          </a:lstStyle>
          <a:p>
            <a:pPr eaLnBrk="1" hangingPunct="1"/>
            <a:fld id="{37635A70-6AA1-4E1A-9E1B-FDE848499755}" type="slidenum">
              <a:rPr lang="en-US"/>
              <a:pPr eaLnBrk="1" hangingPunct="1"/>
              <a:t>8</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 </a:t>
            </a:r>
            <a:r>
              <a:rPr lang="en-US" dirty="0" err="1" smtClean="0"/>
              <a:t>Pavolonis</a:t>
            </a:r>
            <a:endParaRPr lang="en-US" dirty="0" smtClean="0"/>
          </a:p>
          <a:p>
            <a:r>
              <a:rPr lang="en-US" dirty="0" smtClean="0"/>
              <a:t>Talked to be presented at the Special International Applications Session: The Impact and</a:t>
            </a:r>
            <a:r>
              <a:rPr lang="en-US" baseline="0" dirty="0" smtClean="0"/>
              <a:t> Meteorological Challenges of Volcanic Eruptions Part I at the IIPS conference </a:t>
            </a:r>
            <a:r>
              <a:rPr lang="en-US" dirty="0" smtClean="0"/>
              <a:t>(Wed. Jan 25, 2012, 9:45AM)</a:t>
            </a:r>
            <a:endParaRPr lang="en-US" dirty="0"/>
          </a:p>
        </p:txBody>
      </p:sp>
      <p:sp>
        <p:nvSpPr>
          <p:cNvPr id="4" name="Slide Number Placeholder 3"/>
          <p:cNvSpPr>
            <a:spLocks noGrp="1"/>
          </p:cNvSpPr>
          <p:nvPr>
            <p:ph type="sldNum" sz="quarter" idx="10"/>
          </p:nvPr>
        </p:nvSpPr>
        <p:spPr/>
        <p:txBody>
          <a:bodyPr/>
          <a:lstStyle/>
          <a:p>
            <a:fld id="{1E2EC63E-2653-884D-A0ED-7CADC2455D15}" type="slidenum">
              <a:rPr lang="en-US" smtClean="0"/>
              <a:t>53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54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pPr defTabSz="923818" fontAlgn="base">
              <a:spcBef>
                <a:spcPct val="30000"/>
              </a:spcBef>
              <a:spcAft>
                <a:spcPct val="0"/>
              </a:spcAft>
              <a:defRPr/>
            </a:pPr>
            <a:r>
              <a:rPr lang="en-US" dirty="0" err="1" smtClean="0"/>
              <a:t>NEdT</a:t>
            </a:r>
            <a:r>
              <a:rPr lang="en-US" baseline="0" dirty="0" smtClean="0"/>
              <a:t> is 300K for all bands, but the Water vapor bands are 240K for ABI and 230K for GOES! </a:t>
            </a:r>
            <a:endParaRPr lang="en-US" dirty="0" smtClean="0"/>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55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58</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59</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60</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61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62</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ln>
            <a:miter lim="800000"/>
            <a:headEnd/>
            <a:tailEnd/>
          </a:ln>
        </p:spPr>
        <p:txBody>
          <a:bodyPr/>
          <a:lstStyle/>
          <a:p>
            <a:pPr>
              <a:defRPr/>
            </a:pPr>
            <a:fld id="{EF0F0AC2-F626-457D-A863-BA5C0F73C29A}" type="slidenum">
              <a:rPr lang="en-US" smtClean="0"/>
              <a:pPr>
                <a:defRPr/>
              </a:pPr>
              <a:t>63</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ln>
            <a:miter lim="800000"/>
            <a:headEnd/>
            <a:tailEnd/>
          </a:ln>
        </p:spPr>
        <p:txBody>
          <a:bodyPr/>
          <a:lstStyle/>
          <a:p>
            <a:pPr>
              <a:defRPr/>
            </a:pPr>
            <a:fld id="{3681887C-157A-4945-8420-6D6D8E244CC9}" type="slidenum">
              <a:rPr lang="en-US" smtClean="0"/>
              <a:pPr>
                <a:defRPr/>
              </a:pPr>
              <a:t>64</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1"/>
          <p:cNvSpPr>
            <a:spLocks noGrp="1" noChangeArrowheads="1"/>
          </p:cNvSpPr>
          <p:nvPr>
            <p:ph type="sldNum" sz="quarter"/>
          </p:nvPr>
        </p:nvSpPr>
        <p:spPr>
          <a:noFill/>
        </p:spPr>
        <p:txBody>
          <a:bodyPr/>
          <a:lstStyle>
            <a:lvl1pPr eaLnBrk="0" hangingPunct="0">
              <a:tabLst>
                <a:tab pos="731356" algn="l"/>
                <a:tab pos="1462712" algn="l"/>
                <a:tab pos="2194069" algn="l"/>
                <a:tab pos="2925425" algn="l"/>
              </a:tabLst>
              <a:defRPr>
                <a:solidFill>
                  <a:schemeClr val="bg1"/>
                </a:solidFill>
                <a:latin typeface="Arial" charset="0"/>
                <a:ea typeface="Microsoft YaHei" charset="-122"/>
              </a:defRPr>
            </a:lvl1pPr>
            <a:lvl2pPr eaLnBrk="0" hangingPunct="0">
              <a:tabLst>
                <a:tab pos="731356" algn="l"/>
                <a:tab pos="1462712" algn="l"/>
                <a:tab pos="2194069" algn="l"/>
                <a:tab pos="2925425" algn="l"/>
              </a:tabLst>
              <a:defRPr>
                <a:solidFill>
                  <a:schemeClr val="bg1"/>
                </a:solidFill>
                <a:latin typeface="Arial" charset="0"/>
                <a:ea typeface="Microsoft YaHei" charset="-122"/>
              </a:defRPr>
            </a:lvl2pPr>
            <a:lvl3pPr eaLnBrk="0" hangingPunct="0">
              <a:tabLst>
                <a:tab pos="731356" algn="l"/>
                <a:tab pos="1462712" algn="l"/>
                <a:tab pos="2194069" algn="l"/>
                <a:tab pos="2925425" algn="l"/>
              </a:tabLst>
              <a:defRPr>
                <a:solidFill>
                  <a:schemeClr val="bg1"/>
                </a:solidFill>
                <a:latin typeface="Arial" charset="0"/>
                <a:ea typeface="Microsoft YaHei" charset="-122"/>
              </a:defRPr>
            </a:lvl3pPr>
            <a:lvl4pPr eaLnBrk="0" hangingPunct="0">
              <a:tabLst>
                <a:tab pos="731356" algn="l"/>
                <a:tab pos="1462712" algn="l"/>
                <a:tab pos="2194069" algn="l"/>
                <a:tab pos="2925425" algn="l"/>
              </a:tabLst>
              <a:defRPr>
                <a:solidFill>
                  <a:schemeClr val="bg1"/>
                </a:solidFill>
                <a:latin typeface="Arial" charset="0"/>
                <a:ea typeface="Microsoft YaHei" charset="-122"/>
              </a:defRPr>
            </a:lvl4pPr>
            <a:lvl5pPr eaLnBrk="0" hangingPunct="0">
              <a:tabLst>
                <a:tab pos="731356" algn="l"/>
                <a:tab pos="1462712" algn="l"/>
                <a:tab pos="2194069" algn="l"/>
                <a:tab pos="2925425" algn="l"/>
              </a:tabLst>
              <a:defRPr>
                <a:solidFill>
                  <a:schemeClr val="bg1"/>
                </a:solidFill>
                <a:latin typeface="Arial" charset="0"/>
                <a:ea typeface="Microsoft YaHei" charset="-122"/>
              </a:defRPr>
            </a:lvl5pPr>
            <a:lvl6pPr marL="2540500" indent="-230955" defTabSz="461909" eaLnBrk="0" fontAlgn="base" hangingPunct="0">
              <a:spcBef>
                <a:spcPct val="0"/>
              </a:spcBef>
              <a:spcAft>
                <a:spcPct val="0"/>
              </a:spcAft>
              <a:buClr>
                <a:srgbClr val="000000"/>
              </a:buClr>
              <a:buSzPct val="100000"/>
              <a:buFont typeface="Times New Roman" pitchFamily="16" charset="0"/>
              <a:tabLst>
                <a:tab pos="731356" algn="l"/>
                <a:tab pos="1462712" algn="l"/>
                <a:tab pos="2194069" algn="l"/>
                <a:tab pos="2925425" algn="l"/>
              </a:tabLst>
              <a:defRPr>
                <a:solidFill>
                  <a:schemeClr val="bg1"/>
                </a:solidFill>
                <a:latin typeface="Arial" charset="0"/>
                <a:ea typeface="Microsoft YaHei" charset="-122"/>
              </a:defRPr>
            </a:lvl6pPr>
            <a:lvl7pPr marL="3002410" indent="-230955" defTabSz="461909" eaLnBrk="0" fontAlgn="base" hangingPunct="0">
              <a:spcBef>
                <a:spcPct val="0"/>
              </a:spcBef>
              <a:spcAft>
                <a:spcPct val="0"/>
              </a:spcAft>
              <a:buClr>
                <a:srgbClr val="000000"/>
              </a:buClr>
              <a:buSzPct val="100000"/>
              <a:buFont typeface="Times New Roman" pitchFamily="16" charset="0"/>
              <a:tabLst>
                <a:tab pos="731356" algn="l"/>
                <a:tab pos="1462712" algn="l"/>
                <a:tab pos="2194069" algn="l"/>
                <a:tab pos="2925425" algn="l"/>
              </a:tabLst>
              <a:defRPr>
                <a:solidFill>
                  <a:schemeClr val="bg1"/>
                </a:solidFill>
                <a:latin typeface="Arial" charset="0"/>
                <a:ea typeface="Microsoft YaHei" charset="-122"/>
              </a:defRPr>
            </a:lvl7pPr>
            <a:lvl8pPr marL="3464319" indent="-230955" defTabSz="461909" eaLnBrk="0" fontAlgn="base" hangingPunct="0">
              <a:spcBef>
                <a:spcPct val="0"/>
              </a:spcBef>
              <a:spcAft>
                <a:spcPct val="0"/>
              </a:spcAft>
              <a:buClr>
                <a:srgbClr val="000000"/>
              </a:buClr>
              <a:buSzPct val="100000"/>
              <a:buFont typeface="Times New Roman" pitchFamily="16" charset="0"/>
              <a:tabLst>
                <a:tab pos="731356" algn="l"/>
                <a:tab pos="1462712" algn="l"/>
                <a:tab pos="2194069" algn="l"/>
                <a:tab pos="2925425" algn="l"/>
              </a:tabLst>
              <a:defRPr>
                <a:solidFill>
                  <a:schemeClr val="bg1"/>
                </a:solidFill>
                <a:latin typeface="Arial" charset="0"/>
                <a:ea typeface="Microsoft YaHei" charset="-122"/>
              </a:defRPr>
            </a:lvl8pPr>
            <a:lvl9pPr marL="3926228" indent="-230955" defTabSz="461909" eaLnBrk="0" fontAlgn="base" hangingPunct="0">
              <a:spcBef>
                <a:spcPct val="0"/>
              </a:spcBef>
              <a:spcAft>
                <a:spcPct val="0"/>
              </a:spcAft>
              <a:buClr>
                <a:srgbClr val="000000"/>
              </a:buClr>
              <a:buSzPct val="100000"/>
              <a:buFont typeface="Times New Roman" pitchFamily="16" charset="0"/>
              <a:tabLst>
                <a:tab pos="731356" algn="l"/>
                <a:tab pos="1462712" algn="l"/>
                <a:tab pos="2194069" algn="l"/>
                <a:tab pos="2925425" algn="l"/>
              </a:tabLst>
              <a:defRPr>
                <a:solidFill>
                  <a:schemeClr val="bg1"/>
                </a:solidFill>
                <a:latin typeface="Arial" charset="0"/>
                <a:ea typeface="Microsoft YaHei" charset="-122"/>
              </a:defRPr>
            </a:lvl9pPr>
          </a:lstStyle>
          <a:p>
            <a:pPr eaLnBrk="1" hangingPunct="1"/>
            <a:fld id="{BEBD6746-0A28-4409-A6C5-306A9452A411}" type="slidenum">
              <a:rPr lang="en-US">
                <a:solidFill>
                  <a:srgbClr val="000000"/>
                </a:solidFill>
                <a:latin typeface="Times New Roman" pitchFamily="16" charset="0"/>
              </a:rPr>
              <a:pPr eaLnBrk="1" hangingPunct="1"/>
              <a:t>9</a:t>
            </a:fld>
            <a:endParaRPr lang="en-US">
              <a:solidFill>
                <a:srgbClr val="000000"/>
              </a:solidFill>
              <a:latin typeface="Times New Roman" pitchFamily="16" charset="0"/>
            </a:endParaRPr>
          </a:p>
        </p:txBody>
      </p:sp>
      <p:sp>
        <p:nvSpPr>
          <p:cNvPr id="5123" name="Text Box 1"/>
          <p:cNvSpPr txBox="1">
            <a:spLocks noChangeArrowheads="1"/>
          </p:cNvSpPr>
          <p:nvPr/>
        </p:nvSpPr>
        <p:spPr bwMode="auto">
          <a:xfrm>
            <a:off x="3934969" y="8757590"/>
            <a:ext cx="3010323" cy="46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27" tIns="47282" rIns="90927" bIns="47282"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algn="r" eaLnBrk="1" hangingPunct="1">
              <a:buClrTx/>
              <a:buFontTx/>
              <a:buNone/>
            </a:pPr>
            <a:fld id="{A634511F-8369-456C-A330-233ECF7D1C8A}" type="slidenum">
              <a:rPr lang="en-US" sz="1200">
                <a:solidFill>
                  <a:srgbClr val="000000"/>
                </a:solidFill>
              </a:rPr>
              <a:pPr algn="r" eaLnBrk="1" hangingPunct="1">
                <a:buClrTx/>
                <a:buFontTx/>
                <a:buNone/>
              </a:pPr>
              <a:t>9</a:t>
            </a:fld>
            <a:endParaRPr lang="en-US" sz="1200">
              <a:solidFill>
                <a:srgbClr val="000000"/>
              </a:solidFill>
            </a:endParaRPr>
          </a:p>
        </p:txBody>
      </p:sp>
      <p:sp>
        <p:nvSpPr>
          <p:cNvPr id="5124" name="Rectangle 2"/>
          <p:cNvSpPr txBox="1">
            <a:spLocks noGrp="1" noRot="1" noChangeAspect="1" noChangeArrowheads="1" noTextEdit="1"/>
          </p:cNvSpPr>
          <p:nvPr>
            <p:ph type="sldImg"/>
          </p:nvPr>
        </p:nvSpPr>
        <p:spPr>
          <a:xfrm>
            <a:off x="1168400" y="692150"/>
            <a:ext cx="4610100" cy="3457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3"/>
          <p:cNvSpPr txBox="1">
            <a:spLocks noGrp="1" noChangeArrowheads="1"/>
          </p:cNvSpPr>
          <p:nvPr>
            <p:ph type="body" idx="1"/>
          </p:nvPr>
        </p:nvSpPr>
        <p:spPr>
          <a:xfrm>
            <a:off x="694690" y="4379595"/>
            <a:ext cx="5557520" cy="414909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55"/>
              </a:spcBef>
            </a:pPr>
            <a:endParaRPr lang="en-US" smtClean="0">
              <a:latin typeface="Arial" charset="0"/>
              <a:ea typeface="Microsoft YaHei"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ln>
            <a:miter lim="800000"/>
            <a:headEnd/>
            <a:tailEnd/>
          </a:ln>
        </p:spPr>
        <p:txBody>
          <a:bodyPr/>
          <a:lstStyle/>
          <a:p>
            <a:pPr>
              <a:defRPr/>
            </a:pPr>
            <a:fld id="{93A2C86E-1594-4A88-81E8-E6314972D474}" type="slidenum">
              <a:rPr lang="en-US" smtClean="0"/>
              <a:pPr>
                <a:defRPr/>
              </a:pPr>
              <a:t>65</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p:cNvSpPr>
            <a:spLocks noGrp="1" noChangeArrowheads="1"/>
          </p:cNvSpPr>
          <p:nvPr>
            <p:ph type="sldNum" sz="quarter"/>
          </p:nvPr>
        </p:nvSpPr>
        <p:spPr>
          <a:noFill/>
        </p:spPr>
        <p:txBody>
          <a:bodyPr/>
          <a:lstStyle>
            <a:lvl1pPr eaLnBrk="0" hangingPunct="0">
              <a:tabLst>
                <a:tab pos="731356" algn="l"/>
                <a:tab pos="1462712" algn="l"/>
                <a:tab pos="2194069" algn="l"/>
                <a:tab pos="2925425" algn="l"/>
              </a:tabLst>
              <a:defRPr>
                <a:solidFill>
                  <a:schemeClr val="bg1"/>
                </a:solidFill>
                <a:latin typeface="Arial" charset="0"/>
                <a:ea typeface="DejaVu Sans" charset="0"/>
                <a:cs typeface="DejaVu Sans" charset="0"/>
              </a:defRPr>
            </a:lvl1pPr>
            <a:lvl2pPr marL="750602" indent="-288693" eaLnBrk="0" hangingPunct="0">
              <a:tabLst>
                <a:tab pos="731356" algn="l"/>
                <a:tab pos="1462712" algn="l"/>
                <a:tab pos="2194069" algn="l"/>
                <a:tab pos="2925425" algn="l"/>
              </a:tabLst>
              <a:defRPr>
                <a:solidFill>
                  <a:schemeClr val="bg1"/>
                </a:solidFill>
                <a:latin typeface="Arial" charset="0"/>
                <a:ea typeface="DejaVu Sans" charset="0"/>
                <a:cs typeface="DejaVu Sans" charset="0"/>
              </a:defRPr>
            </a:lvl2pPr>
            <a:lvl3pPr marL="1154773" indent="-230955" eaLnBrk="0" hangingPunct="0">
              <a:tabLst>
                <a:tab pos="731356" algn="l"/>
                <a:tab pos="1462712" algn="l"/>
                <a:tab pos="2194069" algn="l"/>
                <a:tab pos="2925425" algn="l"/>
              </a:tabLst>
              <a:defRPr>
                <a:solidFill>
                  <a:schemeClr val="bg1"/>
                </a:solidFill>
                <a:latin typeface="Arial" charset="0"/>
                <a:ea typeface="DejaVu Sans" charset="0"/>
                <a:cs typeface="DejaVu Sans" charset="0"/>
              </a:defRPr>
            </a:lvl3pPr>
            <a:lvl4pPr marL="1616682" indent="-230955" eaLnBrk="0" hangingPunct="0">
              <a:tabLst>
                <a:tab pos="731356" algn="l"/>
                <a:tab pos="1462712" algn="l"/>
                <a:tab pos="2194069" algn="l"/>
                <a:tab pos="2925425" algn="l"/>
              </a:tabLst>
              <a:defRPr>
                <a:solidFill>
                  <a:schemeClr val="bg1"/>
                </a:solidFill>
                <a:latin typeface="Arial" charset="0"/>
                <a:ea typeface="DejaVu Sans" charset="0"/>
                <a:cs typeface="DejaVu Sans" charset="0"/>
              </a:defRPr>
            </a:lvl4pPr>
            <a:lvl5pPr marL="2078591" indent="-230955" eaLnBrk="0" hangingPunct="0">
              <a:tabLst>
                <a:tab pos="731356" algn="l"/>
                <a:tab pos="1462712" algn="l"/>
                <a:tab pos="2194069" algn="l"/>
                <a:tab pos="2925425" algn="l"/>
              </a:tabLst>
              <a:defRPr>
                <a:solidFill>
                  <a:schemeClr val="bg1"/>
                </a:solidFill>
                <a:latin typeface="Arial" charset="0"/>
                <a:ea typeface="DejaVu Sans" charset="0"/>
                <a:cs typeface="DejaVu Sans" charset="0"/>
              </a:defRPr>
            </a:lvl5pPr>
            <a:lvl6pPr marL="2540500" indent="-230955" defTabSz="461909" eaLnBrk="0" fontAlgn="base" hangingPunct="0">
              <a:spcBef>
                <a:spcPct val="0"/>
              </a:spcBef>
              <a:spcAft>
                <a:spcPct val="0"/>
              </a:spcAft>
              <a:buClr>
                <a:srgbClr val="000000"/>
              </a:buClr>
              <a:buSzPct val="100000"/>
              <a:buFont typeface="Arial" charset="0"/>
              <a:tabLst>
                <a:tab pos="731356" algn="l"/>
                <a:tab pos="1462712" algn="l"/>
                <a:tab pos="2194069" algn="l"/>
                <a:tab pos="2925425" algn="l"/>
              </a:tabLst>
              <a:defRPr>
                <a:solidFill>
                  <a:schemeClr val="bg1"/>
                </a:solidFill>
                <a:latin typeface="Arial" charset="0"/>
                <a:ea typeface="DejaVu Sans" charset="0"/>
                <a:cs typeface="DejaVu Sans" charset="0"/>
              </a:defRPr>
            </a:lvl6pPr>
            <a:lvl7pPr marL="3002410" indent="-230955" defTabSz="461909" eaLnBrk="0" fontAlgn="base" hangingPunct="0">
              <a:spcBef>
                <a:spcPct val="0"/>
              </a:spcBef>
              <a:spcAft>
                <a:spcPct val="0"/>
              </a:spcAft>
              <a:buClr>
                <a:srgbClr val="000000"/>
              </a:buClr>
              <a:buSzPct val="100000"/>
              <a:buFont typeface="Arial" charset="0"/>
              <a:tabLst>
                <a:tab pos="731356" algn="l"/>
                <a:tab pos="1462712" algn="l"/>
                <a:tab pos="2194069" algn="l"/>
                <a:tab pos="2925425" algn="l"/>
              </a:tabLst>
              <a:defRPr>
                <a:solidFill>
                  <a:schemeClr val="bg1"/>
                </a:solidFill>
                <a:latin typeface="Arial" charset="0"/>
                <a:ea typeface="DejaVu Sans" charset="0"/>
                <a:cs typeface="DejaVu Sans" charset="0"/>
              </a:defRPr>
            </a:lvl7pPr>
            <a:lvl8pPr marL="3464319" indent="-230955" defTabSz="461909" eaLnBrk="0" fontAlgn="base" hangingPunct="0">
              <a:spcBef>
                <a:spcPct val="0"/>
              </a:spcBef>
              <a:spcAft>
                <a:spcPct val="0"/>
              </a:spcAft>
              <a:buClr>
                <a:srgbClr val="000000"/>
              </a:buClr>
              <a:buSzPct val="100000"/>
              <a:buFont typeface="Arial" charset="0"/>
              <a:tabLst>
                <a:tab pos="731356" algn="l"/>
                <a:tab pos="1462712" algn="l"/>
                <a:tab pos="2194069" algn="l"/>
                <a:tab pos="2925425" algn="l"/>
              </a:tabLst>
              <a:defRPr>
                <a:solidFill>
                  <a:schemeClr val="bg1"/>
                </a:solidFill>
                <a:latin typeface="Arial" charset="0"/>
                <a:ea typeface="DejaVu Sans" charset="0"/>
                <a:cs typeface="DejaVu Sans" charset="0"/>
              </a:defRPr>
            </a:lvl8pPr>
            <a:lvl9pPr marL="3926228" indent="-230955" defTabSz="461909" eaLnBrk="0" fontAlgn="base" hangingPunct="0">
              <a:spcBef>
                <a:spcPct val="0"/>
              </a:spcBef>
              <a:spcAft>
                <a:spcPct val="0"/>
              </a:spcAft>
              <a:buClr>
                <a:srgbClr val="000000"/>
              </a:buClr>
              <a:buSzPct val="100000"/>
              <a:buFont typeface="Arial" charset="0"/>
              <a:tabLst>
                <a:tab pos="731356" algn="l"/>
                <a:tab pos="1462712" algn="l"/>
                <a:tab pos="2194069" algn="l"/>
                <a:tab pos="2925425" algn="l"/>
              </a:tabLst>
              <a:defRPr>
                <a:solidFill>
                  <a:schemeClr val="bg1"/>
                </a:solidFill>
                <a:latin typeface="Arial" charset="0"/>
                <a:ea typeface="DejaVu Sans" charset="0"/>
                <a:cs typeface="DejaVu Sans" charset="0"/>
              </a:defRPr>
            </a:lvl9pPr>
          </a:lstStyle>
          <a:p>
            <a:pPr eaLnBrk="1" hangingPunct="1">
              <a:buFont typeface="Wingdings" pitchFamily="2" charset="2"/>
              <a:buNone/>
            </a:pPr>
            <a:fld id="{AE370EBB-A902-4806-84EA-53F4125A9EA3}" type="slidenum">
              <a:rPr lang="en-US" smtClean="0">
                <a:solidFill>
                  <a:srgbClr val="000000"/>
                </a:solidFill>
                <a:latin typeface="Times New Roman" pitchFamily="18" charset="0"/>
              </a:rPr>
              <a:pPr eaLnBrk="1" hangingPunct="1">
                <a:buFont typeface="Wingdings" pitchFamily="2" charset="2"/>
                <a:buNone/>
              </a:pPr>
              <a:t>66</a:t>
            </a:fld>
            <a:endParaRPr lang="en-US" smtClean="0">
              <a:solidFill>
                <a:srgbClr val="000000"/>
              </a:solidFill>
              <a:latin typeface="Times New Roman" pitchFamily="18" charset="0"/>
            </a:endParaRPr>
          </a:p>
        </p:txBody>
      </p:sp>
      <p:sp>
        <p:nvSpPr>
          <p:cNvPr id="5123" name="Text Box 1"/>
          <p:cNvSpPr txBox="1">
            <a:spLocks noChangeArrowheads="1"/>
          </p:cNvSpPr>
          <p:nvPr/>
        </p:nvSpPr>
        <p:spPr bwMode="auto">
          <a:xfrm>
            <a:off x="3934969" y="8757590"/>
            <a:ext cx="3010323" cy="46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27" tIns="47282" rIns="90927" bIns="47282"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r" eaLnBrk="1" hangingPunct="1"/>
            <a:fld id="{F515ADB8-2A5A-4E9C-9B47-4A54FAEAD48D}" type="slidenum">
              <a:rPr lang="en-US" sz="1200">
                <a:solidFill>
                  <a:srgbClr val="000000"/>
                </a:solidFill>
              </a:rPr>
              <a:pPr algn="r" eaLnBrk="1" hangingPunct="1"/>
              <a:t>66</a:t>
            </a:fld>
            <a:endParaRPr lang="en-US" sz="1200">
              <a:solidFill>
                <a:srgbClr val="000000"/>
              </a:solidFill>
            </a:endParaRPr>
          </a:p>
        </p:txBody>
      </p:sp>
      <p:sp>
        <p:nvSpPr>
          <p:cNvPr id="5124" name="Text Box 2"/>
          <p:cNvSpPr txBox="1">
            <a:spLocks noChangeArrowheads="1"/>
          </p:cNvSpPr>
          <p:nvPr/>
        </p:nvSpPr>
        <p:spPr bwMode="auto">
          <a:xfrm>
            <a:off x="1157817" y="691515"/>
            <a:ext cx="4631267" cy="3457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382" tIns="46191" rIns="92382" bIns="46191" anchor="ctr"/>
          <a:lstStyle>
            <a:lvl1pPr eaLnBrk="0" hangingPunct="0">
              <a:defRPr>
                <a:solidFill>
                  <a:schemeClr val="bg1"/>
                </a:solidFill>
                <a:latin typeface="Arial" charset="0"/>
                <a:ea typeface="DejaVu Sans" charset="0"/>
                <a:cs typeface="DejaVu Sans" charset="0"/>
              </a:defRPr>
            </a:lvl1pPr>
            <a:lvl2pPr marL="742950" indent="-285750" eaLnBrk="0" hangingPunct="0">
              <a:defRPr>
                <a:solidFill>
                  <a:schemeClr val="bg1"/>
                </a:solidFill>
                <a:latin typeface="Arial" charset="0"/>
                <a:ea typeface="DejaVu Sans" charset="0"/>
                <a:cs typeface="DejaVu Sans" charset="0"/>
              </a:defRPr>
            </a:lvl2pPr>
            <a:lvl3pPr marL="1143000" indent="-228600" eaLnBrk="0" hangingPunct="0">
              <a:defRPr>
                <a:solidFill>
                  <a:schemeClr val="bg1"/>
                </a:solidFill>
                <a:latin typeface="Arial" charset="0"/>
                <a:ea typeface="DejaVu Sans" charset="0"/>
                <a:cs typeface="DejaVu Sans" charset="0"/>
              </a:defRPr>
            </a:lvl3pPr>
            <a:lvl4pPr marL="1600200" indent="-228600" eaLnBrk="0" hangingPunct="0">
              <a:defRPr>
                <a:solidFill>
                  <a:schemeClr val="bg1"/>
                </a:solidFill>
                <a:latin typeface="Arial" charset="0"/>
                <a:ea typeface="DejaVu Sans" charset="0"/>
                <a:cs typeface="DejaVu Sans" charset="0"/>
              </a:defRPr>
            </a:lvl4pPr>
            <a:lvl5pPr marL="2057400" indent="-228600" eaLnBrk="0" hangingPunct="0">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9pPr>
          </a:lstStyle>
          <a:p>
            <a:pPr eaLnBrk="1" hangingPunct="1"/>
            <a:endParaRPr lang="en-US"/>
          </a:p>
        </p:txBody>
      </p:sp>
      <p:sp>
        <p:nvSpPr>
          <p:cNvPr id="5125" name="Rectangle 3"/>
          <p:cNvSpPr>
            <a:spLocks noChangeArrowheads="1"/>
          </p:cNvSpPr>
          <p:nvPr>
            <p:ph type="body"/>
          </p:nvPr>
        </p:nvSpPr>
        <p:spPr>
          <a:xfrm>
            <a:off x="694690" y="4379595"/>
            <a:ext cx="5557520" cy="414909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ln>
            <a:miter lim="800000"/>
            <a:headEnd/>
            <a:tailEnd/>
          </a:ln>
        </p:spPr>
        <p:txBody>
          <a:bodyPr/>
          <a:lstStyle/>
          <a:p>
            <a:pPr>
              <a:defRPr/>
            </a:pPr>
            <a:fld id="{E5A86EDB-893B-4F84-9BF3-C4591E7C271A}" type="slidenum">
              <a:rPr lang="en-US" smtClean="0"/>
              <a:pPr>
                <a:defRPr/>
              </a:pPr>
              <a:t>67</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ln>
            <a:miter lim="800000"/>
            <a:headEnd/>
            <a:tailEnd/>
          </a:ln>
        </p:spPr>
        <p:txBody>
          <a:bodyPr/>
          <a:lstStyle/>
          <a:p>
            <a:pPr>
              <a:defRPr/>
            </a:pPr>
            <a:fld id="{580F3056-8817-4BE6-AFE7-3DA7773181FE}" type="slidenum">
              <a:rPr lang="en-US" smtClean="0"/>
              <a:pPr>
                <a:defRPr/>
              </a:pPr>
              <a:t>10</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12</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50602" indent="-288693" eaLnBrk="0" hangingPunct="0">
              <a:defRPr>
                <a:solidFill>
                  <a:schemeClr val="tx1"/>
                </a:solidFill>
                <a:latin typeface="Arial" charset="0"/>
              </a:defRPr>
            </a:lvl2pPr>
            <a:lvl3pPr marL="1154773" indent="-230955" eaLnBrk="0" hangingPunct="0">
              <a:defRPr>
                <a:solidFill>
                  <a:schemeClr val="tx1"/>
                </a:solidFill>
                <a:latin typeface="Arial" charset="0"/>
              </a:defRPr>
            </a:lvl3pPr>
            <a:lvl4pPr marL="1616682" indent="-230955" eaLnBrk="0" hangingPunct="0">
              <a:defRPr>
                <a:solidFill>
                  <a:schemeClr val="tx1"/>
                </a:solidFill>
                <a:latin typeface="Arial" charset="0"/>
              </a:defRPr>
            </a:lvl4pPr>
            <a:lvl5pPr marL="2078591" indent="-230955" eaLnBrk="0" hangingPunct="0">
              <a:defRPr>
                <a:solidFill>
                  <a:schemeClr val="tx1"/>
                </a:solidFill>
                <a:latin typeface="Arial" charset="0"/>
              </a:defRPr>
            </a:lvl5pPr>
            <a:lvl6pPr marL="2540500" indent="-230955" eaLnBrk="0" fontAlgn="base" hangingPunct="0">
              <a:spcBef>
                <a:spcPct val="0"/>
              </a:spcBef>
              <a:spcAft>
                <a:spcPct val="0"/>
              </a:spcAft>
              <a:defRPr>
                <a:solidFill>
                  <a:schemeClr val="tx1"/>
                </a:solidFill>
                <a:latin typeface="Arial" charset="0"/>
              </a:defRPr>
            </a:lvl6pPr>
            <a:lvl7pPr marL="3002410" indent="-230955" eaLnBrk="0" fontAlgn="base" hangingPunct="0">
              <a:spcBef>
                <a:spcPct val="0"/>
              </a:spcBef>
              <a:spcAft>
                <a:spcPct val="0"/>
              </a:spcAft>
              <a:defRPr>
                <a:solidFill>
                  <a:schemeClr val="tx1"/>
                </a:solidFill>
                <a:latin typeface="Arial" charset="0"/>
              </a:defRPr>
            </a:lvl7pPr>
            <a:lvl8pPr marL="3464319" indent="-230955" eaLnBrk="0" fontAlgn="base" hangingPunct="0">
              <a:spcBef>
                <a:spcPct val="0"/>
              </a:spcBef>
              <a:spcAft>
                <a:spcPct val="0"/>
              </a:spcAft>
              <a:defRPr>
                <a:solidFill>
                  <a:schemeClr val="tx1"/>
                </a:solidFill>
                <a:latin typeface="Arial" charset="0"/>
              </a:defRPr>
            </a:lvl8pPr>
            <a:lvl9pPr marL="3926228" indent="-230955" eaLnBrk="0" fontAlgn="base" hangingPunct="0">
              <a:spcBef>
                <a:spcPct val="0"/>
              </a:spcBef>
              <a:spcAft>
                <a:spcPct val="0"/>
              </a:spcAft>
              <a:defRPr>
                <a:solidFill>
                  <a:schemeClr val="tx1"/>
                </a:solidFill>
                <a:latin typeface="Arial" charset="0"/>
              </a:defRPr>
            </a:lvl9pPr>
          </a:lstStyle>
          <a:p>
            <a:pPr eaLnBrk="1" hangingPunct="1">
              <a:defRPr/>
            </a:pPr>
            <a:fld id="{CA18B3E4-BB07-4BE8-9CE4-C6A52F605CC3}" type="slidenum">
              <a:rPr lang="en-US" smtClean="0"/>
              <a:pPr eaLnBrk="1" hangingPunct="1">
                <a:defRPr/>
              </a:pPr>
              <a:t>14</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670C-6E1D-4EC0-9762-5F8A07D6CE5E}" type="slidenum">
              <a:rPr lang="en-US"/>
              <a:pPr/>
              <a:t>15</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38A7BD-C6A9-4455-9663-BF98C76DE5EA}" type="datetime1">
              <a:rPr lang="en-US" smtClean="0"/>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rgbClr val="FF0000"/>
                </a:solidFill>
              </a:defRPr>
            </a:lvl1pPr>
          </a:lstStyle>
          <a:p>
            <a:fld id="{4811FE87-FA50-425C-B77B-0916B103A462}" type="slidenum">
              <a:rPr lang="en-US" smtClean="0"/>
              <a:pPr/>
              <a:t>‹#›</a:t>
            </a:fld>
            <a:endParaRPr lang="en-US"/>
          </a:p>
        </p:txBody>
      </p:sp>
    </p:spTree>
    <p:extLst>
      <p:ext uri="{BB962C8B-B14F-4D97-AF65-F5344CB8AC3E}">
        <p14:creationId xmlns:p14="http://schemas.microsoft.com/office/powerpoint/2010/main" val="227740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8A46AD-E0EF-44A4-B5A4-9E96C6EB0E1F}" type="datetime1">
              <a:rPr lang="en-US" smtClean="0"/>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65501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82790-FFB6-45CB-8999-1E6A158ACA99}" type="datetime1">
              <a:rPr lang="en-US" smtClean="0"/>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130587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00200"/>
            <a:ext cx="4495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4958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4958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553200"/>
            <a:ext cx="2133600" cy="168275"/>
          </a:xfrm>
        </p:spPr>
        <p:txBody>
          <a:bodyPr/>
          <a:lstStyle>
            <a:lvl1pPr>
              <a:defRPr/>
            </a:lvl1pPr>
          </a:lstStyle>
          <a:p>
            <a:fld id="{FCA4521A-E128-4FAC-BF42-74E47C6186D3}" type="datetime1">
              <a:rPr lang="en-US" smtClean="0"/>
              <a:t>3/1/2012</a:t>
            </a:fld>
            <a:endParaRPr lang="en-US" dirty="0"/>
          </a:p>
        </p:txBody>
      </p:sp>
      <p:sp>
        <p:nvSpPr>
          <p:cNvPr id="7" name="Footer Placeholder 6"/>
          <p:cNvSpPr>
            <a:spLocks noGrp="1"/>
          </p:cNvSpPr>
          <p:nvPr>
            <p:ph type="ftr" sz="quarter" idx="11"/>
          </p:nvPr>
        </p:nvSpPr>
        <p:spPr>
          <a:xfrm>
            <a:off x="2743200" y="6553200"/>
            <a:ext cx="3733800" cy="168275"/>
          </a:xfrm>
        </p:spPr>
        <p:txBody>
          <a:bodyPr/>
          <a:lstStyle>
            <a:lvl1pPr>
              <a:defRPr/>
            </a:lvl1pPr>
          </a:lstStyle>
          <a:p>
            <a:endParaRPr lang="en-US" dirty="0"/>
          </a:p>
        </p:txBody>
      </p:sp>
      <p:sp>
        <p:nvSpPr>
          <p:cNvPr id="8" name="Slide Number Placeholder 7"/>
          <p:cNvSpPr>
            <a:spLocks noGrp="1"/>
          </p:cNvSpPr>
          <p:nvPr>
            <p:ph type="sldNum" sz="quarter" idx="12"/>
          </p:nvPr>
        </p:nvSpPr>
        <p:spPr>
          <a:xfrm>
            <a:off x="7010400" y="6629400"/>
            <a:ext cx="2133600" cy="228600"/>
          </a:xfrm>
        </p:spPr>
        <p:txBody>
          <a:bodyPr/>
          <a:lstStyle>
            <a:lvl1pPr>
              <a:defRPr sz="1600" b="1">
                <a:solidFill>
                  <a:srgbClr val="FF0000"/>
                </a:solidFill>
              </a:defRPr>
            </a:lvl1pPr>
          </a:lstStyle>
          <a:p>
            <a:fld id="{774E74FF-2236-4B88-9D17-DFCF666A5EBE}" type="slidenum">
              <a:rPr lang="en-US" smtClean="0"/>
              <a:pPr/>
              <a:t>‹#›</a:t>
            </a:fld>
            <a:endParaRPr lang="en-US" dirty="0"/>
          </a:p>
        </p:txBody>
      </p:sp>
      <p:pic>
        <p:nvPicPr>
          <p:cNvPr id="1116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5800" y="-16778"/>
            <a:ext cx="8382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2"/>
            <a:ext cx="685799" cy="606902"/>
          </a:xfrm>
          <a:prstGeom prst="rect">
            <a:avLst/>
          </a:prstGeom>
        </p:spPr>
      </p:pic>
    </p:spTree>
    <p:extLst>
      <p:ext uri="{BB962C8B-B14F-4D97-AF65-F5344CB8AC3E}">
        <p14:creationId xmlns:p14="http://schemas.microsoft.com/office/powerpoint/2010/main" val="376811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497B595-F2B3-4D8F-A632-FD3773C25A25}" type="datetime1">
              <a:rPr lang="en-US" smtClean="0"/>
              <a:t>3/1/2012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26BDB5-EC8F-4663-A11A-A61615783985}" type="slidenum">
              <a:rPr lang="en-US"/>
              <a:pPr>
                <a:defRPr/>
              </a:pPr>
              <a:t>‹#›</a:t>
            </a:fld>
            <a:endParaRPr lang="en-US"/>
          </a:p>
        </p:txBody>
      </p:sp>
    </p:spTree>
    <p:extLst>
      <p:ext uri="{BB962C8B-B14F-4D97-AF65-F5344CB8AC3E}">
        <p14:creationId xmlns:p14="http://schemas.microsoft.com/office/powerpoint/2010/main" val="3630712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BE9AB5-F125-4BFD-A830-DB5C2FAD886F}"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64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7539F4-424A-4EA5-A958-F2411F8AD1D4}"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142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0F7B67-AFE3-417D-80E0-48D083F8BD80}"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04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C429DD-D17E-4427-B8F3-3DF4199F060F}" type="datetime1">
              <a:rPr lang="en-US" smtClean="0">
                <a:solidFill>
                  <a:prstClr val="black">
                    <a:tint val="75000"/>
                  </a:prstClr>
                </a:solidFill>
              </a:rPr>
              <a:t>3/1/2012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92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9FEDC8-372A-495A-A4D8-6A6127B57900}" type="datetime1">
              <a:rPr lang="en-US" smtClean="0">
                <a:solidFill>
                  <a:prstClr val="black">
                    <a:tint val="75000"/>
                  </a:prstClr>
                </a:solidFill>
              </a:rPr>
              <a:t>3/1/2012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60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3217B-73CF-4D9A-A680-114083022BB1}" type="datetime1">
              <a:rPr lang="en-US" smtClean="0">
                <a:solidFill>
                  <a:prstClr val="black">
                    <a:tint val="75000"/>
                  </a:prstClr>
                </a:solidFill>
              </a:rPr>
              <a:t>3/1/2012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2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4BFEF-D2A6-4DEE-8624-F5F3A1F15863}" type="datetime1">
              <a:rPr lang="en-US" smtClean="0"/>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rgbClr val="FF0000"/>
                </a:solidFill>
              </a:defRPr>
            </a:lvl1pPr>
          </a:lstStyle>
          <a:p>
            <a:fld id="{4811FE87-FA50-425C-B77B-0916B103A462}" type="slidenum">
              <a:rPr lang="en-US" smtClean="0"/>
              <a:pPr/>
              <a:t>‹#›</a:t>
            </a:fld>
            <a:endParaRPr lang="en-US"/>
          </a:p>
        </p:txBody>
      </p:sp>
    </p:spTree>
    <p:extLst>
      <p:ext uri="{BB962C8B-B14F-4D97-AF65-F5344CB8AC3E}">
        <p14:creationId xmlns:p14="http://schemas.microsoft.com/office/powerpoint/2010/main" val="2250472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3FDC1-54B5-4377-B535-9B0E28342F20}" type="datetime1">
              <a:rPr lang="en-US" smtClean="0">
                <a:solidFill>
                  <a:prstClr val="black">
                    <a:tint val="75000"/>
                  </a:prstClr>
                </a:solidFill>
              </a:rPr>
              <a:t>3/1/2012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9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055F2-2839-49F9-AC61-210D9079E449}" type="datetime1">
              <a:rPr lang="en-US" smtClean="0">
                <a:solidFill>
                  <a:prstClr val="black">
                    <a:tint val="75000"/>
                  </a:prstClr>
                </a:solidFill>
              </a:rPr>
              <a:t>3/1/2012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601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806A4-AC5B-4AF8-8D93-640F2EFB63F9}" type="datetime1">
              <a:rPr lang="en-US" smtClean="0">
                <a:solidFill>
                  <a:prstClr val="black">
                    <a:tint val="75000"/>
                  </a:prstClr>
                </a:solidFill>
              </a:rPr>
              <a:t>3/1/2012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822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65D74C-BF69-4780-8AD1-19627478DE2A}"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19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62BA1-67EE-4226-AA85-1BA9240D754D}"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2DA831-E060-DE43-8C89-3544B60810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0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4E3130-F216-49A7-A6A9-D92854E111D5}" type="datetime1">
              <a:rPr lang="en-US" smtClean="0"/>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195637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466F9-4C4A-4AAD-A788-D0A0BE5F43FC}" type="datetime1">
              <a:rPr lang="en-US" smtClean="0"/>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122102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424578-C5FD-4309-884B-5F9CBA2E0017}" type="datetime1">
              <a:rPr lang="en-US" smtClean="0"/>
              <a:t>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59192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32F014-FB94-41A0-AB66-6E257CC02EB0}" type="datetime1">
              <a:rPr lang="en-US" smtClean="0"/>
              <a:t>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112492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28E71-67D2-4AAF-9C62-20DC9F3096CB}" type="datetime1">
              <a:rPr lang="en-US" smtClean="0"/>
              <a:t>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16679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A098E-A235-4E54-BF6E-5B3CF3AF1737}" type="datetime1">
              <a:rPr lang="en-US" smtClean="0"/>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275732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E98B1-A8C0-4D9E-A865-9C41F7D89CBD}" type="datetime1">
              <a:rPr lang="en-US" smtClean="0"/>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1FE87-FA50-425C-B77B-0916B103A462}" type="slidenum">
              <a:rPr lang="en-US" smtClean="0"/>
              <a:t>‹#›</a:t>
            </a:fld>
            <a:endParaRPr lang="en-US"/>
          </a:p>
        </p:txBody>
      </p:sp>
    </p:spTree>
    <p:extLst>
      <p:ext uri="{BB962C8B-B14F-4D97-AF65-F5344CB8AC3E}">
        <p14:creationId xmlns:p14="http://schemas.microsoft.com/office/powerpoint/2010/main" val="60508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988F3-6768-43F7-95D9-178B07A6395B}" type="datetime1">
              <a:rPr lang="en-US" smtClean="0"/>
              <a:t>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1FE87-FA50-425C-B77B-0916B103A462}" type="slidenum">
              <a:rPr lang="en-US" smtClean="0"/>
              <a:t>‹#›</a:t>
            </a:fld>
            <a:endParaRPr lang="en-US"/>
          </a:p>
        </p:txBody>
      </p:sp>
    </p:spTree>
    <p:extLst>
      <p:ext uri="{BB962C8B-B14F-4D97-AF65-F5344CB8AC3E}">
        <p14:creationId xmlns:p14="http://schemas.microsoft.com/office/powerpoint/2010/main" val="261544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891B659-73D7-4B4E-9F7A-3EFFBEA80436}" type="datetime1">
              <a:rPr lang="en-US" smtClean="0">
                <a:solidFill>
                  <a:prstClr val="black">
                    <a:tint val="75000"/>
                  </a:prstClr>
                </a:solidFill>
              </a:rPr>
              <a:t>3/1/2012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2DA831-E060-DE43-8C89-3544B608106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342877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tiff"/></Relationships>
</file>

<file path=ppt/slides/_rels/slide28.xml.rels><?xml version="1.0" encoding="UTF-8" standalone="yes"?>
<Relationships xmlns="http://schemas.openxmlformats.org/package/2006/relationships"><Relationship Id="rId3" Type="http://schemas.openxmlformats.org/officeDocument/2006/relationships/hyperlink" Target="http://www.star.nesdis.noaa.gov/jpss/VIIR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gif"/><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78.gif"/></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emf"/></Relationships>
</file>

<file path=ppt/slides/_rels/slide37.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86.png"/><Relationship Id="rId7" Type="http://schemas.openxmlformats.org/officeDocument/2006/relationships/image" Target="../media/image90.gi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8.xml"/><Relationship Id="rId7" Type="http://schemas.openxmlformats.org/officeDocument/2006/relationships/image" Target="../media/image11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13.png"/><Relationship Id="rId5" Type="http://schemas.openxmlformats.org/officeDocument/2006/relationships/image" Target="../media/image114.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 Id="rId5" Type="http://schemas.openxmlformats.org/officeDocument/2006/relationships/image" Target="../media/image120.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26.tiff"/></Relationships>
</file>

<file path=ppt/slides/_rels/slide53.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28.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rammb.cira.colostate.edu/projects/goes-p/"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gif"/><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16.emf"/></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ams.confex.com/ams/92Annual/schedule/17AIRPOL.html"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hyperlink" Target="http://ams.confex.com/ams/92Annual/schedule/17AIRPOL.html"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hyperlink" Target="http://ams.confex.com/ams/92Annual/schedule/4AEROCLOUD.html"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png"/></Relationships>
</file>

<file path=ppt/slides/_rels/slide6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47.emf"/><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hyperlink" Target="http://ams.confex.com/ams/92Annual/schedule/17AIRPOL.html"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149.emf"/><Relationship Id="rId4" Type="http://schemas.openxmlformats.org/officeDocument/2006/relationships/image" Target="../media/image148.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6567"/>
            <a:ext cx="7772400" cy="558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371600" y="5791199"/>
            <a:ext cx="6400800" cy="1045029"/>
          </a:xfrm>
        </p:spPr>
        <p:txBody>
          <a:bodyPr>
            <a:normAutofit/>
          </a:bodyPr>
          <a:lstStyle/>
          <a:p>
            <a:r>
              <a:rPr lang="en-US" sz="3100" b="1" dirty="0" smtClean="0">
                <a:solidFill>
                  <a:srgbClr val="FF0000"/>
                </a:solidFill>
              </a:rPr>
              <a:t>Dial in number: 888-396-1320</a:t>
            </a:r>
            <a:br>
              <a:rPr lang="en-US" sz="3100" b="1" dirty="0" smtClean="0">
                <a:solidFill>
                  <a:srgbClr val="FF0000"/>
                </a:solidFill>
              </a:rPr>
            </a:br>
            <a:r>
              <a:rPr lang="en-US" sz="3100" b="1" dirty="0" smtClean="0">
                <a:solidFill>
                  <a:srgbClr val="FF0000"/>
                </a:solidFill>
              </a:rPr>
              <a:t>Passcode: 9371952</a:t>
            </a:r>
            <a:endParaRPr lang="en-US" sz="3100" b="1" dirty="0">
              <a:solidFill>
                <a:srgbClr val="FF0000"/>
              </a:solidFill>
            </a:endParaRPr>
          </a:p>
        </p:txBody>
      </p:sp>
    </p:spTree>
    <p:extLst>
      <p:ext uri="{BB962C8B-B14F-4D97-AF65-F5344CB8AC3E}">
        <p14:creationId xmlns:p14="http://schemas.microsoft.com/office/powerpoint/2010/main" val="2239169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0" y="533400"/>
            <a:ext cx="9144000" cy="1066800"/>
          </a:xfrm>
        </p:spPr>
        <p:txBody>
          <a:bodyPr/>
          <a:lstStyle/>
          <a:p>
            <a:pPr eaLnBrk="1" hangingPunct="1"/>
            <a:r>
              <a:rPr lang="en-US" sz="2000" b="1" dirty="0" smtClean="0"/>
              <a:t>AMS 3rd Conference on Weather, Climate, and the New Energy Economy</a:t>
            </a:r>
            <a:r>
              <a:rPr lang="en-US" sz="2800" b="1" dirty="0" smtClean="0"/>
              <a:t/>
            </a:r>
            <a:br>
              <a:rPr lang="en-US" sz="2800" b="1" dirty="0" smtClean="0"/>
            </a:br>
            <a:r>
              <a:rPr lang="en-US" sz="2000" dirty="0" smtClean="0"/>
              <a:t>Impacts of Summertime Climate Change on Energy Demands in California</a:t>
            </a:r>
            <a:br>
              <a:rPr lang="en-US" sz="2000" dirty="0" smtClean="0"/>
            </a:br>
            <a:r>
              <a:rPr lang="en-US" sz="2000" dirty="0" err="1" smtClean="0"/>
              <a:t>Yanelly</a:t>
            </a:r>
            <a:r>
              <a:rPr lang="en-US" sz="2000" dirty="0" smtClean="0"/>
              <a:t> Molina, CREST, CCNY</a:t>
            </a:r>
            <a:endParaRPr lang="en-US" sz="2000" dirty="0" smtClean="0">
              <a:solidFill>
                <a:srgbClr val="0000FF"/>
              </a:solidFill>
            </a:endParaRPr>
          </a:p>
        </p:txBody>
      </p:sp>
      <p:sp>
        <p:nvSpPr>
          <p:cNvPr id="2053" name="Rectangle 5"/>
          <p:cNvSpPr>
            <a:spLocks noGrp="1" noChangeArrowheads="1"/>
          </p:cNvSpPr>
          <p:nvPr>
            <p:ph type="body" sz="half" idx="1"/>
          </p:nvPr>
        </p:nvSpPr>
        <p:spPr>
          <a:xfrm>
            <a:off x="0" y="1600200"/>
            <a:ext cx="5410200" cy="4953000"/>
          </a:xfrm>
        </p:spPr>
        <p:txBody>
          <a:bodyPr/>
          <a:lstStyle/>
          <a:p>
            <a:pPr eaLnBrk="1" hangingPunct="1">
              <a:spcBef>
                <a:spcPts val="0"/>
              </a:spcBef>
              <a:defRPr/>
            </a:pPr>
            <a:r>
              <a:rPr lang="en-US" sz="2400" dirty="0" smtClean="0"/>
              <a:t>California Temperature Trends</a:t>
            </a:r>
            <a:endParaRPr lang="en-US" sz="2400" dirty="0"/>
          </a:p>
          <a:p>
            <a:pPr lvl="1" eaLnBrk="1" hangingPunct="1">
              <a:spcBef>
                <a:spcPts val="0"/>
              </a:spcBef>
              <a:defRPr/>
            </a:pPr>
            <a:r>
              <a:rPr lang="en-US" sz="2000" dirty="0" smtClean="0">
                <a:solidFill>
                  <a:schemeClr val="accent5">
                    <a:lumMod val="75000"/>
                  </a:schemeClr>
                </a:solidFill>
              </a:rPr>
              <a:t>Summertime Coastal Cooling</a:t>
            </a:r>
            <a:endParaRPr lang="en-US" sz="2000" dirty="0">
              <a:solidFill>
                <a:schemeClr val="accent5">
                  <a:lumMod val="75000"/>
                </a:schemeClr>
              </a:solidFill>
            </a:endParaRPr>
          </a:p>
          <a:p>
            <a:pPr lvl="1" eaLnBrk="1" hangingPunct="1">
              <a:spcBef>
                <a:spcPts val="0"/>
              </a:spcBef>
              <a:defRPr/>
            </a:pPr>
            <a:r>
              <a:rPr lang="en-US" sz="2000" dirty="0" smtClean="0">
                <a:solidFill>
                  <a:schemeClr val="accent5">
                    <a:lumMod val="75000"/>
                  </a:schemeClr>
                </a:solidFill>
              </a:rPr>
              <a:t>Summertime Inland Warming</a:t>
            </a:r>
            <a:endParaRPr lang="en-US" sz="2000" dirty="0">
              <a:solidFill>
                <a:schemeClr val="accent5">
                  <a:lumMod val="75000"/>
                </a:schemeClr>
              </a:solidFill>
            </a:endParaRPr>
          </a:p>
          <a:p>
            <a:pPr eaLnBrk="1" hangingPunct="1">
              <a:spcBef>
                <a:spcPts val="0"/>
              </a:spcBef>
              <a:defRPr/>
            </a:pPr>
            <a:r>
              <a:rPr lang="en-US" sz="2400" dirty="0" smtClean="0"/>
              <a:t>California Electric Power Trends</a:t>
            </a:r>
            <a:endParaRPr lang="en-US" sz="2400" dirty="0"/>
          </a:p>
          <a:p>
            <a:pPr lvl="1" eaLnBrk="1" hangingPunct="1">
              <a:spcBef>
                <a:spcPts val="0"/>
              </a:spcBef>
              <a:defRPr/>
            </a:pPr>
            <a:r>
              <a:rPr lang="en-US" sz="2000" dirty="0" smtClean="0">
                <a:solidFill>
                  <a:schemeClr val="accent5">
                    <a:lumMod val="75000"/>
                  </a:schemeClr>
                </a:solidFill>
              </a:rPr>
              <a:t>Coastal peak hourly demand decreasing at specific sites</a:t>
            </a:r>
          </a:p>
          <a:p>
            <a:pPr lvl="2" eaLnBrk="1" hangingPunct="1">
              <a:spcBef>
                <a:spcPts val="0"/>
              </a:spcBef>
              <a:defRPr/>
            </a:pPr>
            <a:r>
              <a:rPr lang="en-GB" sz="2000" dirty="0" smtClean="0">
                <a:solidFill>
                  <a:srgbClr val="FF0000"/>
                </a:solidFill>
              </a:rPr>
              <a:t>Coastal consumption smaller at county level</a:t>
            </a:r>
          </a:p>
          <a:p>
            <a:pPr marL="692150" lvl="2" indent="-234950" eaLnBrk="1" hangingPunct="1">
              <a:spcBef>
                <a:spcPts val="0"/>
              </a:spcBef>
              <a:buFontTx/>
              <a:buNone/>
              <a:defRPr/>
            </a:pPr>
            <a:r>
              <a:rPr lang="en-US" sz="2000" dirty="0" smtClean="0">
                <a:solidFill>
                  <a:srgbClr val="009999"/>
                </a:solidFill>
              </a:rPr>
              <a:t>–   Inland peak hourly demand      </a:t>
            </a:r>
          </a:p>
          <a:p>
            <a:pPr marL="692150" lvl="2" indent="-234950" eaLnBrk="1" hangingPunct="1">
              <a:spcBef>
                <a:spcPts val="0"/>
              </a:spcBef>
              <a:buFontTx/>
              <a:buNone/>
              <a:defRPr/>
            </a:pPr>
            <a:r>
              <a:rPr lang="en-US" sz="2000" dirty="0" smtClean="0">
                <a:solidFill>
                  <a:srgbClr val="009999"/>
                </a:solidFill>
              </a:rPr>
              <a:t>     increasing at specific sites</a:t>
            </a:r>
          </a:p>
          <a:p>
            <a:pPr marL="1204913" lvl="2" indent="-290513" eaLnBrk="1" hangingPunct="1">
              <a:spcBef>
                <a:spcPts val="0"/>
              </a:spcBef>
              <a:defRPr/>
            </a:pPr>
            <a:r>
              <a:rPr lang="en-GB" sz="2000" dirty="0" smtClean="0">
                <a:solidFill>
                  <a:srgbClr val="FF0000"/>
                </a:solidFill>
              </a:rPr>
              <a:t>Inland consumption larger at </a:t>
            </a:r>
          </a:p>
          <a:p>
            <a:pPr marL="1204913" lvl="2" indent="-290513" eaLnBrk="1" hangingPunct="1">
              <a:spcBef>
                <a:spcPts val="0"/>
              </a:spcBef>
              <a:buFontTx/>
              <a:buNone/>
              <a:defRPr/>
            </a:pPr>
            <a:r>
              <a:rPr lang="en-GB" sz="2000" dirty="0" smtClean="0">
                <a:solidFill>
                  <a:srgbClr val="FF0000"/>
                </a:solidFill>
              </a:rPr>
              <a:t>	county level</a:t>
            </a:r>
            <a:endParaRPr lang="en-GB" sz="1200" dirty="0" smtClean="0">
              <a:solidFill>
                <a:srgbClr val="FF0000"/>
              </a:solidFill>
            </a:endParaRPr>
          </a:p>
          <a:p>
            <a:pPr eaLnBrk="1" hangingPunct="1">
              <a:spcBef>
                <a:spcPts val="0"/>
              </a:spcBef>
              <a:defRPr/>
            </a:pPr>
            <a:r>
              <a:rPr lang="en-US" sz="2400" dirty="0" smtClean="0"/>
              <a:t>Future Work</a:t>
            </a:r>
            <a:endParaRPr lang="en-US" sz="2400" dirty="0"/>
          </a:p>
          <a:p>
            <a:pPr lvl="1" eaLnBrk="1" hangingPunct="1">
              <a:spcBef>
                <a:spcPts val="0"/>
              </a:spcBef>
              <a:defRPr/>
            </a:pPr>
            <a:r>
              <a:rPr lang="en-US" sz="2000" dirty="0" smtClean="0">
                <a:solidFill>
                  <a:schemeClr val="accent5">
                    <a:lumMod val="75000"/>
                  </a:schemeClr>
                </a:solidFill>
              </a:rPr>
              <a:t>Additional peak hourly demand studies</a:t>
            </a:r>
            <a:endParaRPr lang="en-US" sz="2000" dirty="0">
              <a:solidFill>
                <a:schemeClr val="accent5">
                  <a:lumMod val="75000"/>
                </a:schemeClr>
              </a:solidFill>
            </a:endParaRPr>
          </a:p>
          <a:p>
            <a:pPr lvl="1" eaLnBrk="1" hangingPunct="1">
              <a:spcBef>
                <a:spcPts val="0"/>
              </a:spcBef>
              <a:defRPr/>
            </a:pPr>
            <a:r>
              <a:rPr lang="en-GB" sz="2000" dirty="0" smtClean="0">
                <a:solidFill>
                  <a:schemeClr val="accent5">
                    <a:lumMod val="75000"/>
                  </a:schemeClr>
                </a:solidFill>
              </a:rPr>
              <a:t>Detailed county consumption studies</a:t>
            </a:r>
            <a:endParaRPr lang="en-US" sz="2000" dirty="0">
              <a:solidFill>
                <a:schemeClr val="accent5">
                  <a:lumMod val="75000"/>
                </a:schemeClr>
              </a:solidFill>
            </a:endParaRPr>
          </a:p>
        </p:txBody>
      </p:sp>
      <p:pic>
        <p:nvPicPr>
          <p:cNvPr id="3078" name="Content Placeholder 9" descr="Yearly Residential Electric Power Consumption Per Person v2.jpg"/>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0" y="4572000"/>
            <a:ext cx="3657600" cy="1747838"/>
          </a:xfrm>
          <a:ln w="3175">
            <a:solidFill>
              <a:schemeClr val="accent2"/>
            </a:solidFill>
            <a:miter lim="800000"/>
            <a:headEnd/>
            <a:tailEnd/>
          </a:ln>
        </p:spPr>
      </p:pic>
      <p:pic>
        <p:nvPicPr>
          <p:cNvPr id="3079" name="Content Placeholder 10"/>
          <p:cNvPicPr>
            <a:picLocks noGr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096000" y="1600200"/>
            <a:ext cx="2057400" cy="2286000"/>
          </a:xfrm>
          <a:ln w="3175">
            <a:solidFill>
              <a:schemeClr val="accent2"/>
            </a:solidFill>
            <a:miter lim="800000"/>
            <a:headEnd/>
            <a:tailEnd/>
          </a:ln>
        </p:spPr>
      </p:pic>
      <p:sp>
        <p:nvSpPr>
          <p:cNvPr id="12" name="TextBox 11"/>
          <p:cNvSpPr txBox="1"/>
          <p:nvPr/>
        </p:nvSpPr>
        <p:spPr>
          <a:xfrm>
            <a:off x="5338763" y="3886200"/>
            <a:ext cx="3805237" cy="677863"/>
          </a:xfrm>
          <a:prstGeom prst="rect">
            <a:avLst/>
          </a:prstGeom>
          <a:noFill/>
        </p:spPr>
        <p:txBody>
          <a:bodyPr wrap="none">
            <a:spAutoFit/>
          </a:bodyPr>
          <a:lstStyle/>
          <a:p>
            <a:pPr>
              <a:defRPr/>
            </a:pPr>
            <a:r>
              <a:rPr lang="en-US" sz="950" dirty="0">
                <a:solidFill>
                  <a:schemeClr val="accent2">
                    <a:lumMod val="60000"/>
                    <a:lumOff val="40000"/>
                  </a:schemeClr>
                </a:solidFill>
                <a:cs typeface="+mn-cs"/>
              </a:rPr>
              <a:t>Source: </a:t>
            </a:r>
            <a:r>
              <a:rPr lang="en-US" sz="950" dirty="0" err="1">
                <a:solidFill>
                  <a:schemeClr val="accent2">
                    <a:lumMod val="60000"/>
                    <a:lumOff val="40000"/>
                  </a:schemeClr>
                </a:solidFill>
                <a:cs typeface="+mn-cs"/>
              </a:rPr>
              <a:t>Sequera</a:t>
            </a:r>
            <a:r>
              <a:rPr lang="en-US" sz="950" dirty="0">
                <a:solidFill>
                  <a:schemeClr val="accent2">
                    <a:lumMod val="60000"/>
                    <a:lumOff val="40000"/>
                  </a:schemeClr>
                </a:solidFill>
                <a:cs typeface="+mn-cs"/>
              </a:rPr>
              <a:t>, P., O. Rhone, J.E. </a:t>
            </a:r>
            <a:r>
              <a:rPr lang="en-US" sz="950" dirty="0" err="1">
                <a:solidFill>
                  <a:schemeClr val="accent2">
                    <a:lumMod val="60000"/>
                    <a:lumOff val="40000"/>
                  </a:schemeClr>
                </a:solidFill>
                <a:cs typeface="+mn-cs"/>
              </a:rPr>
              <a:t>González</a:t>
            </a:r>
            <a:r>
              <a:rPr lang="en-US" sz="950" dirty="0">
                <a:solidFill>
                  <a:schemeClr val="accent2">
                    <a:lumMod val="60000"/>
                    <a:lumOff val="40000"/>
                  </a:schemeClr>
                </a:solidFill>
                <a:cs typeface="+mn-cs"/>
              </a:rPr>
              <a:t>, R. Bornstein, </a:t>
            </a:r>
          </a:p>
          <a:p>
            <a:pPr>
              <a:defRPr/>
            </a:pPr>
            <a:r>
              <a:rPr lang="en-US" sz="950" dirty="0">
                <a:solidFill>
                  <a:schemeClr val="accent2">
                    <a:lumMod val="60000"/>
                    <a:lumOff val="40000"/>
                  </a:schemeClr>
                </a:solidFill>
                <a:cs typeface="+mn-cs"/>
              </a:rPr>
              <a:t>and B. </a:t>
            </a:r>
            <a:r>
              <a:rPr lang="en-US" sz="950" dirty="0" err="1">
                <a:solidFill>
                  <a:schemeClr val="accent2">
                    <a:lumMod val="60000"/>
                    <a:lumOff val="40000"/>
                  </a:schemeClr>
                </a:solidFill>
                <a:cs typeface="+mn-cs"/>
              </a:rPr>
              <a:t>Lebassi</a:t>
            </a:r>
            <a:r>
              <a:rPr lang="en-US" sz="950" dirty="0">
                <a:solidFill>
                  <a:schemeClr val="accent2">
                    <a:lumMod val="60000"/>
                    <a:lumOff val="40000"/>
                  </a:schemeClr>
                </a:solidFill>
                <a:cs typeface="+mn-cs"/>
              </a:rPr>
              <a:t>, 2011: Impacts of Climate Changes in the </a:t>
            </a:r>
          </a:p>
          <a:p>
            <a:pPr>
              <a:defRPr/>
            </a:pPr>
            <a:r>
              <a:rPr lang="en-US" sz="950" dirty="0">
                <a:solidFill>
                  <a:schemeClr val="accent2">
                    <a:lumMod val="60000"/>
                    <a:lumOff val="40000"/>
                  </a:schemeClr>
                </a:solidFill>
                <a:cs typeface="+mn-cs"/>
              </a:rPr>
              <a:t>Northern Pacific Coast on Related Regional Scale Energy </a:t>
            </a:r>
          </a:p>
          <a:p>
            <a:pPr>
              <a:defRPr/>
            </a:pPr>
            <a:r>
              <a:rPr lang="en-US" sz="950" dirty="0">
                <a:solidFill>
                  <a:schemeClr val="accent2">
                    <a:lumMod val="60000"/>
                    <a:lumOff val="40000"/>
                  </a:schemeClr>
                </a:solidFill>
                <a:cs typeface="+mn-cs"/>
              </a:rPr>
              <a:t>Demands, </a:t>
            </a:r>
            <a:r>
              <a:rPr lang="en-US" sz="950" i="1" dirty="0">
                <a:solidFill>
                  <a:schemeClr val="accent2">
                    <a:lumMod val="60000"/>
                    <a:lumOff val="40000"/>
                  </a:schemeClr>
                </a:solidFill>
                <a:cs typeface="+mn-cs"/>
              </a:rPr>
              <a:t>2011 International Conference on Energy Sustainability. </a:t>
            </a:r>
            <a:endParaRPr lang="en-US" sz="950" dirty="0">
              <a:solidFill>
                <a:schemeClr val="accent2">
                  <a:lumMod val="60000"/>
                  <a:lumOff val="40000"/>
                </a:schemeClr>
              </a:solidFill>
              <a:cs typeface="+mn-cs"/>
            </a:endParaRPr>
          </a:p>
        </p:txBody>
      </p:sp>
      <p:sp>
        <p:nvSpPr>
          <p:cNvPr id="13" name="TextBox 12"/>
          <p:cNvSpPr txBox="1"/>
          <p:nvPr/>
        </p:nvSpPr>
        <p:spPr>
          <a:xfrm>
            <a:off x="5321300" y="6324600"/>
            <a:ext cx="3646488" cy="238125"/>
          </a:xfrm>
          <a:prstGeom prst="rect">
            <a:avLst/>
          </a:prstGeom>
          <a:noFill/>
        </p:spPr>
        <p:txBody>
          <a:bodyPr wrap="none">
            <a:spAutoFit/>
          </a:bodyPr>
          <a:lstStyle/>
          <a:p>
            <a:pPr>
              <a:defRPr/>
            </a:pPr>
            <a:r>
              <a:rPr lang="en-US" sz="950" dirty="0">
                <a:solidFill>
                  <a:schemeClr val="accent2">
                    <a:lumMod val="60000"/>
                    <a:lumOff val="40000"/>
                  </a:schemeClr>
                </a:solidFill>
                <a:cs typeface="+mn-cs"/>
              </a:rPr>
              <a:t>Source: California Energy Commission and U.S. Census Bureau</a:t>
            </a:r>
          </a:p>
        </p:txBody>
      </p:sp>
      <p:sp>
        <p:nvSpPr>
          <p:cNvPr id="2" name="Slide Number Placeholder 1"/>
          <p:cNvSpPr>
            <a:spLocks noGrp="1"/>
          </p:cNvSpPr>
          <p:nvPr>
            <p:ph type="sldNum" sz="quarter" idx="12"/>
          </p:nvPr>
        </p:nvSpPr>
        <p:spPr/>
        <p:txBody>
          <a:bodyPr/>
          <a:lstStyle/>
          <a:p>
            <a:fld id="{774E74FF-2236-4B88-9D17-DFCF666A5EBE}" type="slidenum">
              <a:rPr lang="en-US" smtClean="0"/>
              <a:pPr/>
              <a:t>10</a:t>
            </a:fld>
            <a:endParaRPr lang="en-US" dirty="0"/>
          </a:p>
        </p:txBody>
      </p:sp>
    </p:spTree>
    <p:extLst>
      <p:ext uri="{BB962C8B-B14F-4D97-AF65-F5344CB8AC3E}">
        <p14:creationId xmlns:p14="http://schemas.microsoft.com/office/powerpoint/2010/main" val="4057720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CCPlogo&amp;webs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063" y="1700808"/>
            <a:ext cx="2939961" cy="187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p:nvSpPr>
        <p:spPr bwMode="auto">
          <a:xfrm>
            <a:off x="114978" y="3823880"/>
            <a:ext cx="870549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b="1" dirty="0">
                <a:solidFill>
                  <a:srgbClr val="0000FF"/>
                </a:solidFill>
              </a:rPr>
              <a:t>KEY CHARACTERISTICS OF PROCESSING SYSTEM:</a:t>
            </a:r>
          </a:p>
          <a:p>
            <a:pPr eaLnBrk="1" hangingPunct="1"/>
            <a:r>
              <a:rPr lang="en-US" sz="1800" dirty="0"/>
              <a:t>Script Controlled Chain of Procedures, Multiple Re-entry Points, Option Available for Every Outcome, Design for Re-processing, Design for Aging of Computer Properties, Expert Human Involvement Required to Monitor and Investigate Anomalies</a:t>
            </a:r>
          </a:p>
        </p:txBody>
      </p:sp>
      <p:sp>
        <p:nvSpPr>
          <p:cNvPr id="2053" name="TextBox 4"/>
          <p:cNvSpPr txBox="1">
            <a:spLocks noChangeArrowheads="1"/>
          </p:cNvSpPr>
          <p:nvPr/>
        </p:nvSpPr>
        <p:spPr bwMode="auto">
          <a:xfrm>
            <a:off x="35496" y="5445224"/>
            <a:ext cx="89289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800" b="1" dirty="0">
                <a:solidFill>
                  <a:srgbClr val="0000FF"/>
                </a:solidFill>
              </a:rPr>
              <a:t>KEY CHARACTERISTICS OF DATA PRODUCTS</a:t>
            </a:r>
            <a:r>
              <a:rPr lang="en-US" sz="1800" b="1" dirty="0"/>
              <a:t>:</a:t>
            </a:r>
          </a:p>
          <a:p>
            <a:pPr eaLnBrk="1" hangingPunct="1"/>
            <a:r>
              <a:rPr lang="en-US" sz="1800" dirty="0"/>
              <a:t>Approximately Uniform Space-Time Sampling, Hierarchical Multi-Purpose Product Design, Indicators of Branching, Version Control, Document What Was Done &amp; Why </a:t>
            </a:r>
          </a:p>
        </p:txBody>
      </p:sp>
      <p:sp>
        <p:nvSpPr>
          <p:cNvPr id="2" name="Rectangle 1"/>
          <p:cNvSpPr/>
          <p:nvPr/>
        </p:nvSpPr>
        <p:spPr>
          <a:xfrm>
            <a:off x="1907704" y="776045"/>
            <a:ext cx="6120680" cy="769441"/>
          </a:xfrm>
          <a:prstGeom prst="rect">
            <a:avLst/>
          </a:prstGeom>
        </p:spPr>
        <p:txBody>
          <a:bodyPr wrap="square">
            <a:spAutoFit/>
          </a:bodyPr>
          <a:lstStyle/>
          <a:p>
            <a:pPr algn="ctr" eaLnBrk="1" hangingPunct="1"/>
            <a:r>
              <a:rPr lang="en-US" b="1" dirty="0">
                <a:solidFill>
                  <a:srgbClr val="0000FF"/>
                </a:solidFill>
              </a:rPr>
              <a:t>PATHFINDER OF R2O</a:t>
            </a:r>
          </a:p>
          <a:p>
            <a:pPr algn="ctr" eaLnBrk="1" hangingPunct="1"/>
            <a:r>
              <a:rPr lang="en-US" sz="2000" b="1" dirty="0"/>
              <a:t>William B. Rossow, City College of New York</a:t>
            </a:r>
          </a:p>
        </p:txBody>
      </p:sp>
      <p:sp>
        <p:nvSpPr>
          <p:cNvPr id="3" name="Slide Number Placeholder 2"/>
          <p:cNvSpPr>
            <a:spLocks noGrp="1"/>
          </p:cNvSpPr>
          <p:nvPr>
            <p:ph type="sldNum" sz="quarter" idx="12"/>
          </p:nvPr>
        </p:nvSpPr>
        <p:spPr/>
        <p:txBody>
          <a:bodyPr/>
          <a:lstStyle/>
          <a:p>
            <a:fld id="{4811FE87-FA50-425C-B77B-0916B103A462}" type="slidenum">
              <a:rPr lang="en-US" smtClean="0"/>
              <a:t>11</a:t>
            </a:fld>
            <a:endParaRPr lang="en-US"/>
          </a:p>
        </p:txBody>
      </p:sp>
    </p:spTree>
    <p:extLst>
      <p:ext uri="{BB962C8B-B14F-4D97-AF65-F5344CB8AC3E}">
        <p14:creationId xmlns:p14="http://schemas.microsoft.com/office/powerpoint/2010/main" val="3389346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cimLagosEyS_2003-09ed.jpg"/>
          <p:cNvPicPr>
            <a:picLocks noChangeAspect="1"/>
          </p:cNvPicPr>
          <p:nvPr/>
        </p:nvPicPr>
        <p:blipFill rotWithShape="1">
          <a:blip r:embed="rId3" cstate="print">
            <a:extLst>
              <a:ext uri="{28A0092B-C50C-407E-A947-70E740481C1C}">
                <a14:useLocalDpi xmlns:a14="http://schemas.microsoft.com/office/drawing/2010/main" val="0"/>
              </a:ext>
            </a:extLst>
          </a:blip>
          <a:srcRect l="4932" t="1365" r="5009" b="4873"/>
          <a:stretch/>
        </p:blipFill>
        <p:spPr>
          <a:xfrm>
            <a:off x="5791200" y="1934411"/>
            <a:ext cx="3314970" cy="4466389"/>
          </a:xfrm>
          <a:prstGeom prst="rect">
            <a:avLst/>
          </a:prstGeom>
        </p:spPr>
      </p:pic>
      <p:sp>
        <p:nvSpPr>
          <p:cNvPr id="2052" name="Rectangle 4"/>
          <p:cNvSpPr>
            <a:spLocks noGrp="1" noChangeArrowheads="1"/>
          </p:cNvSpPr>
          <p:nvPr>
            <p:ph type="title"/>
          </p:nvPr>
        </p:nvSpPr>
        <p:spPr>
          <a:xfrm>
            <a:off x="0" y="609600"/>
            <a:ext cx="9144000" cy="1143000"/>
          </a:xfrm>
        </p:spPr>
        <p:txBody>
          <a:bodyPr>
            <a:normAutofit fontScale="90000"/>
          </a:bodyPr>
          <a:lstStyle/>
          <a:p>
            <a:r>
              <a:rPr lang="en-US" sz="1800" dirty="0" smtClean="0"/>
              <a:t>24th </a:t>
            </a:r>
            <a:r>
              <a:rPr lang="en-US" sz="1800" dirty="0"/>
              <a:t>Conference on Climate Variability and </a:t>
            </a:r>
            <a:r>
              <a:rPr lang="en-US" sz="1800" dirty="0" smtClean="0"/>
              <a:t>Change:</a:t>
            </a:r>
            <a:r>
              <a:rPr lang="en-US" sz="1800" dirty="0"/>
              <a:t/>
            </a:r>
            <a:br>
              <a:rPr lang="en-US" sz="1800" dirty="0"/>
            </a:br>
            <a:r>
              <a:rPr lang="en-US" sz="1800" dirty="0" smtClean="0">
                <a:solidFill>
                  <a:srgbClr val="0000FF"/>
                </a:solidFill>
              </a:rPr>
              <a:t>“On </a:t>
            </a:r>
            <a:r>
              <a:rPr lang="en-US" sz="1800" dirty="0">
                <a:solidFill>
                  <a:srgbClr val="0000FF"/>
                </a:solidFill>
              </a:rPr>
              <a:t>the Hydro-Meteorological and Social Response of a Tropical Lake Basin, Lakes </a:t>
            </a:r>
            <a:r>
              <a:rPr lang="en-US" sz="1800" dirty="0" err="1">
                <a:solidFill>
                  <a:srgbClr val="0000FF"/>
                </a:solidFill>
              </a:rPr>
              <a:t>Enriquillo</a:t>
            </a:r>
            <a:r>
              <a:rPr lang="en-US" sz="1800" dirty="0">
                <a:solidFill>
                  <a:srgbClr val="0000FF"/>
                </a:solidFill>
              </a:rPr>
              <a:t> and </a:t>
            </a:r>
            <a:r>
              <a:rPr lang="en-US" sz="1800" dirty="0" smtClean="0">
                <a:solidFill>
                  <a:srgbClr val="0000FF"/>
                </a:solidFill>
              </a:rPr>
              <a:t>Sumatra</a:t>
            </a:r>
            <a:br>
              <a:rPr lang="en-US" sz="1800" dirty="0" smtClean="0">
                <a:solidFill>
                  <a:srgbClr val="0000FF"/>
                </a:solidFill>
              </a:rPr>
            </a:br>
            <a:r>
              <a:rPr lang="en-US" sz="1800" dirty="0" smtClean="0">
                <a:solidFill>
                  <a:srgbClr val="0000FF"/>
                </a:solidFill>
              </a:rPr>
              <a:t>(La </a:t>
            </a:r>
            <a:r>
              <a:rPr lang="en-US" sz="1800" dirty="0">
                <a:solidFill>
                  <a:srgbClr val="0000FF"/>
                </a:solidFill>
              </a:rPr>
              <a:t>Hispaniola) to Changes in Regional Climate and Land </a:t>
            </a:r>
            <a:r>
              <a:rPr lang="en-US" sz="1800" dirty="0" smtClean="0">
                <a:solidFill>
                  <a:srgbClr val="0000FF"/>
                </a:solidFill>
              </a:rPr>
              <a:t>Cover”</a:t>
            </a:r>
            <a:r>
              <a:rPr lang="en-US" sz="1800" dirty="0">
                <a:solidFill>
                  <a:srgbClr val="0000FF"/>
                </a:solidFill>
              </a:rPr>
              <a:t/>
            </a:r>
            <a:br>
              <a:rPr lang="en-US" sz="1800" dirty="0">
                <a:solidFill>
                  <a:srgbClr val="0000FF"/>
                </a:solidFill>
              </a:rPr>
            </a:br>
            <a:r>
              <a:rPr lang="en-US" sz="1800" dirty="0" smtClean="0">
                <a:solidFill>
                  <a:srgbClr val="0000FF"/>
                </a:solidFill>
              </a:rPr>
              <a:t>D.E. Comarazamy, J E. González, R. González, and D.R. </a:t>
            </a:r>
            <a:r>
              <a:rPr lang="en-US" sz="1800" dirty="0" err="1" smtClean="0">
                <a:solidFill>
                  <a:srgbClr val="0000FF"/>
                </a:solidFill>
              </a:rPr>
              <a:t>Brito</a:t>
            </a:r>
            <a:endParaRPr lang="en-US" sz="1800" dirty="0">
              <a:solidFill>
                <a:srgbClr val="0000FF"/>
              </a:solidFill>
            </a:endParaRPr>
          </a:p>
        </p:txBody>
      </p:sp>
      <p:sp>
        <p:nvSpPr>
          <p:cNvPr id="2053" name="Rectangle 5"/>
          <p:cNvSpPr>
            <a:spLocks noGrp="1" noChangeArrowheads="1"/>
          </p:cNvSpPr>
          <p:nvPr>
            <p:ph type="body" sz="half" idx="1"/>
          </p:nvPr>
        </p:nvSpPr>
        <p:spPr>
          <a:xfrm>
            <a:off x="0" y="1828800"/>
            <a:ext cx="5791200" cy="4876800"/>
          </a:xfrm>
        </p:spPr>
        <p:txBody>
          <a:bodyPr>
            <a:normAutofit/>
          </a:bodyPr>
          <a:lstStyle/>
          <a:p>
            <a:pPr>
              <a:lnSpc>
                <a:spcPct val="90000"/>
              </a:lnSpc>
            </a:pPr>
            <a:r>
              <a:rPr lang="en-US" sz="2400" dirty="0" smtClean="0"/>
              <a:t>Lakes in the Enriquillo Basin have experienced significant surface area growth over ~15yrs</a:t>
            </a:r>
            <a:endParaRPr lang="en-US" sz="2400" dirty="0"/>
          </a:p>
          <a:p>
            <a:pPr lvl="1">
              <a:lnSpc>
                <a:spcPct val="90000"/>
              </a:lnSpc>
            </a:pPr>
            <a:r>
              <a:rPr lang="en-US" sz="2000" dirty="0" smtClean="0"/>
              <a:t>Lake Enriquillo surface area coverage has nearly doubled since 2004</a:t>
            </a:r>
          </a:p>
          <a:p>
            <a:pPr lvl="1">
              <a:lnSpc>
                <a:spcPct val="90000"/>
              </a:lnSpc>
            </a:pPr>
            <a:r>
              <a:rPr lang="en-US" sz="2000" dirty="0" smtClean="0"/>
              <a:t>The situation has reached critical levels affecting communities, biodiversity, international trade, and the local economy</a:t>
            </a:r>
            <a:endParaRPr lang="en-US" sz="2000" dirty="0"/>
          </a:p>
          <a:p>
            <a:pPr lvl="1">
              <a:lnSpc>
                <a:spcPct val="90000"/>
              </a:lnSpc>
            </a:pPr>
            <a:r>
              <a:rPr lang="en-US" sz="2000" dirty="0" smtClean="0"/>
              <a:t>Regional climate changes are believed to play a key role in this phenomenon</a:t>
            </a:r>
            <a:endParaRPr lang="en-US" sz="2000" dirty="0"/>
          </a:p>
          <a:p>
            <a:pPr>
              <a:lnSpc>
                <a:spcPct val="90000"/>
              </a:lnSpc>
            </a:pPr>
            <a:r>
              <a:rPr lang="en-US" sz="2400" dirty="0" smtClean="0"/>
              <a:t>A hydro-met hypothesis</a:t>
            </a:r>
            <a:endParaRPr lang="en-US" sz="2400" dirty="0"/>
          </a:p>
          <a:p>
            <a:pPr lvl="1">
              <a:lnSpc>
                <a:spcPct val="90000"/>
              </a:lnSpc>
            </a:pPr>
            <a:r>
              <a:rPr lang="en-US" sz="2000" dirty="0" smtClean="0"/>
              <a:t>Increased SSTs -&gt; Increased moisture -&gt; Increased </a:t>
            </a:r>
            <a:r>
              <a:rPr lang="en-US" sz="2000" dirty="0" err="1" smtClean="0"/>
              <a:t>pcp</a:t>
            </a:r>
            <a:r>
              <a:rPr lang="en-US" sz="2000" dirty="0"/>
              <a:t> </a:t>
            </a:r>
            <a:r>
              <a:rPr lang="en-US" sz="2000" dirty="0" smtClean="0"/>
              <a:t>(vertical and horizontal) and runoff -&gt; Increase in lake area</a:t>
            </a:r>
          </a:p>
          <a:p>
            <a:pPr lvl="1">
              <a:lnSpc>
                <a:spcPct val="90000"/>
              </a:lnSpc>
            </a:pPr>
            <a:r>
              <a:rPr lang="en-US" sz="2000" dirty="0" smtClean="0"/>
              <a:t>No significant LCLU changes were found</a:t>
            </a:r>
            <a:endParaRPr lang="en-US" sz="2000" dirty="0"/>
          </a:p>
        </p:txBody>
      </p:sp>
      <p:sp>
        <p:nvSpPr>
          <p:cNvPr id="3" name="Slide Number Placeholder 2"/>
          <p:cNvSpPr>
            <a:spLocks noGrp="1"/>
          </p:cNvSpPr>
          <p:nvPr>
            <p:ph type="sldNum" sz="quarter" idx="12"/>
          </p:nvPr>
        </p:nvSpPr>
        <p:spPr/>
        <p:txBody>
          <a:bodyPr/>
          <a:lstStyle/>
          <a:p>
            <a:fld id="{774E74FF-2236-4B88-9D17-DFCF666A5EBE}" type="slidenum">
              <a:rPr lang="en-US" smtClean="0"/>
              <a:pPr/>
              <a:t>12</a:t>
            </a:fld>
            <a:endParaRPr lang="en-US" dirty="0"/>
          </a:p>
        </p:txBody>
      </p:sp>
    </p:spTree>
    <p:extLst>
      <p:ext uri="{BB962C8B-B14F-4D97-AF65-F5344CB8AC3E}">
        <p14:creationId xmlns:p14="http://schemas.microsoft.com/office/powerpoint/2010/main" val="732446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Satellite Climate Studies Branch and CICS-MD</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solidFill>
                  <a:srgbClr val="0070C0"/>
                </a:solidFill>
              </a:rPr>
              <a:t>Devaraj</a:t>
            </a:r>
            <a:endParaRPr lang="en-US" dirty="0">
              <a:solidFill>
                <a:srgbClr val="0070C0"/>
              </a:solidFill>
            </a:endParaRPr>
          </a:p>
          <a:p>
            <a:r>
              <a:rPr lang="en-US" dirty="0" smtClean="0">
                <a:solidFill>
                  <a:srgbClr val="0070C0"/>
                </a:solidFill>
              </a:rPr>
              <a:t>Ferraro</a:t>
            </a:r>
          </a:p>
          <a:p>
            <a:r>
              <a:rPr lang="en-US" dirty="0" err="1" smtClean="0">
                <a:solidFill>
                  <a:srgbClr val="0070C0"/>
                </a:solidFill>
              </a:rPr>
              <a:t>Folmer</a:t>
            </a:r>
            <a:r>
              <a:rPr lang="en-US" dirty="0" smtClean="0">
                <a:solidFill>
                  <a:srgbClr val="0070C0"/>
                </a:solidFill>
              </a:rPr>
              <a:t> (2)</a:t>
            </a:r>
          </a:p>
          <a:p>
            <a:r>
              <a:rPr lang="en-US" dirty="0" smtClean="0">
                <a:solidFill>
                  <a:srgbClr val="0070C0"/>
                </a:solidFill>
              </a:rPr>
              <a:t>Hernandez</a:t>
            </a:r>
          </a:p>
          <a:p>
            <a:r>
              <a:rPr lang="en-US" dirty="0" smtClean="0">
                <a:solidFill>
                  <a:srgbClr val="0070C0"/>
                </a:solidFill>
              </a:rPr>
              <a:t>Li (2)</a:t>
            </a:r>
            <a:endParaRPr lang="en-US" dirty="0">
              <a:solidFill>
                <a:srgbClr val="0070C0"/>
              </a:solidFill>
            </a:endParaRPr>
          </a:p>
          <a:p>
            <a:r>
              <a:rPr lang="en-US" dirty="0" smtClean="0">
                <a:solidFill>
                  <a:srgbClr val="0070C0"/>
                </a:solidFill>
              </a:rPr>
              <a:t>Moradi</a:t>
            </a:r>
          </a:p>
          <a:p>
            <a:r>
              <a:rPr lang="en-US" dirty="0" smtClean="0">
                <a:solidFill>
                  <a:srgbClr val="0070C0"/>
                </a:solidFill>
              </a:rPr>
              <a:t>Vila</a:t>
            </a:r>
            <a:endParaRPr lang="en-US" dirty="0">
              <a:solidFill>
                <a:srgbClr val="0070C0"/>
              </a:solidFill>
            </a:endParaRPr>
          </a:p>
          <a:p>
            <a:r>
              <a:rPr lang="en-US" dirty="0">
                <a:solidFill>
                  <a:srgbClr val="0070C0"/>
                </a:solidFill>
              </a:rPr>
              <a:t>Wang (2</a:t>
            </a:r>
            <a:r>
              <a:rPr lang="en-US" dirty="0" smtClean="0">
                <a:solidFill>
                  <a:srgbClr val="0070C0"/>
                </a:solidFill>
              </a:rPr>
              <a:t>)</a:t>
            </a:r>
          </a:p>
          <a:p>
            <a:r>
              <a:rPr lang="en-US" dirty="0" err="1" smtClean="0">
                <a:solidFill>
                  <a:srgbClr val="0070C0"/>
                </a:solidFill>
              </a:rPr>
              <a:t>Xu</a:t>
            </a:r>
            <a:endParaRPr lang="en-US" dirty="0">
              <a:solidFill>
                <a:srgbClr val="0070C0"/>
              </a:solidFill>
            </a:endParaRPr>
          </a:p>
          <a:p>
            <a:endParaRPr lang="en-US" dirty="0">
              <a:solidFill>
                <a:srgbClr val="0070C0"/>
              </a:solidFill>
            </a:endParaRPr>
          </a:p>
        </p:txBody>
      </p:sp>
      <p:sp>
        <p:nvSpPr>
          <p:cNvPr id="4" name="Slide Number Placeholder 3"/>
          <p:cNvSpPr>
            <a:spLocks noGrp="1"/>
          </p:cNvSpPr>
          <p:nvPr>
            <p:ph type="sldNum" sz="quarter" idx="12"/>
          </p:nvPr>
        </p:nvSpPr>
        <p:spPr/>
        <p:txBody>
          <a:bodyPr/>
          <a:lstStyle/>
          <a:p>
            <a:fld id="{4811FE87-FA50-425C-B77B-0916B103A462}" type="slidenum">
              <a:rPr lang="en-US" smtClean="0"/>
              <a:t>13</a:t>
            </a:fld>
            <a:endParaRPr lang="en-US"/>
          </a:p>
        </p:txBody>
      </p:sp>
    </p:spTree>
    <p:extLst>
      <p:ext uri="{BB962C8B-B14F-4D97-AF65-F5344CB8AC3E}">
        <p14:creationId xmlns:p14="http://schemas.microsoft.com/office/powerpoint/2010/main" val="421298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0" y="715963"/>
            <a:ext cx="9144000" cy="731837"/>
          </a:xfrm>
        </p:spPr>
        <p:txBody>
          <a:bodyPr>
            <a:normAutofit fontScale="90000"/>
          </a:bodyPr>
          <a:lstStyle/>
          <a:p>
            <a:pPr eaLnBrk="1" hangingPunct="1"/>
            <a:r>
              <a:rPr lang="en-US" sz="2000" smtClean="0"/>
              <a:t>18th Conference on Satellite Meteorology, Oceanography and Climatology:</a:t>
            </a:r>
            <a:r>
              <a:rPr lang="en-US" sz="2800" smtClean="0"/>
              <a:t/>
            </a:r>
            <a:br>
              <a:rPr lang="en-US" sz="2800" smtClean="0"/>
            </a:br>
            <a:r>
              <a:rPr lang="en-US" sz="2000" smtClean="0">
                <a:solidFill>
                  <a:srgbClr val="0000FF"/>
                </a:solidFill>
              </a:rPr>
              <a:t>Poster – “The Development of AMSU-B/MHS Fundamental CDR's”</a:t>
            </a:r>
            <a:br>
              <a:rPr lang="en-US" sz="2000" smtClean="0">
                <a:solidFill>
                  <a:srgbClr val="0000FF"/>
                </a:solidFill>
              </a:rPr>
            </a:br>
            <a:r>
              <a:rPr lang="en-US" sz="2000" smtClean="0">
                <a:solidFill>
                  <a:srgbClr val="0000FF"/>
                </a:solidFill>
              </a:rPr>
              <a:t>Chabitha Devaraj, Huan Meng, Ralph Ferraro, Wenze Yang and Isaac Moradi</a:t>
            </a:r>
          </a:p>
        </p:txBody>
      </p:sp>
      <p:sp>
        <p:nvSpPr>
          <p:cNvPr id="3077" name="Rectangle 5"/>
          <p:cNvSpPr>
            <a:spLocks noGrp="1" noChangeArrowheads="1"/>
          </p:cNvSpPr>
          <p:nvPr>
            <p:ph type="body" sz="half" idx="1"/>
          </p:nvPr>
        </p:nvSpPr>
        <p:spPr>
          <a:xfrm>
            <a:off x="0" y="1600200"/>
            <a:ext cx="4648200" cy="4953000"/>
          </a:xfrm>
        </p:spPr>
        <p:txBody>
          <a:bodyPr>
            <a:normAutofit fontScale="92500"/>
          </a:bodyPr>
          <a:lstStyle/>
          <a:p>
            <a:pPr eaLnBrk="1" hangingPunct="1">
              <a:lnSpc>
                <a:spcPct val="90000"/>
              </a:lnSpc>
              <a:defRPr/>
            </a:pPr>
            <a:r>
              <a:rPr lang="en-US" sz="2800" dirty="0" smtClean="0"/>
              <a:t>Characterizing scan asymmetry for AMSU-B/ MHS window channels using CRTM</a:t>
            </a:r>
          </a:p>
          <a:p>
            <a:pPr eaLnBrk="1" hangingPunct="1">
              <a:lnSpc>
                <a:spcPct val="90000"/>
              </a:lnSpc>
              <a:defRPr/>
            </a:pPr>
            <a:r>
              <a:rPr lang="en-US" sz="2800" dirty="0" smtClean="0"/>
              <a:t>Stratification of different environmental conditions</a:t>
            </a:r>
          </a:p>
          <a:p>
            <a:pPr lvl="1" eaLnBrk="1" hangingPunct="1">
              <a:lnSpc>
                <a:spcPct val="90000"/>
              </a:lnSpc>
              <a:defRPr/>
            </a:pPr>
            <a:r>
              <a:rPr lang="en-US" sz="2400" dirty="0" smtClean="0"/>
              <a:t>Low wind speed and low/high humidity stratification case over tropical/subtropical ocean under clear-sky</a:t>
            </a:r>
          </a:p>
          <a:p>
            <a:pPr lvl="1" eaLnBrk="1" hangingPunct="1">
              <a:lnSpc>
                <a:spcPct val="90000"/>
              </a:lnSpc>
              <a:defRPr/>
            </a:pPr>
            <a:r>
              <a:rPr lang="en-US" sz="2400" dirty="0" smtClean="0"/>
              <a:t>89 GHz is sensitive to surface parameters,157 GHz is sensitive to </a:t>
            </a:r>
            <a:r>
              <a:rPr lang="en-US" sz="2400" smtClean="0"/>
              <a:t>atmospheric humidity</a:t>
            </a:r>
            <a:endParaRPr lang="en-US" sz="2400" dirty="0" smtClean="0"/>
          </a:p>
          <a:p>
            <a:pPr lvl="1" eaLnBrk="1" hangingPunct="1">
              <a:lnSpc>
                <a:spcPct val="90000"/>
              </a:lnSpc>
              <a:defRPr/>
            </a:pPr>
            <a:r>
              <a:rPr lang="en-US" sz="2400" dirty="0" smtClean="0"/>
              <a:t>Develop different approaches to characterize these two channels</a:t>
            </a:r>
            <a:endParaRPr lang="en-GB" sz="2400" dirty="0" smtClean="0"/>
          </a:p>
        </p:txBody>
      </p:sp>
      <p:sp>
        <p:nvSpPr>
          <p:cNvPr id="3078" name="Rectangle 14"/>
          <p:cNvSpPr>
            <a:spLocks noChangeArrowheads="1"/>
          </p:cNvSpPr>
          <p:nvPr/>
        </p:nvSpPr>
        <p:spPr bwMode="auto">
          <a:xfrm>
            <a:off x="4572000" y="52578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dirty="0">
                <a:solidFill>
                  <a:srgbClr val="000000"/>
                </a:solidFill>
                <a:ea typeface="SimSun" pitchFamily="2" charset="-122"/>
              </a:rPr>
              <a:t>Mean bias observed in 2008 NOAA-18 MHS channels for low wind speed and low humidity stratification case are shown in top row and for low wind speed and high humidity stratification case are shown in bottom row. </a:t>
            </a:r>
          </a:p>
        </p:txBody>
      </p:sp>
      <p:pic>
        <p:nvPicPr>
          <p:cNvPr id="3079" name="Content Placeholder 3"/>
          <p:cNvPicPr>
            <a:picLocks noGrp="1" noChangeAspect="1"/>
          </p:cNvPicPr>
          <p:nvPr>
            <p:ph sz="quarter" idx="2"/>
          </p:nvPr>
        </p:nvPicPr>
        <p:blipFill>
          <a:blip r:embed="rId3">
            <a:extLst>
              <a:ext uri="{28A0092B-C50C-407E-A947-70E740481C1C}">
                <a14:useLocalDpi xmlns:a14="http://schemas.microsoft.com/office/drawing/2010/main" val="0"/>
              </a:ext>
            </a:extLst>
          </a:blip>
          <a:srcRect l="1515"/>
          <a:stretch>
            <a:fillRect/>
          </a:stretch>
        </p:blipFill>
        <p:spPr>
          <a:xfrm>
            <a:off x="4640263" y="1676400"/>
            <a:ext cx="4427537" cy="1665288"/>
          </a:xfrm>
        </p:spPr>
      </p:pic>
      <p:pic>
        <p:nvPicPr>
          <p:cNvPr id="3080" name="Content Placeholder 4"/>
          <p:cNvPicPr>
            <a:picLocks noGrp="1" noChangeAspect="1"/>
          </p:cNvPicPr>
          <p:nvPr>
            <p:ph sz="quarter" idx="3"/>
          </p:nvPr>
        </p:nvPicPr>
        <p:blipFill>
          <a:blip r:embed="rId4">
            <a:extLst>
              <a:ext uri="{28A0092B-C50C-407E-A947-70E740481C1C}">
                <a14:useLocalDpi xmlns:a14="http://schemas.microsoft.com/office/drawing/2010/main" val="0"/>
              </a:ext>
            </a:extLst>
          </a:blip>
          <a:srcRect l="-2" r="-1724"/>
          <a:stretch>
            <a:fillRect/>
          </a:stretch>
        </p:blipFill>
        <p:spPr>
          <a:xfrm>
            <a:off x="4648200" y="3430588"/>
            <a:ext cx="4495800" cy="1674812"/>
          </a:xfrm>
        </p:spPr>
      </p:pic>
      <p:sp>
        <p:nvSpPr>
          <p:cNvPr id="2" name="Slide Number Placeholder 1"/>
          <p:cNvSpPr>
            <a:spLocks noGrp="1"/>
          </p:cNvSpPr>
          <p:nvPr>
            <p:ph type="sldNum" sz="quarter" idx="12"/>
          </p:nvPr>
        </p:nvSpPr>
        <p:spPr/>
        <p:txBody>
          <a:bodyPr/>
          <a:lstStyle/>
          <a:p>
            <a:fld id="{774E74FF-2236-4B88-9D17-DFCF666A5EBE}" type="slidenum">
              <a:rPr lang="en-US" smtClean="0"/>
              <a:pPr/>
              <a:t>14</a:t>
            </a:fld>
            <a:endParaRPr lang="en-US" dirty="0"/>
          </a:p>
        </p:txBody>
      </p:sp>
    </p:spTree>
    <p:extLst>
      <p:ext uri="{BB962C8B-B14F-4D97-AF65-F5344CB8AC3E}">
        <p14:creationId xmlns:p14="http://schemas.microsoft.com/office/powerpoint/2010/main" val="2297387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914400"/>
            <a:ext cx="9144000" cy="1066800"/>
          </a:xfrm>
        </p:spPr>
        <p:txBody>
          <a:bodyPr>
            <a:normAutofit fontScale="90000"/>
          </a:bodyPr>
          <a:lstStyle/>
          <a:p>
            <a:r>
              <a:rPr lang="en-US" sz="2000" dirty="0"/>
              <a:t>Fourth Symposium on Aerosol-Cloud-Climate </a:t>
            </a:r>
            <a:r>
              <a:rPr lang="en-US" sz="2000" dirty="0" smtClean="0"/>
              <a:t>Interactions</a:t>
            </a:r>
            <a:r>
              <a:rPr lang="en-US" sz="2000" dirty="0"/>
              <a:t/>
            </a:r>
            <a:br>
              <a:rPr lang="en-US" sz="2000" dirty="0"/>
            </a:br>
            <a:r>
              <a:rPr lang="en-US" sz="2000" dirty="0" smtClean="0">
                <a:solidFill>
                  <a:srgbClr val="0000FF"/>
                </a:solidFill>
              </a:rPr>
              <a:t>Poster </a:t>
            </a:r>
            <a:r>
              <a:rPr lang="en-US" sz="2000" dirty="0">
                <a:solidFill>
                  <a:srgbClr val="0000FF"/>
                </a:solidFill>
              </a:rPr>
              <a:t>– “The Impact of the Saharan Air Layer on the Development of </a:t>
            </a:r>
            <a:r>
              <a:rPr lang="en-US" sz="2000" dirty="0" smtClean="0">
                <a:solidFill>
                  <a:srgbClr val="0000FF"/>
                </a:solidFill>
              </a:rPr>
              <a:t/>
            </a:r>
            <a:br>
              <a:rPr lang="en-US" sz="2000" dirty="0" smtClean="0">
                <a:solidFill>
                  <a:srgbClr val="0000FF"/>
                </a:solidFill>
              </a:rPr>
            </a:br>
            <a:r>
              <a:rPr lang="en-US" sz="2000" dirty="0" smtClean="0">
                <a:solidFill>
                  <a:srgbClr val="0000FF"/>
                </a:solidFill>
              </a:rPr>
              <a:t>Eastern </a:t>
            </a:r>
            <a:r>
              <a:rPr lang="en-US" sz="2000" dirty="0">
                <a:solidFill>
                  <a:srgbClr val="0000FF"/>
                </a:solidFill>
              </a:rPr>
              <a:t>Atlantic Tropical Cyclones” </a:t>
            </a:r>
            <a:r>
              <a:rPr lang="en-US" sz="2000" dirty="0" smtClean="0">
                <a:solidFill>
                  <a:srgbClr val="0000FF"/>
                </a:solidFill>
              </a:rPr>
              <a:t/>
            </a:r>
            <a:br>
              <a:rPr lang="en-US" sz="2000" dirty="0" smtClean="0">
                <a:solidFill>
                  <a:srgbClr val="0000FF"/>
                </a:solidFill>
              </a:rPr>
            </a:br>
            <a:r>
              <a:rPr lang="en-US" sz="1600" dirty="0">
                <a:solidFill>
                  <a:srgbClr val="0000FF"/>
                </a:solidFill>
              </a:rPr>
              <a:t>Michael J. Folmer</a:t>
            </a:r>
            <a:r>
              <a:rPr lang="en-US" sz="1600" baseline="30000" dirty="0">
                <a:solidFill>
                  <a:srgbClr val="0000FF"/>
                </a:solidFill>
              </a:rPr>
              <a:t>1</a:t>
            </a:r>
            <a:r>
              <a:rPr lang="en-US" sz="1600" dirty="0">
                <a:solidFill>
                  <a:srgbClr val="0000FF"/>
                </a:solidFill>
              </a:rPr>
              <a:t>, R.W. Pasken</a:t>
            </a:r>
            <a:r>
              <a:rPr lang="en-US" sz="1600" baseline="30000" dirty="0">
                <a:solidFill>
                  <a:srgbClr val="0000FF"/>
                </a:solidFill>
              </a:rPr>
              <a:t>2</a:t>
            </a:r>
            <a:r>
              <a:rPr lang="en-US" sz="1600" dirty="0">
                <a:solidFill>
                  <a:srgbClr val="0000FF"/>
                </a:solidFill>
              </a:rPr>
              <a:t>, T. Eichler</a:t>
            </a:r>
            <a:r>
              <a:rPr lang="en-US" sz="1600" baseline="30000" dirty="0">
                <a:solidFill>
                  <a:srgbClr val="0000FF"/>
                </a:solidFill>
              </a:rPr>
              <a:t>2</a:t>
            </a:r>
            <a:r>
              <a:rPr lang="en-US" sz="1600" dirty="0">
                <a:solidFill>
                  <a:srgbClr val="0000FF"/>
                </a:solidFill>
              </a:rPr>
              <a:t>, G. Chen</a:t>
            </a:r>
            <a:r>
              <a:rPr lang="en-US" sz="1600" baseline="30000" dirty="0">
                <a:solidFill>
                  <a:srgbClr val="0000FF"/>
                </a:solidFill>
              </a:rPr>
              <a:t>3</a:t>
            </a:r>
            <a:r>
              <a:rPr lang="en-US" sz="1600" dirty="0">
                <a:solidFill>
                  <a:srgbClr val="0000FF"/>
                </a:solidFill>
              </a:rPr>
              <a:t>, J. Dunion</a:t>
            </a:r>
            <a:r>
              <a:rPr lang="en-US" sz="1600" baseline="30000" dirty="0">
                <a:solidFill>
                  <a:srgbClr val="0000FF"/>
                </a:solidFill>
              </a:rPr>
              <a:t>4</a:t>
            </a:r>
            <a:r>
              <a:rPr lang="en-US" sz="1600" dirty="0">
                <a:solidFill>
                  <a:srgbClr val="0000FF"/>
                </a:solidFill>
              </a:rPr>
              <a:t>, and J. Halverson</a:t>
            </a:r>
            <a:r>
              <a:rPr lang="en-US" sz="1600" baseline="30000" dirty="0">
                <a:solidFill>
                  <a:srgbClr val="0000FF"/>
                </a:solidFill>
              </a:rPr>
              <a:t>5</a:t>
            </a:r>
            <a:r>
              <a:rPr lang="en-US" sz="1600" dirty="0">
                <a:solidFill>
                  <a:srgbClr val="0000FF"/>
                </a:solidFill>
              </a:rPr>
              <a:t/>
            </a:r>
            <a:br>
              <a:rPr lang="en-US" sz="1600" dirty="0">
                <a:solidFill>
                  <a:srgbClr val="0000FF"/>
                </a:solidFill>
              </a:rPr>
            </a:br>
            <a:r>
              <a:rPr lang="en-US" sz="1200" baseline="30000" dirty="0">
                <a:solidFill>
                  <a:srgbClr val="0000FF"/>
                </a:solidFill>
              </a:rPr>
              <a:t>1</a:t>
            </a:r>
            <a:r>
              <a:rPr lang="en-US" sz="1200" dirty="0">
                <a:solidFill>
                  <a:srgbClr val="0000FF"/>
                </a:solidFill>
              </a:rPr>
              <a:t>University of Maryland – ESSIC, CICS, </a:t>
            </a:r>
            <a:r>
              <a:rPr lang="en-US" sz="1200" baseline="30000" dirty="0">
                <a:solidFill>
                  <a:srgbClr val="0000FF"/>
                </a:solidFill>
              </a:rPr>
              <a:t>2</a:t>
            </a:r>
            <a:r>
              <a:rPr lang="en-US" sz="1200" dirty="0">
                <a:solidFill>
                  <a:srgbClr val="0000FF"/>
                </a:solidFill>
              </a:rPr>
              <a:t>Department of Earth and Atmospheric Sciences Saint Louis University, </a:t>
            </a:r>
            <a:r>
              <a:rPr lang="en-US" sz="1200" baseline="30000" dirty="0">
                <a:solidFill>
                  <a:srgbClr val="0000FF"/>
                </a:solidFill>
              </a:rPr>
              <a:t>3</a:t>
            </a:r>
            <a:r>
              <a:rPr lang="en-US" sz="1200" dirty="0">
                <a:solidFill>
                  <a:srgbClr val="0000FF"/>
                </a:solidFill>
              </a:rPr>
              <a:t>NASA Langley Research Center, </a:t>
            </a:r>
            <a:r>
              <a:rPr lang="en-US" sz="1200" baseline="30000" dirty="0">
                <a:solidFill>
                  <a:srgbClr val="0000FF"/>
                </a:solidFill>
              </a:rPr>
              <a:t>4</a:t>
            </a:r>
            <a:r>
              <a:rPr lang="en-US" sz="1200" dirty="0">
                <a:solidFill>
                  <a:srgbClr val="0000FF"/>
                </a:solidFill>
              </a:rPr>
              <a:t>NOAA  AOML/HRD, </a:t>
            </a:r>
            <a:r>
              <a:rPr lang="en-US" sz="1200" baseline="30000" dirty="0">
                <a:solidFill>
                  <a:srgbClr val="0000FF"/>
                </a:solidFill>
              </a:rPr>
              <a:t>5</a:t>
            </a:r>
            <a:r>
              <a:rPr lang="en-US" sz="1200" dirty="0">
                <a:solidFill>
                  <a:srgbClr val="0000FF"/>
                </a:solidFill>
              </a:rPr>
              <a:t>University of Maryland – Baltimore County</a:t>
            </a:r>
            <a:endParaRPr lang="en-US" sz="1200" baseline="30000" dirty="0">
              <a:solidFill>
                <a:srgbClr val="0000FF"/>
              </a:solidFill>
            </a:endParaRPr>
          </a:p>
        </p:txBody>
      </p:sp>
      <p:sp>
        <p:nvSpPr>
          <p:cNvPr id="2053" name="Rectangle 5"/>
          <p:cNvSpPr>
            <a:spLocks noGrp="1" noChangeArrowheads="1"/>
          </p:cNvSpPr>
          <p:nvPr>
            <p:ph type="body" sz="half" idx="1"/>
          </p:nvPr>
        </p:nvSpPr>
        <p:spPr>
          <a:xfrm>
            <a:off x="0" y="2362200"/>
            <a:ext cx="5630140" cy="4191000"/>
          </a:xfrm>
        </p:spPr>
        <p:txBody>
          <a:bodyPr/>
          <a:lstStyle/>
          <a:p>
            <a:pPr>
              <a:lnSpc>
                <a:spcPct val="90000"/>
              </a:lnSpc>
            </a:pPr>
            <a:r>
              <a:rPr lang="en-US" sz="2000" dirty="0" smtClean="0">
                <a:latin typeface="Times New Roman" pitchFamily="18" charset="0"/>
                <a:cs typeface="Times New Roman" pitchFamily="18" charset="0"/>
              </a:rPr>
              <a:t>Dust impact on two African Easterly Waves (AEWs) in 2006, one non-developer and one that develops</a:t>
            </a:r>
            <a:endParaRPr lang="en-US" sz="2000" dirty="0">
              <a:latin typeface="Times New Roman" pitchFamily="18" charset="0"/>
              <a:cs typeface="Times New Roman" pitchFamily="18" charset="0"/>
            </a:endParaRPr>
          </a:p>
          <a:p>
            <a:pPr lvl="1">
              <a:lnSpc>
                <a:spcPct val="90000"/>
              </a:lnSpc>
            </a:pPr>
            <a:r>
              <a:rPr lang="en-US" sz="1600" dirty="0" smtClean="0">
                <a:latin typeface="Times New Roman" pitchFamily="18" charset="0"/>
                <a:cs typeface="Times New Roman" pitchFamily="18" charset="0"/>
              </a:rPr>
              <a:t>WRF used with assimilated </a:t>
            </a:r>
            <a:r>
              <a:rPr lang="en-US" sz="1600" dirty="0" err="1" smtClean="0">
                <a:latin typeface="Times New Roman" pitchFamily="18" charset="0"/>
                <a:cs typeface="Times New Roman" pitchFamily="18" charset="0"/>
              </a:rPr>
              <a:t>dropsondes</a:t>
            </a:r>
            <a:endParaRPr lang="en-US" sz="1600" dirty="0">
              <a:latin typeface="Times New Roman" pitchFamily="18" charset="0"/>
              <a:cs typeface="Times New Roman" pitchFamily="18" charset="0"/>
            </a:endParaRPr>
          </a:p>
          <a:p>
            <a:pPr lvl="1">
              <a:lnSpc>
                <a:spcPct val="90000"/>
              </a:lnSpc>
            </a:pPr>
            <a:r>
              <a:rPr lang="en-US" sz="1600" dirty="0" smtClean="0">
                <a:latin typeface="Times New Roman" pitchFamily="18" charset="0"/>
                <a:cs typeface="Times New Roman" pitchFamily="18" charset="0"/>
              </a:rPr>
              <a:t>Performed analysis to decipher what has bigger impact – dust or synoptic environment.</a:t>
            </a:r>
            <a:endParaRPr lang="en-US" sz="1600" dirty="0">
              <a:latin typeface="Times New Roman" pitchFamily="18" charset="0"/>
              <a:cs typeface="Times New Roman" pitchFamily="18" charset="0"/>
            </a:endParaRPr>
          </a:p>
          <a:p>
            <a:pPr>
              <a:lnSpc>
                <a:spcPct val="90000"/>
              </a:lnSpc>
            </a:pPr>
            <a:r>
              <a:rPr lang="en-US" sz="2000" dirty="0" err="1" smtClean="0">
                <a:latin typeface="Times New Roman" pitchFamily="18" charset="0"/>
                <a:cs typeface="Times New Roman" pitchFamily="18" charset="0"/>
              </a:rPr>
              <a:t>HySPLIT</a:t>
            </a:r>
            <a:r>
              <a:rPr lang="en-US" sz="2000" dirty="0" smtClean="0">
                <a:latin typeface="Times New Roman" pitchFamily="18" charset="0"/>
                <a:cs typeface="Times New Roman" pitchFamily="18" charset="0"/>
              </a:rPr>
              <a:t> backward trajectories confirm source origin of air parcels</a:t>
            </a:r>
            <a:endParaRPr lang="en-US" sz="2000" dirty="0">
              <a:latin typeface="Times New Roman" pitchFamily="18" charset="0"/>
              <a:cs typeface="Times New Roman" pitchFamily="18" charset="0"/>
            </a:endParaRPr>
          </a:p>
          <a:p>
            <a:pPr lvl="1">
              <a:lnSpc>
                <a:spcPct val="90000"/>
              </a:lnSpc>
            </a:pPr>
            <a:r>
              <a:rPr lang="en-US" sz="1600" dirty="0" smtClean="0">
                <a:latin typeface="Times New Roman" pitchFamily="18" charset="0"/>
                <a:cs typeface="Times New Roman" pitchFamily="18" charset="0"/>
              </a:rPr>
              <a:t>Many parcels originate in Sahara and become entrained into the developing and non-developing AEW</a:t>
            </a:r>
            <a:endParaRPr lang="en-US" sz="1600" dirty="0">
              <a:latin typeface="Times New Roman" pitchFamily="18" charset="0"/>
              <a:cs typeface="Times New Roman" pitchFamily="18" charset="0"/>
            </a:endParaRPr>
          </a:p>
          <a:p>
            <a:pPr lvl="1">
              <a:lnSpc>
                <a:spcPct val="90000"/>
              </a:lnSpc>
            </a:pPr>
            <a:r>
              <a:rPr lang="en-GB" sz="1600" dirty="0" smtClean="0">
                <a:latin typeface="Times New Roman" pitchFamily="18" charset="0"/>
                <a:cs typeface="Times New Roman" pitchFamily="18" charset="0"/>
              </a:rPr>
              <a:t>The SAL and associated dust appear to have a negative impact and acts as a catalyst to start the weakening process in an AEW.</a:t>
            </a:r>
          </a:p>
          <a:p>
            <a:pPr lvl="1">
              <a:lnSpc>
                <a:spcPct val="90000"/>
              </a:lnSpc>
            </a:pPr>
            <a:r>
              <a:rPr lang="en-GB" sz="1600" dirty="0" smtClean="0">
                <a:latin typeface="Times New Roman" pitchFamily="18" charset="0"/>
                <a:cs typeface="Times New Roman" pitchFamily="18" charset="0"/>
              </a:rPr>
              <a:t>Lays the foundation for studying the aerosol impacts using WRF-Chem.</a:t>
            </a:r>
            <a:endParaRPr lang="en-GB" sz="1600" dirty="0">
              <a:latin typeface="Times New Roman" pitchFamily="18" charset="0"/>
              <a:cs typeface="Times New Roman" pitchFamily="18" charset="0"/>
            </a:endParaRPr>
          </a:p>
        </p:txBody>
      </p:sp>
      <p:pic>
        <p:nvPicPr>
          <p:cNvPr id="4" name="Content Placeholder 3"/>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505637" y="2209800"/>
            <a:ext cx="3172503" cy="2819400"/>
          </a:xfrm>
        </p:spPr>
      </p:pic>
      <p:pic>
        <p:nvPicPr>
          <p:cNvPr id="5" name="Content Placeholder 4"/>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6934200" y="3886200"/>
            <a:ext cx="2083067" cy="1900194"/>
          </a:xfrm>
        </p:spPr>
      </p:pic>
      <p:pic>
        <p:nvPicPr>
          <p:cNvPr id="14" name="Picture 6" descr="meatball"/>
          <p:cNvPicPr>
            <a:picLocks noChangeAspect="1" noChangeArrowheads="1"/>
          </p:cNvPicPr>
          <p:nvPr/>
        </p:nvPicPr>
        <p:blipFill>
          <a:blip r:embed="rId5" cstate="print"/>
          <a:srcRect/>
          <a:stretch>
            <a:fillRect/>
          </a:stretch>
        </p:blipFill>
        <p:spPr bwMode="auto">
          <a:xfrm>
            <a:off x="6172200" y="16933"/>
            <a:ext cx="744681" cy="618509"/>
          </a:xfrm>
          <a:prstGeom prst="rect">
            <a:avLst/>
          </a:prstGeom>
          <a:noFill/>
          <a:ln w="9525">
            <a:noFill/>
            <a:miter lim="800000"/>
            <a:headEnd/>
            <a:tailEnd/>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4638"/>
            <a:ext cx="1088137" cy="640080"/>
          </a:xfrm>
          <a:prstGeom prst="rect">
            <a:avLst/>
          </a:prstGeom>
        </p:spPr>
      </p:pic>
      <p:sp>
        <p:nvSpPr>
          <p:cNvPr id="8" name="TextBox 7"/>
          <p:cNvSpPr txBox="1"/>
          <p:nvPr/>
        </p:nvSpPr>
        <p:spPr>
          <a:xfrm>
            <a:off x="6858000" y="5715000"/>
            <a:ext cx="1828800" cy="707886"/>
          </a:xfrm>
          <a:prstGeom prst="rect">
            <a:avLst/>
          </a:prstGeom>
          <a:noFill/>
        </p:spPr>
        <p:txBody>
          <a:bodyPr wrap="square" rtlCol="0">
            <a:spAutoFit/>
          </a:bodyPr>
          <a:lstStyle/>
          <a:p>
            <a:r>
              <a:rPr lang="en-US" sz="1000" dirty="0" smtClean="0"/>
              <a:t>Two sample figures of Wave 7 (Helene):  (top) 700 </a:t>
            </a:r>
            <a:r>
              <a:rPr lang="en-US" sz="1000" dirty="0" err="1" smtClean="0"/>
              <a:t>hPa</a:t>
            </a:r>
            <a:r>
              <a:rPr lang="en-US" sz="1000" dirty="0" smtClean="0"/>
              <a:t> RH, (bottom) </a:t>
            </a:r>
            <a:r>
              <a:rPr lang="en-US" sz="1000" dirty="0" err="1" smtClean="0"/>
              <a:t>HySPLIT</a:t>
            </a:r>
            <a:r>
              <a:rPr lang="en-US" sz="1000" dirty="0" smtClean="0"/>
              <a:t> backward trajectories</a:t>
            </a:r>
            <a:endParaRPr lang="en-US" sz="1000"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15</a:t>
            </a:fld>
            <a:endParaRPr lang="en-US" dirty="0"/>
          </a:p>
        </p:txBody>
      </p:sp>
    </p:spTree>
    <p:extLst>
      <p:ext uri="{BB962C8B-B14F-4D97-AF65-F5344CB8AC3E}">
        <p14:creationId xmlns:p14="http://schemas.microsoft.com/office/powerpoint/2010/main" val="1729835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62000"/>
            <a:ext cx="9144000" cy="1295400"/>
          </a:xfrm>
        </p:spPr>
        <p:txBody>
          <a:bodyPr>
            <a:normAutofit fontScale="90000"/>
          </a:bodyPr>
          <a:lstStyle/>
          <a:p>
            <a:r>
              <a:rPr lang="en-US" sz="1800" dirty="0"/>
              <a:t>Eighth Annual Symposium on Future Operational Environmental </a:t>
            </a:r>
            <a:r>
              <a:rPr lang="en-US" sz="1800" dirty="0" smtClean="0"/>
              <a:t>Satellite </a:t>
            </a:r>
            <a:r>
              <a:rPr lang="en-US" sz="1800" dirty="0"/>
              <a:t>Systems</a:t>
            </a:r>
            <a:br>
              <a:rPr lang="en-US" sz="1800" dirty="0"/>
            </a:br>
            <a:r>
              <a:rPr lang="en-US" sz="2000" dirty="0" smtClean="0">
                <a:solidFill>
                  <a:srgbClr val="0000FF"/>
                </a:solidFill>
              </a:rPr>
              <a:t>Poster </a:t>
            </a:r>
            <a:r>
              <a:rPr lang="en-US" sz="2000" dirty="0">
                <a:solidFill>
                  <a:srgbClr val="0000FF"/>
                </a:solidFill>
              </a:rPr>
              <a:t>– “The 2011 HPC/OPC/SAB GOES-R Proving Ground Demonstration”</a:t>
            </a:r>
            <a:r>
              <a:rPr lang="en-US" sz="2000" dirty="0" smtClean="0">
                <a:solidFill>
                  <a:srgbClr val="0000FF"/>
                </a:solidFill>
              </a:rPr>
              <a:t/>
            </a:r>
            <a:br>
              <a:rPr lang="en-US" sz="2000" dirty="0" smtClean="0">
                <a:solidFill>
                  <a:srgbClr val="0000FF"/>
                </a:solidFill>
              </a:rPr>
            </a:br>
            <a:r>
              <a:rPr lang="en-US" sz="1600" dirty="0">
                <a:solidFill>
                  <a:srgbClr val="0000FF"/>
                </a:solidFill>
              </a:rPr>
              <a:t>Michael J. Folmer</a:t>
            </a:r>
            <a:r>
              <a:rPr lang="en-US" sz="1600" baseline="30000" dirty="0">
                <a:solidFill>
                  <a:srgbClr val="0000FF"/>
                </a:solidFill>
              </a:rPr>
              <a:t>1</a:t>
            </a:r>
            <a:r>
              <a:rPr lang="en-US" sz="1600" dirty="0">
                <a:solidFill>
                  <a:srgbClr val="0000FF"/>
                </a:solidFill>
              </a:rPr>
              <a:t>, </a:t>
            </a:r>
            <a:r>
              <a:rPr lang="en-US" sz="1600" dirty="0" smtClean="0">
                <a:solidFill>
                  <a:srgbClr val="0000FF"/>
                </a:solidFill>
              </a:rPr>
              <a:t>B. Reed</a:t>
            </a:r>
            <a:r>
              <a:rPr lang="en-US" sz="1600" baseline="30000" dirty="0" smtClean="0">
                <a:solidFill>
                  <a:srgbClr val="0000FF"/>
                </a:solidFill>
              </a:rPr>
              <a:t>2</a:t>
            </a:r>
            <a:r>
              <a:rPr lang="en-US" sz="1600" dirty="0">
                <a:solidFill>
                  <a:srgbClr val="0000FF"/>
                </a:solidFill>
              </a:rPr>
              <a:t>, </a:t>
            </a:r>
            <a:r>
              <a:rPr lang="en-US" sz="1600" dirty="0" smtClean="0">
                <a:solidFill>
                  <a:srgbClr val="0000FF"/>
                </a:solidFill>
              </a:rPr>
              <a:t>S. Goodman</a:t>
            </a:r>
            <a:r>
              <a:rPr lang="en-US" sz="1600" baseline="30000" dirty="0">
                <a:solidFill>
                  <a:srgbClr val="0000FF"/>
                </a:solidFill>
              </a:rPr>
              <a:t>3</a:t>
            </a:r>
            <a:r>
              <a:rPr lang="en-US" sz="1600" dirty="0" smtClean="0">
                <a:solidFill>
                  <a:srgbClr val="0000FF"/>
                </a:solidFill>
              </a:rPr>
              <a:t>, J. M. Sienkiewicz</a:t>
            </a:r>
            <a:r>
              <a:rPr lang="en-US" sz="1600" baseline="30000" dirty="0">
                <a:solidFill>
                  <a:srgbClr val="0000FF"/>
                </a:solidFill>
              </a:rPr>
              <a:t>4</a:t>
            </a:r>
            <a:r>
              <a:rPr lang="en-US" sz="1600" dirty="0" smtClean="0">
                <a:solidFill>
                  <a:srgbClr val="0000FF"/>
                </a:solidFill>
              </a:rPr>
              <a:t>, E. Danaher</a:t>
            </a:r>
            <a:r>
              <a:rPr lang="en-US" sz="1600" baseline="30000" dirty="0">
                <a:solidFill>
                  <a:srgbClr val="0000FF"/>
                </a:solidFill>
              </a:rPr>
              <a:t>5</a:t>
            </a:r>
            <a:r>
              <a:rPr lang="en-US" sz="1600" dirty="0" smtClean="0">
                <a:solidFill>
                  <a:srgbClr val="0000FF"/>
                </a:solidFill>
              </a:rPr>
              <a:t>, </a:t>
            </a:r>
            <a:br>
              <a:rPr lang="en-US" sz="1600" dirty="0" smtClean="0">
                <a:solidFill>
                  <a:srgbClr val="0000FF"/>
                </a:solidFill>
              </a:rPr>
            </a:br>
            <a:r>
              <a:rPr lang="en-US" sz="1600" dirty="0" smtClean="0">
                <a:solidFill>
                  <a:srgbClr val="0000FF"/>
                </a:solidFill>
              </a:rPr>
              <a:t>D. R. Novak</a:t>
            </a:r>
            <a:r>
              <a:rPr lang="en-US" sz="1600" baseline="30000" dirty="0" smtClean="0">
                <a:solidFill>
                  <a:srgbClr val="0000FF"/>
                </a:solidFill>
              </a:rPr>
              <a:t>5</a:t>
            </a:r>
            <a:r>
              <a:rPr lang="en-US" sz="1600" dirty="0" smtClean="0">
                <a:solidFill>
                  <a:srgbClr val="0000FF"/>
                </a:solidFill>
              </a:rPr>
              <a:t> and </a:t>
            </a:r>
            <a:r>
              <a:rPr lang="en-US" sz="1600" dirty="0">
                <a:solidFill>
                  <a:srgbClr val="0000FF"/>
                </a:solidFill>
              </a:rPr>
              <a:t>J. </a:t>
            </a:r>
            <a:r>
              <a:rPr lang="en-US" sz="1600" dirty="0" smtClean="0">
                <a:solidFill>
                  <a:srgbClr val="0000FF"/>
                </a:solidFill>
              </a:rPr>
              <a:t>Kibler</a:t>
            </a:r>
            <a:r>
              <a:rPr lang="en-US" sz="1600" baseline="30000" dirty="0">
                <a:solidFill>
                  <a:srgbClr val="0000FF"/>
                </a:solidFill>
              </a:rPr>
              <a:t>6</a:t>
            </a:r>
            <a:r>
              <a:rPr lang="en-US" sz="1600" dirty="0">
                <a:solidFill>
                  <a:srgbClr val="0000FF"/>
                </a:solidFill>
              </a:rPr>
              <a:t/>
            </a:r>
            <a:br>
              <a:rPr lang="en-US" sz="1600" dirty="0">
                <a:solidFill>
                  <a:srgbClr val="0000FF"/>
                </a:solidFill>
              </a:rPr>
            </a:br>
            <a:r>
              <a:rPr lang="en-US" sz="1200" baseline="30000" dirty="0">
                <a:solidFill>
                  <a:srgbClr val="0000FF"/>
                </a:solidFill>
              </a:rPr>
              <a:t>1</a:t>
            </a:r>
            <a:r>
              <a:rPr lang="en-US" sz="1200" dirty="0">
                <a:solidFill>
                  <a:srgbClr val="0000FF"/>
                </a:solidFill>
              </a:rPr>
              <a:t>University of Maryland – ESSIC, CICS, </a:t>
            </a:r>
            <a:r>
              <a:rPr lang="en-US" sz="1200" baseline="30000" dirty="0" smtClean="0">
                <a:solidFill>
                  <a:srgbClr val="0000FF"/>
                </a:solidFill>
              </a:rPr>
              <a:t>2</a:t>
            </a:r>
            <a:r>
              <a:rPr lang="en-US" sz="1200" dirty="0" smtClean="0">
                <a:solidFill>
                  <a:srgbClr val="0000FF"/>
                </a:solidFill>
              </a:rPr>
              <a:t>General Dynamics Information Technology, </a:t>
            </a:r>
            <a:r>
              <a:rPr lang="en-US" sz="1200" baseline="30000" dirty="0" smtClean="0">
                <a:solidFill>
                  <a:srgbClr val="0000FF"/>
                </a:solidFill>
              </a:rPr>
              <a:t>3</a:t>
            </a:r>
            <a:r>
              <a:rPr lang="en-US" sz="1200" dirty="0" smtClean="0">
                <a:solidFill>
                  <a:srgbClr val="0000FF"/>
                </a:solidFill>
              </a:rPr>
              <a:t>GOES-R Program Office, </a:t>
            </a:r>
            <a:br>
              <a:rPr lang="en-US" sz="1200" dirty="0" smtClean="0">
                <a:solidFill>
                  <a:srgbClr val="0000FF"/>
                </a:solidFill>
              </a:rPr>
            </a:br>
            <a:r>
              <a:rPr lang="en-US" sz="1200" baseline="30000" dirty="0" smtClean="0">
                <a:solidFill>
                  <a:srgbClr val="0000FF"/>
                </a:solidFill>
              </a:rPr>
              <a:t>4</a:t>
            </a:r>
            <a:r>
              <a:rPr lang="en-US" sz="1200" dirty="0" smtClean="0">
                <a:solidFill>
                  <a:srgbClr val="0000FF"/>
                </a:solidFill>
              </a:rPr>
              <a:t>NOAA/NWS/OPC, </a:t>
            </a:r>
            <a:r>
              <a:rPr lang="en-US" sz="1200" baseline="30000" dirty="0" smtClean="0">
                <a:solidFill>
                  <a:srgbClr val="0000FF"/>
                </a:solidFill>
              </a:rPr>
              <a:t>5</a:t>
            </a:r>
            <a:r>
              <a:rPr lang="en-US" sz="1200" dirty="0" smtClean="0">
                <a:solidFill>
                  <a:srgbClr val="0000FF"/>
                </a:solidFill>
              </a:rPr>
              <a:t>NOAA/NWS/HPC, </a:t>
            </a:r>
            <a:r>
              <a:rPr lang="en-US" sz="1200" baseline="30000" dirty="0" smtClean="0">
                <a:solidFill>
                  <a:srgbClr val="0000FF"/>
                </a:solidFill>
              </a:rPr>
              <a:t>6</a:t>
            </a:r>
            <a:r>
              <a:rPr lang="en-US" sz="1200" dirty="0" smtClean="0">
                <a:solidFill>
                  <a:srgbClr val="0000FF"/>
                </a:solidFill>
              </a:rPr>
              <a:t>NOAA/NESDIS/SAB</a:t>
            </a:r>
            <a:endParaRPr lang="en-US" sz="1200" baseline="30000" dirty="0">
              <a:solidFill>
                <a:srgbClr val="0000FF"/>
              </a:solidFill>
            </a:endParaRPr>
          </a:p>
        </p:txBody>
      </p:sp>
      <p:sp>
        <p:nvSpPr>
          <p:cNvPr id="2053" name="Rectangle 5"/>
          <p:cNvSpPr>
            <a:spLocks noGrp="1" noChangeArrowheads="1"/>
          </p:cNvSpPr>
          <p:nvPr>
            <p:ph type="body" sz="half" idx="1"/>
          </p:nvPr>
        </p:nvSpPr>
        <p:spPr>
          <a:xfrm>
            <a:off x="0" y="2362200"/>
            <a:ext cx="5630140" cy="4191000"/>
          </a:xfrm>
        </p:spPr>
        <p:txBody>
          <a:bodyPr/>
          <a:lstStyle/>
          <a:p>
            <a:pPr>
              <a:lnSpc>
                <a:spcPct val="90000"/>
              </a:lnSpc>
            </a:pPr>
            <a:r>
              <a:rPr lang="en-US" sz="2000" dirty="0" smtClean="0">
                <a:latin typeface="Times New Roman" pitchFamily="18" charset="0"/>
                <a:cs typeface="Times New Roman" pitchFamily="18" charset="0"/>
              </a:rPr>
              <a:t>GOES-R products are being ingested and evaluated at HPC, OPC, and SAB.</a:t>
            </a:r>
            <a:endParaRPr lang="en-US" sz="2000" dirty="0">
              <a:latin typeface="Times New Roman" pitchFamily="18" charset="0"/>
              <a:cs typeface="Times New Roman" pitchFamily="18" charset="0"/>
            </a:endParaRPr>
          </a:p>
          <a:p>
            <a:pPr lvl="1">
              <a:lnSpc>
                <a:spcPct val="90000"/>
              </a:lnSpc>
            </a:pPr>
            <a:r>
              <a:rPr lang="en-US" sz="1600" dirty="0" smtClean="0">
                <a:latin typeface="Times New Roman" pitchFamily="18" charset="0"/>
                <a:cs typeface="Times New Roman" pitchFamily="18" charset="0"/>
              </a:rPr>
              <a:t>The first product to be evaluated is the RGB </a:t>
            </a:r>
            <a:r>
              <a:rPr lang="en-US" sz="1600" dirty="0" err="1" smtClean="0">
                <a:latin typeface="Times New Roman" pitchFamily="18" charset="0"/>
                <a:cs typeface="Times New Roman" pitchFamily="18" charset="0"/>
              </a:rPr>
              <a:t>Airmass</a:t>
            </a:r>
            <a:r>
              <a:rPr lang="en-US" sz="1600" dirty="0" smtClean="0">
                <a:latin typeface="Times New Roman" pitchFamily="18" charset="0"/>
                <a:cs typeface="Times New Roman" pitchFamily="18" charset="0"/>
              </a:rPr>
              <a:t> product (NASA </a:t>
            </a:r>
            <a:r>
              <a:rPr lang="en-US" sz="1600" dirty="0" err="1" smtClean="0">
                <a:latin typeface="Times New Roman" pitchFamily="18" charset="0"/>
                <a:cs typeface="Times New Roman" pitchFamily="18" charset="0"/>
              </a:rPr>
              <a:t>SPoRT</a:t>
            </a:r>
            <a:r>
              <a:rPr lang="en-US" sz="1600" dirty="0" smtClean="0">
                <a:latin typeface="Times New Roman" pitchFamily="18" charset="0"/>
                <a:cs typeface="Times New Roman" pitchFamily="18" charset="0"/>
              </a:rPr>
              <a:t>, CIRA).</a:t>
            </a:r>
            <a:endParaRPr lang="en-US" sz="1600" dirty="0">
              <a:latin typeface="Times New Roman" pitchFamily="18" charset="0"/>
              <a:cs typeface="Times New Roman" pitchFamily="18" charset="0"/>
            </a:endParaRPr>
          </a:p>
          <a:p>
            <a:pPr lvl="1">
              <a:lnSpc>
                <a:spcPct val="90000"/>
              </a:lnSpc>
            </a:pPr>
            <a:r>
              <a:rPr lang="en-US" sz="1600" dirty="0" smtClean="0">
                <a:latin typeface="Times New Roman" pitchFamily="18" charset="0"/>
                <a:cs typeface="Times New Roman" pitchFamily="18" charset="0"/>
              </a:rPr>
              <a:t>Additional products in the queue include:</a:t>
            </a:r>
          </a:p>
          <a:p>
            <a:pPr lvl="2">
              <a:lnSpc>
                <a:spcPct val="90000"/>
              </a:lnSpc>
            </a:pPr>
            <a:r>
              <a:rPr lang="en-US" sz="1200" dirty="0" smtClean="0">
                <a:latin typeface="Times New Roman" pitchFamily="18" charset="0"/>
                <a:cs typeface="Times New Roman" pitchFamily="18" charset="0"/>
              </a:rPr>
              <a:t>WRF-simulated ABI imagery (Bands 08-16) – CIMSS</a:t>
            </a:r>
          </a:p>
          <a:p>
            <a:pPr lvl="2">
              <a:lnSpc>
                <a:spcPct val="90000"/>
              </a:lnSpc>
            </a:pPr>
            <a:r>
              <a:rPr lang="en-US" sz="1200" dirty="0" smtClean="0">
                <a:latin typeface="Times New Roman" pitchFamily="18" charset="0"/>
                <a:cs typeface="Times New Roman" pitchFamily="18" charset="0"/>
              </a:rPr>
              <a:t>Enhanced-V / Overshooting Top – CIMSS</a:t>
            </a:r>
          </a:p>
          <a:p>
            <a:pPr lvl="2">
              <a:lnSpc>
                <a:spcPct val="90000"/>
              </a:lnSpc>
            </a:pPr>
            <a:r>
              <a:rPr lang="en-US" sz="1200" dirty="0" smtClean="0">
                <a:latin typeface="Times New Roman" pitchFamily="18" charset="0"/>
                <a:cs typeface="Times New Roman" pitchFamily="18" charset="0"/>
              </a:rPr>
              <a:t>Lightning Detection – </a:t>
            </a:r>
            <a:r>
              <a:rPr lang="en-US" sz="1200" dirty="0" err="1" smtClean="0">
                <a:latin typeface="Times New Roman" pitchFamily="18" charset="0"/>
                <a:cs typeface="Times New Roman" pitchFamily="18" charset="0"/>
              </a:rPr>
              <a:t>Rudlosky</a:t>
            </a:r>
            <a:r>
              <a:rPr lang="en-US" sz="1200" dirty="0" smtClean="0">
                <a:latin typeface="Times New Roman" pitchFamily="18" charset="0"/>
                <a:cs typeface="Times New Roman" pitchFamily="18" charset="0"/>
              </a:rPr>
              <a:t> (STAR)</a:t>
            </a:r>
          </a:p>
          <a:p>
            <a:pPr lvl="2">
              <a:lnSpc>
                <a:spcPct val="90000"/>
              </a:lnSpc>
            </a:pPr>
            <a:r>
              <a:rPr lang="en-US" sz="1200" dirty="0" smtClean="0">
                <a:latin typeface="Times New Roman" pitchFamily="18" charset="0"/>
                <a:cs typeface="Times New Roman" pitchFamily="18" charset="0"/>
              </a:rPr>
              <a:t>Convective Initiation – UAH</a:t>
            </a:r>
          </a:p>
          <a:p>
            <a:pPr lvl="2">
              <a:lnSpc>
                <a:spcPct val="90000"/>
              </a:lnSpc>
            </a:pPr>
            <a:r>
              <a:rPr lang="en-US" sz="1200" dirty="0" smtClean="0">
                <a:latin typeface="Times New Roman" pitchFamily="18" charset="0"/>
                <a:cs typeface="Times New Roman" pitchFamily="18" charset="0"/>
              </a:rPr>
              <a:t>Volcanic Ash – NESDIS/STAR</a:t>
            </a:r>
          </a:p>
          <a:p>
            <a:pPr lvl="2">
              <a:lnSpc>
                <a:spcPct val="90000"/>
              </a:lnSpc>
            </a:pPr>
            <a:r>
              <a:rPr lang="en-US" sz="1200" dirty="0" smtClean="0">
                <a:latin typeface="Times New Roman" pitchFamily="18" charset="0"/>
                <a:cs typeface="Times New Roman" pitchFamily="18" charset="0"/>
              </a:rPr>
              <a:t>Additional products to be added later</a:t>
            </a:r>
            <a:endParaRPr lang="en-US" sz="1200" dirty="0">
              <a:latin typeface="Times New Roman" pitchFamily="18" charset="0"/>
              <a:cs typeface="Times New Roman" pitchFamily="18" charset="0"/>
            </a:endParaRPr>
          </a:p>
          <a:p>
            <a:pPr lvl="1">
              <a:lnSpc>
                <a:spcPct val="90000"/>
              </a:lnSpc>
            </a:pPr>
            <a:r>
              <a:rPr lang="en-GB" sz="1600" dirty="0" smtClean="0">
                <a:latin typeface="Times New Roman" pitchFamily="18" charset="0"/>
                <a:cs typeface="Times New Roman" pitchFamily="18" charset="0"/>
              </a:rPr>
              <a:t>Training has begun at all agencies with evaluations to begin in February after forecasters/analysts have had time to use the product in daily operations.</a:t>
            </a:r>
          </a:p>
          <a:p>
            <a:pPr lvl="1">
              <a:lnSpc>
                <a:spcPct val="90000"/>
              </a:lnSpc>
            </a:pPr>
            <a:r>
              <a:rPr lang="en-GB" sz="1600" dirty="0" smtClean="0">
                <a:latin typeface="Times New Roman" pitchFamily="18" charset="0"/>
                <a:cs typeface="Times New Roman" pitchFamily="18" charset="0"/>
              </a:rPr>
              <a:t>Additional coordination has begun to help with a workshop in Brazil and with NASA </a:t>
            </a:r>
            <a:r>
              <a:rPr lang="en-GB" sz="1600" dirty="0" err="1" smtClean="0">
                <a:latin typeface="Times New Roman" pitchFamily="18" charset="0"/>
                <a:cs typeface="Times New Roman" pitchFamily="18" charset="0"/>
              </a:rPr>
              <a:t>SPoRT</a:t>
            </a:r>
            <a:r>
              <a:rPr lang="en-GB" sz="1600" dirty="0" smtClean="0">
                <a:latin typeface="Times New Roman" pitchFamily="18" charset="0"/>
                <a:cs typeface="Times New Roman" pitchFamily="18" charset="0"/>
              </a:rPr>
              <a:t> for development of training modules on the RGB products.</a:t>
            </a:r>
            <a:endParaRPr lang="en-GB" sz="1600" dirty="0">
              <a:latin typeface="Times New Roman" pitchFamily="18" charset="0"/>
              <a:cs typeface="Times New Roman" pitchFamily="18" charset="0"/>
            </a:endParaRPr>
          </a:p>
        </p:txBody>
      </p:sp>
      <p:pic>
        <p:nvPicPr>
          <p:cNvPr id="8" name="Content Placeholder 7"/>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544671" y="2438400"/>
            <a:ext cx="3370729" cy="2062887"/>
          </a:xfrm>
        </p:spPr>
      </p:pic>
      <p:pic>
        <p:nvPicPr>
          <p:cNvPr id="9" name="Content Placeholder 8"/>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6400800" y="3991356"/>
            <a:ext cx="2705100" cy="1866519"/>
          </a:xfrm>
        </p:spPr>
      </p:pic>
      <p:sp>
        <p:nvSpPr>
          <p:cNvPr id="10" name="TextBox 9"/>
          <p:cNvSpPr txBox="1"/>
          <p:nvPr/>
        </p:nvSpPr>
        <p:spPr>
          <a:xfrm>
            <a:off x="6400800" y="5867400"/>
            <a:ext cx="2514600" cy="707886"/>
          </a:xfrm>
          <a:prstGeom prst="rect">
            <a:avLst/>
          </a:prstGeom>
          <a:noFill/>
        </p:spPr>
        <p:txBody>
          <a:bodyPr wrap="square" rtlCol="0">
            <a:spAutoFit/>
          </a:bodyPr>
          <a:lstStyle/>
          <a:p>
            <a:r>
              <a:rPr lang="en-US" sz="1000" dirty="0" smtClean="0"/>
              <a:t>Two sample images of the RGB </a:t>
            </a:r>
            <a:r>
              <a:rPr lang="en-US" sz="1000" dirty="0" err="1" smtClean="0"/>
              <a:t>Airmass</a:t>
            </a:r>
            <a:r>
              <a:rPr lang="en-US" sz="1000" dirty="0" smtClean="0"/>
              <a:t> product: (top) “sting jet” case in Scotland, (bottom) model diagnostics example in Southwest U.S.</a:t>
            </a:r>
            <a:endParaRPr lang="en-US" sz="10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
            <a:ext cx="1088137" cy="640080"/>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16</a:t>
            </a:fld>
            <a:endParaRPr lang="en-US" dirty="0"/>
          </a:p>
        </p:txBody>
      </p:sp>
    </p:spTree>
    <p:extLst>
      <p:ext uri="{BB962C8B-B14F-4D97-AF65-F5344CB8AC3E}">
        <p14:creationId xmlns:p14="http://schemas.microsoft.com/office/powerpoint/2010/main" val="1575513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838200" y="0"/>
            <a:ext cx="7543800" cy="731838"/>
          </a:xfrm>
        </p:spPr>
        <p:txBody>
          <a:bodyPr>
            <a:normAutofit fontScale="90000"/>
          </a:bodyPr>
          <a:lstStyle/>
          <a:p>
            <a:r>
              <a:rPr lang="en-US" sz="2000" b="1" dirty="0" smtClean="0">
                <a:solidFill>
                  <a:srgbClr val="0070C0"/>
                </a:solidFill>
              </a:rPr>
              <a:t>18</a:t>
            </a:r>
            <a:r>
              <a:rPr lang="en-US" sz="2000" b="1" baseline="30000" dirty="0" smtClean="0">
                <a:solidFill>
                  <a:srgbClr val="0070C0"/>
                </a:solidFill>
              </a:rPr>
              <a:t>th</a:t>
            </a:r>
            <a:r>
              <a:rPr lang="en-US" sz="2000" b="1" dirty="0" smtClean="0">
                <a:solidFill>
                  <a:srgbClr val="0070C0"/>
                </a:solidFill>
              </a:rPr>
              <a:t> Conference </a:t>
            </a:r>
            <a:r>
              <a:rPr lang="en-US" sz="2000" b="1" dirty="0">
                <a:solidFill>
                  <a:srgbClr val="0070C0"/>
                </a:solidFill>
              </a:rPr>
              <a:t>on </a:t>
            </a:r>
            <a:r>
              <a:rPr lang="en-US" sz="2000" b="1" dirty="0" smtClean="0">
                <a:solidFill>
                  <a:srgbClr val="0070C0"/>
                </a:solidFill>
              </a:rPr>
              <a:t>Satellite Meteorology and Oceanography</a:t>
            </a:r>
            <a:r>
              <a:rPr lang="en-US" sz="2000" dirty="0" smtClean="0"/>
              <a:t/>
            </a:r>
            <a:br>
              <a:rPr lang="en-US" sz="2000" dirty="0" smtClean="0"/>
            </a:br>
            <a:r>
              <a:rPr lang="en-GB" sz="1800" b="1" dirty="0" smtClean="0">
                <a:latin typeface="Calibri" pitchFamily="34" charset="0"/>
                <a:cs typeface="Calibri" pitchFamily="34" charset="0"/>
              </a:rPr>
              <a:t>Severe </a:t>
            </a:r>
            <a:r>
              <a:rPr lang="en-GB" sz="1800" b="1" dirty="0">
                <a:latin typeface="Calibri" pitchFamily="34" charset="0"/>
                <a:cs typeface="Calibri" pitchFamily="34" charset="0"/>
              </a:rPr>
              <a:t>Storm Identification with the Advanced Microwave Sounding </a:t>
            </a:r>
            <a:r>
              <a:rPr lang="en-GB" sz="1800" b="1" dirty="0" smtClean="0">
                <a:latin typeface="Calibri" pitchFamily="34" charset="0"/>
                <a:cs typeface="Calibri" pitchFamily="34" charset="0"/>
              </a:rPr>
              <a:t>Unit(AMSU</a:t>
            </a:r>
            <a:r>
              <a:rPr lang="en-GB" sz="1800" b="1" dirty="0">
                <a:latin typeface="Calibri" pitchFamily="34" charset="0"/>
                <a:cs typeface="Calibri" pitchFamily="34" charset="0"/>
              </a:rPr>
              <a:t>)</a:t>
            </a:r>
            <a:r>
              <a:rPr lang="en-GB" sz="1800" dirty="0">
                <a:latin typeface="Calibri" pitchFamily="34" charset="0"/>
                <a:cs typeface="Calibri" pitchFamily="34" charset="0"/>
              </a:rPr>
              <a:t/>
            </a:r>
            <a:br>
              <a:rPr lang="en-GB" sz="1800" dirty="0">
                <a:latin typeface="Calibri" pitchFamily="34" charset="0"/>
                <a:cs typeface="Calibri" pitchFamily="34" charset="0"/>
              </a:rPr>
            </a:br>
            <a:r>
              <a:rPr lang="en-US" sz="1800" dirty="0" smtClean="0">
                <a:solidFill>
                  <a:srgbClr val="0000FF"/>
                </a:solidFill>
              </a:rPr>
              <a:t>Ralph Ferraro, Chi Quinn (NOAA Summer Intern), Dan Cecil (Univ. Alabama – Huntsville)</a:t>
            </a:r>
            <a:endParaRPr lang="en-US" sz="1800" dirty="0">
              <a:solidFill>
                <a:srgbClr val="0000FF"/>
              </a:solidFill>
            </a:endParaRPr>
          </a:p>
        </p:txBody>
      </p:sp>
      <p:sp>
        <p:nvSpPr>
          <p:cNvPr id="2053" name="Rectangle 5"/>
          <p:cNvSpPr>
            <a:spLocks noGrp="1" noChangeArrowheads="1"/>
          </p:cNvSpPr>
          <p:nvPr>
            <p:ph type="body" sz="half" idx="1"/>
          </p:nvPr>
        </p:nvSpPr>
        <p:spPr>
          <a:xfrm>
            <a:off x="0" y="914400"/>
            <a:ext cx="4114800" cy="3276600"/>
          </a:xfrm>
        </p:spPr>
        <p:txBody>
          <a:bodyPr>
            <a:normAutofit fontScale="92500" lnSpcReduction="20000"/>
          </a:bodyPr>
          <a:lstStyle/>
          <a:p>
            <a:pPr>
              <a:lnSpc>
                <a:spcPct val="90000"/>
              </a:lnSpc>
            </a:pPr>
            <a:r>
              <a:rPr lang="en-US" sz="2800" dirty="0" smtClean="0"/>
              <a:t>Previous studies </a:t>
            </a:r>
            <a:endParaRPr lang="en-US" sz="2800" dirty="0"/>
          </a:p>
          <a:p>
            <a:pPr lvl="1">
              <a:lnSpc>
                <a:spcPct val="90000"/>
              </a:lnSpc>
            </a:pPr>
            <a:r>
              <a:rPr lang="en-US" sz="2400" dirty="0" smtClean="0">
                <a:solidFill>
                  <a:srgbClr val="0070C0"/>
                </a:solidFill>
              </a:rPr>
              <a:t>Spencer – SMMR, SSMI</a:t>
            </a:r>
            <a:endParaRPr lang="en-US" sz="2400" dirty="0">
              <a:solidFill>
                <a:srgbClr val="0070C0"/>
              </a:solidFill>
            </a:endParaRPr>
          </a:p>
          <a:p>
            <a:pPr lvl="1">
              <a:lnSpc>
                <a:spcPct val="90000"/>
              </a:lnSpc>
            </a:pPr>
            <a:r>
              <a:rPr lang="en-US" sz="2400" dirty="0" smtClean="0">
                <a:solidFill>
                  <a:srgbClr val="0070C0"/>
                </a:solidFill>
              </a:rPr>
              <a:t>Cecil – TMI, AMSR-E</a:t>
            </a:r>
            <a:endParaRPr lang="en-US" sz="2400" dirty="0">
              <a:solidFill>
                <a:srgbClr val="0070C0"/>
              </a:solidFill>
            </a:endParaRPr>
          </a:p>
          <a:p>
            <a:pPr>
              <a:lnSpc>
                <a:spcPct val="90000"/>
              </a:lnSpc>
            </a:pPr>
            <a:r>
              <a:rPr lang="en-US" sz="2800" dirty="0" smtClean="0"/>
              <a:t>Physical Basis</a:t>
            </a:r>
            <a:endParaRPr lang="en-US" sz="2800" dirty="0"/>
          </a:p>
          <a:p>
            <a:pPr lvl="1">
              <a:lnSpc>
                <a:spcPct val="90000"/>
              </a:lnSpc>
            </a:pPr>
            <a:r>
              <a:rPr lang="en-US" sz="2400" dirty="0" smtClean="0">
                <a:solidFill>
                  <a:srgbClr val="0070C0"/>
                </a:solidFill>
              </a:rPr>
              <a:t>Large ice/Mie Scattering</a:t>
            </a:r>
          </a:p>
          <a:p>
            <a:pPr lvl="2">
              <a:lnSpc>
                <a:spcPct val="90000"/>
              </a:lnSpc>
            </a:pPr>
            <a:r>
              <a:rPr lang="en-US" sz="2000" dirty="0" smtClean="0">
                <a:solidFill>
                  <a:srgbClr val="FF0000"/>
                </a:solidFill>
              </a:rPr>
              <a:t>AMSU-B/MHS, H2O bands</a:t>
            </a:r>
            <a:endParaRPr lang="en-US" sz="2000" dirty="0">
              <a:solidFill>
                <a:srgbClr val="FF0000"/>
              </a:solidFill>
            </a:endParaRPr>
          </a:p>
          <a:p>
            <a:pPr>
              <a:lnSpc>
                <a:spcPct val="90000"/>
              </a:lnSpc>
            </a:pPr>
            <a:r>
              <a:rPr lang="en-US" sz="2800" dirty="0" smtClean="0"/>
              <a:t>Encouraging results</a:t>
            </a:r>
            <a:endParaRPr lang="en-US" sz="2800" dirty="0"/>
          </a:p>
          <a:p>
            <a:pPr lvl="1">
              <a:lnSpc>
                <a:spcPct val="90000"/>
              </a:lnSpc>
            </a:pPr>
            <a:r>
              <a:rPr lang="en-US" sz="2400" dirty="0" smtClean="0">
                <a:solidFill>
                  <a:srgbClr val="0070C0"/>
                </a:solidFill>
              </a:rPr>
              <a:t>1”+ hail can be identified</a:t>
            </a:r>
            <a:endParaRPr lang="en-US" sz="2400" dirty="0">
              <a:solidFill>
                <a:srgbClr val="0070C0"/>
              </a:solidFill>
            </a:endParaRPr>
          </a:p>
          <a:p>
            <a:pPr lvl="1">
              <a:lnSpc>
                <a:spcPct val="90000"/>
              </a:lnSpc>
            </a:pPr>
            <a:r>
              <a:rPr lang="en-GB" sz="2400" dirty="0" smtClean="0">
                <a:solidFill>
                  <a:srgbClr val="0070C0"/>
                </a:solidFill>
              </a:rPr>
              <a:t>Excellent comparisons with surface hail reports</a:t>
            </a:r>
            <a:endParaRPr lang="en-US" sz="2000" dirty="0">
              <a:solidFill>
                <a:srgbClr val="0070C0"/>
              </a:solidFill>
            </a:endParaRPr>
          </a:p>
        </p:txBody>
      </p:sp>
      <p:pic>
        <p:nvPicPr>
          <p:cNvPr id="9" name="Picture 4" descr="N15_ASC_23July2010_part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209423" y="990600"/>
            <a:ext cx="492369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3970447" y="4191000"/>
            <a:ext cx="517355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18268"/>
            <a:ext cx="3886200" cy="253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74E74FF-2236-4B88-9D17-DFCF666A5EBE}" type="slidenum">
              <a:rPr lang="en-US" smtClean="0"/>
              <a:pPr/>
              <a:t>17</a:t>
            </a:fld>
            <a:endParaRPr lang="en-US" dirty="0"/>
          </a:p>
        </p:txBody>
      </p:sp>
    </p:spTree>
    <p:extLst>
      <p:ext uri="{BB962C8B-B14F-4D97-AF65-F5344CB8AC3E}">
        <p14:creationId xmlns:p14="http://schemas.microsoft.com/office/powerpoint/2010/main" val="202930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685800"/>
            <a:ext cx="9144000" cy="1261884"/>
          </a:xfrm>
        </p:spPr>
        <p:txBody>
          <a:bodyPr lIns="274320" tIns="0" rIns="274320" bIns="0" anchor="t" anchorCtr="0">
            <a:spAutoFit/>
          </a:bodyPr>
          <a:lstStyle/>
          <a:p>
            <a:r>
              <a:rPr lang="en-US" sz="1400" dirty="0" smtClean="0"/>
              <a:t>Joint Conference between the 18</a:t>
            </a:r>
            <a:r>
              <a:rPr lang="en-US" sz="1400" baseline="30000" dirty="0" smtClean="0"/>
              <a:t>th</a:t>
            </a:r>
            <a:r>
              <a:rPr lang="en-US" sz="1400" dirty="0" smtClean="0"/>
              <a:t> Conference on Satellite Meteorology, Oceanography and Climatology/</a:t>
            </a:r>
            <a:br>
              <a:rPr lang="en-US" sz="1400" dirty="0" smtClean="0"/>
            </a:br>
            <a:r>
              <a:rPr lang="en-US" sz="1400" dirty="0" smtClean="0"/>
              <a:t>First Joint AMS-Asia Satellite Meteorology Conference; and the 26</a:t>
            </a:r>
            <a:r>
              <a:rPr lang="en-US" sz="1400" baseline="30000" dirty="0" smtClean="0"/>
              <a:t>th</a:t>
            </a:r>
            <a:r>
              <a:rPr lang="en-US" sz="1400" dirty="0" smtClean="0"/>
              <a:t> Conference on Hydrology</a:t>
            </a:r>
            <a:r>
              <a:rPr lang="en-US" sz="1200" dirty="0" smtClean="0"/>
              <a:t/>
            </a:r>
            <a:br>
              <a:rPr lang="en-US" sz="1200" dirty="0" smtClean="0"/>
            </a:br>
            <a:r>
              <a:rPr lang="en-US" sz="2000" dirty="0" smtClean="0">
                <a:solidFill>
                  <a:srgbClr val="0000FF"/>
                </a:solidFill>
              </a:rPr>
              <a:t>Oral – “An Evaluation of Microwave Land Surface </a:t>
            </a:r>
            <a:r>
              <a:rPr lang="en-US" sz="2000" dirty="0" err="1" smtClean="0">
                <a:solidFill>
                  <a:srgbClr val="0000FF"/>
                </a:solidFill>
              </a:rPr>
              <a:t>Emissivities</a:t>
            </a:r>
            <a:r>
              <a:rPr lang="en-US" sz="2000" dirty="0" smtClean="0">
                <a:solidFill>
                  <a:srgbClr val="0000FF"/>
                </a:solidFill>
              </a:rPr>
              <a:t/>
            </a:r>
            <a:br>
              <a:rPr lang="en-US" sz="2000" dirty="0" smtClean="0">
                <a:solidFill>
                  <a:srgbClr val="0000FF"/>
                </a:solidFill>
              </a:rPr>
            </a:br>
            <a:r>
              <a:rPr lang="en-US" sz="2000" dirty="0" smtClean="0">
                <a:solidFill>
                  <a:srgbClr val="0000FF"/>
                </a:solidFill>
              </a:rPr>
              <a:t>for Use in Precipitation Algorithms”</a:t>
            </a:r>
            <a:r>
              <a:rPr lang="en-US" sz="2000" dirty="0">
                <a:solidFill>
                  <a:srgbClr val="0000FF"/>
                </a:solidFill>
              </a:rPr>
              <a:t/>
            </a:r>
            <a:br>
              <a:rPr lang="en-US" sz="2000" dirty="0">
                <a:solidFill>
                  <a:srgbClr val="0000FF"/>
                </a:solidFill>
              </a:rPr>
            </a:br>
            <a:r>
              <a:rPr lang="en-US" sz="1400" dirty="0" smtClean="0">
                <a:solidFill>
                  <a:srgbClr val="0000FF"/>
                </a:solidFill>
              </a:rPr>
              <a:t>C. Hernandez, R. Ferraro, C. Peters-Lidard and members of the PMM Land Surface Working Group</a:t>
            </a:r>
            <a:endParaRPr lang="en-US" sz="2000" dirty="0">
              <a:solidFill>
                <a:srgbClr val="0000FF"/>
              </a:solidFill>
            </a:endParaRPr>
          </a:p>
        </p:txBody>
      </p:sp>
      <p:sp>
        <p:nvSpPr>
          <p:cNvPr id="11" name="Rectangle 5"/>
          <p:cNvSpPr>
            <a:spLocks noGrp="1" noChangeArrowheads="1"/>
          </p:cNvSpPr>
          <p:nvPr>
            <p:ph type="body" sz="half" idx="1"/>
          </p:nvPr>
        </p:nvSpPr>
        <p:spPr>
          <a:xfrm>
            <a:off x="145951" y="2286000"/>
            <a:ext cx="3733800" cy="3962400"/>
          </a:xfrm>
        </p:spPr>
        <p:txBody>
          <a:bodyPr lIns="0" rIns="0"/>
          <a:lstStyle/>
          <a:p>
            <a:pPr marL="228600" indent="-228600">
              <a:lnSpc>
                <a:spcPct val="90000"/>
              </a:lnSpc>
            </a:pPr>
            <a:r>
              <a:rPr lang="en-US" sz="2000" dirty="0" smtClean="0"/>
              <a:t>Objectives</a:t>
            </a:r>
          </a:p>
          <a:p>
            <a:pPr marL="347663" lvl="1" indent="-174625">
              <a:lnSpc>
                <a:spcPct val="90000"/>
              </a:lnSpc>
            </a:pPr>
            <a:r>
              <a:rPr lang="en-US" sz="1600" dirty="0" smtClean="0"/>
              <a:t>Assess the current state of land surface emissivity models/retrieval</a:t>
            </a:r>
          </a:p>
          <a:p>
            <a:pPr marL="347663" lvl="1" indent="-174625">
              <a:lnSpc>
                <a:spcPct val="90000"/>
              </a:lnSpc>
            </a:pPr>
            <a:r>
              <a:rPr lang="en-US" sz="1600" dirty="0" smtClean="0"/>
              <a:t>Inter compare models to study its differences and similarities</a:t>
            </a:r>
          </a:p>
          <a:p>
            <a:pPr marL="347663" lvl="1" indent="-174625">
              <a:lnSpc>
                <a:spcPct val="90000"/>
              </a:lnSpc>
              <a:buNone/>
            </a:pPr>
            <a:endParaRPr lang="en-US" sz="1600" dirty="0" smtClean="0"/>
          </a:p>
          <a:p>
            <a:pPr marL="228600" indent="-228600">
              <a:lnSpc>
                <a:spcPct val="90000"/>
              </a:lnSpc>
            </a:pPr>
            <a:r>
              <a:rPr lang="en-US" sz="2000" dirty="0" smtClean="0"/>
              <a:t>Results</a:t>
            </a:r>
          </a:p>
          <a:p>
            <a:pPr marL="284163" lvl="1" indent="-165100">
              <a:lnSpc>
                <a:spcPct val="90000"/>
              </a:lnSpc>
            </a:pPr>
            <a:r>
              <a:rPr lang="en-US" sz="1600" dirty="0" smtClean="0"/>
              <a:t>Three different sites were compared</a:t>
            </a:r>
          </a:p>
          <a:p>
            <a:pPr marL="284163" lvl="1" indent="-165100">
              <a:lnSpc>
                <a:spcPct val="90000"/>
              </a:lnSpc>
            </a:pPr>
            <a:r>
              <a:rPr lang="en-US" sz="1600" dirty="0" smtClean="0"/>
              <a:t>Differences in the treatment of surface temperature, therefore </a:t>
            </a:r>
            <a:r>
              <a:rPr lang="el-GR" sz="1600" dirty="0" smtClean="0"/>
              <a:t>ϵ</a:t>
            </a:r>
            <a:r>
              <a:rPr lang="en-US" sz="1600" dirty="0" smtClean="0"/>
              <a:t>*T</a:t>
            </a:r>
            <a:r>
              <a:rPr lang="en-US" sz="1600" baseline="-25000" dirty="0" smtClean="0"/>
              <a:t>s</a:t>
            </a:r>
            <a:r>
              <a:rPr lang="en-US" sz="1600" dirty="0" smtClean="0"/>
              <a:t> was used </a:t>
            </a:r>
          </a:p>
          <a:p>
            <a:pPr marL="284163" lvl="1" indent="-165100">
              <a:lnSpc>
                <a:spcPct val="90000"/>
              </a:lnSpc>
            </a:pPr>
            <a:r>
              <a:rPr lang="en-US" sz="1600" dirty="0" smtClean="0"/>
              <a:t>Differences between models during periods of rain, or snow on the ground</a:t>
            </a:r>
          </a:p>
          <a:p>
            <a:pPr marL="284163" lvl="1" indent="-165100">
              <a:lnSpc>
                <a:spcPct val="90000"/>
              </a:lnSpc>
            </a:pPr>
            <a:r>
              <a:rPr lang="en-US" sz="1600" dirty="0" smtClean="0"/>
              <a:t>Similar seasonal variation between models</a:t>
            </a:r>
          </a:p>
        </p:txBody>
      </p:sp>
      <p:pic>
        <p:nvPicPr>
          <p:cNvPr id="17411" name="Picture 3"/>
          <p:cNvPicPr>
            <a:picLocks noChangeAspect="1" noChangeArrowheads="1"/>
          </p:cNvPicPr>
          <p:nvPr/>
        </p:nvPicPr>
        <p:blipFill>
          <a:blip r:embed="rId3" cstate="print"/>
          <a:srcRect/>
          <a:stretch>
            <a:fillRect/>
          </a:stretch>
        </p:blipFill>
        <p:spPr bwMode="auto">
          <a:xfrm>
            <a:off x="3879751" y="2286000"/>
            <a:ext cx="5188049" cy="40386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774E74FF-2236-4B88-9D17-DFCF666A5EBE}" type="slidenum">
              <a:rPr lang="en-US" smtClean="0"/>
              <a:pPr/>
              <a:t>18</a:t>
            </a:fld>
            <a:endParaRPr lang="en-US" dirty="0"/>
          </a:p>
        </p:txBody>
      </p:sp>
    </p:spTree>
    <p:extLst>
      <p:ext uri="{BB962C8B-B14F-4D97-AF65-F5344CB8AC3E}">
        <p14:creationId xmlns:p14="http://schemas.microsoft.com/office/powerpoint/2010/main" val="3435564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62000"/>
            <a:ext cx="9144000" cy="914400"/>
          </a:xfrm>
        </p:spPr>
        <p:txBody>
          <a:bodyPr>
            <a:normAutofit fontScale="90000"/>
          </a:bodyPr>
          <a:lstStyle/>
          <a:p>
            <a:r>
              <a:rPr lang="en-US" sz="1600" b="1" i="1" dirty="0" smtClean="0"/>
              <a:t>18th Conference on Satellite Meteorology, Oceanography and Climatology / </a:t>
            </a:r>
            <a:br>
              <a:rPr lang="en-US" sz="1600" b="1" i="1" dirty="0" smtClean="0"/>
            </a:br>
            <a:r>
              <a:rPr lang="en-US" sz="1600" b="1" i="1" dirty="0" smtClean="0"/>
              <a:t>First Joint AMS-Asia Satellite Meteorology Conference </a:t>
            </a:r>
            <a:r>
              <a:rPr lang="en-US" sz="1600" dirty="0" smtClean="0"/>
              <a:t> &amp; </a:t>
            </a:r>
            <a:r>
              <a:rPr lang="en-US" sz="1600" b="1" i="1" dirty="0" smtClean="0"/>
              <a:t>4th Sym. on Aerosol-Cloud-Climate Interaction</a:t>
            </a:r>
            <a:r>
              <a:rPr lang="en-US" sz="2800" dirty="0"/>
              <a:t/>
            </a:r>
            <a:br>
              <a:rPr lang="en-US" sz="2800" dirty="0"/>
            </a:br>
            <a:r>
              <a:rPr lang="en-US" sz="2000" dirty="0" smtClean="0">
                <a:solidFill>
                  <a:srgbClr val="FF0000"/>
                </a:solidFill>
              </a:rPr>
              <a:t>Z. Li i</a:t>
            </a:r>
            <a:r>
              <a:rPr lang="en-US" altLang="zh-CN" sz="2000" dirty="0" smtClean="0">
                <a:solidFill>
                  <a:srgbClr val="FF0000"/>
                </a:solidFill>
              </a:rPr>
              <a:t>nvited talk</a:t>
            </a:r>
            <a:r>
              <a:rPr lang="en-US" sz="2000" dirty="0" smtClean="0">
                <a:solidFill>
                  <a:srgbClr val="FF0000"/>
                </a:solidFill>
              </a:rPr>
              <a:t>– “Use of A-Train Satellite and ARM Ground Measurements to Study the Impact of Aerosols on Cloud and Precipitation”</a:t>
            </a:r>
            <a:endParaRPr lang="en-US" sz="2000" dirty="0">
              <a:solidFill>
                <a:srgbClr val="FF0000"/>
              </a:solidFill>
            </a:endParaRPr>
          </a:p>
        </p:txBody>
      </p:sp>
      <p:grpSp>
        <p:nvGrpSpPr>
          <p:cNvPr id="2" name="Group 13"/>
          <p:cNvGrpSpPr/>
          <p:nvPr/>
        </p:nvGrpSpPr>
        <p:grpSpPr>
          <a:xfrm>
            <a:off x="2971800" y="1905000"/>
            <a:ext cx="5710238" cy="2362199"/>
            <a:chOff x="304800" y="4076700"/>
            <a:chExt cx="8224838" cy="3095625"/>
          </a:xfrm>
        </p:grpSpPr>
        <p:pic>
          <p:nvPicPr>
            <p:cNvPr id="10" name="Picture 6"/>
            <p:cNvPicPr>
              <a:picLocks noChangeAspect="1" noChangeArrowheads="1"/>
            </p:cNvPicPr>
            <p:nvPr/>
          </p:nvPicPr>
          <p:blipFill>
            <a:blip r:embed="rId3" cstate="print"/>
            <a:srcRect/>
            <a:stretch>
              <a:fillRect/>
            </a:stretch>
          </p:blipFill>
          <p:spPr bwMode="auto">
            <a:xfrm>
              <a:off x="304800" y="4076700"/>
              <a:ext cx="4054475" cy="2598738"/>
            </a:xfrm>
            <a:prstGeom prst="rect">
              <a:avLst/>
            </a:prstGeom>
            <a:noFill/>
            <a:ln w="9525">
              <a:noFill/>
              <a:miter lim="800000"/>
              <a:headEnd/>
              <a:tailEnd/>
            </a:ln>
          </p:spPr>
        </p:pic>
        <p:pic>
          <p:nvPicPr>
            <p:cNvPr id="11" name="Picture 7"/>
            <p:cNvPicPr>
              <a:picLocks noChangeAspect="1" noChangeArrowheads="1"/>
            </p:cNvPicPr>
            <p:nvPr/>
          </p:nvPicPr>
          <p:blipFill>
            <a:blip r:embed="rId4" cstate="print"/>
            <a:srcRect/>
            <a:stretch>
              <a:fillRect/>
            </a:stretch>
          </p:blipFill>
          <p:spPr bwMode="auto">
            <a:xfrm>
              <a:off x="4529138" y="4117975"/>
              <a:ext cx="4000500" cy="3054350"/>
            </a:xfrm>
            <a:prstGeom prst="rect">
              <a:avLst/>
            </a:prstGeom>
            <a:noFill/>
            <a:ln w="9525">
              <a:noFill/>
              <a:miter lim="800000"/>
              <a:headEnd/>
              <a:tailEnd/>
            </a:ln>
          </p:spPr>
        </p:pic>
      </p:grpSp>
      <p:pic>
        <p:nvPicPr>
          <p:cNvPr id="16" name="Picture 4" descr="MeanAOT"/>
          <p:cNvPicPr>
            <a:picLocks noChangeAspect="1" noChangeArrowheads="1"/>
          </p:cNvPicPr>
          <p:nvPr/>
        </p:nvPicPr>
        <p:blipFill>
          <a:blip r:embed="rId5" cstate="print"/>
          <a:srcRect/>
          <a:stretch>
            <a:fillRect/>
          </a:stretch>
        </p:blipFill>
        <p:spPr bwMode="auto">
          <a:xfrm>
            <a:off x="3048000" y="3860800"/>
            <a:ext cx="3276600" cy="2184400"/>
          </a:xfrm>
          <a:prstGeom prst="rect">
            <a:avLst/>
          </a:prstGeom>
          <a:noFill/>
          <a:ln w="9525">
            <a:noFill/>
            <a:miter lim="800000"/>
            <a:headEnd/>
            <a:tailEnd/>
          </a:ln>
        </p:spPr>
      </p:pic>
      <p:pic>
        <p:nvPicPr>
          <p:cNvPr id="17" name="Picture 9" descr="Fig4_China2005_SFCForcing_Diurnal"/>
          <p:cNvPicPr>
            <a:picLocks noChangeAspect="1" noChangeArrowheads="1"/>
          </p:cNvPicPr>
          <p:nvPr/>
        </p:nvPicPr>
        <p:blipFill>
          <a:blip r:embed="rId6" cstate="print"/>
          <a:srcRect/>
          <a:stretch>
            <a:fillRect/>
          </a:stretch>
        </p:blipFill>
        <p:spPr bwMode="auto">
          <a:xfrm>
            <a:off x="5943600" y="3844925"/>
            <a:ext cx="2837429" cy="2251075"/>
          </a:xfrm>
          <a:prstGeom prst="rect">
            <a:avLst/>
          </a:prstGeom>
          <a:noFill/>
          <a:ln w="9525">
            <a:noFill/>
            <a:miter lim="800000"/>
            <a:headEnd/>
            <a:tailEnd/>
          </a:ln>
        </p:spPr>
      </p:pic>
      <p:sp>
        <p:nvSpPr>
          <p:cNvPr id="18" name="TextBox 17"/>
          <p:cNvSpPr txBox="1"/>
          <p:nvPr/>
        </p:nvSpPr>
        <p:spPr>
          <a:xfrm>
            <a:off x="3352800" y="6019800"/>
            <a:ext cx="2339102" cy="369332"/>
          </a:xfrm>
          <a:prstGeom prst="rect">
            <a:avLst/>
          </a:prstGeom>
          <a:noFill/>
        </p:spPr>
        <p:txBody>
          <a:bodyPr wrap="none" rtlCol="0">
            <a:spAutoFit/>
          </a:bodyPr>
          <a:lstStyle/>
          <a:p>
            <a:r>
              <a:rPr lang="en-US" dirty="0" smtClean="0"/>
              <a:t>Aerosol optical depth</a:t>
            </a:r>
            <a:endParaRPr lang="en-US" dirty="0"/>
          </a:p>
        </p:txBody>
      </p:sp>
      <p:sp>
        <p:nvSpPr>
          <p:cNvPr id="19" name="TextBox 18"/>
          <p:cNvSpPr txBox="1"/>
          <p:nvPr/>
        </p:nvSpPr>
        <p:spPr>
          <a:xfrm>
            <a:off x="6096000" y="6019800"/>
            <a:ext cx="2659702" cy="369332"/>
          </a:xfrm>
          <a:prstGeom prst="rect">
            <a:avLst/>
          </a:prstGeom>
          <a:noFill/>
        </p:spPr>
        <p:txBody>
          <a:bodyPr wrap="none" rtlCol="0">
            <a:spAutoFit/>
          </a:bodyPr>
          <a:lstStyle/>
          <a:p>
            <a:r>
              <a:rPr lang="en-US" dirty="0" smtClean="0"/>
              <a:t>Aerosol </a:t>
            </a:r>
            <a:r>
              <a:rPr lang="en-US" dirty="0" err="1" smtClean="0"/>
              <a:t>radiative</a:t>
            </a:r>
            <a:r>
              <a:rPr lang="en-US" dirty="0" smtClean="0"/>
              <a:t> forcing</a:t>
            </a:r>
            <a:endParaRPr lang="en-US" dirty="0"/>
          </a:p>
        </p:txBody>
      </p:sp>
      <p:sp>
        <p:nvSpPr>
          <p:cNvPr id="20" name="Rectangle 5"/>
          <p:cNvSpPr>
            <a:spLocks noGrp="1" noChangeArrowheads="1"/>
          </p:cNvSpPr>
          <p:nvPr>
            <p:ph type="body" sz="half" idx="1"/>
          </p:nvPr>
        </p:nvSpPr>
        <p:spPr>
          <a:xfrm>
            <a:off x="0" y="2057400"/>
            <a:ext cx="3048000" cy="4495800"/>
          </a:xfrm>
        </p:spPr>
        <p:txBody>
          <a:bodyPr/>
          <a:lstStyle/>
          <a:p>
            <a:pPr>
              <a:lnSpc>
                <a:spcPct val="90000"/>
              </a:lnSpc>
            </a:pPr>
            <a:r>
              <a:rPr lang="en-US" sz="2400" dirty="0" smtClean="0"/>
              <a:t>Aerosol loading &amp; its changes in China are large</a:t>
            </a:r>
          </a:p>
          <a:p>
            <a:pPr>
              <a:lnSpc>
                <a:spcPct val="90000"/>
              </a:lnSpc>
            </a:pPr>
            <a:r>
              <a:rPr lang="en-US" sz="2400" dirty="0" smtClean="0"/>
              <a:t>Aerosol </a:t>
            </a:r>
            <a:r>
              <a:rPr lang="en-US" sz="2400" dirty="0" err="1" smtClean="0"/>
              <a:t>raditiave</a:t>
            </a:r>
            <a:r>
              <a:rPr lang="en-US" sz="2400" dirty="0" smtClean="0"/>
              <a:t> effect may account for some changes in the temperature trend</a:t>
            </a:r>
          </a:p>
          <a:p>
            <a:pPr>
              <a:lnSpc>
                <a:spcPct val="90000"/>
              </a:lnSpc>
            </a:pPr>
            <a:r>
              <a:rPr lang="en-US" sz="2400" dirty="0" smtClean="0"/>
              <a:t>Aerosol indirect effects may account for some changes in the rainfall trends.</a:t>
            </a:r>
            <a:endParaRPr lang="en-US" sz="2400" dirty="0"/>
          </a:p>
        </p:txBody>
      </p:sp>
      <p:sp>
        <p:nvSpPr>
          <p:cNvPr id="3" name="Slide Number Placeholder 2"/>
          <p:cNvSpPr>
            <a:spLocks noGrp="1"/>
          </p:cNvSpPr>
          <p:nvPr>
            <p:ph type="sldNum" sz="quarter" idx="12"/>
          </p:nvPr>
        </p:nvSpPr>
        <p:spPr/>
        <p:txBody>
          <a:bodyPr/>
          <a:lstStyle/>
          <a:p>
            <a:fld id="{774E74FF-2236-4B88-9D17-DFCF666A5EBE}" type="slidenum">
              <a:rPr lang="en-US" smtClean="0"/>
              <a:pPr/>
              <a:t>19</a:t>
            </a:fld>
            <a:endParaRPr lang="en-US" dirty="0"/>
          </a:p>
        </p:txBody>
      </p:sp>
    </p:spTree>
    <p:extLst>
      <p:ext uri="{BB962C8B-B14F-4D97-AF65-F5344CB8AC3E}">
        <p14:creationId xmlns:p14="http://schemas.microsoft.com/office/powerpoint/2010/main" val="464312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771"/>
            <a:ext cx="8229600" cy="1143000"/>
          </a:xfrm>
        </p:spPr>
        <p:txBody>
          <a:bodyPr/>
          <a:lstStyle/>
          <a:p>
            <a:r>
              <a:rPr lang="en-US" dirty="0" smtClean="0"/>
              <a:t>Order &amp; Timing of the Talks</a:t>
            </a:r>
            <a:endParaRPr lang="en-US" dirty="0"/>
          </a:p>
        </p:txBody>
      </p:sp>
      <p:sp>
        <p:nvSpPr>
          <p:cNvPr id="3" name="Content Placeholder 2"/>
          <p:cNvSpPr>
            <a:spLocks noGrp="1"/>
          </p:cNvSpPr>
          <p:nvPr>
            <p:ph idx="1"/>
          </p:nvPr>
        </p:nvSpPr>
        <p:spPr>
          <a:xfrm>
            <a:off x="152400" y="990600"/>
            <a:ext cx="8534400" cy="5638800"/>
          </a:xfrm>
        </p:spPr>
        <p:txBody>
          <a:bodyPr>
            <a:normAutofit lnSpcReduction="10000"/>
          </a:bodyPr>
          <a:lstStyle/>
          <a:p>
            <a:r>
              <a:rPr lang="en-US" dirty="0" smtClean="0">
                <a:solidFill>
                  <a:schemeClr val="tx2"/>
                </a:solidFill>
              </a:rPr>
              <a:t>New York – CREST (9 papers) (100 – 130 pm)</a:t>
            </a:r>
          </a:p>
          <a:p>
            <a:r>
              <a:rPr lang="en-US" dirty="0" smtClean="0">
                <a:solidFill>
                  <a:schemeClr val="tx2"/>
                </a:solidFill>
              </a:rPr>
              <a:t>Maryland – CICS and SCSB (12 papers) (130  – 215 pm)</a:t>
            </a:r>
          </a:p>
          <a:p>
            <a:r>
              <a:rPr lang="en-US" dirty="0" smtClean="0">
                <a:solidFill>
                  <a:schemeClr val="tx2"/>
                </a:solidFill>
              </a:rPr>
              <a:t>Maryland – STAR - Camp Springs/Silver Spring (17 papers) (215 – 300 pm)</a:t>
            </a:r>
          </a:p>
          <a:p>
            <a:r>
              <a:rPr lang="en-US" dirty="0" smtClean="0">
                <a:solidFill>
                  <a:srgbClr val="FF0000"/>
                </a:solidFill>
              </a:rPr>
              <a:t>BREAK and switch to Room 701</a:t>
            </a:r>
          </a:p>
          <a:p>
            <a:r>
              <a:rPr lang="en-US" dirty="0" smtClean="0">
                <a:solidFill>
                  <a:schemeClr val="tx2"/>
                </a:solidFill>
              </a:rPr>
              <a:t>Complete STAR (315 – 330 pm)</a:t>
            </a:r>
          </a:p>
          <a:p>
            <a:r>
              <a:rPr lang="en-US" dirty="0" smtClean="0">
                <a:solidFill>
                  <a:schemeClr val="tx2"/>
                </a:solidFill>
              </a:rPr>
              <a:t>Wisconsin – CIMSS and ASPB (12 papers) (330 – 415 pm)</a:t>
            </a:r>
          </a:p>
          <a:p>
            <a:r>
              <a:rPr lang="en-US" dirty="0" smtClean="0">
                <a:solidFill>
                  <a:schemeClr val="tx2"/>
                </a:solidFill>
              </a:rPr>
              <a:t>Colorado – CIRA and RAMMB (5 papers) (415 – 430 pm)</a:t>
            </a:r>
          </a:p>
          <a:p>
            <a:pPr marL="0" indent="0">
              <a:buNone/>
            </a:pPr>
            <a:endParaRPr lang="en-US" dirty="0" smtClean="0">
              <a:solidFill>
                <a:schemeClr val="tx2"/>
              </a:solidFill>
            </a:endParaRPr>
          </a:p>
          <a:p>
            <a:endParaRPr lang="en-US" dirty="0">
              <a:solidFill>
                <a:schemeClr val="tx2"/>
              </a:solidFill>
            </a:endParaRPr>
          </a:p>
        </p:txBody>
      </p:sp>
      <p:sp>
        <p:nvSpPr>
          <p:cNvPr id="4" name="Slide Number Placeholder 3"/>
          <p:cNvSpPr>
            <a:spLocks noGrp="1"/>
          </p:cNvSpPr>
          <p:nvPr>
            <p:ph type="sldNum" sz="quarter" idx="12"/>
          </p:nvPr>
        </p:nvSpPr>
        <p:spPr/>
        <p:txBody>
          <a:bodyPr/>
          <a:lstStyle/>
          <a:p>
            <a:fld id="{4811FE87-FA50-425C-B77B-0916B103A462}" type="slidenum">
              <a:rPr lang="en-US" smtClean="0"/>
              <a:t>2</a:t>
            </a:fld>
            <a:endParaRPr lang="en-US"/>
          </a:p>
        </p:txBody>
      </p:sp>
    </p:spTree>
    <p:extLst>
      <p:ext uri="{BB962C8B-B14F-4D97-AF65-F5344CB8AC3E}">
        <p14:creationId xmlns:p14="http://schemas.microsoft.com/office/powerpoint/2010/main" val="3766054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685800"/>
            <a:ext cx="9144000" cy="960438"/>
          </a:xfrm>
        </p:spPr>
        <p:txBody>
          <a:bodyPr>
            <a:normAutofit fontScale="90000"/>
          </a:bodyPr>
          <a:lstStyle/>
          <a:p>
            <a:r>
              <a:rPr lang="en-US" sz="1800" b="1" i="1" dirty="0" smtClean="0"/>
              <a:t>18th Conference on Satellite Meteorology, Oceanography and Climatology /</a:t>
            </a:r>
            <a:br>
              <a:rPr lang="en-US" sz="1800" b="1" i="1" dirty="0" smtClean="0"/>
            </a:br>
            <a:r>
              <a:rPr lang="en-US" sz="1800" b="1" i="1" dirty="0" smtClean="0"/>
              <a:t>First Joint AMS-Asia Satellite Meteorology Conference </a:t>
            </a:r>
            <a:r>
              <a:rPr lang="en-US" sz="1800" dirty="0" smtClean="0"/>
              <a:t>:</a:t>
            </a:r>
            <a:r>
              <a:rPr lang="en-US" sz="2800" dirty="0"/>
              <a:t/>
            </a:r>
            <a:br>
              <a:rPr lang="en-US" sz="2800" dirty="0"/>
            </a:br>
            <a:r>
              <a:rPr lang="en-US" sz="2000" dirty="0" smtClean="0">
                <a:solidFill>
                  <a:srgbClr val="FF0000"/>
                </a:solidFill>
              </a:rPr>
              <a:t>Z. Li i</a:t>
            </a:r>
            <a:r>
              <a:rPr lang="en-US" altLang="zh-CN" sz="2000" dirty="0" smtClean="0">
                <a:solidFill>
                  <a:srgbClr val="FF0000"/>
                </a:solidFill>
              </a:rPr>
              <a:t>nvited talk</a:t>
            </a:r>
            <a:r>
              <a:rPr lang="en-US" sz="2000" dirty="0" smtClean="0">
                <a:solidFill>
                  <a:srgbClr val="FF0000"/>
                </a:solidFill>
              </a:rPr>
              <a:t>– “Use of A-Train Satellite and ARM Ground Measurements to Study the Impact of Aerosols on Cloud and Precipitation”</a:t>
            </a:r>
            <a:endParaRPr lang="en-US" sz="2000" dirty="0">
              <a:solidFill>
                <a:srgbClr val="FF0000"/>
              </a:solidFill>
            </a:endParaRPr>
          </a:p>
        </p:txBody>
      </p:sp>
      <p:sp>
        <p:nvSpPr>
          <p:cNvPr id="20" name="Rectangle 5"/>
          <p:cNvSpPr>
            <a:spLocks noGrp="1" noChangeArrowheads="1"/>
          </p:cNvSpPr>
          <p:nvPr>
            <p:ph type="body" sz="half" idx="1"/>
          </p:nvPr>
        </p:nvSpPr>
        <p:spPr>
          <a:xfrm>
            <a:off x="304800" y="1981200"/>
            <a:ext cx="3810000" cy="4495800"/>
          </a:xfrm>
        </p:spPr>
        <p:txBody>
          <a:bodyPr>
            <a:normAutofit lnSpcReduction="10000"/>
          </a:bodyPr>
          <a:lstStyle/>
          <a:p>
            <a:pPr>
              <a:lnSpc>
                <a:spcPct val="90000"/>
              </a:lnSpc>
            </a:pPr>
            <a:r>
              <a:rPr lang="en-US" sz="2400" dirty="0" smtClean="0"/>
              <a:t>Aerosols can increase cloud top height and thickness drastically for mixed-phase clouds</a:t>
            </a:r>
          </a:p>
          <a:p>
            <a:pPr>
              <a:lnSpc>
                <a:spcPct val="90000"/>
              </a:lnSpc>
            </a:pPr>
            <a:r>
              <a:rPr lang="en-US" sz="2400" dirty="0" smtClean="0"/>
              <a:t>Aerosols suppress rainfall for warm clouds but enhance it for mixed-phase clouds </a:t>
            </a:r>
          </a:p>
          <a:p>
            <a:pPr>
              <a:lnSpc>
                <a:spcPct val="90000"/>
              </a:lnSpc>
            </a:pPr>
            <a:r>
              <a:rPr lang="en-US" sz="2400" dirty="0" smtClean="0"/>
              <a:t>The aerosol indirect effects depend on cloud geometry and cloud phase, convective strength, etc.</a:t>
            </a:r>
            <a:endParaRPr lang="en-US" sz="2400" dirty="0"/>
          </a:p>
        </p:txBody>
      </p:sp>
      <p:grpSp>
        <p:nvGrpSpPr>
          <p:cNvPr id="27" name="Group 26"/>
          <p:cNvGrpSpPr/>
          <p:nvPr/>
        </p:nvGrpSpPr>
        <p:grpSpPr>
          <a:xfrm>
            <a:off x="4038600" y="1981200"/>
            <a:ext cx="4495800" cy="4495800"/>
            <a:chOff x="-26424" y="0"/>
            <a:chExt cx="6017649" cy="5603875"/>
          </a:xfrm>
        </p:grpSpPr>
        <p:sp>
          <p:nvSpPr>
            <p:cNvPr id="21" name="Rectangle 20"/>
            <p:cNvSpPr/>
            <p:nvPr/>
          </p:nvSpPr>
          <p:spPr>
            <a:xfrm>
              <a:off x="3581400" y="46482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Fig 2"/>
            <p:cNvPicPr>
              <a:picLocks noChangeAspect="1" noChangeArrowheads="1"/>
            </p:cNvPicPr>
            <p:nvPr/>
          </p:nvPicPr>
          <p:blipFill>
            <a:blip r:embed="rId3" cstate="print"/>
            <a:srcRect/>
            <a:stretch>
              <a:fillRect/>
            </a:stretch>
          </p:blipFill>
          <p:spPr bwMode="auto">
            <a:xfrm>
              <a:off x="0" y="0"/>
              <a:ext cx="5991225" cy="2840038"/>
            </a:xfrm>
            <a:prstGeom prst="rect">
              <a:avLst/>
            </a:prstGeom>
            <a:noFill/>
            <a:ln w="9525">
              <a:noFill/>
              <a:miter lim="800000"/>
              <a:headEnd/>
              <a:tailEnd/>
            </a:ln>
          </p:spPr>
        </p:pic>
        <p:pic>
          <p:nvPicPr>
            <p:cNvPr id="23" name="Picture 3" descr="Untitled 2"/>
            <p:cNvPicPr>
              <a:picLocks noChangeAspect="1" noChangeArrowheads="1"/>
            </p:cNvPicPr>
            <p:nvPr/>
          </p:nvPicPr>
          <p:blipFill>
            <a:blip r:embed="rId4" cstate="print"/>
            <a:srcRect/>
            <a:stretch>
              <a:fillRect/>
            </a:stretch>
          </p:blipFill>
          <p:spPr bwMode="auto">
            <a:xfrm>
              <a:off x="228600" y="2743200"/>
              <a:ext cx="5756275" cy="2860675"/>
            </a:xfrm>
            <a:prstGeom prst="rect">
              <a:avLst/>
            </a:prstGeom>
            <a:noFill/>
            <a:ln w="9525">
              <a:noFill/>
              <a:miter lim="800000"/>
              <a:headEnd/>
              <a:tailEnd/>
            </a:ln>
          </p:spPr>
        </p:pic>
        <p:pic>
          <p:nvPicPr>
            <p:cNvPr id="24" name="Picture 4"/>
            <p:cNvPicPr>
              <a:picLocks noChangeAspect="1" noChangeArrowheads="1"/>
            </p:cNvPicPr>
            <p:nvPr/>
          </p:nvPicPr>
          <p:blipFill>
            <a:blip r:embed="rId5" cstate="print"/>
            <a:srcRect/>
            <a:stretch>
              <a:fillRect/>
            </a:stretch>
          </p:blipFill>
          <p:spPr bwMode="auto">
            <a:xfrm>
              <a:off x="-26424" y="2895600"/>
              <a:ext cx="331223" cy="1981200"/>
            </a:xfrm>
            <a:prstGeom prst="rect">
              <a:avLst/>
            </a:prstGeom>
            <a:noFill/>
            <a:ln w="9525">
              <a:noFill/>
              <a:miter lim="800000"/>
              <a:headEnd/>
              <a:tailEnd/>
            </a:ln>
          </p:spPr>
        </p:pic>
        <p:pic>
          <p:nvPicPr>
            <p:cNvPr id="25" name="Picture 6"/>
            <p:cNvPicPr>
              <a:picLocks noChangeAspect="1" noChangeArrowheads="1"/>
            </p:cNvPicPr>
            <p:nvPr/>
          </p:nvPicPr>
          <p:blipFill>
            <a:blip r:embed="rId6" cstate="print"/>
            <a:srcRect/>
            <a:stretch>
              <a:fillRect/>
            </a:stretch>
          </p:blipFill>
          <p:spPr bwMode="auto">
            <a:xfrm>
              <a:off x="0" y="304800"/>
              <a:ext cx="232884" cy="1752600"/>
            </a:xfrm>
            <a:prstGeom prst="rect">
              <a:avLst/>
            </a:prstGeom>
            <a:noFill/>
            <a:ln w="9525">
              <a:noFill/>
              <a:miter lim="800000"/>
              <a:headEnd/>
              <a:tailEnd/>
            </a:ln>
          </p:spPr>
        </p:pic>
        <p:pic>
          <p:nvPicPr>
            <p:cNvPr id="26" name="Picture 7"/>
            <p:cNvPicPr>
              <a:picLocks noChangeAspect="1" noChangeArrowheads="1"/>
            </p:cNvPicPr>
            <p:nvPr/>
          </p:nvPicPr>
          <p:blipFill>
            <a:blip r:embed="rId7" cstate="print"/>
            <a:srcRect/>
            <a:stretch>
              <a:fillRect/>
            </a:stretch>
          </p:blipFill>
          <p:spPr bwMode="auto">
            <a:xfrm>
              <a:off x="3048000" y="533400"/>
              <a:ext cx="167848" cy="1295400"/>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774E74FF-2236-4B88-9D17-DFCF666A5EBE}" type="slidenum">
              <a:rPr lang="en-US" smtClean="0"/>
              <a:pPr/>
              <a:t>20</a:t>
            </a:fld>
            <a:endParaRPr lang="en-US" dirty="0"/>
          </a:p>
        </p:txBody>
      </p:sp>
    </p:spTree>
    <p:extLst>
      <p:ext uri="{BB962C8B-B14F-4D97-AF65-F5344CB8AC3E}">
        <p14:creationId xmlns:p14="http://schemas.microsoft.com/office/powerpoint/2010/main" val="3995503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93675"/>
            <a:ext cx="8637587" cy="647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811FE87-FA50-425C-B77B-0916B103A462}" type="slidenum">
              <a:rPr lang="en-US" smtClean="0"/>
              <a:t>21</a:t>
            </a:fld>
            <a:endParaRPr lang="en-US"/>
          </a:p>
        </p:txBody>
      </p:sp>
    </p:spTree>
    <p:extLst>
      <p:ext uri="{BB962C8B-B14F-4D97-AF65-F5344CB8AC3E}">
        <p14:creationId xmlns:p14="http://schemas.microsoft.com/office/powerpoint/2010/main" val="3911465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txBox="1">
            <a:spLocks noChangeArrowheads="1"/>
          </p:cNvSpPr>
          <p:nvPr/>
        </p:nvSpPr>
        <p:spPr bwMode="auto">
          <a:xfrm>
            <a:off x="4495800" y="1600200"/>
            <a:ext cx="4419600" cy="25908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173038" lvl="0" indent="-173038" eaLnBrk="0" hangingPunct="0">
              <a:lnSpc>
                <a:spcPct val="90000"/>
              </a:lnSpc>
              <a:spcBef>
                <a:spcPct val="20000"/>
              </a:spcBef>
              <a:buFontTx/>
              <a:buChar char="•"/>
              <a:defRPr/>
            </a:pPr>
            <a:r>
              <a:rPr lang="en-US" kern="0" dirty="0" smtClean="0">
                <a:solidFill>
                  <a:schemeClr val="accent2"/>
                </a:solidFill>
              </a:rPr>
              <a:t>Results – 2</a:t>
            </a:r>
            <a:r>
              <a:rPr lang="en-US" kern="0" baseline="30000" dirty="0" smtClean="0">
                <a:solidFill>
                  <a:schemeClr val="accent2"/>
                </a:solidFill>
              </a:rPr>
              <a:t>nd</a:t>
            </a:r>
            <a:r>
              <a:rPr lang="en-US" kern="0" dirty="0" smtClean="0">
                <a:solidFill>
                  <a:schemeClr val="accent2"/>
                </a:solidFill>
              </a:rPr>
              <a:t> objective</a:t>
            </a:r>
            <a:endParaRPr lang="en-US" kern="0" dirty="0" smtClean="0">
              <a:solidFill>
                <a:schemeClr val="hlink"/>
              </a:solidFill>
            </a:endParaRPr>
          </a:p>
          <a:p>
            <a:pPr marL="342900" lvl="1" indent="-169863" eaLnBrk="0" hangingPunct="0">
              <a:lnSpc>
                <a:spcPct val="90000"/>
              </a:lnSpc>
              <a:spcBef>
                <a:spcPct val="20000"/>
              </a:spcBef>
              <a:buFontTx/>
              <a:buChar char="–"/>
            </a:pPr>
            <a:r>
              <a:rPr lang="en-US" sz="1400" kern="0" dirty="0" smtClean="0">
                <a:solidFill>
                  <a:schemeClr val="hlink"/>
                </a:solidFill>
              </a:rPr>
              <a:t>Look-up tables (LUTs) for every channel stratified for surface type (land &amp; ocean) using an histogram matching technique were created using global 1/3 degree global daily grids for January - July 2009.</a:t>
            </a:r>
          </a:p>
          <a:p>
            <a:pPr marL="342900" lvl="1" indent="-169863" eaLnBrk="0" hangingPunct="0">
              <a:lnSpc>
                <a:spcPct val="90000"/>
              </a:lnSpc>
              <a:spcBef>
                <a:spcPct val="20000"/>
              </a:spcBef>
              <a:buFontTx/>
              <a:buChar char="–"/>
            </a:pPr>
            <a:r>
              <a:rPr lang="en-US" sz="1400" kern="0" dirty="0" smtClean="0">
                <a:solidFill>
                  <a:schemeClr val="hlink"/>
                </a:solidFill>
              </a:rPr>
              <a:t>The monthly rainfall bias between F13 and F17 is below 10% for all cases with exception of April 2009 over land.</a:t>
            </a:r>
          </a:p>
          <a:p>
            <a:pPr marL="342900" lvl="1" indent="-169863" eaLnBrk="0" hangingPunct="0">
              <a:lnSpc>
                <a:spcPct val="90000"/>
              </a:lnSpc>
              <a:spcBef>
                <a:spcPct val="20000"/>
              </a:spcBef>
              <a:buFontTx/>
              <a:buChar char="–"/>
            </a:pPr>
            <a:r>
              <a:rPr lang="en-US" sz="1400" kern="0" dirty="0" smtClean="0">
                <a:solidFill>
                  <a:schemeClr val="hlink"/>
                </a:solidFill>
              </a:rPr>
              <a:t>The computed global rainfall mean for both satellites during August 2009 (not used for creating LUT) is in good agreement.</a:t>
            </a:r>
          </a:p>
        </p:txBody>
      </p:sp>
      <p:sp>
        <p:nvSpPr>
          <p:cNvPr id="2072" name="Rectangle 4"/>
          <p:cNvSpPr>
            <a:spLocks noGrp="1" noChangeArrowheads="1"/>
          </p:cNvSpPr>
          <p:nvPr>
            <p:ph type="title"/>
          </p:nvPr>
        </p:nvSpPr>
        <p:spPr>
          <a:xfrm>
            <a:off x="0" y="533400"/>
            <a:ext cx="9144000" cy="960437"/>
          </a:xfrm>
        </p:spPr>
        <p:txBody>
          <a:bodyPr>
            <a:normAutofit fontScale="90000"/>
          </a:bodyPr>
          <a:lstStyle/>
          <a:p>
            <a:pPr eaLnBrk="1" hangingPunct="1"/>
            <a:r>
              <a:rPr lang="en-US" sz="1400" b="1" dirty="0" smtClean="0"/>
              <a:t>18</a:t>
            </a:r>
            <a:r>
              <a:rPr lang="en-US" sz="1400" b="1" baseline="30000" dirty="0" smtClean="0"/>
              <a:t>th</a:t>
            </a:r>
            <a:r>
              <a:rPr lang="en-US" sz="1400" b="1" dirty="0" smtClean="0"/>
              <a:t> Conference on Satellite Meteorology, Oceanography and Climatology</a:t>
            </a:r>
            <a:r>
              <a:rPr lang="en-US" sz="1400" dirty="0" smtClean="0"/>
              <a:t>:</a:t>
            </a:r>
            <a:br>
              <a:rPr lang="en-US" sz="1400" dirty="0" smtClean="0"/>
            </a:br>
            <a:r>
              <a:rPr lang="en-US" sz="2000" dirty="0" smtClean="0">
                <a:solidFill>
                  <a:srgbClr val="0000FF"/>
                </a:solidFill>
              </a:rPr>
              <a:t>Oral – “The Performance of Hydrological Monthly Products using SSMI–SSMI/S sensors”</a:t>
            </a:r>
            <a:r>
              <a:rPr lang="en-US" sz="1800" dirty="0" smtClean="0">
                <a:solidFill>
                  <a:srgbClr val="0000FF"/>
                </a:solidFill>
              </a:rPr>
              <a:t/>
            </a:r>
            <a:br>
              <a:rPr lang="en-US" sz="1800" dirty="0" smtClean="0">
                <a:solidFill>
                  <a:srgbClr val="0000FF"/>
                </a:solidFill>
              </a:rPr>
            </a:br>
            <a:r>
              <a:rPr lang="en-US" sz="1400" dirty="0" smtClean="0">
                <a:solidFill>
                  <a:srgbClr val="0000FF"/>
                </a:solidFill>
              </a:rPr>
              <a:t>Daniel Vila, C. Hernandez, R. Ferraro and H. Semunegus</a:t>
            </a:r>
          </a:p>
        </p:txBody>
      </p:sp>
      <p:sp>
        <p:nvSpPr>
          <p:cNvPr id="10" name="Rectangle 5"/>
          <p:cNvSpPr txBox="1">
            <a:spLocks noChangeArrowheads="1"/>
          </p:cNvSpPr>
          <p:nvPr/>
        </p:nvSpPr>
        <p:spPr bwMode="auto">
          <a:xfrm>
            <a:off x="131064" y="1600200"/>
            <a:ext cx="3886200" cy="18288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173038" marR="0" lvl="0" indent="-173038" algn="l" defTabSz="914400" rtl="0" eaLnBrk="0" fontAlgn="base" latinLnBrk="0" hangingPunct="0">
              <a:lnSpc>
                <a:spcPct val="9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accent2"/>
                </a:solidFill>
                <a:effectLst/>
                <a:uLnTx/>
                <a:uFillTx/>
                <a:latin typeface="+mn-lt"/>
                <a:ea typeface="+mn-ea"/>
                <a:cs typeface="+mn-cs"/>
              </a:rPr>
              <a:t>Objectives</a:t>
            </a:r>
            <a:endParaRPr kumimoji="0" lang="en-US" b="0" i="0" u="none" strike="noStrike" kern="0" cap="none" spc="0" normalizeH="0" baseline="0" noProof="0" dirty="0" smtClean="0">
              <a:ln>
                <a:noFill/>
              </a:ln>
              <a:solidFill>
                <a:schemeClr val="hlink"/>
              </a:solidFill>
              <a:effectLst/>
              <a:uLnTx/>
              <a:uFillTx/>
              <a:latin typeface="+mn-lt"/>
            </a:endParaRPr>
          </a:p>
          <a:p>
            <a:pPr marL="347663" lvl="1" indent="-174625" eaLnBrk="0" hangingPunct="0">
              <a:lnSpc>
                <a:spcPct val="90000"/>
              </a:lnSpc>
              <a:spcBef>
                <a:spcPct val="20000"/>
              </a:spcBef>
              <a:buFontTx/>
              <a:buChar char="–"/>
            </a:pPr>
            <a:r>
              <a:rPr lang="en-US" sz="1400" kern="0" dirty="0" smtClean="0">
                <a:solidFill>
                  <a:schemeClr val="hlink"/>
                </a:solidFill>
                <a:latin typeface="+mn-lt"/>
              </a:rPr>
              <a:t>Apply an improved QC scheme to historical antenna temperature of SSM/I sensor since 1987 to 2008 and measure the impact on different hydrological products.</a:t>
            </a:r>
          </a:p>
          <a:p>
            <a:pPr marL="347663" lvl="1" indent="-174625" eaLnBrk="0" hangingPunct="0">
              <a:lnSpc>
                <a:spcPct val="90000"/>
              </a:lnSpc>
              <a:spcBef>
                <a:spcPct val="20000"/>
              </a:spcBef>
              <a:buFontTx/>
              <a:buChar char="–"/>
            </a:pPr>
            <a:r>
              <a:rPr lang="en-US" sz="1400" kern="0" dirty="0" smtClean="0">
                <a:solidFill>
                  <a:schemeClr val="hlink"/>
                </a:solidFill>
                <a:latin typeface="+mn-lt"/>
              </a:rPr>
              <a:t>Develop an improved strategy to extend the SSM/I time series into the SSMIS era, starting with data in 2009.</a:t>
            </a:r>
          </a:p>
        </p:txBody>
      </p:sp>
      <p:pic>
        <p:nvPicPr>
          <p:cNvPr id="12" name="Picture 30"/>
          <p:cNvPicPr>
            <a:picLocks noChangeAspect="1" noChangeArrowheads="1"/>
          </p:cNvPicPr>
          <p:nvPr/>
        </p:nvPicPr>
        <p:blipFill>
          <a:blip r:embed="rId3" cstate="print">
            <a:clrChange>
              <a:clrFrom>
                <a:srgbClr val="EEF2FB"/>
              </a:clrFrom>
              <a:clrTo>
                <a:srgbClr val="EEF2FB">
                  <a:alpha val="0"/>
                </a:srgbClr>
              </a:clrTo>
            </a:clrChange>
          </a:blip>
          <a:srcRect t="1882"/>
          <a:stretch>
            <a:fillRect/>
          </a:stretch>
        </p:blipFill>
        <p:spPr bwMode="auto">
          <a:xfrm>
            <a:off x="6157472" y="4438650"/>
            <a:ext cx="2878172" cy="1905000"/>
          </a:xfrm>
          <a:prstGeom prst="rect">
            <a:avLst/>
          </a:prstGeom>
          <a:solidFill>
            <a:schemeClr val="bg1"/>
          </a:solidFill>
          <a:ln w="9525">
            <a:noFill/>
            <a:miter lim="800000"/>
            <a:headEnd/>
            <a:tailEnd/>
          </a:ln>
          <a:effectLst/>
        </p:spPr>
      </p:pic>
      <p:pic>
        <p:nvPicPr>
          <p:cNvPr id="13" name="Picture 32"/>
          <p:cNvPicPr>
            <a:picLocks noChangeAspect="1" noChangeArrowheads="1"/>
          </p:cNvPicPr>
          <p:nvPr/>
        </p:nvPicPr>
        <p:blipFill>
          <a:blip r:embed="rId4" cstate="print"/>
          <a:srcRect r="1798"/>
          <a:stretch>
            <a:fillRect/>
          </a:stretch>
        </p:blipFill>
        <p:spPr bwMode="auto">
          <a:xfrm>
            <a:off x="3305175" y="4419600"/>
            <a:ext cx="2745573" cy="1905000"/>
          </a:xfrm>
          <a:prstGeom prst="rect">
            <a:avLst/>
          </a:prstGeom>
          <a:noFill/>
          <a:ln w="9525">
            <a:noFill/>
            <a:miter lim="800000"/>
            <a:headEnd/>
            <a:tailEnd/>
          </a:ln>
          <a:effectLst/>
        </p:spPr>
      </p:pic>
      <p:sp>
        <p:nvSpPr>
          <p:cNvPr id="16" name="Rectangle 5"/>
          <p:cNvSpPr txBox="1">
            <a:spLocks noChangeArrowheads="1"/>
          </p:cNvSpPr>
          <p:nvPr/>
        </p:nvSpPr>
        <p:spPr bwMode="auto">
          <a:xfrm>
            <a:off x="131064" y="3352800"/>
            <a:ext cx="4212336" cy="838200"/>
          </a:xfrm>
          <a:prstGeom prst="rect">
            <a:avLst/>
          </a:prstGeom>
          <a:solidFill>
            <a:schemeClr val="bg1"/>
          </a:solidFill>
          <a:ln w="9525">
            <a:noFill/>
            <a:miter lim="800000"/>
            <a:headEnd/>
            <a:tailEnd/>
          </a:ln>
        </p:spPr>
        <p:txBody>
          <a:bodyPr vert="horz" wrap="square" lIns="0" tIns="45720" rIns="0" bIns="45720" numCol="1" anchor="t" anchorCtr="0" compatLnSpc="1">
            <a:prstTxWarp prst="textNoShape">
              <a:avLst/>
            </a:prstTxWarp>
          </a:bodyPr>
          <a:lstStyle/>
          <a:p>
            <a:pPr marL="173038" lvl="0" indent="-173038" eaLnBrk="0" hangingPunct="0">
              <a:lnSpc>
                <a:spcPct val="90000"/>
              </a:lnSpc>
              <a:spcBef>
                <a:spcPct val="20000"/>
              </a:spcBef>
              <a:buFontTx/>
              <a:buChar char="•"/>
              <a:defRPr/>
            </a:pPr>
            <a:r>
              <a:rPr lang="en-US" kern="0" dirty="0" smtClean="0">
                <a:solidFill>
                  <a:schemeClr val="accent2"/>
                </a:solidFill>
              </a:rPr>
              <a:t>Results – 1</a:t>
            </a:r>
            <a:r>
              <a:rPr lang="en-US" kern="0" baseline="30000" dirty="0" smtClean="0">
                <a:solidFill>
                  <a:schemeClr val="accent2"/>
                </a:solidFill>
              </a:rPr>
              <a:t>st</a:t>
            </a:r>
            <a:r>
              <a:rPr lang="en-US" kern="0" dirty="0" smtClean="0">
                <a:solidFill>
                  <a:schemeClr val="accent2"/>
                </a:solidFill>
              </a:rPr>
              <a:t> objective</a:t>
            </a:r>
            <a:endParaRPr lang="en-US" sz="1600" kern="0" dirty="0" smtClean="0">
              <a:solidFill>
                <a:schemeClr val="hlink"/>
              </a:solidFill>
            </a:endParaRPr>
          </a:p>
          <a:p>
            <a:pPr marL="347663" lvl="1" indent="-174625" eaLnBrk="0" hangingPunct="0">
              <a:lnSpc>
                <a:spcPct val="90000"/>
              </a:lnSpc>
              <a:spcBef>
                <a:spcPct val="20000"/>
              </a:spcBef>
              <a:buFontTx/>
              <a:buChar char="–"/>
            </a:pPr>
            <a:r>
              <a:rPr lang="en-US" sz="1400" kern="0" dirty="0" smtClean="0">
                <a:solidFill>
                  <a:schemeClr val="hlink"/>
                </a:solidFill>
              </a:rPr>
              <a:t>Improvement of precipitation estimates using   the QC scheme, especially over land.</a:t>
            </a:r>
          </a:p>
        </p:txBody>
      </p:sp>
      <p:pic>
        <p:nvPicPr>
          <p:cNvPr id="2050" name="Picture 2"/>
          <p:cNvPicPr>
            <a:picLocks noChangeAspect="1" noChangeArrowheads="1"/>
          </p:cNvPicPr>
          <p:nvPr/>
        </p:nvPicPr>
        <p:blipFill>
          <a:blip r:embed="rId5" cstate="print"/>
          <a:srcRect/>
          <a:stretch>
            <a:fillRect/>
          </a:stretch>
        </p:blipFill>
        <p:spPr bwMode="auto">
          <a:xfrm>
            <a:off x="192581" y="4295775"/>
            <a:ext cx="3084019" cy="2240305"/>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774E74FF-2236-4B88-9D17-DFCF666A5EBE}" type="slidenum">
              <a:rPr lang="en-US" smtClean="0"/>
              <a:pPr/>
              <a:t>22</a:t>
            </a:fld>
            <a:endParaRPr lang="en-US" dirty="0"/>
          </a:p>
        </p:txBody>
      </p:sp>
    </p:spTree>
    <p:extLst>
      <p:ext uri="{BB962C8B-B14F-4D97-AF65-F5344CB8AC3E}">
        <p14:creationId xmlns:p14="http://schemas.microsoft.com/office/powerpoint/2010/main" val="342673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990600"/>
          </a:xfrm>
        </p:spPr>
        <p:txBody>
          <a:bodyPr>
            <a:noAutofit/>
          </a:bodyPr>
          <a:lstStyle/>
          <a:p>
            <a:r>
              <a:rPr lang="en-US" sz="1600" dirty="0" smtClean="0"/>
              <a:t>Satellite Meteorology Conference: Satellite-based algorithm developments</a:t>
            </a:r>
            <a:r>
              <a:rPr lang="en-US" sz="1600" dirty="0"/>
              <a:t/>
            </a:r>
            <a:br>
              <a:rPr lang="en-US" sz="1600" dirty="0"/>
            </a:br>
            <a:r>
              <a:rPr lang="en-US" sz="1600" dirty="0" smtClean="0">
                <a:solidFill>
                  <a:srgbClr val="0000FF"/>
                </a:solidFill>
              </a:rPr>
              <a:t>Oral – “Improving Precipitation Retrieval Using Total Lightning Data:</a:t>
            </a:r>
            <a:br>
              <a:rPr lang="en-US" sz="1600" dirty="0" smtClean="0">
                <a:solidFill>
                  <a:srgbClr val="0000FF"/>
                </a:solidFill>
              </a:rPr>
            </a:br>
            <a:r>
              <a:rPr lang="en-US" sz="1600" dirty="0" smtClean="0">
                <a:solidFill>
                  <a:srgbClr val="0000FF"/>
                </a:solidFill>
              </a:rPr>
              <a:t>A Multi-sensor, Multi-platform Synergy between GOES-R and GPM ”</a:t>
            </a:r>
            <a:r>
              <a:rPr lang="en-US" sz="1600" dirty="0">
                <a:solidFill>
                  <a:srgbClr val="0000FF"/>
                </a:solidFill>
              </a:rPr>
              <a:t/>
            </a:r>
            <a:br>
              <a:rPr lang="en-US" sz="1600" dirty="0">
                <a:solidFill>
                  <a:srgbClr val="0000FF"/>
                </a:solidFill>
              </a:rPr>
            </a:br>
            <a:r>
              <a:rPr lang="en-US" sz="1600" dirty="0" smtClean="0">
                <a:solidFill>
                  <a:srgbClr val="0000FF"/>
                </a:solidFill>
              </a:rPr>
              <a:t>N-Y Wang, K. Gopalan, R. Albrecht</a:t>
            </a:r>
            <a:endParaRPr lang="en-US" sz="1600" dirty="0">
              <a:solidFill>
                <a:srgbClr val="0000FF"/>
              </a:solidFill>
            </a:endParaRPr>
          </a:p>
        </p:txBody>
      </p:sp>
      <p:sp>
        <p:nvSpPr>
          <p:cNvPr id="2053" name="Rectangle 5"/>
          <p:cNvSpPr>
            <a:spLocks noGrp="1" noChangeArrowheads="1"/>
          </p:cNvSpPr>
          <p:nvPr>
            <p:ph type="body" sz="half" idx="1"/>
          </p:nvPr>
        </p:nvSpPr>
        <p:spPr>
          <a:xfrm>
            <a:off x="0" y="1600200"/>
            <a:ext cx="4419600" cy="4953000"/>
          </a:xfrm>
        </p:spPr>
        <p:txBody>
          <a:bodyPr>
            <a:normAutofit/>
          </a:bodyPr>
          <a:lstStyle/>
          <a:p>
            <a:pPr>
              <a:lnSpc>
                <a:spcPct val="90000"/>
              </a:lnSpc>
            </a:pPr>
            <a:r>
              <a:rPr lang="en-US" sz="2800" dirty="0" smtClean="0"/>
              <a:t>Multi-sensor Synergy on Precipitation Retrieval</a:t>
            </a:r>
            <a:endParaRPr lang="en-US" sz="2800" dirty="0"/>
          </a:p>
          <a:p>
            <a:pPr lvl="1">
              <a:lnSpc>
                <a:spcPct val="90000"/>
              </a:lnSpc>
            </a:pPr>
            <a:r>
              <a:rPr lang="en-US" sz="2400" dirty="0" smtClean="0"/>
              <a:t>Lightning </a:t>
            </a:r>
            <a:endParaRPr lang="en-US" sz="2400" dirty="0"/>
          </a:p>
          <a:p>
            <a:pPr lvl="1">
              <a:lnSpc>
                <a:spcPct val="90000"/>
              </a:lnSpc>
            </a:pPr>
            <a:r>
              <a:rPr lang="en-US" sz="2400" dirty="0" smtClean="0"/>
              <a:t>Microwave</a:t>
            </a:r>
            <a:endParaRPr lang="en-US" sz="2400" dirty="0"/>
          </a:p>
          <a:p>
            <a:pPr>
              <a:lnSpc>
                <a:spcPct val="90000"/>
              </a:lnSpc>
            </a:pPr>
            <a:r>
              <a:rPr lang="en-US" sz="2800" dirty="0" smtClean="0"/>
              <a:t>Using Lightning to refine microwave’s Convective Identification</a:t>
            </a:r>
            <a:endParaRPr lang="en-GB" sz="2400" dirty="0"/>
          </a:p>
          <a:p>
            <a:pPr marL="569913" lvl="2" indent="-166688">
              <a:lnSpc>
                <a:spcPct val="90000"/>
              </a:lnSpc>
              <a:spcBef>
                <a:spcPct val="35000"/>
              </a:spcBef>
            </a:pPr>
            <a:r>
              <a:rPr lang="en-GB" sz="2000" dirty="0" smtClean="0"/>
              <a:t>Lightning flash occurrence and rate</a:t>
            </a:r>
            <a:endParaRPr lang="en-GB" sz="2000" dirty="0"/>
          </a:p>
          <a:p>
            <a:pPr marL="569913" lvl="2" indent="-166688">
              <a:lnSpc>
                <a:spcPct val="90000"/>
              </a:lnSpc>
              <a:spcBef>
                <a:spcPct val="35000"/>
              </a:spcBef>
            </a:pPr>
            <a:r>
              <a:rPr lang="en-GB" sz="2000" dirty="0" smtClean="0"/>
              <a:t>Microwave TB, ice scattering signals</a:t>
            </a:r>
            <a:endParaRPr lang="en-GB" sz="2000" dirty="0"/>
          </a:p>
          <a:p>
            <a:pPr>
              <a:lnSpc>
                <a:spcPct val="90000"/>
              </a:lnSpc>
            </a:pPr>
            <a:r>
              <a:rPr lang="en-US" sz="2800" dirty="0" smtClean="0"/>
              <a:t>Improve highly convective region</a:t>
            </a:r>
            <a:endParaRPr lang="en-US" sz="2800" dirty="0"/>
          </a:p>
          <a:p>
            <a:pPr marL="457200" lvl="1" indent="0">
              <a:lnSpc>
                <a:spcPct val="90000"/>
              </a:lnSpc>
              <a:buNone/>
            </a:pPr>
            <a:endParaRPr lang="en-US" sz="2400" dirty="0"/>
          </a:p>
        </p:txBody>
      </p:sp>
      <p:pic>
        <p:nvPicPr>
          <p:cNvPr id="14" name="Content Placeholder 3"/>
          <p:cNvPicPr preferRelativeResize="0">
            <a:picLocks noGrp="1" noChangeArrowheads="1"/>
          </p:cNvPicPr>
          <p:nvPr>
            <p:ph idx="1"/>
          </p:nvPr>
        </p:nvPicPr>
        <p:blipFill>
          <a:blip r:embed="rId3" cstate="print"/>
          <a:srcRect/>
          <a:stretch>
            <a:fillRect/>
          </a:stretch>
        </p:blipFill>
        <p:spPr>
          <a:xfrm>
            <a:off x="5181599" y="1752599"/>
            <a:ext cx="1782763" cy="1325563"/>
          </a:xfrm>
          <a:noFill/>
        </p:spPr>
      </p:pic>
      <p:pic>
        <p:nvPicPr>
          <p:cNvPr id="15" name="Picture 2"/>
          <p:cNvPicPr preferRelativeResize="0">
            <a:picLocks noChangeArrowheads="1"/>
          </p:cNvPicPr>
          <p:nvPr/>
        </p:nvPicPr>
        <p:blipFill>
          <a:blip r:embed="rId4" cstate="print"/>
          <a:srcRect/>
          <a:stretch>
            <a:fillRect/>
          </a:stretch>
        </p:blipFill>
        <p:spPr bwMode="auto">
          <a:xfrm>
            <a:off x="4267200" y="4724400"/>
            <a:ext cx="4587875" cy="1314450"/>
          </a:xfrm>
          <a:prstGeom prst="rect">
            <a:avLst/>
          </a:prstGeom>
          <a:noFill/>
          <a:ln w="9525">
            <a:noFill/>
            <a:miter lim="800000"/>
            <a:headEnd/>
            <a:tailEnd/>
          </a:ln>
        </p:spPr>
      </p:pic>
      <p:sp>
        <p:nvSpPr>
          <p:cNvPr id="17" name="TextBox 5"/>
          <p:cNvSpPr txBox="1">
            <a:spLocks noChangeArrowheads="1"/>
          </p:cNvSpPr>
          <p:nvPr/>
        </p:nvSpPr>
        <p:spPr bwMode="auto">
          <a:xfrm>
            <a:off x="4572000" y="4419600"/>
            <a:ext cx="990600" cy="381000"/>
          </a:xfrm>
          <a:prstGeom prst="rect">
            <a:avLst/>
          </a:prstGeom>
          <a:noFill/>
          <a:ln w="9525">
            <a:noFill/>
            <a:miter lim="800000"/>
            <a:headEnd/>
            <a:tailEnd/>
          </a:ln>
        </p:spPr>
        <p:txBody>
          <a:bodyPr wrap="square">
            <a:spAutoFit/>
          </a:bodyPr>
          <a:lstStyle/>
          <a:p>
            <a:r>
              <a:rPr lang="en-US" dirty="0"/>
              <a:t>radar </a:t>
            </a:r>
          </a:p>
        </p:txBody>
      </p:sp>
      <p:sp>
        <p:nvSpPr>
          <p:cNvPr id="18" name="TextBox 6"/>
          <p:cNvSpPr txBox="1">
            <a:spLocks noChangeArrowheads="1"/>
          </p:cNvSpPr>
          <p:nvPr/>
        </p:nvSpPr>
        <p:spPr bwMode="auto">
          <a:xfrm>
            <a:off x="5867400" y="4419601"/>
            <a:ext cx="1447800" cy="369332"/>
          </a:xfrm>
          <a:prstGeom prst="rect">
            <a:avLst/>
          </a:prstGeom>
          <a:noFill/>
          <a:ln w="9525">
            <a:noFill/>
            <a:miter lim="800000"/>
            <a:headEnd/>
            <a:tailEnd/>
          </a:ln>
        </p:spPr>
        <p:txBody>
          <a:bodyPr wrap="square">
            <a:spAutoFit/>
          </a:bodyPr>
          <a:lstStyle/>
          <a:p>
            <a:r>
              <a:rPr lang="en-US" dirty="0"/>
              <a:t>microwave</a:t>
            </a:r>
          </a:p>
        </p:txBody>
      </p:sp>
      <p:sp>
        <p:nvSpPr>
          <p:cNvPr id="19" name="TextBox 7"/>
          <p:cNvSpPr txBox="1">
            <a:spLocks noChangeArrowheads="1"/>
          </p:cNvSpPr>
          <p:nvPr/>
        </p:nvSpPr>
        <p:spPr bwMode="auto">
          <a:xfrm>
            <a:off x="7315200" y="4038600"/>
            <a:ext cx="1522413" cy="646331"/>
          </a:xfrm>
          <a:prstGeom prst="rect">
            <a:avLst/>
          </a:prstGeom>
          <a:noFill/>
          <a:ln w="9525">
            <a:noFill/>
            <a:miter lim="800000"/>
            <a:headEnd/>
            <a:tailEnd/>
          </a:ln>
        </p:spPr>
        <p:txBody>
          <a:bodyPr wrap="square">
            <a:spAutoFit/>
          </a:bodyPr>
          <a:lstStyle/>
          <a:p>
            <a:r>
              <a:rPr lang="en-US" dirty="0"/>
              <a:t>microwave + lightning</a:t>
            </a:r>
          </a:p>
        </p:txBody>
      </p:sp>
      <p:sp>
        <p:nvSpPr>
          <p:cNvPr id="20" name="TextBox 8"/>
          <p:cNvSpPr txBox="1">
            <a:spLocks noChangeArrowheads="1"/>
          </p:cNvSpPr>
          <p:nvPr/>
        </p:nvSpPr>
        <p:spPr bwMode="auto">
          <a:xfrm>
            <a:off x="7353300" y="1613118"/>
            <a:ext cx="1790700" cy="1815882"/>
          </a:xfrm>
          <a:prstGeom prst="rect">
            <a:avLst/>
          </a:prstGeom>
          <a:noFill/>
          <a:ln w="9525">
            <a:noFill/>
            <a:miter lim="800000"/>
            <a:headEnd/>
            <a:tailEnd/>
          </a:ln>
        </p:spPr>
        <p:txBody>
          <a:bodyPr>
            <a:spAutoFit/>
          </a:bodyPr>
          <a:lstStyle/>
          <a:p>
            <a:r>
              <a:rPr lang="en-US" sz="1400" b="1" dirty="0"/>
              <a:t>Lightning makes a difference </a:t>
            </a:r>
          </a:p>
          <a:p>
            <a:r>
              <a:rPr lang="en-US" sz="1400" b="1" dirty="0"/>
              <a:t>on the microwave</a:t>
            </a:r>
          </a:p>
          <a:p>
            <a:r>
              <a:rPr lang="en-US" sz="1400" b="1" dirty="0"/>
              <a:t>convection classification, particularly </a:t>
            </a:r>
          </a:p>
          <a:p>
            <a:r>
              <a:rPr lang="en-US" sz="1400" b="1" dirty="0"/>
              <a:t>on strong convection</a:t>
            </a:r>
          </a:p>
        </p:txBody>
      </p:sp>
      <p:cxnSp>
        <p:nvCxnSpPr>
          <p:cNvPr id="21" name="Straight Arrow Connector 13"/>
          <p:cNvCxnSpPr>
            <a:cxnSpLocks noChangeShapeType="1"/>
          </p:cNvCxnSpPr>
          <p:nvPr/>
        </p:nvCxnSpPr>
        <p:spPr bwMode="auto">
          <a:xfrm flipH="1">
            <a:off x="6858000" y="2514600"/>
            <a:ext cx="533400" cy="0"/>
          </a:xfrm>
          <a:prstGeom prst="straightConnector1">
            <a:avLst/>
          </a:prstGeom>
          <a:noFill/>
          <a:ln w="38100" algn="ctr">
            <a:solidFill>
              <a:srgbClr val="C00000"/>
            </a:solidFill>
            <a:round/>
            <a:headEnd/>
            <a:tailEnd type="arrow" w="med" len="med"/>
          </a:ln>
        </p:spPr>
      </p:cxnSp>
      <p:cxnSp>
        <p:nvCxnSpPr>
          <p:cNvPr id="22" name="Straight Arrow Connector 17"/>
          <p:cNvCxnSpPr>
            <a:cxnSpLocks noChangeShapeType="1"/>
          </p:cNvCxnSpPr>
          <p:nvPr/>
        </p:nvCxnSpPr>
        <p:spPr bwMode="auto">
          <a:xfrm flipH="1">
            <a:off x="6324600" y="3429000"/>
            <a:ext cx="609600" cy="914400"/>
          </a:xfrm>
          <a:prstGeom prst="straightConnector1">
            <a:avLst/>
          </a:prstGeom>
          <a:noFill/>
          <a:ln w="38100" algn="ctr">
            <a:solidFill>
              <a:srgbClr val="C00000"/>
            </a:solidFill>
            <a:round/>
            <a:headEnd/>
            <a:tailEnd type="arrow" w="med" len="med"/>
          </a:ln>
        </p:spPr>
      </p:cxnSp>
      <p:cxnSp>
        <p:nvCxnSpPr>
          <p:cNvPr id="23" name="Straight Arrow Connector 19"/>
          <p:cNvCxnSpPr>
            <a:cxnSpLocks noChangeShapeType="1"/>
          </p:cNvCxnSpPr>
          <p:nvPr/>
        </p:nvCxnSpPr>
        <p:spPr bwMode="auto">
          <a:xfrm>
            <a:off x="7086600" y="3048000"/>
            <a:ext cx="342900" cy="1028700"/>
          </a:xfrm>
          <a:prstGeom prst="straightConnector1">
            <a:avLst/>
          </a:prstGeom>
          <a:noFill/>
          <a:ln w="38100" algn="ctr">
            <a:solidFill>
              <a:srgbClr val="C00000"/>
            </a:solidFill>
            <a:round/>
            <a:headEnd/>
            <a:tailEnd type="arrow" w="med" len="med"/>
          </a:ln>
        </p:spPr>
      </p:cxnSp>
      <p:sp>
        <p:nvSpPr>
          <p:cNvPr id="2" name="Slide Number Placeholder 1"/>
          <p:cNvSpPr>
            <a:spLocks noGrp="1"/>
          </p:cNvSpPr>
          <p:nvPr>
            <p:ph type="sldNum" sz="quarter" idx="12"/>
          </p:nvPr>
        </p:nvSpPr>
        <p:spPr/>
        <p:txBody>
          <a:bodyPr/>
          <a:lstStyle/>
          <a:p>
            <a:fld id="{774E74FF-2236-4B88-9D17-DFCF666A5EBE}" type="slidenum">
              <a:rPr lang="en-US" smtClean="0"/>
              <a:pPr/>
              <a:t>23</a:t>
            </a:fld>
            <a:endParaRPr lang="en-US" dirty="0"/>
          </a:p>
        </p:txBody>
      </p:sp>
    </p:spTree>
    <p:extLst>
      <p:ext uri="{BB962C8B-B14F-4D97-AF65-F5344CB8AC3E}">
        <p14:creationId xmlns:p14="http://schemas.microsoft.com/office/powerpoint/2010/main" val="3269064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n-US" sz="2000" dirty="0" smtClean="0"/>
              <a:t>Satellite Meteorology Conference </a:t>
            </a:r>
            <a:r>
              <a:rPr lang="en-US" sz="2000" dirty="0"/>
              <a:t>on </a:t>
            </a:r>
            <a:r>
              <a:rPr lang="en-US" sz="2000" dirty="0" err="1" smtClean="0"/>
              <a:t>Hydrometeorologocal</a:t>
            </a:r>
            <a:r>
              <a:rPr lang="en-US" sz="2000" dirty="0" smtClean="0"/>
              <a:t> </a:t>
            </a:r>
            <a:r>
              <a:rPr lang="en-US" sz="2000" dirty="0" err="1" smtClean="0"/>
              <a:t>Appl</a:t>
            </a:r>
            <a:r>
              <a:rPr lang="en-US" sz="2000" dirty="0" smtClean="0"/>
              <a:t> GPM 2:</a:t>
            </a:r>
            <a:r>
              <a:rPr lang="en-US" sz="2800" dirty="0"/>
              <a:t/>
            </a:r>
            <a:br>
              <a:rPr lang="en-US" sz="2800" dirty="0"/>
            </a:br>
            <a:r>
              <a:rPr lang="en-US" sz="2000" dirty="0">
                <a:solidFill>
                  <a:srgbClr val="0000FF"/>
                </a:solidFill>
              </a:rPr>
              <a:t>Oral </a:t>
            </a:r>
            <a:r>
              <a:rPr lang="en-US" sz="2000" dirty="0" smtClean="0">
                <a:solidFill>
                  <a:srgbClr val="0000FF"/>
                </a:solidFill>
              </a:rPr>
              <a:t> </a:t>
            </a:r>
            <a:r>
              <a:rPr lang="en-US" sz="2000" dirty="0">
                <a:solidFill>
                  <a:srgbClr val="0000FF"/>
                </a:solidFill>
              </a:rPr>
              <a:t>– </a:t>
            </a:r>
            <a:r>
              <a:rPr lang="en-US" sz="2000" dirty="0" smtClean="0">
                <a:solidFill>
                  <a:srgbClr val="0000FF"/>
                </a:solidFill>
              </a:rPr>
              <a:t>“Developing Winter Precipitation Algorithm over C3VP”</a:t>
            </a:r>
            <a:r>
              <a:rPr lang="en-US" sz="2000" dirty="0">
                <a:solidFill>
                  <a:srgbClr val="0000FF"/>
                </a:solidFill>
              </a:rPr>
              <a:t/>
            </a:r>
            <a:br>
              <a:rPr lang="en-US" sz="2000" dirty="0">
                <a:solidFill>
                  <a:srgbClr val="0000FF"/>
                </a:solidFill>
              </a:rPr>
            </a:br>
            <a:r>
              <a:rPr lang="en-US" sz="2000" dirty="0" smtClean="0">
                <a:solidFill>
                  <a:srgbClr val="0000FF"/>
                </a:solidFill>
              </a:rPr>
              <a:t>N.-Y. Wang, K Gopalan, R. Ferraro, and J. Turk</a:t>
            </a:r>
            <a:endParaRPr lang="en-US" sz="2000" dirty="0">
              <a:solidFill>
                <a:srgbClr val="0000FF"/>
              </a:solidFill>
            </a:endParaRPr>
          </a:p>
        </p:txBody>
      </p:sp>
      <p:sp>
        <p:nvSpPr>
          <p:cNvPr id="2053" name="Rectangle 5"/>
          <p:cNvSpPr>
            <a:spLocks noGrp="1" noChangeArrowheads="1"/>
          </p:cNvSpPr>
          <p:nvPr>
            <p:ph type="body" sz="half" idx="1"/>
          </p:nvPr>
        </p:nvSpPr>
        <p:spPr/>
        <p:txBody>
          <a:bodyPr/>
          <a:lstStyle/>
          <a:p>
            <a:pPr>
              <a:lnSpc>
                <a:spcPct val="90000"/>
              </a:lnSpc>
            </a:pPr>
            <a:r>
              <a:rPr lang="en-US" sz="2000" dirty="0" smtClean="0"/>
              <a:t>Snowfall retrieval over land: Challenges</a:t>
            </a:r>
            <a:endParaRPr lang="en-US" sz="2000" dirty="0"/>
          </a:p>
          <a:p>
            <a:pPr lvl="1">
              <a:lnSpc>
                <a:spcPct val="90000"/>
              </a:lnSpc>
            </a:pPr>
            <a:r>
              <a:rPr lang="en-US" sz="1800" dirty="0" smtClean="0"/>
              <a:t>weak microwave snowfall signals against strong land surface background</a:t>
            </a:r>
            <a:endParaRPr lang="en-US" sz="1800" dirty="0"/>
          </a:p>
          <a:p>
            <a:pPr lvl="1">
              <a:lnSpc>
                <a:spcPct val="90000"/>
              </a:lnSpc>
            </a:pPr>
            <a:r>
              <a:rPr lang="en-US" sz="1800" dirty="0" smtClean="0"/>
              <a:t>uncertain snow scattering from various snow shapes</a:t>
            </a:r>
            <a:endParaRPr lang="en-US" sz="2400" dirty="0" smtClean="0"/>
          </a:p>
          <a:p>
            <a:pPr>
              <a:lnSpc>
                <a:spcPct val="90000"/>
              </a:lnSpc>
            </a:pPr>
            <a:r>
              <a:rPr lang="en-GB" sz="2000" dirty="0" smtClean="0"/>
              <a:t>Satellite overpasses</a:t>
            </a:r>
            <a:endParaRPr lang="en-GB" sz="2000" dirty="0"/>
          </a:p>
          <a:p>
            <a:pPr lvl="2">
              <a:lnSpc>
                <a:spcPct val="90000"/>
              </a:lnSpc>
              <a:spcBef>
                <a:spcPct val="35000"/>
              </a:spcBef>
            </a:pPr>
            <a:r>
              <a:rPr lang="en-GB" sz="2000" dirty="0" smtClean="0"/>
              <a:t>AMSU-B/MHS</a:t>
            </a:r>
            <a:endParaRPr lang="en-GB" sz="2000" dirty="0"/>
          </a:p>
          <a:p>
            <a:pPr lvl="2">
              <a:lnSpc>
                <a:spcPct val="90000"/>
              </a:lnSpc>
              <a:spcBef>
                <a:spcPct val="35000"/>
              </a:spcBef>
            </a:pPr>
            <a:r>
              <a:rPr lang="en-GB" sz="2000" dirty="0" err="1" smtClean="0"/>
              <a:t>CloudSat</a:t>
            </a:r>
            <a:endParaRPr lang="en-GB" sz="2000" dirty="0">
              <a:solidFill>
                <a:srgbClr val="FF0000"/>
              </a:solidFill>
            </a:endParaRPr>
          </a:p>
          <a:p>
            <a:pPr lvl="1">
              <a:lnSpc>
                <a:spcPct val="90000"/>
              </a:lnSpc>
              <a:buNone/>
            </a:pPr>
            <a:endParaRPr lang="en-US" sz="2400" dirty="0" smtClean="0"/>
          </a:p>
          <a:p>
            <a:pPr>
              <a:lnSpc>
                <a:spcPct val="90000"/>
              </a:lnSpc>
            </a:pPr>
            <a:r>
              <a:rPr lang="en-US" sz="2000" dirty="0" smtClean="0"/>
              <a:t>Can we model the satellite observations of snowfall reasonably well?</a:t>
            </a:r>
            <a:endParaRPr lang="en-US" sz="2000" dirty="0"/>
          </a:p>
          <a:p>
            <a:pPr lvl="1">
              <a:lnSpc>
                <a:spcPct val="90000"/>
              </a:lnSpc>
              <a:buNone/>
            </a:pPr>
            <a:endParaRPr lang="en-US" sz="2000" dirty="0"/>
          </a:p>
        </p:txBody>
      </p:sp>
      <p:pic>
        <p:nvPicPr>
          <p:cNvPr id="9" name="Content Placeholder 3" descr="CSAT_2008043_09544_ref.jpeg"/>
          <p:cNvPicPr preferRelativeResize="0">
            <a:picLocks noGrp="1"/>
          </p:cNvPicPr>
          <p:nvPr>
            <p:ph idx="4294967295"/>
          </p:nvPr>
        </p:nvPicPr>
        <p:blipFill>
          <a:blip r:embed="rId3" cstate="print"/>
          <a:srcRect/>
          <a:stretch>
            <a:fillRect/>
          </a:stretch>
        </p:blipFill>
        <p:spPr>
          <a:xfrm>
            <a:off x="6324600" y="1752600"/>
            <a:ext cx="1783080" cy="1051560"/>
          </a:xfrm>
        </p:spPr>
      </p:pic>
      <p:pic>
        <p:nvPicPr>
          <p:cNvPr id="10" name="Picture 4" descr="CSAT_2008043_09544_simref.jpeg"/>
          <p:cNvPicPr preferRelativeResize="0">
            <a:picLocks/>
          </p:cNvPicPr>
          <p:nvPr/>
        </p:nvPicPr>
        <p:blipFill>
          <a:blip r:embed="rId4" cstate="print"/>
          <a:srcRect/>
          <a:stretch>
            <a:fillRect/>
          </a:stretch>
        </p:blipFill>
        <p:spPr bwMode="auto">
          <a:xfrm>
            <a:off x="6324600" y="2895600"/>
            <a:ext cx="1783080" cy="1051560"/>
          </a:xfrm>
          <a:prstGeom prst="rect">
            <a:avLst/>
          </a:prstGeom>
          <a:noFill/>
          <a:ln w="9525">
            <a:noFill/>
            <a:miter lim="800000"/>
            <a:headEnd/>
            <a:tailEnd/>
          </a:ln>
        </p:spPr>
      </p:pic>
      <p:pic>
        <p:nvPicPr>
          <p:cNvPr id="11" name="Picture 5" descr="MHS_2008043_09544_TB.jpeg"/>
          <p:cNvPicPr preferRelativeResize="0">
            <a:picLocks/>
          </p:cNvPicPr>
          <p:nvPr/>
        </p:nvPicPr>
        <p:blipFill>
          <a:blip r:embed="rId5" cstate="print"/>
          <a:srcRect/>
          <a:stretch>
            <a:fillRect/>
          </a:stretch>
        </p:blipFill>
        <p:spPr bwMode="auto">
          <a:xfrm>
            <a:off x="6172200" y="4038600"/>
            <a:ext cx="1984248" cy="1188720"/>
          </a:xfrm>
          <a:prstGeom prst="rect">
            <a:avLst/>
          </a:prstGeom>
          <a:noFill/>
          <a:ln w="9525">
            <a:noFill/>
            <a:miter lim="800000"/>
            <a:headEnd/>
            <a:tailEnd/>
          </a:ln>
        </p:spPr>
      </p:pic>
      <p:pic>
        <p:nvPicPr>
          <p:cNvPr id="12" name="Picture 6" descr="MHS_2008043_09544_simTB.jpeg"/>
          <p:cNvPicPr preferRelativeResize="0">
            <a:picLocks/>
          </p:cNvPicPr>
          <p:nvPr/>
        </p:nvPicPr>
        <p:blipFill>
          <a:blip r:embed="rId6" cstate="print"/>
          <a:srcRect/>
          <a:stretch>
            <a:fillRect/>
          </a:stretch>
        </p:blipFill>
        <p:spPr bwMode="auto">
          <a:xfrm>
            <a:off x="6172200" y="5257800"/>
            <a:ext cx="1981200" cy="1188720"/>
          </a:xfrm>
          <a:prstGeom prst="rect">
            <a:avLst/>
          </a:prstGeom>
          <a:noFill/>
          <a:ln w="9525">
            <a:noFill/>
            <a:miter lim="800000"/>
            <a:headEnd/>
            <a:tailEnd/>
          </a:ln>
        </p:spPr>
      </p:pic>
      <p:sp>
        <p:nvSpPr>
          <p:cNvPr id="13" name="TextBox 12"/>
          <p:cNvSpPr txBox="1"/>
          <p:nvPr/>
        </p:nvSpPr>
        <p:spPr>
          <a:xfrm>
            <a:off x="533400" y="0"/>
            <a:ext cx="3962400" cy="338554"/>
          </a:xfrm>
          <a:prstGeom prst="rect">
            <a:avLst/>
          </a:prstGeom>
          <a:noFill/>
        </p:spPr>
        <p:txBody>
          <a:bodyPr wrap="square" rtlCol="0">
            <a:spAutoFit/>
          </a:bodyPr>
          <a:lstStyle/>
          <a:p>
            <a:r>
              <a:rPr lang="en-US" sz="1600" dirty="0" smtClean="0"/>
              <a:t> </a:t>
            </a:r>
          </a:p>
        </p:txBody>
      </p:sp>
      <p:sp>
        <p:nvSpPr>
          <p:cNvPr id="22" name="TextBox 21"/>
          <p:cNvSpPr txBox="1"/>
          <p:nvPr/>
        </p:nvSpPr>
        <p:spPr>
          <a:xfrm>
            <a:off x="4419600" y="0"/>
            <a:ext cx="4346160" cy="523220"/>
          </a:xfrm>
          <a:prstGeom prst="rect">
            <a:avLst/>
          </a:prstGeom>
          <a:noFill/>
        </p:spPr>
        <p:txBody>
          <a:bodyPr wrap="square" rtlCol="0">
            <a:spAutoFit/>
          </a:bodyPr>
          <a:lstStyle/>
          <a:p>
            <a:endParaRPr lang="en-US" sz="1400" dirty="0" smtClean="0">
              <a:solidFill>
                <a:srgbClr val="FFFF00"/>
              </a:solidFill>
            </a:endParaRPr>
          </a:p>
          <a:p>
            <a:endParaRPr lang="en-US" sz="1400" dirty="0" smtClean="0">
              <a:solidFill>
                <a:srgbClr val="C00000"/>
              </a:solidFill>
            </a:endParaRPr>
          </a:p>
        </p:txBody>
      </p:sp>
      <p:sp>
        <p:nvSpPr>
          <p:cNvPr id="23" name="TextBox 22"/>
          <p:cNvSpPr txBox="1"/>
          <p:nvPr/>
        </p:nvSpPr>
        <p:spPr>
          <a:xfrm>
            <a:off x="6012055" y="152400"/>
            <a:ext cx="248786" cy="369332"/>
          </a:xfrm>
          <a:prstGeom prst="rect">
            <a:avLst/>
          </a:prstGeom>
          <a:noFill/>
        </p:spPr>
        <p:txBody>
          <a:bodyPr wrap="none" rtlCol="0">
            <a:spAutoFit/>
          </a:bodyPr>
          <a:lstStyle/>
          <a:p>
            <a:r>
              <a:rPr lang="en-US" b="1" dirty="0" smtClean="0"/>
              <a:t> </a:t>
            </a:r>
            <a:endParaRPr lang="en-US" b="1" dirty="0"/>
          </a:p>
        </p:txBody>
      </p:sp>
      <p:sp>
        <p:nvSpPr>
          <p:cNvPr id="26" name="TextBox 25"/>
          <p:cNvSpPr txBox="1"/>
          <p:nvPr/>
        </p:nvSpPr>
        <p:spPr>
          <a:xfrm>
            <a:off x="4603284" y="1819870"/>
            <a:ext cx="1492716" cy="923330"/>
          </a:xfrm>
          <a:prstGeom prst="rect">
            <a:avLst/>
          </a:prstGeom>
          <a:noFill/>
        </p:spPr>
        <p:txBody>
          <a:bodyPr wrap="none" rtlCol="0">
            <a:spAutoFit/>
          </a:bodyPr>
          <a:lstStyle/>
          <a:p>
            <a:r>
              <a:rPr lang="en-US" dirty="0" err="1" smtClean="0"/>
              <a:t>CloudSat</a:t>
            </a:r>
            <a:endParaRPr lang="en-US" dirty="0" smtClean="0"/>
          </a:p>
          <a:p>
            <a:r>
              <a:rPr lang="en-US" dirty="0" smtClean="0"/>
              <a:t>Reflectivity</a:t>
            </a:r>
          </a:p>
          <a:p>
            <a:r>
              <a:rPr lang="en-US" dirty="0" smtClean="0"/>
              <a:t>observations</a:t>
            </a:r>
            <a:endParaRPr lang="en-US" dirty="0"/>
          </a:p>
        </p:txBody>
      </p:sp>
      <p:sp>
        <p:nvSpPr>
          <p:cNvPr id="27" name="TextBox 26"/>
          <p:cNvSpPr txBox="1"/>
          <p:nvPr/>
        </p:nvSpPr>
        <p:spPr>
          <a:xfrm>
            <a:off x="4603284" y="2962870"/>
            <a:ext cx="1381940" cy="923330"/>
          </a:xfrm>
          <a:prstGeom prst="rect">
            <a:avLst/>
          </a:prstGeom>
          <a:noFill/>
        </p:spPr>
        <p:txBody>
          <a:bodyPr wrap="square" rtlCol="0">
            <a:spAutoFit/>
          </a:bodyPr>
          <a:lstStyle/>
          <a:p>
            <a:r>
              <a:rPr lang="en-US" dirty="0" err="1" smtClean="0"/>
              <a:t>CloudSat</a:t>
            </a:r>
            <a:endParaRPr lang="en-US" dirty="0" smtClean="0"/>
          </a:p>
          <a:p>
            <a:r>
              <a:rPr lang="en-US" dirty="0" smtClean="0"/>
              <a:t>reflectivity </a:t>
            </a:r>
          </a:p>
          <a:p>
            <a:r>
              <a:rPr lang="en-US" dirty="0" smtClean="0"/>
              <a:t>simulations</a:t>
            </a:r>
            <a:endParaRPr lang="en-US" dirty="0"/>
          </a:p>
        </p:txBody>
      </p:sp>
      <p:sp>
        <p:nvSpPr>
          <p:cNvPr id="28" name="TextBox 27"/>
          <p:cNvSpPr txBox="1"/>
          <p:nvPr/>
        </p:nvSpPr>
        <p:spPr>
          <a:xfrm>
            <a:off x="4648200" y="4419600"/>
            <a:ext cx="1544012" cy="646331"/>
          </a:xfrm>
          <a:prstGeom prst="rect">
            <a:avLst/>
          </a:prstGeom>
          <a:noFill/>
        </p:spPr>
        <p:txBody>
          <a:bodyPr wrap="none" rtlCol="0">
            <a:spAutoFit/>
          </a:bodyPr>
          <a:lstStyle/>
          <a:p>
            <a:r>
              <a:rPr lang="en-US" dirty="0" smtClean="0"/>
              <a:t>MHS  TB </a:t>
            </a:r>
          </a:p>
          <a:p>
            <a:r>
              <a:rPr lang="en-US" dirty="0" smtClean="0"/>
              <a:t>Observations</a:t>
            </a:r>
            <a:endParaRPr lang="en-US" dirty="0"/>
          </a:p>
        </p:txBody>
      </p:sp>
      <p:sp>
        <p:nvSpPr>
          <p:cNvPr id="29" name="TextBox 28"/>
          <p:cNvSpPr txBox="1"/>
          <p:nvPr/>
        </p:nvSpPr>
        <p:spPr>
          <a:xfrm>
            <a:off x="4724400" y="5562600"/>
            <a:ext cx="1377300" cy="646331"/>
          </a:xfrm>
          <a:prstGeom prst="rect">
            <a:avLst/>
          </a:prstGeom>
          <a:noFill/>
        </p:spPr>
        <p:txBody>
          <a:bodyPr wrap="square" rtlCol="0">
            <a:spAutoFit/>
          </a:bodyPr>
          <a:lstStyle/>
          <a:p>
            <a:r>
              <a:rPr lang="en-US" dirty="0" smtClean="0"/>
              <a:t>MHS TB </a:t>
            </a:r>
          </a:p>
          <a:p>
            <a:r>
              <a:rPr lang="en-US" dirty="0" smtClean="0"/>
              <a:t>Simulations</a:t>
            </a:r>
            <a:endParaRPr lang="en-US"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24</a:t>
            </a:fld>
            <a:endParaRPr lang="en-US" dirty="0"/>
          </a:p>
        </p:txBody>
      </p:sp>
    </p:spTree>
    <p:extLst>
      <p:ext uri="{BB962C8B-B14F-4D97-AF65-F5344CB8AC3E}">
        <p14:creationId xmlns:p14="http://schemas.microsoft.com/office/powerpoint/2010/main" val="3615433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p:cNvPicPr>
            <a:picLocks noChangeAspect="1" noChangeArrowheads="1"/>
          </p:cNvPicPr>
          <p:nvPr/>
        </p:nvPicPr>
        <p:blipFill>
          <a:blip r:embed="rId3" cstate="print"/>
          <a:srcRect/>
          <a:stretch>
            <a:fillRect/>
          </a:stretch>
        </p:blipFill>
        <p:spPr bwMode="auto">
          <a:xfrm>
            <a:off x="4038600" y="2057400"/>
            <a:ext cx="5054844" cy="4158662"/>
          </a:xfrm>
          <a:prstGeom prst="rect">
            <a:avLst/>
          </a:prstGeom>
          <a:noFill/>
          <a:ln w="9525">
            <a:noFill/>
            <a:miter lim="800000"/>
            <a:headEnd/>
            <a:tailEnd/>
          </a:ln>
        </p:spPr>
      </p:pic>
      <p:sp>
        <p:nvSpPr>
          <p:cNvPr id="2052" name="Rectangle 4"/>
          <p:cNvSpPr>
            <a:spLocks noGrp="1" noChangeArrowheads="1"/>
          </p:cNvSpPr>
          <p:nvPr>
            <p:ph type="title"/>
          </p:nvPr>
        </p:nvSpPr>
        <p:spPr>
          <a:xfrm>
            <a:off x="-76200" y="381000"/>
            <a:ext cx="9144000" cy="1189038"/>
          </a:xfrm>
        </p:spPr>
        <p:txBody>
          <a:bodyPr>
            <a:normAutofit fontScale="90000"/>
          </a:bodyPr>
          <a:lstStyle/>
          <a:p>
            <a:r>
              <a:rPr lang="en-US" sz="2800" dirty="0"/>
              <a:t/>
            </a:r>
            <a:br>
              <a:rPr lang="en-US" sz="2800" dirty="0"/>
            </a:br>
            <a:r>
              <a:rPr lang="en-US" sz="2400" dirty="0" smtClean="0">
                <a:solidFill>
                  <a:srgbClr val="0000FF"/>
                </a:solidFill>
                <a:latin typeface="Times New Roman" pitchFamily="18" charset="0"/>
                <a:cs typeface="Times New Roman" pitchFamily="18" charset="0"/>
              </a:rPr>
              <a:t>Oral – “</a:t>
            </a:r>
            <a:r>
              <a:rPr lang="en-GB" altLang="zh-CN" sz="2400" b="1" dirty="0" smtClean="0">
                <a:solidFill>
                  <a:srgbClr val="0000FF"/>
                </a:solidFill>
                <a:latin typeface="Times New Roman" pitchFamily="18" charset="0"/>
                <a:cs typeface="Times New Roman" pitchFamily="18" charset="0"/>
              </a:rPr>
              <a:t>Improving Geostationary Satellite Rainfall Estimates </a:t>
            </a:r>
            <a:br>
              <a:rPr lang="en-GB" altLang="zh-CN" sz="2400" b="1" dirty="0" smtClean="0">
                <a:solidFill>
                  <a:srgbClr val="0000FF"/>
                </a:solidFill>
                <a:latin typeface="Times New Roman" pitchFamily="18" charset="0"/>
                <a:cs typeface="Times New Roman" pitchFamily="18" charset="0"/>
              </a:rPr>
            </a:br>
            <a:r>
              <a:rPr lang="en-GB" altLang="zh-CN" sz="2400" b="1" dirty="0" smtClean="0">
                <a:solidFill>
                  <a:srgbClr val="0000FF"/>
                </a:solidFill>
                <a:latin typeface="Times New Roman" pitchFamily="18" charset="0"/>
                <a:cs typeface="Times New Roman" pitchFamily="18" charset="0"/>
              </a:rPr>
              <a:t>Using Lightning Information”</a:t>
            </a:r>
            <a:r>
              <a:rPr lang="en-US" sz="2000" dirty="0">
                <a:solidFill>
                  <a:srgbClr val="0000FF"/>
                </a:solidFill>
              </a:rPr>
              <a:t/>
            </a:r>
            <a:br>
              <a:rPr lang="en-US" sz="2000" dirty="0">
                <a:solidFill>
                  <a:srgbClr val="0000FF"/>
                </a:solidFill>
              </a:rPr>
            </a:br>
            <a:r>
              <a:rPr lang="en-US" sz="2400" dirty="0" err="1" smtClean="0">
                <a:solidFill>
                  <a:srgbClr val="0000FF"/>
                </a:solidFill>
                <a:latin typeface="Times New Roman" pitchFamily="18" charset="0"/>
                <a:cs typeface="Times New Roman" pitchFamily="18" charset="0"/>
              </a:rPr>
              <a:t>Weixin</a:t>
            </a:r>
            <a:r>
              <a:rPr lang="en-US" sz="2400" dirty="0" smtClean="0">
                <a:solidFill>
                  <a:srgbClr val="0000FF"/>
                </a:solidFill>
                <a:latin typeface="Times New Roman" pitchFamily="18" charset="0"/>
                <a:cs typeface="Times New Roman" pitchFamily="18" charset="0"/>
              </a:rPr>
              <a:t> </a:t>
            </a:r>
            <a:r>
              <a:rPr lang="en-US" sz="2400" dirty="0" err="1" smtClean="0">
                <a:solidFill>
                  <a:srgbClr val="0000FF"/>
                </a:solidFill>
                <a:latin typeface="Times New Roman" pitchFamily="18" charset="0"/>
                <a:cs typeface="Times New Roman" pitchFamily="18" charset="0"/>
              </a:rPr>
              <a:t>Xu</a:t>
            </a:r>
            <a:r>
              <a:rPr lang="en-US" sz="2400" dirty="0" smtClean="0">
                <a:solidFill>
                  <a:srgbClr val="0000FF"/>
                </a:solidFill>
                <a:latin typeface="Times New Roman" pitchFamily="18" charset="0"/>
                <a:cs typeface="Times New Roman" pitchFamily="18" charset="0"/>
              </a:rPr>
              <a:t>, Robert F. Adler, </a:t>
            </a:r>
            <a:r>
              <a:rPr lang="en-US" sz="2400" dirty="0" err="1" smtClean="0">
                <a:solidFill>
                  <a:srgbClr val="0000FF"/>
                </a:solidFill>
                <a:latin typeface="Times New Roman" pitchFamily="18" charset="0"/>
                <a:cs typeface="Times New Roman" pitchFamily="18" charset="0"/>
              </a:rPr>
              <a:t>Nai</a:t>
            </a:r>
            <a:r>
              <a:rPr lang="en-US" sz="2400" dirty="0" smtClean="0">
                <a:solidFill>
                  <a:srgbClr val="0000FF"/>
                </a:solidFill>
                <a:latin typeface="Times New Roman" pitchFamily="18" charset="0"/>
                <a:cs typeface="Times New Roman" pitchFamily="18" charset="0"/>
              </a:rPr>
              <a:t>-Yu Wang</a:t>
            </a:r>
            <a:endParaRPr lang="en-US" sz="2400" dirty="0">
              <a:solidFill>
                <a:srgbClr val="0000FF"/>
              </a:solidFill>
              <a:latin typeface="Times New Roman" pitchFamily="18" charset="0"/>
              <a:cs typeface="Times New Roman" pitchFamily="18" charset="0"/>
            </a:endParaRPr>
          </a:p>
        </p:txBody>
      </p:sp>
      <p:sp>
        <p:nvSpPr>
          <p:cNvPr id="2053" name="Rectangle 5"/>
          <p:cNvSpPr>
            <a:spLocks noGrp="1" noChangeArrowheads="1"/>
          </p:cNvSpPr>
          <p:nvPr>
            <p:ph type="body" sz="half" idx="1"/>
          </p:nvPr>
        </p:nvSpPr>
        <p:spPr>
          <a:xfrm>
            <a:off x="0" y="1752600"/>
            <a:ext cx="4800600" cy="4648200"/>
          </a:xfrm>
        </p:spPr>
        <p:txBody>
          <a:bodyPr>
            <a:normAutofit fontScale="92500" lnSpcReduction="10000"/>
          </a:bodyPr>
          <a:lstStyle/>
          <a:p>
            <a:r>
              <a:rPr lang="en-US" sz="2200" b="1" dirty="0" smtClean="0">
                <a:solidFill>
                  <a:schemeClr val="tx1"/>
                </a:solidFill>
                <a:latin typeface="Times New Roman" pitchFamily="18" charset="0"/>
                <a:cs typeface="Times New Roman" pitchFamily="18" charset="0"/>
              </a:rPr>
              <a:t>Objectives</a:t>
            </a:r>
            <a:r>
              <a:rPr lang="en-US" sz="2200" b="1" dirty="0" smtClean="0">
                <a:latin typeface="Times New Roman" pitchFamily="18" charset="0"/>
                <a:cs typeface="Times New Roman" pitchFamily="18" charset="0"/>
              </a:rPr>
              <a:t> </a:t>
            </a:r>
            <a:endParaRPr lang="en-US" sz="2200" b="1" dirty="0">
              <a:latin typeface="Times New Roman" pitchFamily="18" charset="0"/>
              <a:cs typeface="Times New Roman" pitchFamily="18" charset="0"/>
            </a:endParaRPr>
          </a:p>
          <a:p>
            <a:pPr>
              <a:buNone/>
            </a:pPr>
            <a:r>
              <a:rPr lang="en-US" sz="2200" dirty="0" smtClean="0">
                <a:solidFill>
                  <a:srgbClr val="0000FF"/>
                </a:solidFill>
                <a:latin typeface="Times New Roman" pitchFamily="18" charset="0"/>
                <a:cs typeface="Times New Roman" pitchFamily="18" charset="0"/>
              </a:rPr>
              <a:t>  - Remove false IR-defined  </a:t>
            </a:r>
          </a:p>
          <a:p>
            <a:pPr>
              <a:buNone/>
            </a:pPr>
            <a:r>
              <a:rPr lang="en-US" sz="2200" dirty="0" smtClean="0">
                <a:solidFill>
                  <a:srgbClr val="0000FF"/>
                </a:solidFill>
                <a:latin typeface="Times New Roman" pitchFamily="18" charset="0"/>
                <a:cs typeface="Times New Roman" pitchFamily="18" charset="0"/>
              </a:rPr>
              <a:t>       intense convection;</a:t>
            </a:r>
          </a:p>
          <a:p>
            <a:pPr>
              <a:buNone/>
            </a:pPr>
            <a:r>
              <a:rPr lang="en-US" sz="2200" dirty="0" smtClean="0">
                <a:solidFill>
                  <a:srgbClr val="0000FF"/>
                </a:solidFill>
                <a:latin typeface="Times New Roman" pitchFamily="18" charset="0"/>
                <a:cs typeface="Times New Roman" pitchFamily="18" charset="0"/>
              </a:rPr>
              <a:t>  - Identify convective cores </a:t>
            </a:r>
          </a:p>
          <a:p>
            <a:pPr lvl="1">
              <a:buNone/>
            </a:pPr>
            <a:r>
              <a:rPr lang="en-US" sz="2200" dirty="0" smtClean="0">
                <a:solidFill>
                  <a:srgbClr val="0000FF"/>
                </a:solidFill>
                <a:latin typeface="Times New Roman" pitchFamily="18" charset="0"/>
                <a:cs typeface="Times New Roman" pitchFamily="18" charset="0"/>
              </a:rPr>
              <a:t> and their size;</a:t>
            </a:r>
          </a:p>
          <a:p>
            <a:pPr>
              <a:buNone/>
            </a:pPr>
            <a:r>
              <a:rPr lang="en-US" sz="2200" dirty="0" smtClean="0">
                <a:solidFill>
                  <a:srgbClr val="0000FF"/>
                </a:solidFill>
                <a:latin typeface="Times New Roman" pitchFamily="18" charset="0"/>
                <a:cs typeface="Times New Roman" pitchFamily="18" charset="0"/>
              </a:rPr>
              <a:t>  - Define correct rain-rate.  </a:t>
            </a:r>
            <a:endParaRPr lang="en-US" sz="2200" dirty="0">
              <a:solidFill>
                <a:srgbClr val="0000FF"/>
              </a:solidFill>
              <a:latin typeface="Times New Roman" pitchFamily="18" charset="0"/>
              <a:cs typeface="Times New Roman" pitchFamily="18" charset="0"/>
            </a:endParaRPr>
          </a:p>
          <a:p>
            <a:r>
              <a:rPr lang="en-US" sz="2200" b="1" dirty="0" smtClean="0">
                <a:solidFill>
                  <a:schemeClr val="tx1"/>
                </a:solidFill>
                <a:latin typeface="Times New Roman" pitchFamily="18" charset="0"/>
                <a:cs typeface="Times New Roman" pitchFamily="18" charset="0"/>
              </a:rPr>
              <a:t>Results</a:t>
            </a:r>
          </a:p>
          <a:p>
            <a:pPr>
              <a:buNone/>
            </a:pPr>
            <a:r>
              <a:rPr lang="en-US" sz="2200" dirty="0" smtClean="0">
                <a:solidFill>
                  <a:srgbClr val="0000FF"/>
                </a:solidFill>
                <a:latin typeface="Times New Roman" pitchFamily="18" charset="0"/>
                <a:cs typeface="Times New Roman" pitchFamily="18" charset="0"/>
              </a:rPr>
              <a:t>  - Lightning can discriminate </a:t>
            </a:r>
          </a:p>
          <a:p>
            <a:pPr>
              <a:buNone/>
            </a:pPr>
            <a:r>
              <a:rPr lang="en-US" sz="2200" dirty="0" smtClean="0">
                <a:solidFill>
                  <a:srgbClr val="0000FF"/>
                </a:solidFill>
                <a:latin typeface="Times New Roman" pitchFamily="18" charset="0"/>
                <a:cs typeface="Times New Roman" pitchFamily="18" charset="0"/>
              </a:rPr>
              <a:t>      intense and weak storms; </a:t>
            </a:r>
          </a:p>
          <a:p>
            <a:pPr>
              <a:buNone/>
            </a:pPr>
            <a:r>
              <a:rPr lang="en-US" sz="2200" dirty="0" smtClean="0">
                <a:solidFill>
                  <a:srgbClr val="0000FF"/>
                </a:solidFill>
                <a:latin typeface="Times New Roman" pitchFamily="18" charset="0"/>
                <a:cs typeface="Times New Roman" pitchFamily="18" charset="0"/>
              </a:rPr>
              <a:t>  - Lightning and conv. rain are </a:t>
            </a:r>
          </a:p>
          <a:p>
            <a:pPr>
              <a:buNone/>
            </a:pPr>
            <a:r>
              <a:rPr lang="en-US" sz="2200" dirty="0" smtClean="0">
                <a:solidFill>
                  <a:srgbClr val="0000FF"/>
                </a:solidFill>
                <a:latin typeface="Times New Roman" pitchFamily="18" charset="0"/>
                <a:cs typeface="Times New Roman" pitchFamily="18" charset="0"/>
              </a:rPr>
              <a:t>    well correlated on storm scale; </a:t>
            </a:r>
          </a:p>
          <a:p>
            <a:pPr>
              <a:buNone/>
            </a:pPr>
            <a:r>
              <a:rPr lang="en-US" sz="2200" dirty="0" smtClean="0">
                <a:solidFill>
                  <a:srgbClr val="0000FF"/>
                </a:solidFill>
                <a:latin typeface="Times New Roman" pitchFamily="18" charset="0"/>
                <a:cs typeface="Times New Roman" pitchFamily="18" charset="0"/>
              </a:rPr>
              <a:t>  - Linear pixel-scale lightning-</a:t>
            </a:r>
          </a:p>
          <a:p>
            <a:pPr>
              <a:buNone/>
            </a:pPr>
            <a:r>
              <a:rPr lang="en-US" sz="2200" dirty="0" smtClean="0">
                <a:solidFill>
                  <a:srgbClr val="0000FF"/>
                </a:solidFill>
                <a:latin typeface="Times New Roman" pitchFamily="18" charset="0"/>
                <a:cs typeface="Times New Roman" pitchFamily="18" charset="0"/>
              </a:rPr>
              <a:t>    </a:t>
            </a:r>
            <a:r>
              <a:rPr lang="en-US" sz="2200" dirty="0" err="1" smtClean="0">
                <a:solidFill>
                  <a:srgbClr val="0000FF"/>
                </a:solidFill>
                <a:latin typeface="Times New Roman" pitchFamily="18" charset="0"/>
                <a:cs typeface="Times New Roman" pitchFamily="18" charset="0"/>
              </a:rPr>
              <a:t>rainrate</a:t>
            </a:r>
            <a:r>
              <a:rPr lang="en-US" sz="2200" dirty="0" smtClean="0">
                <a:solidFill>
                  <a:srgbClr val="0000FF"/>
                </a:solidFill>
                <a:latin typeface="Times New Roman" pitchFamily="18" charset="0"/>
                <a:cs typeface="Times New Roman" pitchFamily="18" charset="0"/>
              </a:rPr>
              <a:t> relationships are not found;</a:t>
            </a:r>
          </a:p>
        </p:txBody>
      </p:sp>
      <p:sp>
        <p:nvSpPr>
          <p:cNvPr id="2" name="Slide Number Placeholder 1"/>
          <p:cNvSpPr>
            <a:spLocks noGrp="1"/>
          </p:cNvSpPr>
          <p:nvPr>
            <p:ph type="sldNum" sz="quarter" idx="12"/>
          </p:nvPr>
        </p:nvSpPr>
        <p:spPr/>
        <p:txBody>
          <a:bodyPr/>
          <a:lstStyle/>
          <a:p>
            <a:fld id="{774E74FF-2236-4B88-9D17-DFCF666A5EBE}" type="slidenum">
              <a:rPr lang="en-US" smtClean="0"/>
              <a:pPr/>
              <a:t>25</a:t>
            </a:fld>
            <a:endParaRPr lang="en-US" dirty="0"/>
          </a:p>
        </p:txBody>
      </p:sp>
    </p:spTree>
    <p:extLst>
      <p:ext uri="{BB962C8B-B14F-4D97-AF65-F5344CB8AC3E}">
        <p14:creationId xmlns:p14="http://schemas.microsoft.com/office/powerpoint/2010/main" val="2315762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NESDIS STAR</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a:solidFill>
                  <a:srgbClr val="0070C0"/>
                </a:solidFill>
              </a:rPr>
              <a:t>Bayler</a:t>
            </a:r>
            <a:endParaRPr lang="en-US" dirty="0">
              <a:solidFill>
                <a:srgbClr val="0070C0"/>
              </a:solidFill>
            </a:endParaRPr>
          </a:p>
          <a:p>
            <a:r>
              <a:rPr lang="en-US" dirty="0">
                <a:solidFill>
                  <a:srgbClr val="0070C0"/>
                </a:solidFill>
              </a:rPr>
              <a:t>Cao</a:t>
            </a:r>
          </a:p>
          <a:p>
            <a:r>
              <a:rPr lang="en-US" dirty="0" err="1">
                <a:solidFill>
                  <a:srgbClr val="0070C0"/>
                </a:solidFill>
              </a:rPr>
              <a:t>Divakarla</a:t>
            </a:r>
            <a:endParaRPr lang="en-US" dirty="0">
              <a:solidFill>
                <a:srgbClr val="0070C0"/>
              </a:solidFill>
            </a:endParaRPr>
          </a:p>
          <a:p>
            <a:r>
              <a:rPr lang="en-US" dirty="0">
                <a:solidFill>
                  <a:srgbClr val="0070C0"/>
                </a:solidFill>
              </a:rPr>
              <a:t>Flynn (2</a:t>
            </a:r>
            <a:r>
              <a:rPr lang="en-US" dirty="0" smtClean="0">
                <a:solidFill>
                  <a:srgbClr val="0070C0"/>
                </a:solidFill>
              </a:rPr>
              <a:t>)</a:t>
            </a:r>
          </a:p>
          <a:p>
            <a:r>
              <a:rPr lang="en-US" dirty="0" err="1" smtClean="0">
                <a:solidFill>
                  <a:srgbClr val="0070C0"/>
                </a:solidFill>
              </a:rPr>
              <a:t>Kuligowski</a:t>
            </a:r>
            <a:r>
              <a:rPr lang="en-US" dirty="0" smtClean="0">
                <a:solidFill>
                  <a:srgbClr val="0070C0"/>
                </a:solidFill>
              </a:rPr>
              <a:t> (2)</a:t>
            </a:r>
          </a:p>
          <a:p>
            <a:r>
              <a:rPr lang="en-US" dirty="0" smtClean="0">
                <a:solidFill>
                  <a:srgbClr val="0070C0"/>
                </a:solidFill>
              </a:rPr>
              <a:t>Liu</a:t>
            </a:r>
          </a:p>
          <a:p>
            <a:r>
              <a:rPr lang="en-US" dirty="0" err="1" smtClean="0">
                <a:solidFill>
                  <a:srgbClr val="0070C0"/>
                </a:solidFill>
              </a:rPr>
              <a:t>Nali</a:t>
            </a:r>
            <a:r>
              <a:rPr lang="en-US" dirty="0" smtClean="0">
                <a:solidFill>
                  <a:srgbClr val="0070C0"/>
                </a:solidFill>
              </a:rPr>
              <a:t> (3)</a:t>
            </a:r>
            <a:endParaRPr lang="en-US" dirty="0">
              <a:solidFill>
                <a:srgbClr val="0070C0"/>
              </a:solidFill>
            </a:endParaRPr>
          </a:p>
          <a:p>
            <a:r>
              <a:rPr lang="en-US" dirty="0" err="1">
                <a:solidFill>
                  <a:srgbClr val="0070C0"/>
                </a:solidFill>
              </a:rPr>
              <a:t>Pisut</a:t>
            </a:r>
            <a:endParaRPr lang="en-US" dirty="0">
              <a:solidFill>
                <a:srgbClr val="0070C0"/>
              </a:solidFill>
            </a:endParaRPr>
          </a:p>
          <a:p>
            <a:r>
              <a:rPr lang="en-US" dirty="0" smtClean="0">
                <a:solidFill>
                  <a:srgbClr val="0070C0"/>
                </a:solidFill>
              </a:rPr>
              <a:t>Pryor</a:t>
            </a:r>
          </a:p>
          <a:p>
            <a:r>
              <a:rPr lang="en-US" dirty="0" err="1" smtClean="0">
                <a:solidFill>
                  <a:srgbClr val="0070C0"/>
                </a:solidFill>
              </a:rPr>
              <a:t>Reale</a:t>
            </a:r>
            <a:r>
              <a:rPr lang="en-US" dirty="0" smtClean="0">
                <a:solidFill>
                  <a:srgbClr val="0070C0"/>
                </a:solidFill>
              </a:rPr>
              <a:t> (2)</a:t>
            </a:r>
          </a:p>
          <a:p>
            <a:r>
              <a:rPr lang="en-US" dirty="0" smtClean="0">
                <a:solidFill>
                  <a:srgbClr val="0070C0"/>
                </a:solidFill>
              </a:rPr>
              <a:t>Wu (2)</a:t>
            </a:r>
            <a:endParaRPr lang="en-US" dirty="0">
              <a:solidFill>
                <a:srgbClr val="0070C0"/>
              </a:solidFill>
            </a:endParaRPr>
          </a:p>
          <a:p>
            <a:endParaRPr lang="en-US" dirty="0">
              <a:solidFill>
                <a:srgbClr val="0070C0"/>
              </a:solidFill>
            </a:endParaRPr>
          </a:p>
        </p:txBody>
      </p:sp>
      <p:sp>
        <p:nvSpPr>
          <p:cNvPr id="4" name="Slide Number Placeholder 3"/>
          <p:cNvSpPr>
            <a:spLocks noGrp="1"/>
          </p:cNvSpPr>
          <p:nvPr>
            <p:ph type="sldNum" sz="quarter" idx="12"/>
          </p:nvPr>
        </p:nvSpPr>
        <p:spPr/>
        <p:txBody>
          <a:bodyPr/>
          <a:lstStyle/>
          <a:p>
            <a:fld id="{4811FE87-FA50-425C-B77B-0916B103A462}" type="slidenum">
              <a:rPr lang="en-US" smtClean="0"/>
              <a:t>26</a:t>
            </a:fld>
            <a:endParaRPr lang="en-US"/>
          </a:p>
        </p:txBody>
      </p:sp>
    </p:spTree>
    <p:extLst>
      <p:ext uri="{BB962C8B-B14F-4D97-AF65-F5344CB8AC3E}">
        <p14:creationId xmlns:p14="http://schemas.microsoft.com/office/powerpoint/2010/main" val="757978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609600"/>
            <a:ext cx="9144000" cy="685800"/>
          </a:xfrm>
        </p:spPr>
        <p:txBody>
          <a:bodyPr>
            <a:normAutofit fontScale="90000"/>
          </a:bodyPr>
          <a:lstStyle/>
          <a:p>
            <a:pPr lvl="3" algn="l"/>
            <a:r>
              <a:rPr lang="en-US" sz="1100" dirty="0" smtClean="0"/>
              <a:t>	Joint Session (</a:t>
            </a:r>
            <a:r>
              <a:rPr lang="en-US" sz="1100" dirty="0" smtClean="0">
                <a:solidFill>
                  <a:srgbClr val="0000FF"/>
                </a:solidFill>
              </a:rPr>
              <a:t>Oral</a:t>
            </a:r>
            <a:r>
              <a:rPr lang="en-US" sz="1100" dirty="0" smtClean="0"/>
              <a:t>):  	2</a:t>
            </a:r>
            <a:r>
              <a:rPr lang="en-US" sz="1100" baseline="30000" dirty="0" smtClean="0"/>
              <a:t>nd</a:t>
            </a:r>
            <a:r>
              <a:rPr lang="en-US" sz="1100" dirty="0" smtClean="0"/>
              <a:t> Conference on Transition of Research to Operations</a:t>
            </a:r>
            <a:br>
              <a:rPr lang="en-US" sz="1100" dirty="0" smtClean="0"/>
            </a:br>
            <a:r>
              <a:rPr lang="en-US" sz="1100" dirty="0" smtClean="0"/>
              <a:t>			18</a:t>
            </a:r>
            <a:r>
              <a:rPr lang="en-US" sz="1100" baseline="30000" dirty="0" smtClean="0"/>
              <a:t>th</a:t>
            </a:r>
            <a:r>
              <a:rPr lang="en-US" sz="1100" dirty="0" smtClean="0"/>
              <a:t> Conference on Satellite Meteorology, Oceanography and Climatology</a:t>
            </a:r>
            <a:br>
              <a:rPr lang="en-US" sz="1100" dirty="0" smtClean="0"/>
            </a:br>
            <a:r>
              <a:rPr lang="en-US" sz="1100" dirty="0" smtClean="0"/>
              <a:t>			1</a:t>
            </a:r>
            <a:r>
              <a:rPr lang="en-US" sz="1100" baseline="30000" dirty="0" smtClean="0"/>
              <a:t>st</a:t>
            </a:r>
            <a:r>
              <a:rPr lang="en-US" sz="1100" dirty="0" smtClean="0"/>
              <a:t> Joint AMS-Asia Satellite Meteorology Conference</a:t>
            </a:r>
            <a:br>
              <a:rPr lang="en-US" sz="1100" dirty="0" smtClean="0"/>
            </a:br>
            <a:r>
              <a:rPr lang="en-US" sz="1100" dirty="0" smtClean="0"/>
              <a:t>              </a:t>
            </a:r>
            <a:r>
              <a:rPr lang="en-US" sz="1400" b="1" dirty="0" smtClean="0">
                <a:solidFill>
                  <a:srgbClr val="0000FF"/>
                </a:solidFill>
              </a:rPr>
              <a:t>The Application of Satellite SSS Observations to Operational Passive Microwave Radiometry</a:t>
            </a:r>
            <a:endParaRPr lang="en-US" sz="1400" dirty="0">
              <a:solidFill>
                <a:srgbClr val="0000FF"/>
              </a:solidFill>
            </a:endParaRPr>
          </a:p>
        </p:txBody>
      </p:sp>
      <p:pic>
        <p:nvPicPr>
          <p:cNvPr id="2070" name="Picture 22" descr="D:\Home\ebayler\My Documents\_PAPERS\CRTM1 SSS considerations\plots_common\SSS1-WOA_Tb0_CRTM_55dgr\19GHz\SSS1-WOA_Tb0_CRTM_55dgr_19_v_06Jun.tif"/>
          <p:cNvPicPr>
            <a:picLocks noChangeAspect="1" noChangeArrowheads="1"/>
          </p:cNvPicPr>
          <p:nvPr/>
        </p:nvPicPr>
        <p:blipFill>
          <a:blip r:embed="rId3" cstate="print"/>
          <a:srcRect l="6325" r="3016"/>
          <a:stretch>
            <a:fillRect/>
          </a:stretch>
        </p:blipFill>
        <p:spPr bwMode="auto">
          <a:xfrm>
            <a:off x="4811087" y="1447800"/>
            <a:ext cx="3799513" cy="2514600"/>
          </a:xfrm>
          <a:prstGeom prst="rect">
            <a:avLst/>
          </a:prstGeom>
          <a:noFill/>
        </p:spPr>
      </p:pic>
      <p:pic>
        <p:nvPicPr>
          <p:cNvPr id="2071" name="Picture 23" descr="D:\Home\ebayler\My Documents\_PAPERS\CRTM1 SSS considerations\plots_common\SSS1-WOA_Tb0_CRTM_55dgr\19GHz\SSS1-WOA_Tb0_CRTM_55dgr_19_v_12Dec.tif"/>
          <p:cNvPicPr>
            <a:picLocks noChangeAspect="1" noChangeArrowheads="1"/>
          </p:cNvPicPr>
          <p:nvPr/>
        </p:nvPicPr>
        <p:blipFill>
          <a:blip r:embed="rId4" cstate="print"/>
          <a:srcRect l="6325" r="3016"/>
          <a:stretch>
            <a:fillRect/>
          </a:stretch>
        </p:blipFill>
        <p:spPr bwMode="auto">
          <a:xfrm>
            <a:off x="4811087" y="4038601"/>
            <a:ext cx="3799513" cy="2514600"/>
          </a:xfrm>
          <a:prstGeom prst="rect">
            <a:avLst/>
          </a:prstGeom>
          <a:noFill/>
        </p:spPr>
      </p:pic>
      <p:sp>
        <p:nvSpPr>
          <p:cNvPr id="12" name="TextBox 11"/>
          <p:cNvSpPr txBox="1"/>
          <p:nvPr/>
        </p:nvSpPr>
        <p:spPr>
          <a:xfrm>
            <a:off x="6199496" y="3684896"/>
            <a:ext cx="899605" cy="276999"/>
          </a:xfrm>
          <a:prstGeom prst="rect">
            <a:avLst/>
          </a:prstGeom>
          <a:noFill/>
        </p:spPr>
        <p:txBody>
          <a:bodyPr wrap="none" rtlCol="0">
            <a:spAutoFit/>
          </a:bodyPr>
          <a:lstStyle/>
          <a:p>
            <a:r>
              <a:rPr lang="en-US" sz="1200" dirty="0" smtClean="0"/>
              <a:t>June 2010</a:t>
            </a:r>
            <a:endParaRPr lang="en-US" sz="1200" dirty="0"/>
          </a:p>
        </p:txBody>
      </p:sp>
      <p:sp>
        <p:nvSpPr>
          <p:cNvPr id="13" name="TextBox 12"/>
          <p:cNvSpPr txBox="1"/>
          <p:nvPr/>
        </p:nvSpPr>
        <p:spPr>
          <a:xfrm>
            <a:off x="6014614" y="6276201"/>
            <a:ext cx="1274708" cy="276999"/>
          </a:xfrm>
          <a:prstGeom prst="rect">
            <a:avLst/>
          </a:prstGeom>
          <a:noFill/>
        </p:spPr>
        <p:txBody>
          <a:bodyPr wrap="none" rtlCol="0">
            <a:spAutoFit/>
          </a:bodyPr>
          <a:lstStyle/>
          <a:p>
            <a:r>
              <a:rPr lang="en-US" sz="1200" dirty="0" smtClean="0"/>
              <a:t>December 2010</a:t>
            </a:r>
            <a:endParaRPr lang="en-US" sz="1200" dirty="0"/>
          </a:p>
        </p:txBody>
      </p:sp>
      <p:sp>
        <p:nvSpPr>
          <p:cNvPr id="14" name="TextBox 13"/>
          <p:cNvSpPr txBox="1"/>
          <p:nvPr/>
        </p:nvSpPr>
        <p:spPr>
          <a:xfrm>
            <a:off x="7087771" y="6477000"/>
            <a:ext cx="1980029" cy="215444"/>
          </a:xfrm>
          <a:prstGeom prst="rect">
            <a:avLst/>
          </a:prstGeom>
          <a:noFill/>
        </p:spPr>
        <p:txBody>
          <a:bodyPr wrap="none" rtlCol="0">
            <a:spAutoFit/>
          </a:bodyPr>
          <a:lstStyle/>
          <a:p>
            <a:r>
              <a:rPr lang="en-US" sz="800" dirty="0" smtClean="0"/>
              <a:t>Data provided by ESA and SMOS-BEC</a:t>
            </a:r>
            <a:endParaRPr lang="en-US" sz="800" dirty="0"/>
          </a:p>
        </p:txBody>
      </p:sp>
      <p:sp>
        <p:nvSpPr>
          <p:cNvPr id="2053" name="Rectangle 5"/>
          <p:cNvSpPr>
            <a:spLocks noGrp="1" noChangeArrowheads="1"/>
          </p:cNvSpPr>
          <p:nvPr>
            <p:ph type="body" sz="half" idx="1"/>
          </p:nvPr>
        </p:nvSpPr>
        <p:spPr>
          <a:xfrm>
            <a:off x="0" y="1600200"/>
            <a:ext cx="5105400" cy="4953000"/>
          </a:xfrm>
        </p:spPr>
        <p:txBody>
          <a:bodyPr/>
          <a:lstStyle/>
          <a:p>
            <a:pPr>
              <a:lnSpc>
                <a:spcPct val="90000"/>
              </a:lnSpc>
            </a:pPr>
            <a:r>
              <a:rPr lang="en-US" sz="1800" dirty="0" smtClean="0"/>
              <a:t>Surface Brightness Temperature (Tb</a:t>
            </a:r>
            <a:r>
              <a:rPr lang="en-US" sz="1800" baseline="-25000" dirty="0" smtClean="0"/>
              <a:t>0</a:t>
            </a:r>
            <a:r>
              <a:rPr lang="en-US" sz="1800" dirty="0" smtClean="0"/>
              <a:t>)</a:t>
            </a:r>
            <a:endParaRPr lang="en-US" sz="1800" dirty="0">
              <a:latin typeface="Cambria Math" pitchFamily="18" charset="0"/>
              <a:ea typeface="Cambria Math" pitchFamily="18" charset="0"/>
              <a:cs typeface="Lucida Sans" pitchFamily="34" charset="0"/>
            </a:endParaRPr>
          </a:p>
          <a:p>
            <a:pPr lvl="1">
              <a:lnSpc>
                <a:spcPct val="90000"/>
              </a:lnSpc>
            </a:pPr>
            <a:endParaRPr lang="en-US" sz="1600" dirty="0" smtClean="0"/>
          </a:p>
          <a:p>
            <a:pPr lvl="1">
              <a:lnSpc>
                <a:spcPct val="90000"/>
              </a:lnSpc>
              <a:buNone/>
            </a:pPr>
            <a:r>
              <a:rPr lang="en-US" sz="1600" b="1" dirty="0" smtClean="0">
                <a:solidFill>
                  <a:srgbClr val="FF0000"/>
                </a:solidFill>
              </a:rPr>
              <a:t>Tb</a:t>
            </a:r>
            <a:r>
              <a:rPr lang="en-US" sz="1600" b="1" baseline="-25000" dirty="0" smtClean="0">
                <a:solidFill>
                  <a:srgbClr val="FF0000"/>
                </a:solidFill>
              </a:rPr>
              <a:t>0</a:t>
            </a:r>
            <a:r>
              <a:rPr lang="en-US" sz="1600" b="1" dirty="0" smtClean="0">
                <a:solidFill>
                  <a:srgbClr val="FF0000"/>
                </a:solidFill>
              </a:rPr>
              <a:t> = SST </a:t>
            </a:r>
            <a:r>
              <a:rPr lang="en-US" sz="1600" b="1" dirty="0" smtClean="0">
                <a:solidFill>
                  <a:srgbClr val="FF0000"/>
                </a:solidFill>
                <a:sym typeface="Symbol"/>
              </a:rPr>
              <a:t> </a:t>
            </a:r>
            <a:r>
              <a:rPr lang="en-US" sz="1600" b="1" baseline="-25000" dirty="0" err="1" smtClean="0">
                <a:solidFill>
                  <a:srgbClr val="FF0000"/>
                </a:solidFill>
                <a:sym typeface="Symbol"/>
              </a:rPr>
              <a:t>sfc</a:t>
            </a:r>
            <a:endParaRPr lang="en-US" sz="1600" b="1" baseline="-25000" dirty="0" smtClean="0">
              <a:solidFill>
                <a:srgbClr val="FF0000"/>
              </a:solidFill>
              <a:sym typeface="Symbol"/>
            </a:endParaRPr>
          </a:p>
          <a:p>
            <a:pPr lvl="1">
              <a:lnSpc>
                <a:spcPct val="90000"/>
              </a:lnSpc>
              <a:buNone/>
            </a:pPr>
            <a:r>
              <a:rPr lang="en-US" sz="1600" baseline="-25000" dirty="0" smtClean="0">
                <a:solidFill>
                  <a:srgbClr val="FF0000"/>
                </a:solidFill>
                <a:sym typeface="Symbol"/>
              </a:rPr>
              <a:t>	Assumed:  Flat sea, no wind, 55° viewing angle, vertical polarization</a:t>
            </a:r>
            <a:endParaRPr lang="en-US" sz="1600" dirty="0">
              <a:solidFill>
                <a:srgbClr val="FF0000"/>
              </a:solidFill>
            </a:endParaRPr>
          </a:p>
          <a:p>
            <a:pPr>
              <a:lnSpc>
                <a:spcPct val="90000"/>
              </a:lnSpc>
              <a:spcBef>
                <a:spcPts val="1000"/>
              </a:spcBef>
            </a:pPr>
            <a:r>
              <a:rPr lang="en-US" sz="1800" dirty="0" smtClean="0"/>
              <a:t>Tb</a:t>
            </a:r>
            <a:r>
              <a:rPr lang="en-US" sz="1800" baseline="-25000" dirty="0" smtClean="0"/>
              <a:t>0</a:t>
            </a:r>
            <a:r>
              <a:rPr lang="en-US" sz="1800" dirty="0" smtClean="0"/>
              <a:t> difference due near-real-time SSS </a:t>
            </a:r>
            <a:r>
              <a:rPr lang="en-US" sz="1800" dirty="0" err="1" smtClean="0"/>
              <a:t>vs</a:t>
            </a:r>
            <a:r>
              <a:rPr lang="en-US" sz="1800" dirty="0" smtClean="0"/>
              <a:t> climatology at operationally-representative frequencies</a:t>
            </a:r>
          </a:p>
          <a:p>
            <a:pPr lvl="1">
              <a:lnSpc>
                <a:spcPct val="90000"/>
              </a:lnSpc>
            </a:pPr>
            <a:r>
              <a:rPr lang="en-US" sz="1400" dirty="0" smtClean="0">
                <a:solidFill>
                  <a:schemeClr val="tx1"/>
                </a:solidFill>
              </a:rPr>
              <a:t>Data</a:t>
            </a:r>
            <a:endParaRPr lang="en-US" sz="1400" dirty="0">
              <a:solidFill>
                <a:schemeClr val="tx1"/>
              </a:solidFill>
            </a:endParaRPr>
          </a:p>
          <a:p>
            <a:pPr lvl="2">
              <a:lnSpc>
                <a:spcPct val="90000"/>
              </a:lnSpc>
            </a:pPr>
            <a:r>
              <a:rPr lang="en-GB" sz="1100" dirty="0" smtClean="0">
                <a:solidFill>
                  <a:schemeClr val="tx1"/>
                </a:solidFill>
              </a:rPr>
              <a:t>NOAA/NODC World Ocean Atlas 2009 SSS</a:t>
            </a:r>
          </a:p>
          <a:p>
            <a:pPr lvl="2">
              <a:lnSpc>
                <a:spcPct val="90000"/>
              </a:lnSpc>
            </a:pPr>
            <a:r>
              <a:rPr lang="en-GB" sz="1100" dirty="0" smtClean="0">
                <a:solidFill>
                  <a:schemeClr val="tx1"/>
                </a:solidFill>
              </a:rPr>
              <a:t>SMOS Barcelona Expert Centre Level-3 SSS</a:t>
            </a:r>
            <a:endParaRPr lang="en-GB" sz="1100" dirty="0">
              <a:solidFill>
                <a:schemeClr val="tx1"/>
              </a:solidFill>
            </a:endParaRPr>
          </a:p>
          <a:p>
            <a:pPr lvl="1">
              <a:lnSpc>
                <a:spcPct val="90000"/>
              </a:lnSpc>
              <a:spcBef>
                <a:spcPct val="35000"/>
              </a:spcBef>
            </a:pPr>
            <a:r>
              <a:rPr lang="en-GB" sz="1400" dirty="0" smtClean="0">
                <a:solidFill>
                  <a:schemeClr val="tx1"/>
                </a:solidFill>
              </a:rPr>
              <a:t>Frequencies</a:t>
            </a:r>
            <a:endParaRPr lang="en-GB" sz="1400" dirty="0">
              <a:solidFill>
                <a:schemeClr val="tx1"/>
              </a:solidFill>
            </a:endParaRPr>
          </a:p>
          <a:p>
            <a:pPr lvl="2">
              <a:lnSpc>
                <a:spcPct val="90000"/>
              </a:lnSpc>
              <a:spcBef>
                <a:spcPct val="35000"/>
              </a:spcBef>
            </a:pPr>
            <a:r>
              <a:rPr lang="en-GB" sz="1100" dirty="0" smtClean="0">
                <a:solidFill>
                  <a:schemeClr val="tx1"/>
                </a:solidFill>
              </a:rPr>
              <a:t>6, 11, 19, 23, 37 GHz</a:t>
            </a:r>
            <a:endParaRPr lang="en-GB" sz="1100" dirty="0">
              <a:solidFill>
                <a:schemeClr val="tx1"/>
              </a:solidFill>
            </a:endParaRPr>
          </a:p>
          <a:p>
            <a:pPr>
              <a:lnSpc>
                <a:spcPct val="90000"/>
              </a:lnSpc>
              <a:spcBef>
                <a:spcPts val="1000"/>
              </a:spcBef>
            </a:pPr>
            <a:r>
              <a:rPr lang="en-US" sz="1800" b="1" dirty="0" smtClean="0">
                <a:solidFill>
                  <a:srgbClr val="FF0000"/>
                </a:solidFill>
              </a:rPr>
              <a:t>IMPACT:  Passive Microwave Retrievals</a:t>
            </a:r>
            <a:endParaRPr lang="en-US" sz="1800" b="1" dirty="0">
              <a:solidFill>
                <a:srgbClr val="FF0000"/>
              </a:solidFill>
            </a:endParaRPr>
          </a:p>
          <a:p>
            <a:pPr lvl="1">
              <a:lnSpc>
                <a:spcPct val="90000"/>
              </a:lnSpc>
            </a:pPr>
            <a:r>
              <a:rPr lang="en-US" sz="1400" b="1" i="1" dirty="0" smtClean="0">
                <a:solidFill>
                  <a:srgbClr val="FF0000"/>
                </a:solidFill>
              </a:rPr>
              <a:t>SSS affects surface emissivity term</a:t>
            </a:r>
          </a:p>
          <a:p>
            <a:pPr lvl="1">
              <a:lnSpc>
                <a:spcPct val="90000"/>
              </a:lnSpc>
            </a:pPr>
            <a:r>
              <a:rPr lang="en-US" sz="1400" b="1" dirty="0" smtClean="0">
                <a:solidFill>
                  <a:schemeClr val="tx1"/>
                </a:solidFill>
              </a:rPr>
              <a:t>Near-real-time SSS improves accuracy </a:t>
            </a:r>
            <a:r>
              <a:rPr lang="en-US" sz="1400" b="1" dirty="0" err="1" smtClean="0">
                <a:solidFill>
                  <a:schemeClr val="tx1"/>
                </a:solidFill>
              </a:rPr>
              <a:t>vs</a:t>
            </a:r>
            <a:r>
              <a:rPr lang="en-US" sz="1400" b="1" dirty="0" smtClean="0">
                <a:solidFill>
                  <a:schemeClr val="tx1"/>
                </a:solidFill>
              </a:rPr>
              <a:t> climatological SSS values</a:t>
            </a:r>
            <a:endParaRPr lang="en-US" sz="1400" b="1" dirty="0">
              <a:solidFill>
                <a:schemeClr val="tx1"/>
              </a:solidFill>
            </a:endParaRPr>
          </a:p>
          <a:p>
            <a:pPr lvl="2">
              <a:lnSpc>
                <a:spcPct val="90000"/>
              </a:lnSpc>
            </a:pPr>
            <a:r>
              <a:rPr lang="en-US" sz="1200" b="1" dirty="0" smtClean="0">
                <a:solidFill>
                  <a:srgbClr val="FF0000"/>
                </a:solidFill>
              </a:rPr>
              <a:t>SSS climatologies notably sparse in space and time</a:t>
            </a:r>
          </a:p>
          <a:p>
            <a:pPr lvl="1">
              <a:lnSpc>
                <a:spcPct val="90000"/>
              </a:lnSpc>
            </a:pPr>
            <a:r>
              <a:rPr lang="en-US" sz="1400" b="1" dirty="0" smtClean="0">
                <a:solidFill>
                  <a:schemeClr val="tx1"/>
                </a:solidFill>
              </a:rPr>
              <a:t>Will reduce biases and uncertainty due to non-representative climatological values</a:t>
            </a:r>
            <a:endParaRPr lang="en-US" sz="1400" b="1" dirty="0">
              <a:solidFill>
                <a:schemeClr val="tx1"/>
              </a:solidFill>
            </a:endParaRPr>
          </a:p>
        </p:txBody>
      </p:sp>
      <p:pic>
        <p:nvPicPr>
          <p:cNvPr id="15" name="Picture 2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 y="1905000"/>
            <a:ext cx="4495800" cy="285750"/>
          </a:xfrm>
          <a:prstGeom prst="rect">
            <a:avLst/>
          </a:prstGeom>
          <a:noFill/>
        </p:spPr>
      </p:pic>
      <p:sp>
        <p:nvSpPr>
          <p:cNvPr id="2" name="Slide Number Placeholder 1"/>
          <p:cNvSpPr>
            <a:spLocks noGrp="1"/>
          </p:cNvSpPr>
          <p:nvPr>
            <p:ph type="sldNum" sz="quarter" idx="12"/>
          </p:nvPr>
        </p:nvSpPr>
        <p:spPr/>
        <p:txBody>
          <a:bodyPr/>
          <a:lstStyle/>
          <a:p>
            <a:fld id="{774E74FF-2236-4B88-9D17-DFCF666A5EBE}" type="slidenum">
              <a:rPr lang="en-US" smtClean="0"/>
              <a:pPr/>
              <a:t>27</a:t>
            </a:fld>
            <a:endParaRPr lang="en-US" dirty="0"/>
          </a:p>
        </p:txBody>
      </p:sp>
    </p:spTree>
    <p:extLst>
      <p:ext uri="{BB962C8B-B14F-4D97-AF65-F5344CB8AC3E}">
        <p14:creationId xmlns:p14="http://schemas.microsoft.com/office/powerpoint/2010/main" val="1112468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457200"/>
            <a:ext cx="9144000" cy="960438"/>
          </a:xfrm>
        </p:spPr>
        <p:txBody>
          <a:bodyPr>
            <a:normAutofit fontScale="90000"/>
          </a:bodyPr>
          <a:lstStyle/>
          <a:p>
            <a:r>
              <a:rPr lang="en-US" sz="1400" dirty="0" smtClean="0"/>
              <a:t>18th Conference on Satellite Meteorology, Oceanography and Climatology/</a:t>
            </a:r>
            <a:br>
              <a:rPr lang="en-US" sz="1400" dirty="0" smtClean="0"/>
            </a:br>
            <a:r>
              <a:rPr lang="en-US" sz="1400" dirty="0" smtClean="0"/>
              <a:t>First Joint AMS-Asia Satellite Meteorology Conference </a:t>
            </a:r>
            <a:r>
              <a:rPr lang="en-US" sz="1400" dirty="0" err="1"/>
              <a:t>Conference</a:t>
            </a:r>
            <a:r>
              <a:rPr lang="en-US" sz="1400" dirty="0"/>
              <a:t> </a:t>
            </a:r>
            <a:r>
              <a:rPr lang="en-US" sz="2800" dirty="0"/>
              <a:t/>
            </a:r>
            <a:br>
              <a:rPr lang="en-US" sz="2800" dirty="0"/>
            </a:br>
            <a:r>
              <a:rPr lang="en-US" sz="2000" dirty="0">
                <a:solidFill>
                  <a:srgbClr val="0000FF"/>
                </a:solidFill>
              </a:rPr>
              <a:t>Oral </a:t>
            </a:r>
            <a:r>
              <a:rPr lang="en-US" sz="2000" dirty="0" smtClean="0">
                <a:solidFill>
                  <a:srgbClr val="0000FF"/>
                </a:solidFill>
              </a:rPr>
              <a:t>– “</a:t>
            </a:r>
            <a:r>
              <a:rPr lang="en-US" sz="2000" dirty="0" smtClean="0">
                <a:solidFill>
                  <a:schemeClr val="tx1">
                    <a:lumMod val="95000"/>
                    <a:lumOff val="5000"/>
                  </a:schemeClr>
                </a:solidFill>
              </a:rPr>
              <a:t>NPP VIIRS SDR </a:t>
            </a:r>
            <a:r>
              <a:rPr lang="en-US" sz="2000" dirty="0" err="1" smtClean="0">
                <a:solidFill>
                  <a:schemeClr val="tx1">
                    <a:lumMod val="95000"/>
                    <a:lumOff val="5000"/>
                  </a:schemeClr>
                </a:solidFill>
              </a:rPr>
              <a:t>Postlaunch</a:t>
            </a:r>
            <a:r>
              <a:rPr lang="en-US" sz="2000" dirty="0" smtClean="0">
                <a:solidFill>
                  <a:schemeClr val="tx1">
                    <a:lumMod val="95000"/>
                    <a:lumOff val="5000"/>
                  </a:schemeClr>
                </a:solidFill>
              </a:rPr>
              <a:t> Calibration/Validation</a:t>
            </a:r>
            <a:r>
              <a:rPr lang="en-US" sz="2000" dirty="0" smtClean="0">
                <a:solidFill>
                  <a:srgbClr val="0000FF"/>
                </a:solidFill>
              </a:rPr>
              <a:t>”</a:t>
            </a:r>
            <a:r>
              <a:rPr lang="en-US" sz="2000" dirty="0">
                <a:solidFill>
                  <a:srgbClr val="0000FF"/>
                </a:solidFill>
              </a:rPr>
              <a:t/>
            </a:r>
            <a:br>
              <a:rPr lang="en-US" sz="2000" dirty="0">
                <a:solidFill>
                  <a:srgbClr val="0000FF"/>
                </a:solidFill>
              </a:rPr>
            </a:br>
            <a:r>
              <a:rPr lang="en-US" sz="1600" dirty="0" smtClean="0">
                <a:solidFill>
                  <a:srgbClr val="0000FF"/>
                </a:solidFill>
              </a:rPr>
              <a:t>C. Cao, Q. Liu, S. </a:t>
            </a:r>
            <a:r>
              <a:rPr lang="en-US" sz="1600" dirty="0" err="1" smtClean="0">
                <a:solidFill>
                  <a:srgbClr val="0000FF"/>
                </a:solidFill>
              </a:rPr>
              <a:t>Blonski</a:t>
            </a:r>
            <a:r>
              <a:rPr lang="en-US" sz="1600" dirty="0" smtClean="0">
                <a:solidFill>
                  <a:srgbClr val="0000FF"/>
                </a:solidFill>
              </a:rPr>
              <a:t>, et al.</a:t>
            </a:r>
            <a:endParaRPr lang="en-US" sz="1600" dirty="0">
              <a:solidFill>
                <a:srgbClr val="0000FF"/>
              </a:solidFill>
            </a:endParaRPr>
          </a:p>
        </p:txBody>
      </p:sp>
      <p:sp>
        <p:nvSpPr>
          <p:cNvPr id="2053" name="Rectangle 5"/>
          <p:cNvSpPr>
            <a:spLocks noGrp="1" noChangeArrowheads="1"/>
          </p:cNvSpPr>
          <p:nvPr>
            <p:ph type="body" sz="half" idx="1"/>
          </p:nvPr>
        </p:nvSpPr>
        <p:spPr>
          <a:xfrm>
            <a:off x="0" y="1600200"/>
            <a:ext cx="4800600" cy="4876800"/>
          </a:xfrm>
        </p:spPr>
        <p:txBody>
          <a:bodyPr/>
          <a:lstStyle/>
          <a:p>
            <a:pPr>
              <a:lnSpc>
                <a:spcPct val="90000"/>
              </a:lnSpc>
            </a:pPr>
            <a:r>
              <a:rPr lang="en-US" sz="1800" dirty="0" smtClean="0"/>
              <a:t>Intensive Cal/Val started when VIIRS Nadir Door Opened on 11/21/2011. </a:t>
            </a:r>
          </a:p>
          <a:p>
            <a:pPr lvl="1">
              <a:lnSpc>
                <a:spcPct val="90000"/>
              </a:lnSpc>
            </a:pPr>
            <a:r>
              <a:rPr lang="en-US" sz="1600" dirty="0" smtClean="0"/>
              <a:t>57 cal/</a:t>
            </a:r>
            <a:r>
              <a:rPr lang="en-US" sz="1600" dirty="0" err="1" smtClean="0"/>
              <a:t>val</a:t>
            </a:r>
            <a:r>
              <a:rPr lang="en-US" sz="1600" dirty="0" smtClean="0"/>
              <a:t> tasks by five organizations</a:t>
            </a:r>
            <a:endParaRPr lang="en-US" sz="1600" dirty="0"/>
          </a:p>
          <a:p>
            <a:pPr lvl="1">
              <a:lnSpc>
                <a:spcPct val="90000"/>
              </a:lnSpc>
            </a:pPr>
            <a:r>
              <a:rPr lang="en-US" sz="1600" dirty="0" smtClean="0"/>
              <a:t>VIIRS producing excellent images</a:t>
            </a:r>
          </a:p>
          <a:p>
            <a:pPr lvl="1">
              <a:lnSpc>
                <a:spcPct val="90000"/>
              </a:lnSpc>
            </a:pPr>
            <a:r>
              <a:rPr lang="en-US" sz="1600" dirty="0" smtClean="0"/>
              <a:t>Channel gain degradation in some channels is under investigation</a:t>
            </a:r>
            <a:endParaRPr lang="en-US" sz="1600" dirty="0"/>
          </a:p>
          <a:p>
            <a:pPr>
              <a:lnSpc>
                <a:spcPct val="90000"/>
              </a:lnSpc>
            </a:pPr>
            <a:r>
              <a:rPr lang="en-US" sz="1800" dirty="0" smtClean="0"/>
              <a:t>VIIRS comprehensive calibration approach</a:t>
            </a:r>
            <a:endParaRPr lang="en-US" sz="1800" dirty="0"/>
          </a:p>
          <a:p>
            <a:pPr lvl="1">
              <a:lnSpc>
                <a:spcPct val="90000"/>
              </a:lnSpc>
            </a:pPr>
            <a:r>
              <a:rPr lang="en-US" sz="1600" dirty="0" smtClean="0"/>
              <a:t>Onboard calibration similar to MODIS</a:t>
            </a:r>
            <a:endParaRPr lang="en-US" sz="1600" dirty="0"/>
          </a:p>
          <a:p>
            <a:pPr lvl="1">
              <a:lnSpc>
                <a:spcPct val="90000"/>
              </a:lnSpc>
            </a:pPr>
            <a:r>
              <a:rPr lang="en-GB" sz="1600" dirty="0" smtClean="0"/>
              <a:t>SNO and </a:t>
            </a:r>
            <a:r>
              <a:rPr lang="en-GB" sz="1600" dirty="0" err="1" smtClean="0"/>
              <a:t>SNOx</a:t>
            </a:r>
            <a:r>
              <a:rPr lang="en-GB" sz="1600" dirty="0" smtClean="0"/>
              <a:t> method essential</a:t>
            </a:r>
          </a:p>
          <a:p>
            <a:pPr lvl="2">
              <a:lnSpc>
                <a:spcPct val="90000"/>
              </a:lnSpc>
              <a:spcBef>
                <a:spcPct val="35000"/>
              </a:spcBef>
            </a:pPr>
            <a:r>
              <a:rPr lang="en-GB" sz="1400" dirty="0" smtClean="0"/>
              <a:t>Polar vs. Tropical SNOs</a:t>
            </a:r>
          </a:p>
          <a:p>
            <a:pPr lvl="2">
              <a:lnSpc>
                <a:spcPct val="90000"/>
              </a:lnSpc>
              <a:spcBef>
                <a:spcPct val="35000"/>
              </a:spcBef>
            </a:pPr>
            <a:r>
              <a:rPr lang="en-GB" sz="1400" dirty="0" smtClean="0"/>
              <a:t>Both radiometric and </a:t>
            </a:r>
            <a:r>
              <a:rPr lang="en-GB" sz="1400" dirty="0" err="1" smtClean="0"/>
              <a:t>geolocation</a:t>
            </a:r>
            <a:r>
              <a:rPr lang="en-GB" sz="1400" dirty="0" smtClean="0"/>
              <a:t> verification</a:t>
            </a:r>
            <a:endParaRPr lang="en-GB" sz="1400" dirty="0"/>
          </a:p>
          <a:p>
            <a:pPr>
              <a:lnSpc>
                <a:spcPct val="90000"/>
              </a:lnSpc>
            </a:pPr>
            <a:r>
              <a:rPr lang="en-US" sz="1800" dirty="0" smtClean="0"/>
              <a:t>SWIR and LWIR channels will be available soon.</a:t>
            </a:r>
            <a:endParaRPr lang="en-US" sz="1800" dirty="0"/>
          </a:p>
          <a:p>
            <a:pPr lvl="1">
              <a:lnSpc>
                <a:spcPct val="90000"/>
              </a:lnSpc>
            </a:pPr>
            <a:r>
              <a:rPr lang="en-GB" sz="1600" dirty="0" smtClean="0"/>
              <a:t>The VIIRS SDR team is working hard to ensure the SDR quality.</a:t>
            </a:r>
            <a:endParaRPr lang="en-US" sz="1600" dirty="0" smtClean="0"/>
          </a:p>
          <a:p>
            <a:pPr lvl="1">
              <a:lnSpc>
                <a:spcPct val="90000"/>
              </a:lnSpc>
            </a:pPr>
            <a:r>
              <a:rPr lang="en-US" sz="1600" dirty="0" smtClean="0"/>
              <a:t>More information available at STAR VIIRS website: </a:t>
            </a:r>
            <a:r>
              <a:rPr lang="en-US" sz="1200" dirty="0" smtClean="0">
                <a:hlinkClick r:id="rId3"/>
              </a:rPr>
              <a:t>http://www.star.nesdis.noaa.gov/jpss/VIIRS/</a:t>
            </a:r>
            <a:endParaRPr lang="en-US" sz="1200" dirty="0"/>
          </a:p>
        </p:txBody>
      </p:sp>
      <p:pic>
        <p:nvPicPr>
          <p:cNvPr id="2070" name="Picture 22"/>
          <p:cNvPicPr>
            <a:picLocks noChangeAspect="1" noChangeArrowheads="1"/>
          </p:cNvPicPr>
          <p:nvPr/>
        </p:nvPicPr>
        <p:blipFill>
          <a:blip r:embed="rId4" cstate="print"/>
          <a:srcRect/>
          <a:stretch>
            <a:fillRect/>
          </a:stretch>
        </p:blipFill>
        <p:spPr bwMode="auto">
          <a:xfrm>
            <a:off x="5029200" y="1676400"/>
            <a:ext cx="3652837" cy="2187545"/>
          </a:xfrm>
          <a:prstGeom prst="rect">
            <a:avLst/>
          </a:prstGeom>
          <a:noFill/>
          <a:ln w="9525">
            <a:noFill/>
            <a:miter lim="800000"/>
            <a:headEnd/>
            <a:tailEnd/>
          </a:ln>
        </p:spPr>
      </p:pic>
      <p:pic>
        <p:nvPicPr>
          <p:cNvPr id="2071" name="Picture 23"/>
          <p:cNvPicPr>
            <a:picLocks noChangeAspect="1" noChangeArrowheads="1"/>
          </p:cNvPicPr>
          <p:nvPr/>
        </p:nvPicPr>
        <p:blipFill>
          <a:blip r:embed="rId5" cstate="print"/>
          <a:srcRect/>
          <a:stretch>
            <a:fillRect/>
          </a:stretch>
        </p:blipFill>
        <p:spPr bwMode="auto">
          <a:xfrm>
            <a:off x="4953000" y="4191000"/>
            <a:ext cx="3657600" cy="22065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74E74FF-2236-4B88-9D17-DFCF666A5EBE}" type="slidenum">
              <a:rPr lang="en-US" smtClean="0"/>
              <a:pPr/>
              <a:t>28</a:t>
            </a:fld>
            <a:endParaRPr lang="en-US" dirty="0"/>
          </a:p>
        </p:txBody>
      </p:sp>
    </p:spTree>
    <p:extLst>
      <p:ext uri="{BB962C8B-B14F-4D97-AF65-F5344CB8AC3E}">
        <p14:creationId xmlns:p14="http://schemas.microsoft.com/office/powerpoint/2010/main" val="3485987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 y="533400"/>
            <a:ext cx="8839200" cy="960438"/>
          </a:xfrm>
        </p:spPr>
        <p:txBody>
          <a:bodyPr/>
          <a:lstStyle/>
          <a:p>
            <a:pPr>
              <a:defRPr/>
            </a:pPr>
            <a:r>
              <a:rPr lang="en-US" sz="1400" dirty="0" smtClean="0"/>
              <a:t>Eighth Annual Symposium on Future Operational Environmental Satellite Systems </a:t>
            </a:r>
            <a:r>
              <a:rPr lang="en-US" sz="2800" dirty="0"/>
              <a:t/>
            </a:r>
            <a:br>
              <a:rPr lang="en-US" sz="2800" dirty="0"/>
            </a:br>
            <a:r>
              <a:rPr lang="en-US" sz="1600" dirty="0" smtClean="0">
                <a:solidFill>
                  <a:srgbClr val="0000FF"/>
                </a:solidFill>
              </a:rPr>
              <a:t>Oral - “</a:t>
            </a:r>
            <a:r>
              <a:rPr lang="en-US" sz="1600" dirty="0" smtClean="0">
                <a:solidFill>
                  <a:srgbClr val="0000FF"/>
                </a:solidFill>
                <a:latin typeface="Calibri" pitchFamily="34" charset="0"/>
              </a:rPr>
              <a:t>Pre-Launch to Post-Launch Transition and Evaluation of CrIMSS EDR Algorithm and Products</a:t>
            </a:r>
            <a:r>
              <a:rPr lang="en-US" sz="1600" dirty="0" smtClean="0">
                <a:solidFill>
                  <a:srgbClr val="0000FF"/>
                </a:solidFill>
              </a:rPr>
              <a:t>”</a:t>
            </a:r>
            <a:r>
              <a:rPr lang="en-US" sz="2000" dirty="0">
                <a:solidFill>
                  <a:srgbClr val="0000FF"/>
                </a:solidFill>
              </a:rPr>
              <a:t/>
            </a:r>
            <a:br>
              <a:rPr lang="en-US" sz="2000" dirty="0">
                <a:solidFill>
                  <a:srgbClr val="0000FF"/>
                </a:solidFill>
              </a:rPr>
            </a:br>
            <a:r>
              <a:rPr lang="en-US" sz="1200" b="1" dirty="0" smtClean="0">
                <a:latin typeface="Calibri" pitchFamily="34" charset="0"/>
              </a:rPr>
              <a:t>Murty Divakarla, C.D. Barnet, M. Goldberg D. Gu, X. Liu, Tom King, </a:t>
            </a:r>
            <a:br>
              <a:rPr lang="en-US" sz="1200" b="1" dirty="0" smtClean="0">
                <a:latin typeface="Calibri" pitchFamily="34" charset="0"/>
              </a:rPr>
            </a:br>
            <a:r>
              <a:rPr lang="en-US" sz="1200" b="1" dirty="0" smtClean="0">
                <a:latin typeface="Calibri" pitchFamily="34" charset="0"/>
              </a:rPr>
              <a:t>W. Blackwell, X. Xiong, E. Maddy</a:t>
            </a:r>
            <a:r>
              <a:rPr lang="en-US" sz="1200" b="1" baseline="30000" dirty="0" smtClean="0">
                <a:latin typeface="Calibri" pitchFamily="34" charset="0"/>
              </a:rPr>
              <a:t> </a:t>
            </a:r>
            <a:r>
              <a:rPr lang="en-US" sz="1200" b="1" dirty="0" smtClean="0">
                <a:latin typeface="Calibri" pitchFamily="34" charset="0"/>
              </a:rPr>
              <a:t>, N.R. Nalli, A. Gambacorta, G. Guo, X.L. Ma, S. Kizer, H.Xie, and K. Zhang</a:t>
            </a:r>
            <a:endParaRPr lang="en-US" sz="2000" dirty="0">
              <a:solidFill>
                <a:srgbClr val="0000FF"/>
              </a:solidFill>
            </a:endParaRPr>
          </a:p>
        </p:txBody>
      </p:sp>
      <p:sp>
        <p:nvSpPr>
          <p:cNvPr id="2053" name="Rectangle 5"/>
          <p:cNvSpPr>
            <a:spLocks noGrp="1" noChangeArrowheads="1"/>
          </p:cNvSpPr>
          <p:nvPr>
            <p:ph type="body" sz="half" idx="1"/>
          </p:nvPr>
        </p:nvSpPr>
        <p:spPr>
          <a:xfrm>
            <a:off x="228600" y="1752599"/>
            <a:ext cx="4495800" cy="4648201"/>
          </a:xfrm>
        </p:spPr>
        <p:txBody>
          <a:bodyPr/>
          <a:lstStyle/>
          <a:p>
            <a:pPr marL="342900" lvl="1" indent="-342900">
              <a:lnSpc>
                <a:spcPct val="80000"/>
              </a:lnSpc>
              <a:buClr>
                <a:srgbClr val="FAFD00"/>
              </a:buClr>
              <a:buNone/>
              <a:defRPr/>
            </a:pPr>
            <a:r>
              <a:rPr lang="en-US" sz="2000" b="1" dirty="0" smtClean="0">
                <a:solidFill>
                  <a:schemeClr val="tx1"/>
                </a:solidFill>
                <a:latin typeface="Calibri" charset="0"/>
              </a:rPr>
              <a:t>Evaluate CrIMSS EDR Algorithm for Launch Ready Performance</a:t>
            </a:r>
          </a:p>
          <a:p>
            <a:pPr marL="344488" indent="-285750" eaLnBrk="0" hangingPunct="0">
              <a:buClr>
                <a:schemeClr val="accent2"/>
              </a:buClr>
              <a:buSzPct val="65000"/>
              <a:buFont typeface="Wingdings" pitchFamily="2" charset="2"/>
              <a:buChar char="Ø"/>
              <a:defRPr/>
            </a:pPr>
            <a:r>
              <a:rPr lang="en-US" sz="1800" dirty="0" smtClean="0">
                <a:solidFill>
                  <a:schemeClr val="tx2"/>
                </a:solidFill>
                <a:latin typeface="Calibri" charset="0"/>
              </a:rPr>
              <a:t>EDR Product Generation Using Proxy  CrIS/ATMS - SDRs (derived from IASI/AMSU-A/MHS) - &gt;  Assessment with Matched Collocations of RAOBs/ECMWF and IASI EDRs.</a:t>
            </a:r>
          </a:p>
          <a:p>
            <a:pPr marL="344488" indent="-285750" eaLnBrk="0" hangingPunct="0">
              <a:buClr>
                <a:schemeClr val="accent2"/>
              </a:buClr>
              <a:buSzPct val="65000"/>
              <a:buFont typeface="Wingdings" pitchFamily="2" charset="2"/>
              <a:buChar char="Ø"/>
              <a:defRPr/>
            </a:pPr>
            <a:r>
              <a:rPr lang="en-US" sz="1800" dirty="0" smtClean="0">
                <a:solidFill>
                  <a:schemeClr val="tx2"/>
                </a:solidFill>
                <a:latin typeface="Calibri" charset="0"/>
              </a:rPr>
              <a:t>Functional Testing of Operational Data Flow GRAVITE/IDPS JPSS-Rehearsal-II (P-72 Data Sets)  - Consistency in  CrIMSS EDR Code Implementations (Science code, IDPS-OPS, Off-line</a:t>
            </a:r>
            <a:r>
              <a:rPr lang="en-US" sz="2000" dirty="0" smtClean="0">
                <a:solidFill>
                  <a:schemeClr val="tx2"/>
                </a:solidFill>
                <a:latin typeface="Calibri" charset="0"/>
              </a:rPr>
              <a:t>)</a:t>
            </a:r>
          </a:p>
          <a:p>
            <a:pPr marL="344488" lvl="1" eaLnBrk="0" hangingPunct="0">
              <a:buClr>
                <a:schemeClr val="accent2"/>
              </a:buClr>
              <a:buSzPct val="65000"/>
              <a:buFont typeface="Wingdings" pitchFamily="2" charset="2"/>
              <a:buChar char="Ø"/>
              <a:defRPr/>
            </a:pPr>
            <a:r>
              <a:rPr lang="en-US" sz="1800" b="1" dirty="0" smtClean="0">
                <a:solidFill>
                  <a:schemeClr val="tx2"/>
                </a:solidFill>
                <a:latin typeface="Calibri" charset="0"/>
              </a:rPr>
              <a:t>The CrIMSS algorithm shows Reasonable Ability for a Post-Launch Performance. </a:t>
            </a:r>
            <a:endParaRPr lang="en-US" sz="1800" dirty="0" smtClean="0">
              <a:solidFill>
                <a:schemeClr val="tx2"/>
              </a:solidFill>
              <a:latin typeface="Calibri" charset="0"/>
            </a:endParaRPr>
          </a:p>
        </p:txBody>
      </p:sp>
      <p:pic>
        <p:nvPicPr>
          <p:cNvPr id="11" name="Picture 2"/>
          <p:cNvPicPr>
            <a:picLocks noGrp="1" noChangeAspect="1" noChangeArrowheads="1"/>
          </p:cNvPicPr>
          <p:nvPr>
            <p:ph sz="quarter" idx="2"/>
          </p:nvPr>
        </p:nvPicPr>
        <p:blipFill>
          <a:blip r:embed="rId3" cstate="print"/>
          <a:srcRect/>
          <a:stretch>
            <a:fillRect/>
          </a:stretch>
        </p:blipFill>
        <p:spPr bwMode="auto">
          <a:xfrm>
            <a:off x="5105400" y="1600200"/>
            <a:ext cx="2895600" cy="240030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r="49320"/>
          <a:stretch>
            <a:fillRect/>
          </a:stretch>
        </p:blipFill>
        <p:spPr bwMode="auto">
          <a:xfrm>
            <a:off x="5029200" y="4038600"/>
            <a:ext cx="2819400" cy="2514600"/>
          </a:xfrm>
          <a:prstGeom prst="rect">
            <a:avLst/>
          </a:prstGeom>
          <a:noFill/>
          <a:ln w="9525">
            <a:noFill/>
            <a:miter lim="800000"/>
            <a:headEnd/>
            <a:tailEnd/>
          </a:ln>
        </p:spPr>
      </p:pic>
      <p:sp>
        <p:nvSpPr>
          <p:cNvPr id="13" name="TextBox 5"/>
          <p:cNvSpPr txBox="1">
            <a:spLocks noChangeArrowheads="1"/>
          </p:cNvSpPr>
          <p:nvPr/>
        </p:nvSpPr>
        <p:spPr bwMode="auto">
          <a:xfrm rot="16200000">
            <a:off x="5922379" y="3999010"/>
            <a:ext cx="4800599" cy="307777"/>
          </a:xfrm>
          <a:prstGeom prst="rect">
            <a:avLst/>
          </a:prstGeom>
          <a:solidFill>
            <a:schemeClr val="accent3">
              <a:lumMod val="85000"/>
            </a:schemeClr>
          </a:solidFill>
          <a:ln w="9525">
            <a:noFill/>
            <a:miter lim="800000"/>
            <a:headEnd/>
            <a:tailEnd/>
          </a:ln>
        </p:spPr>
        <p:txBody>
          <a:bodyPr wrap="square">
            <a:spAutoFit/>
          </a:bodyPr>
          <a:lstStyle/>
          <a:p>
            <a:r>
              <a:rPr lang="en-US" sz="1400" dirty="0" smtClean="0">
                <a:latin typeface="Calibri" charset="0"/>
              </a:rPr>
              <a:t>Evaluation  of  CrIMSS EDRs with ECMWF and IASI Retrievals</a:t>
            </a:r>
            <a:endParaRPr lang="en-US" sz="1400" i="0" dirty="0">
              <a:latin typeface="Calibri" charset="0"/>
            </a:endParaRPr>
          </a:p>
        </p:txBody>
      </p:sp>
      <p:sp>
        <p:nvSpPr>
          <p:cNvPr id="2" name="Slide Number Placeholder 1"/>
          <p:cNvSpPr>
            <a:spLocks noGrp="1"/>
          </p:cNvSpPr>
          <p:nvPr>
            <p:ph type="sldNum" sz="quarter" idx="12"/>
          </p:nvPr>
        </p:nvSpPr>
        <p:spPr/>
        <p:txBody>
          <a:bodyPr/>
          <a:lstStyle/>
          <a:p>
            <a:fld id="{774E74FF-2236-4B88-9D17-DFCF666A5EBE}" type="slidenum">
              <a:rPr lang="en-US" smtClean="0"/>
              <a:pPr/>
              <a:t>29</a:t>
            </a:fld>
            <a:endParaRPr lang="en-US" dirty="0"/>
          </a:p>
        </p:txBody>
      </p:sp>
    </p:spTree>
    <p:extLst>
      <p:ext uri="{BB962C8B-B14F-4D97-AF65-F5344CB8AC3E}">
        <p14:creationId xmlns:p14="http://schemas.microsoft.com/office/powerpoint/2010/main" val="731160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College of New York/CREST</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Cordero</a:t>
            </a:r>
          </a:p>
          <a:p>
            <a:r>
              <a:rPr lang="en-US" dirty="0" err="1">
                <a:solidFill>
                  <a:srgbClr val="0070C0"/>
                </a:solidFill>
              </a:rPr>
              <a:t>Hosannah</a:t>
            </a:r>
            <a:endParaRPr lang="en-US" dirty="0">
              <a:solidFill>
                <a:srgbClr val="0070C0"/>
              </a:solidFill>
            </a:endParaRPr>
          </a:p>
          <a:p>
            <a:r>
              <a:rPr lang="en-US" dirty="0" err="1">
                <a:solidFill>
                  <a:srgbClr val="0070C0"/>
                </a:solidFill>
              </a:rPr>
              <a:t>Nazari</a:t>
            </a:r>
            <a:endParaRPr lang="en-US" dirty="0">
              <a:solidFill>
                <a:srgbClr val="0070C0"/>
              </a:solidFill>
            </a:endParaRPr>
          </a:p>
          <a:p>
            <a:r>
              <a:rPr lang="en-US" dirty="0" err="1">
                <a:solidFill>
                  <a:srgbClr val="0070C0"/>
                </a:solidFill>
              </a:rPr>
              <a:t>Vant</a:t>
            </a:r>
            <a:r>
              <a:rPr lang="en-US" dirty="0">
                <a:solidFill>
                  <a:srgbClr val="0070C0"/>
                </a:solidFill>
              </a:rPr>
              <a:t>-Hull</a:t>
            </a:r>
          </a:p>
          <a:p>
            <a:r>
              <a:rPr lang="en-US" dirty="0" err="1">
                <a:solidFill>
                  <a:srgbClr val="0070C0"/>
                </a:solidFill>
              </a:rPr>
              <a:t>Seo</a:t>
            </a:r>
            <a:endParaRPr lang="en-US" dirty="0">
              <a:solidFill>
                <a:srgbClr val="0070C0"/>
              </a:solidFill>
            </a:endParaRPr>
          </a:p>
          <a:p>
            <a:r>
              <a:rPr lang="en-US" dirty="0" err="1">
                <a:solidFill>
                  <a:srgbClr val="0070C0"/>
                </a:solidFill>
              </a:rPr>
              <a:t>Aizenman</a:t>
            </a:r>
            <a:endParaRPr lang="en-US" dirty="0">
              <a:solidFill>
                <a:srgbClr val="0070C0"/>
              </a:solidFill>
            </a:endParaRPr>
          </a:p>
          <a:p>
            <a:r>
              <a:rPr lang="en-US" dirty="0" smtClean="0">
                <a:solidFill>
                  <a:srgbClr val="0070C0"/>
                </a:solidFill>
              </a:rPr>
              <a:t>Molina</a:t>
            </a:r>
            <a:endParaRPr lang="en-US" dirty="0">
              <a:solidFill>
                <a:srgbClr val="0070C0"/>
              </a:solidFill>
            </a:endParaRPr>
          </a:p>
          <a:p>
            <a:r>
              <a:rPr lang="en-US" dirty="0" err="1">
                <a:solidFill>
                  <a:srgbClr val="0070C0"/>
                </a:solidFill>
              </a:rPr>
              <a:t>Rossow</a:t>
            </a:r>
            <a:endParaRPr lang="en-US" dirty="0">
              <a:solidFill>
                <a:srgbClr val="0070C0"/>
              </a:solidFill>
            </a:endParaRPr>
          </a:p>
          <a:p>
            <a:r>
              <a:rPr lang="en-US" dirty="0" err="1">
                <a:solidFill>
                  <a:srgbClr val="0070C0"/>
                </a:solidFill>
              </a:rPr>
              <a:t>Comarazamy</a:t>
            </a:r>
            <a:endParaRPr lang="en-US" dirty="0">
              <a:solidFill>
                <a:srgbClr val="0070C0"/>
              </a:solidFill>
            </a:endParaRPr>
          </a:p>
          <a:p>
            <a:endParaRPr lang="en-US" dirty="0"/>
          </a:p>
        </p:txBody>
      </p:sp>
      <p:sp>
        <p:nvSpPr>
          <p:cNvPr id="4" name="Slide Number Placeholder 3"/>
          <p:cNvSpPr>
            <a:spLocks noGrp="1"/>
          </p:cNvSpPr>
          <p:nvPr>
            <p:ph type="sldNum" sz="quarter" idx="12"/>
          </p:nvPr>
        </p:nvSpPr>
        <p:spPr/>
        <p:txBody>
          <a:bodyPr/>
          <a:lstStyle/>
          <a:p>
            <a:fld id="{4811FE87-FA50-425C-B77B-0916B103A462}" type="slidenum">
              <a:rPr lang="en-US" smtClean="0"/>
              <a:t>3</a:t>
            </a:fld>
            <a:endParaRPr lang="en-US"/>
          </a:p>
        </p:txBody>
      </p:sp>
    </p:spTree>
    <p:extLst>
      <p:ext uri="{BB962C8B-B14F-4D97-AF65-F5344CB8AC3E}">
        <p14:creationId xmlns:p14="http://schemas.microsoft.com/office/powerpoint/2010/main" val="1335444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609600"/>
            <a:ext cx="9144000" cy="1036638"/>
          </a:xfrm>
        </p:spPr>
        <p:txBody>
          <a:bodyPr>
            <a:normAutofit fontScale="90000"/>
          </a:bodyPr>
          <a:lstStyle/>
          <a:p>
            <a:pPr lvl="0"/>
            <a:r>
              <a:rPr lang="en-US" sz="1800" dirty="0" smtClean="0"/>
              <a:t>8th Annual Symposium on Future Operational Environmental Satellite Systems </a:t>
            </a:r>
            <a:r>
              <a:rPr lang="en-US" sz="2800" dirty="0"/>
              <a:t/>
            </a:r>
            <a:br>
              <a:rPr lang="en-US" sz="2800" dirty="0"/>
            </a:br>
            <a:r>
              <a:rPr lang="en-US" sz="2000" dirty="0" smtClean="0">
                <a:solidFill>
                  <a:srgbClr val="0000FF"/>
                </a:solidFill>
              </a:rPr>
              <a:t>Poster: </a:t>
            </a:r>
            <a:r>
              <a:rPr lang="en-US" sz="2000" dirty="0" smtClean="0"/>
              <a:t>“</a:t>
            </a:r>
            <a:r>
              <a:rPr lang="en-US" sz="1800" dirty="0" smtClean="0">
                <a:latin typeface="Arial" pitchFamily="34" charset="0"/>
                <a:cs typeface="Arial" pitchFamily="34" charset="0"/>
              </a:rPr>
              <a:t>NPP Product Validation for the Ozone Mapping and Profiler Suite (OMPS)</a:t>
            </a:r>
            <a:r>
              <a:rPr lang="en-US" sz="1800" dirty="0" smtClean="0"/>
              <a:t>”</a:t>
            </a:r>
            <a:r>
              <a:rPr lang="en-US" sz="2000" dirty="0">
                <a:solidFill>
                  <a:srgbClr val="0000FF"/>
                </a:solidFill>
              </a:rPr>
              <a:t/>
            </a:r>
            <a:br>
              <a:rPr lang="en-US" sz="2000" dirty="0">
                <a:solidFill>
                  <a:srgbClr val="0000FF"/>
                </a:solidFill>
              </a:rPr>
            </a:br>
            <a:r>
              <a:rPr lang="en-GB" sz="1800" dirty="0" smtClean="0">
                <a:latin typeface="Arial" pitchFamily="34" charset="0"/>
                <a:cs typeface="Arial" pitchFamily="34" charset="0"/>
              </a:rPr>
              <a:t>L. Flynn, </a:t>
            </a:r>
            <a:r>
              <a:rPr lang="en-US" sz="1800" dirty="0" smtClean="0">
                <a:latin typeface="Arial" pitchFamily="34" charset="0"/>
                <a:cs typeface="Arial" pitchFamily="34" charset="0"/>
              </a:rPr>
              <a:t>I. </a:t>
            </a:r>
            <a:r>
              <a:rPr lang="en-US" sz="1800" dirty="0" err="1" smtClean="0">
                <a:latin typeface="Arial" pitchFamily="34" charset="0"/>
                <a:cs typeface="Arial" pitchFamily="34" charset="0"/>
              </a:rPr>
              <a:t>Petropavlovskikh</a:t>
            </a:r>
            <a:r>
              <a:rPr lang="en-US" sz="1800" dirty="0" smtClean="0">
                <a:latin typeface="Arial" pitchFamily="34" charset="0"/>
                <a:cs typeface="Arial" pitchFamily="34" charset="0"/>
              </a:rPr>
              <a:t>, D. Swales, J. </a:t>
            </a:r>
            <a:r>
              <a:rPr lang="en-US" sz="1800" dirty="0" err="1" smtClean="0">
                <a:latin typeface="Arial" pitchFamily="34" charset="0"/>
                <a:cs typeface="Arial" pitchFamily="34" charset="0"/>
              </a:rPr>
              <a:t>Niu</a:t>
            </a:r>
            <a:r>
              <a:rPr lang="en-US" sz="1800" dirty="0" smtClean="0">
                <a:latin typeface="Arial" pitchFamily="34" charset="0"/>
                <a:cs typeface="Arial" pitchFamily="34" charset="0"/>
              </a:rPr>
              <a:t>, E. Beach, W. Yu, </a:t>
            </a:r>
            <a:r>
              <a:rPr lang="en-GB" sz="1800" dirty="0" smtClean="0">
                <a:latin typeface="Arial" pitchFamily="34" charset="0"/>
                <a:cs typeface="Arial" pitchFamily="34" charset="0"/>
              </a:rPr>
              <a:t>C. </a:t>
            </a:r>
            <a:r>
              <a:rPr lang="en-GB" sz="1800" dirty="0" err="1" smtClean="0">
                <a:latin typeface="Arial" pitchFamily="34" charset="0"/>
                <a:cs typeface="Arial" pitchFamily="34" charset="0"/>
              </a:rPr>
              <a:t>Seftor</a:t>
            </a:r>
            <a:r>
              <a:rPr lang="en-GB" sz="1800" dirty="0" smtClean="0">
                <a:latin typeface="Arial" pitchFamily="34" charset="0"/>
                <a:cs typeface="Arial" pitchFamily="34" charset="0"/>
              </a:rPr>
              <a:t>, </a:t>
            </a:r>
            <a:r>
              <a:rPr lang="en-US" sz="1800" dirty="0" smtClean="0">
                <a:latin typeface="Arial" pitchFamily="34" charset="0"/>
                <a:cs typeface="Arial" pitchFamily="34" charset="0"/>
              </a:rPr>
              <a:t>C. Long </a:t>
            </a:r>
            <a:r>
              <a:rPr lang="en-GB" sz="2000" baseline="24000" dirty="0" smtClean="0">
                <a:latin typeface="Arial" pitchFamily="34" charset="0"/>
                <a:cs typeface="Arial" pitchFamily="34" charset="0"/>
              </a:rPr>
              <a:t/>
            </a:r>
            <a:br>
              <a:rPr lang="en-GB" sz="2000" baseline="24000" dirty="0" smtClean="0">
                <a:latin typeface="Arial" pitchFamily="34" charset="0"/>
                <a:cs typeface="Arial" pitchFamily="34" charset="0"/>
              </a:rPr>
            </a:br>
            <a:endParaRPr lang="en-US" sz="2000" dirty="0">
              <a:solidFill>
                <a:srgbClr val="0000FF"/>
              </a:solidFill>
            </a:endParaRPr>
          </a:p>
        </p:txBody>
      </p:sp>
      <p:sp>
        <p:nvSpPr>
          <p:cNvPr id="2053" name="Rectangle 5"/>
          <p:cNvSpPr>
            <a:spLocks noGrp="1" noChangeArrowheads="1"/>
          </p:cNvSpPr>
          <p:nvPr>
            <p:ph type="body" sz="half" idx="1"/>
          </p:nvPr>
        </p:nvSpPr>
        <p:spPr/>
        <p:txBody>
          <a:bodyPr/>
          <a:lstStyle/>
          <a:p>
            <a:pPr>
              <a:lnSpc>
                <a:spcPct val="90000"/>
              </a:lnSpc>
            </a:pPr>
            <a:r>
              <a:rPr lang="en-US" sz="2800" dirty="0" smtClean="0"/>
              <a:t>Internal Calibration as expected</a:t>
            </a:r>
            <a:endParaRPr lang="en-US" sz="2800" dirty="0"/>
          </a:p>
          <a:p>
            <a:pPr lvl="1">
              <a:lnSpc>
                <a:spcPct val="90000"/>
              </a:lnSpc>
            </a:pPr>
            <a:r>
              <a:rPr lang="en-US" sz="2400" dirty="0" smtClean="0"/>
              <a:t>Dark, Nonlinearity, Noise, Hot Pixels</a:t>
            </a:r>
            <a:endParaRPr lang="en-US" sz="2400" dirty="0"/>
          </a:p>
          <a:p>
            <a:pPr lvl="1">
              <a:lnSpc>
                <a:spcPct val="90000"/>
              </a:lnSpc>
            </a:pPr>
            <a:r>
              <a:rPr lang="en-US" sz="2400" dirty="0" smtClean="0"/>
              <a:t>SAA effects present</a:t>
            </a:r>
            <a:endParaRPr lang="en-US" sz="2400" dirty="0"/>
          </a:p>
          <a:p>
            <a:pPr>
              <a:lnSpc>
                <a:spcPct val="90000"/>
              </a:lnSpc>
            </a:pPr>
            <a:r>
              <a:rPr lang="en-US" sz="2800" dirty="0" smtClean="0"/>
              <a:t>Starting Solar Diffuser Measurements</a:t>
            </a:r>
            <a:endParaRPr lang="en-US" sz="2800" dirty="0"/>
          </a:p>
          <a:p>
            <a:pPr>
              <a:lnSpc>
                <a:spcPct val="90000"/>
              </a:lnSpc>
            </a:pPr>
            <a:r>
              <a:rPr lang="en-US" sz="2800" dirty="0" smtClean="0"/>
              <a:t>Validation sets/analysis ready</a:t>
            </a:r>
            <a:endParaRPr lang="en-US" sz="2800" dirty="0"/>
          </a:p>
          <a:p>
            <a:pPr lvl="1">
              <a:lnSpc>
                <a:spcPct val="90000"/>
              </a:lnSpc>
            </a:pPr>
            <a:r>
              <a:rPr lang="en-US" sz="2400" dirty="0" smtClean="0"/>
              <a:t>Other Satellites</a:t>
            </a:r>
            <a:endParaRPr lang="en-US" sz="2400" dirty="0"/>
          </a:p>
          <a:p>
            <a:pPr lvl="1">
              <a:lnSpc>
                <a:spcPct val="90000"/>
              </a:lnSpc>
            </a:pPr>
            <a:r>
              <a:rPr lang="en-GB" sz="2400" dirty="0" smtClean="0"/>
              <a:t>Ground-based Dobson and Brewer stations</a:t>
            </a:r>
            <a:endParaRPr lang="en-US" sz="2000" dirty="0"/>
          </a:p>
        </p:txBody>
      </p:sp>
      <p:pic>
        <p:nvPicPr>
          <p:cNvPr id="9" name="Picture 8" descr="1819SBUV.Gome2.CM.tropics.TO.12.2011.png"/>
          <p:cNvPicPr>
            <a:picLocks noChangeAspect="1"/>
          </p:cNvPicPr>
          <p:nvPr/>
        </p:nvPicPr>
        <p:blipFill>
          <a:blip r:embed="rId3" cstate="print">
            <a:lum bright="-20000" contrast="40000"/>
          </a:blip>
          <a:stretch>
            <a:fillRect/>
          </a:stretch>
        </p:blipFill>
        <p:spPr>
          <a:xfrm>
            <a:off x="4953000" y="4019550"/>
            <a:ext cx="3276600" cy="2457450"/>
          </a:xfrm>
          <a:prstGeom prst="rect">
            <a:avLst/>
          </a:prstGeom>
        </p:spPr>
      </p:pic>
      <p:pic>
        <p:nvPicPr>
          <p:cNvPr id="11" name="Content Placeholder 5" descr="Flip_TC_avg_radiance_nov_dec_sdrs.PNG"/>
          <p:cNvPicPr>
            <a:picLocks noChangeAspect="1"/>
          </p:cNvPicPr>
          <p:nvPr/>
        </p:nvPicPr>
        <p:blipFill>
          <a:blip r:embed="rId4" cstate="print"/>
          <a:stretch>
            <a:fillRect/>
          </a:stretch>
        </p:blipFill>
        <p:spPr bwMode="auto">
          <a:xfrm>
            <a:off x="4800600" y="1828800"/>
            <a:ext cx="3683000" cy="22098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774E74FF-2236-4B88-9D17-DFCF666A5EBE}" type="slidenum">
              <a:rPr lang="en-US" smtClean="0"/>
              <a:pPr/>
              <a:t>30</a:t>
            </a:fld>
            <a:endParaRPr lang="en-US" dirty="0"/>
          </a:p>
        </p:txBody>
      </p:sp>
    </p:spTree>
    <p:extLst>
      <p:ext uri="{BB962C8B-B14F-4D97-AF65-F5344CB8AC3E}">
        <p14:creationId xmlns:p14="http://schemas.microsoft.com/office/powerpoint/2010/main" val="2150208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731838"/>
          </a:xfrm>
        </p:spPr>
        <p:txBody>
          <a:bodyPr>
            <a:normAutofit fontScale="90000"/>
          </a:bodyPr>
          <a:lstStyle/>
          <a:p>
            <a:r>
              <a:rPr lang="en-US" sz="2000" dirty="0" smtClean="0"/>
              <a:t>18th conference on satellite meteorology, oceanography and climatology:</a:t>
            </a:r>
            <a:r>
              <a:rPr lang="en-US" sz="2000" dirty="0"/>
              <a:t/>
            </a:r>
            <a:br>
              <a:rPr lang="en-US" sz="2000" dirty="0"/>
            </a:br>
            <a:r>
              <a:rPr lang="en-US" sz="2000" dirty="0" smtClean="0">
                <a:solidFill>
                  <a:srgbClr val="0000FF"/>
                </a:solidFill>
              </a:rPr>
              <a:t>Oral: “</a:t>
            </a:r>
            <a:r>
              <a:rPr lang="en-US" altLang="zh-CN" sz="2000" dirty="0" smtClean="0">
                <a:ea typeface="宋体" pitchFamily="2" charset="-122"/>
              </a:rPr>
              <a:t>Operational Ozone Sensors and Beyond</a:t>
            </a:r>
            <a:r>
              <a:rPr lang="en-US" sz="2000" dirty="0" smtClean="0">
                <a:solidFill>
                  <a:srgbClr val="0000FF"/>
                </a:solidFill>
              </a:rPr>
              <a:t>”</a:t>
            </a:r>
            <a:r>
              <a:rPr lang="en-US" sz="2000" dirty="0">
                <a:solidFill>
                  <a:srgbClr val="0000FF"/>
                </a:solidFill>
              </a:rPr>
              <a:t/>
            </a:r>
            <a:br>
              <a:rPr lang="en-US" sz="2000" dirty="0">
                <a:solidFill>
                  <a:srgbClr val="0000FF"/>
                </a:solidFill>
              </a:rPr>
            </a:br>
            <a:r>
              <a:rPr lang="en-US" sz="1800" dirty="0" smtClean="0">
                <a:solidFill>
                  <a:srgbClr val="0000FF"/>
                </a:solidFill>
              </a:rPr>
              <a:t>L. Flynn,</a:t>
            </a:r>
            <a:r>
              <a:rPr lang="en-US" sz="1800" dirty="0" smtClean="0"/>
              <a:t> D. Loyola, F. Huang, W. Wang, D. </a:t>
            </a:r>
            <a:r>
              <a:rPr lang="en-US" sz="1800" dirty="0" err="1" smtClean="0"/>
              <a:t>Rault</a:t>
            </a:r>
            <a:r>
              <a:rPr lang="en-US" sz="1800" dirty="0" smtClean="0"/>
              <a:t>, T. Beck, C. Long, S. </a:t>
            </a:r>
            <a:r>
              <a:rPr lang="en-US" sz="1800" dirty="0" err="1" smtClean="0"/>
              <a:t>Kondragunta</a:t>
            </a:r>
            <a:endParaRPr lang="en-US" sz="2000" dirty="0">
              <a:solidFill>
                <a:srgbClr val="0000FF"/>
              </a:solidFill>
            </a:endParaRPr>
          </a:p>
        </p:txBody>
      </p:sp>
      <p:sp>
        <p:nvSpPr>
          <p:cNvPr id="2053" name="Rectangle 5"/>
          <p:cNvSpPr>
            <a:spLocks noGrp="1" noChangeArrowheads="1"/>
          </p:cNvSpPr>
          <p:nvPr>
            <p:ph type="body" sz="half" idx="1"/>
          </p:nvPr>
        </p:nvSpPr>
        <p:spPr/>
        <p:txBody>
          <a:bodyPr/>
          <a:lstStyle/>
          <a:p>
            <a:pPr>
              <a:lnSpc>
                <a:spcPct val="90000"/>
              </a:lnSpc>
            </a:pPr>
            <a:r>
              <a:rPr lang="en-US" sz="2800" dirty="0" smtClean="0"/>
              <a:t>R2O is working</a:t>
            </a:r>
            <a:endParaRPr lang="en-US" sz="2800" dirty="0"/>
          </a:p>
          <a:p>
            <a:pPr lvl="1">
              <a:lnSpc>
                <a:spcPct val="90000"/>
              </a:lnSpc>
            </a:pPr>
            <a:r>
              <a:rPr lang="en-US" sz="2400" dirty="0" smtClean="0"/>
              <a:t>New AC Products</a:t>
            </a:r>
          </a:p>
          <a:p>
            <a:pPr lvl="1">
              <a:lnSpc>
                <a:spcPct val="90000"/>
              </a:lnSpc>
            </a:pPr>
            <a:r>
              <a:rPr lang="en-US" sz="2400" dirty="0" smtClean="0"/>
              <a:t>NPP Science Team</a:t>
            </a:r>
            <a:endParaRPr lang="en-US" sz="2000" dirty="0"/>
          </a:p>
          <a:p>
            <a:pPr>
              <a:lnSpc>
                <a:spcPct val="90000"/>
              </a:lnSpc>
            </a:pPr>
            <a:r>
              <a:rPr lang="en-US" sz="2800" dirty="0" smtClean="0"/>
              <a:t>Climate Data Records</a:t>
            </a:r>
            <a:endParaRPr lang="en-US" sz="2800" dirty="0"/>
          </a:p>
          <a:p>
            <a:pPr lvl="1">
              <a:lnSpc>
                <a:spcPct val="90000"/>
              </a:lnSpc>
            </a:pPr>
            <a:r>
              <a:rPr lang="en-US" sz="2400" dirty="0" smtClean="0"/>
              <a:t>Stable systems</a:t>
            </a:r>
            <a:endParaRPr lang="en-US" sz="2400" dirty="0"/>
          </a:p>
          <a:p>
            <a:pPr lvl="1">
              <a:lnSpc>
                <a:spcPct val="90000"/>
              </a:lnSpc>
            </a:pPr>
            <a:r>
              <a:rPr lang="en-GB" sz="2400" dirty="0" smtClean="0"/>
              <a:t>DOAS and Multiple Diffusers</a:t>
            </a:r>
            <a:endParaRPr lang="en-GB" sz="2400" dirty="0"/>
          </a:p>
          <a:p>
            <a:pPr>
              <a:lnSpc>
                <a:spcPct val="90000"/>
              </a:lnSpc>
            </a:pPr>
            <a:r>
              <a:rPr lang="en-US" sz="2800" dirty="0" smtClean="0"/>
              <a:t>OMPS Limb Profiler</a:t>
            </a:r>
            <a:endParaRPr lang="en-US" sz="2800" dirty="0"/>
          </a:p>
          <a:p>
            <a:pPr lvl="1">
              <a:lnSpc>
                <a:spcPct val="90000"/>
              </a:lnSpc>
            </a:pPr>
            <a:r>
              <a:rPr lang="en-US" sz="2400" dirty="0" smtClean="0"/>
              <a:t>Good global coverage</a:t>
            </a:r>
            <a:endParaRPr lang="en-US" sz="2400" dirty="0"/>
          </a:p>
          <a:p>
            <a:pPr lvl="1">
              <a:lnSpc>
                <a:spcPct val="90000"/>
              </a:lnSpc>
            </a:pPr>
            <a:r>
              <a:rPr lang="en-GB" sz="2400" dirty="0" smtClean="0"/>
              <a:t>Expected performance compared to Occultation</a:t>
            </a:r>
            <a:endParaRPr lang="en-US" sz="2000" dirty="0"/>
          </a:p>
        </p:txBody>
      </p:sp>
      <p:graphicFrame>
        <p:nvGraphicFramePr>
          <p:cNvPr id="8" name="Table 7"/>
          <p:cNvGraphicFramePr>
            <a:graphicFrameLocks noGrp="1"/>
          </p:cNvGraphicFramePr>
          <p:nvPr/>
        </p:nvGraphicFramePr>
        <p:xfrm>
          <a:off x="4572001" y="1524000"/>
          <a:ext cx="4495799" cy="2704253"/>
        </p:xfrm>
        <a:graphic>
          <a:graphicData uri="http://schemas.openxmlformats.org/drawingml/2006/table">
            <a:tbl>
              <a:tblPr>
                <a:tableStyleId>{5C22544A-7EE6-4342-B048-85BDC9FD1C3A}</a:tableStyleId>
              </a:tblPr>
              <a:tblGrid>
                <a:gridCol w="1009260"/>
                <a:gridCol w="927706"/>
                <a:gridCol w="950847"/>
                <a:gridCol w="1607986"/>
              </a:tblGrid>
              <a:tr h="374227">
                <a:tc>
                  <a:txBody>
                    <a:bodyPr/>
                    <a:lstStyle/>
                    <a:p>
                      <a:r>
                        <a:rPr lang="en-US" sz="1000" dirty="0" smtClean="0"/>
                        <a:t>Institutes Satellites</a:t>
                      </a:r>
                      <a:endParaRPr lang="en-US" sz="1000" dirty="0"/>
                    </a:p>
                  </a:txBody>
                  <a:tcPr/>
                </a:tc>
                <a:tc>
                  <a:txBody>
                    <a:bodyPr/>
                    <a:lstStyle/>
                    <a:p>
                      <a:r>
                        <a:rPr lang="en-US" sz="1000" dirty="0" smtClean="0"/>
                        <a:t>Instruments</a:t>
                      </a:r>
                    </a:p>
                    <a:p>
                      <a:r>
                        <a:rPr lang="en-US" sz="1000" dirty="0" smtClean="0"/>
                        <a:t>Spectra</a:t>
                      </a:r>
                      <a:endParaRPr lang="en-US" sz="1000" dirty="0"/>
                    </a:p>
                  </a:txBody>
                  <a:tcPr/>
                </a:tc>
                <a:tc>
                  <a:txBody>
                    <a:bodyPr/>
                    <a:lstStyle/>
                    <a:p>
                      <a:r>
                        <a:rPr lang="en-US" sz="1000" dirty="0" smtClean="0"/>
                        <a:t>Launch</a:t>
                      </a:r>
                      <a:r>
                        <a:rPr lang="en-US" sz="1000" baseline="0" dirty="0" smtClean="0"/>
                        <a:t> </a:t>
                      </a:r>
                    </a:p>
                    <a:p>
                      <a:r>
                        <a:rPr lang="en-US" sz="1000" baseline="0" dirty="0" smtClean="0"/>
                        <a:t>Dates</a:t>
                      </a:r>
                      <a:endParaRPr lang="en-US" sz="1000" dirty="0"/>
                    </a:p>
                  </a:txBody>
                  <a:tcPr/>
                </a:tc>
                <a:tc>
                  <a:txBody>
                    <a:bodyPr/>
                    <a:lstStyle/>
                    <a:p>
                      <a:r>
                        <a:rPr lang="en-US" sz="1000" dirty="0" smtClean="0"/>
                        <a:t>Products</a:t>
                      </a:r>
                      <a:endParaRPr lang="en-US" sz="1000" dirty="0"/>
                    </a:p>
                  </a:txBody>
                  <a:tcPr/>
                </a:tc>
              </a:tr>
              <a:tr h="374227">
                <a:tc>
                  <a:txBody>
                    <a:bodyPr/>
                    <a:lstStyle/>
                    <a:p>
                      <a:r>
                        <a:rPr lang="en-US" sz="1000" dirty="0" smtClean="0"/>
                        <a:t>NOAA </a:t>
                      </a:r>
                    </a:p>
                    <a:p>
                      <a:r>
                        <a:rPr lang="en-US" sz="1000" dirty="0" smtClean="0"/>
                        <a:t>POES</a:t>
                      </a:r>
                      <a:endParaRPr lang="en-US" sz="1000" dirty="0"/>
                    </a:p>
                  </a:txBody>
                  <a:tcPr/>
                </a:tc>
                <a:tc>
                  <a:txBody>
                    <a:bodyPr/>
                    <a:lstStyle/>
                    <a:p>
                      <a:r>
                        <a:rPr lang="en-US" sz="1000" dirty="0" smtClean="0"/>
                        <a:t>SBUV/2</a:t>
                      </a:r>
                    </a:p>
                    <a:p>
                      <a:r>
                        <a:rPr lang="en-US" sz="1000" dirty="0" smtClean="0"/>
                        <a:t>250-400 nm</a:t>
                      </a:r>
                      <a:endParaRPr lang="en-US" sz="1000" dirty="0"/>
                    </a:p>
                  </a:txBody>
                  <a:tcPr/>
                </a:tc>
                <a:tc>
                  <a:txBody>
                    <a:bodyPr/>
                    <a:lstStyle/>
                    <a:p>
                      <a:r>
                        <a:rPr lang="en-US" sz="1000" dirty="0" smtClean="0"/>
                        <a:t>N-18 2005</a:t>
                      </a:r>
                    </a:p>
                    <a:p>
                      <a:r>
                        <a:rPr lang="en-US" sz="1000" dirty="0" smtClean="0"/>
                        <a:t>N-19</a:t>
                      </a:r>
                      <a:r>
                        <a:rPr lang="en-US" sz="1000" baseline="0" dirty="0" smtClean="0"/>
                        <a:t> 2009</a:t>
                      </a:r>
                      <a:endParaRPr lang="en-US" sz="1000" dirty="0" smtClean="0"/>
                    </a:p>
                  </a:txBody>
                  <a:tcPr/>
                </a:tc>
                <a:tc>
                  <a:txBody>
                    <a:bodyPr/>
                    <a:lstStyle/>
                    <a:p>
                      <a:r>
                        <a:rPr lang="en-US" sz="1000" dirty="0" smtClean="0"/>
                        <a:t>Total</a:t>
                      </a:r>
                      <a:r>
                        <a:rPr lang="en-US" sz="1000" baseline="0" dirty="0" smtClean="0"/>
                        <a:t> &amp;Profile Ozone</a:t>
                      </a:r>
                    </a:p>
                  </a:txBody>
                  <a:tcPr/>
                </a:tc>
              </a:tr>
              <a:tr h="662093">
                <a:tc>
                  <a:txBody>
                    <a:bodyPr/>
                    <a:lstStyle/>
                    <a:p>
                      <a:r>
                        <a:rPr lang="en-US" sz="1000" dirty="0" smtClean="0"/>
                        <a:t>NOAA </a:t>
                      </a:r>
                    </a:p>
                    <a:p>
                      <a:r>
                        <a:rPr lang="en-US" sz="1000" dirty="0" smtClean="0"/>
                        <a:t>NPP &amp;</a:t>
                      </a:r>
                      <a:r>
                        <a:rPr lang="en-US" sz="1000" baseline="0" dirty="0" smtClean="0"/>
                        <a:t> </a:t>
                      </a:r>
                      <a:r>
                        <a:rPr lang="en-US" sz="1000" dirty="0" smtClean="0"/>
                        <a:t>JPSS</a:t>
                      </a:r>
                      <a:endParaRPr lang="en-US" sz="1000" dirty="0"/>
                    </a:p>
                  </a:txBody>
                  <a:tcPr/>
                </a:tc>
                <a:tc>
                  <a:txBody>
                    <a:bodyPr/>
                    <a:lstStyle/>
                    <a:p>
                      <a:r>
                        <a:rPr lang="en-US" sz="1000" dirty="0" smtClean="0"/>
                        <a:t>OMPS</a:t>
                      </a:r>
                    </a:p>
                    <a:p>
                      <a:r>
                        <a:rPr lang="en-US" sz="1000" dirty="0" smtClean="0"/>
                        <a:t>250-310</a:t>
                      </a:r>
                      <a:r>
                        <a:rPr lang="en-US" sz="1000" baseline="0" dirty="0" smtClean="0"/>
                        <a:t> nm</a:t>
                      </a:r>
                    </a:p>
                    <a:p>
                      <a:r>
                        <a:rPr lang="en-US" sz="1000" baseline="0" dirty="0" smtClean="0"/>
                        <a:t>300-380 nm</a:t>
                      </a:r>
                    </a:p>
                    <a:p>
                      <a:r>
                        <a:rPr lang="en-US" sz="1000" baseline="0" dirty="0" smtClean="0"/>
                        <a:t>290-1000 nm</a:t>
                      </a:r>
                      <a:endParaRPr lang="en-US" sz="1000" dirty="0"/>
                    </a:p>
                  </a:txBody>
                  <a:tcPr/>
                </a:tc>
                <a:tc>
                  <a:txBody>
                    <a:bodyPr/>
                    <a:lstStyle/>
                    <a:p>
                      <a:r>
                        <a:rPr lang="en-US" sz="1000" dirty="0" smtClean="0"/>
                        <a:t>NPP 2011</a:t>
                      </a:r>
                    </a:p>
                    <a:p>
                      <a:r>
                        <a:rPr lang="en-US" sz="1000" dirty="0" smtClean="0"/>
                        <a:t>J1</a:t>
                      </a:r>
                      <a:r>
                        <a:rPr lang="en-US" sz="1000" baseline="0" dirty="0" smtClean="0"/>
                        <a:t> 2016</a:t>
                      </a:r>
                    </a:p>
                    <a:p>
                      <a:r>
                        <a:rPr lang="en-US" sz="1000" baseline="0" dirty="0" smtClean="0"/>
                        <a:t>J2 2021</a:t>
                      </a:r>
                      <a:endParaRPr lang="en-US" sz="1000" dirty="0"/>
                    </a:p>
                  </a:txBody>
                  <a:tcPr/>
                </a:tc>
                <a:tc>
                  <a:txBody>
                    <a:bodyPr/>
                    <a:lstStyle/>
                    <a:p>
                      <a:r>
                        <a:rPr lang="en-US" sz="1000" dirty="0" smtClean="0"/>
                        <a:t>Total &amp;Profile</a:t>
                      </a:r>
                      <a:r>
                        <a:rPr lang="en-US" sz="1000" baseline="0" dirty="0" smtClean="0"/>
                        <a:t> Ozone, SO2, Aerosol Index</a:t>
                      </a:r>
                      <a:endParaRPr lang="en-US" sz="1000" dirty="0"/>
                    </a:p>
                  </a:txBody>
                  <a:tcPr/>
                </a:tc>
              </a:tr>
              <a:tr h="518160">
                <a:tc>
                  <a:txBody>
                    <a:bodyPr/>
                    <a:lstStyle/>
                    <a:p>
                      <a:r>
                        <a:rPr lang="en-US" sz="1000" dirty="0" err="1" smtClean="0"/>
                        <a:t>EuMetSat</a:t>
                      </a:r>
                      <a:r>
                        <a:rPr lang="en-US" sz="1000" baseline="0" dirty="0" smtClean="0"/>
                        <a:t> </a:t>
                      </a:r>
                    </a:p>
                    <a:p>
                      <a:r>
                        <a:rPr lang="en-US" sz="1000" baseline="0" dirty="0" err="1" smtClean="0"/>
                        <a:t>Metop</a:t>
                      </a:r>
                      <a:endParaRPr lang="en-US" sz="1000" baseline="0" dirty="0" smtClean="0"/>
                    </a:p>
                  </a:txBody>
                  <a:tcPr/>
                </a:tc>
                <a:tc>
                  <a:txBody>
                    <a:bodyPr/>
                    <a:lstStyle/>
                    <a:p>
                      <a:r>
                        <a:rPr lang="en-US" sz="1000" dirty="0" smtClean="0"/>
                        <a:t>GOME-2</a:t>
                      </a:r>
                    </a:p>
                    <a:p>
                      <a:r>
                        <a:rPr lang="en-US" sz="1000" dirty="0" smtClean="0"/>
                        <a:t>240-790 nm</a:t>
                      </a:r>
                      <a:endParaRPr lang="en-US" sz="1000" dirty="0"/>
                    </a:p>
                  </a:txBody>
                  <a:tcPr/>
                </a:tc>
                <a:tc>
                  <a:txBody>
                    <a:bodyPr/>
                    <a:lstStyle/>
                    <a:p>
                      <a:r>
                        <a:rPr lang="en-US" sz="1000" dirty="0" smtClean="0"/>
                        <a:t>M-A</a:t>
                      </a:r>
                      <a:r>
                        <a:rPr lang="en-US" sz="1000" baseline="0" dirty="0" smtClean="0"/>
                        <a:t> 2006</a:t>
                      </a:r>
                      <a:endParaRPr lang="en-US" sz="1000" dirty="0" smtClean="0"/>
                    </a:p>
                    <a:p>
                      <a:r>
                        <a:rPr lang="en-US" sz="1000" dirty="0" smtClean="0"/>
                        <a:t>M-B</a:t>
                      </a:r>
                      <a:r>
                        <a:rPr lang="en-US" sz="1000" baseline="0" dirty="0" smtClean="0"/>
                        <a:t> 2012</a:t>
                      </a:r>
                    </a:p>
                    <a:p>
                      <a:r>
                        <a:rPr lang="en-US" sz="1000" baseline="0" dirty="0" smtClean="0"/>
                        <a:t>M-C 2017</a:t>
                      </a:r>
                      <a:endParaRPr lang="en-US" sz="1000" dirty="0"/>
                    </a:p>
                  </a:txBody>
                  <a:tcPr/>
                </a:tc>
                <a:tc>
                  <a:txBody>
                    <a:bodyPr/>
                    <a:lstStyle/>
                    <a:p>
                      <a:r>
                        <a:rPr lang="en-US" sz="1000" dirty="0" smtClean="0"/>
                        <a:t>Total</a:t>
                      </a:r>
                      <a:r>
                        <a:rPr lang="en-US" sz="1000" baseline="0" dirty="0" smtClean="0"/>
                        <a:t> &amp;Profile Ozone, NO2, </a:t>
                      </a:r>
                      <a:r>
                        <a:rPr lang="en-US" sz="1000" baseline="0" dirty="0" err="1" smtClean="0"/>
                        <a:t>BrO</a:t>
                      </a:r>
                      <a:r>
                        <a:rPr lang="en-US" sz="1000" baseline="0" dirty="0" smtClean="0"/>
                        <a:t>, SO2, Aerosol Index</a:t>
                      </a:r>
                      <a:endParaRPr lang="en-US" sz="1000" dirty="0"/>
                    </a:p>
                  </a:txBody>
                  <a:tcPr/>
                </a:tc>
              </a:tr>
              <a:tr h="662093">
                <a:tc>
                  <a:txBody>
                    <a:bodyPr/>
                    <a:lstStyle/>
                    <a:p>
                      <a:r>
                        <a:rPr lang="en-US" sz="1000" dirty="0" smtClean="0"/>
                        <a:t>CMA </a:t>
                      </a:r>
                    </a:p>
                    <a:p>
                      <a:r>
                        <a:rPr lang="en-US" sz="1000" dirty="0" smtClean="0"/>
                        <a:t>FY-3</a:t>
                      </a:r>
                      <a:endParaRPr lang="en-US" sz="1000" dirty="0"/>
                    </a:p>
                  </a:txBody>
                  <a:tcPr/>
                </a:tc>
                <a:tc>
                  <a:txBody>
                    <a:bodyPr/>
                    <a:lstStyle/>
                    <a:p>
                      <a:r>
                        <a:rPr lang="en-US" sz="1000" dirty="0" smtClean="0"/>
                        <a:t>TOU</a:t>
                      </a:r>
                      <a:r>
                        <a:rPr lang="en-US" sz="1000" baseline="0" dirty="0" smtClean="0"/>
                        <a:t> &amp; SBUS</a:t>
                      </a:r>
                    </a:p>
                    <a:p>
                      <a:r>
                        <a:rPr lang="en-US" sz="1000" baseline="0" dirty="0" smtClean="0"/>
                        <a:t>308-360 nm </a:t>
                      </a:r>
                    </a:p>
                    <a:p>
                      <a:r>
                        <a:rPr lang="en-US" sz="1000" baseline="0" dirty="0" smtClean="0"/>
                        <a:t>250-400 nm</a:t>
                      </a:r>
                      <a:endParaRPr lang="en-US" sz="1000" dirty="0"/>
                    </a:p>
                  </a:txBody>
                  <a:tcPr/>
                </a:tc>
                <a:tc>
                  <a:txBody>
                    <a:bodyPr/>
                    <a:lstStyle/>
                    <a:p>
                      <a:r>
                        <a:rPr lang="en-US" sz="1000" dirty="0" smtClean="0"/>
                        <a:t>FY-3A 2009</a:t>
                      </a:r>
                    </a:p>
                    <a:p>
                      <a:r>
                        <a:rPr lang="en-US" sz="1000" dirty="0" smtClean="0"/>
                        <a:t>FY-3B 2011</a:t>
                      </a:r>
                      <a:endParaRPr lang="en-US" sz="1000" dirty="0"/>
                    </a:p>
                  </a:txBody>
                  <a:tcPr/>
                </a:tc>
                <a:tc>
                  <a:txBody>
                    <a:bodyPr/>
                    <a:lstStyle/>
                    <a:p>
                      <a:r>
                        <a:rPr lang="en-US" sz="1000" dirty="0" smtClean="0"/>
                        <a:t>Total</a:t>
                      </a:r>
                      <a:r>
                        <a:rPr lang="en-US" sz="1000" baseline="0" dirty="0" smtClean="0"/>
                        <a:t> &amp;Profile Ozone, Aerosol Index</a:t>
                      </a:r>
                      <a:endParaRPr lang="en-US" sz="1000" dirty="0"/>
                    </a:p>
                  </a:txBody>
                  <a:tcPr/>
                </a:tc>
              </a:tr>
            </a:tbl>
          </a:graphicData>
        </a:graphic>
      </p:graphicFrame>
      <p:pic>
        <p:nvPicPr>
          <p:cNvPr id="12" name="Picture 11" descr="EDR-OS-SAGEII-coincidence.jpg"/>
          <p:cNvPicPr>
            <a:picLocks noChangeAspect="1"/>
          </p:cNvPicPr>
          <p:nvPr/>
        </p:nvPicPr>
        <p:blipFill>
          <a:blip r:embed="rId3" cstate="print"/>
          <a:srcRect/>
          <a:stretch>
            <a:fillRect/>
          </a:stretch>
        </p:blipFill>
        <p:spPr bwMode="auto">
          <a:xfrm>
            <a:off x="4329988" y="4267200"/>
            <a:ext cx="4814012" cy="2362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74E74FF-2236-4B88-9D17-DFCF666A5EBE}" type="slidenum">
              <a:rPr lang="en-US" smtClean="0"/>
              <a:pPr/>
              <a:t>31</a:t>
            </a:fld>
            <a:endParaRPr lang="en-US" dirty="0"/>
          </a:p>
        </p:txBody>
      </p:sp>
    </p:spTree>
    <p:extLst>
      <p:ext uri="{BB962C8B-B14F-4D97-AF65-F5344CB8AC3E}">
        <p14:creationId xmlns:p14="http://schemas.microsoft.com/office/powerpoint/2010/main" val="210472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609600"/>
            <a:ext cx="9144000" cy="990600"/>
          </a:xfrm>
        </p:spPr>
        <p:txBody>
          <a:bodyPr>
            <a:normAutofit fontScale="90000"/>
          </a:bodyPr>
          <a:lstStyle/>
          <a:p>
            <a:r>
              <a:rPr lang="en-US" sz="1800" dirty="0" smtClean="0"/>
              <a:t>18th </a:t>
            </a:r>
            <a:r>
              <a:rPr lang="en-US" sz="1800" dirty="0"/>
              <a:t>Conference on </a:t>
            </a:r>
            <a:r>
              <a:rPr lang="en-US" sz="1800" dirty="0" smtClean="0"/>
              <a:t>Satellite Meteorology and Oceanography:</a:t>
            </a:r>
            <a:r>
              <a:rPr lang="en-US" sz="2800" dirty="0"/>
              <a:t/>
            </a:r>
            <a:br>
              <a:rPr lang="en-US" sz="2800" dirty="0"/>
            </a:br>
            <a:r>
              <a:rPr lang="en-US" sz="2000" dirty="0" smtClean="0">
                <a:solidFill>
                  <a:srgbClr val="0000FF"/>
                </a:solidFill>
              </a:rPr>
              <a:t>Oral– “Application of TRMM Data to </a:t>
            </a:r>
            <a:br>
              <a:rPr lang="en-US" sz="2000" dirty="0" smtClean="0">
                <a:solidFill>
                  <a:srgbClr val="0000FF"/>
                </a:solidFill>
              </a:rPr>
            </a:br>
            <a:r>
              <a:rPr lang="en-US" sz="2000" dirty="0" err="1" smtClean="0">
                <a:solidFill>
                  <a:srgbClr val="0000FF"/>
                </a:solidFill>
              </a:rPr>
              <a:t>Multisatellite</a:t>
            </a:r>
            <a:r>
              <a:rPr lang="en-US" sz="2000" dirty="0" smtClean="0">
                <a:solidFill>
                  <a:srgbClr val="0000FF"/>
                </a:solidFill>
              </a:rPr>
              <a:t> Rainfall Estimation and Hydrologic Forecasting”</a:t>
            </a:r>
            <a:r>
              <a:rPr lang="en-US" sz="2000" dirty="0">
                <a:solidFill>
                  <a:srgbClr val="0000FF"/>
                </a:solidFill>
              </a:rPr>
              <a:t/>
            </a:r>
            <a:br>
              <a:rPr lang="en-US" sz="2000" dirty="0">
                <a:solidFill>
                  <a:srgbClr val="0000FF"/>
                </a:solidFill>
              </a:rPr>
            </a:br>
            <a:r>
              <a:rPr lang="en-US" sz="1800" dirty="0" smtClean="0">
                <a:solidFill>
                  <a:srgbClr val="0000FF"/>
                </a:solidFill>
              </a:rPr>
              <a:t>R. J. </a:t>
            </a:r>
            <a:r>
              <a:rPr lang="en-US" sz="1800" dirty="0" err="1" smtClean="0">
                <a:solidFill>
                  <a:srgbClr val="0000FF"/>
                </a:solidFill>
              </a:rPr>
              <a:t>Kuligowski</a:t>
            </a:r>
            <a:r>
              <a:rPr lang="en-US" sz="1800" dirty="0" smtClean="0">
                <a:solidFill>
                  <a:srgbClr val="0000FF"/>
                </a:solidFill>
              </a:rPr>
              <a:t>, Y. Li, Y. Zhang, H. Lee, D. </a:t>
            </a:r>
            <a:r>
              <a:rPr lang="en-US" sz="1800" dirty="0" err="1" smtClean="0">
                <a:solidFill>
                  <a:srgbClr val="0000FF"/>
                </a:solidFill>
              </a:rPr>
              <a:t>Kitzmiller</a:t>
            </a:r>
            <a:r>
              <a:rPr lang="en-US" sz="1800" dirty="0" smtClean="0">
                <a:solidFill>
                  <a:srgbClr val="0000FF"/>
                </a:solidFill>
              </a:rPr>
              <a:t>, and D.-J. </a:t>
            </a:r>
            <a:r>
              <a:rPr lang="en-US" sz="1800" dirty="0" err="1" smtClean="0">
                <a:solidFill>
                  <a:srgbClr val="0000FF"/>
                </a:solidFill>
              </a:rPr>
              <a:t>Seo</a:t>
            </a:r>
            <a:endParaRPr lang="en-US" sz="2000" dirty="0">
              <a:solidFill>
                <a:srgbClr val="0000FF"/>
              </a:solidFill>
            </a:endParaRPr>
          </a:p>
        </p:txBody>
      </p:sp>
      <p:sp>
        <p:nvSpPr>
          <p:cNvPr id="2053" name="Rectangle 5"/>
          <p:cNvSpPr>
            <a:spLocks noGrp="1" noChangeArrowheads="1"/>
          </p:cNvSpPr>
          <p:nvPr>
            <p:ph type="body" sz="half" idx="1"/>
          </p:nvPr>
        </p:nvSpPr>
        <p:spPr>
          <a:xfrm>
            <a:off x="0" y="1905000"/>
            <a:ext cx="6172200" cy="4572000"/>
          </a:xfrm>
        </p:spPr>
        <p:txBody>
          <a:bodyPr>
            <a:normAutofit lnSpcReduction="10000"/>
          </a:bodyPr>
          <a:lstStyle/>
          <a:p>
            <a:pPr>
              <a:lnSpc>
                <a:spcPct val="90000"/>
              </a:lnSpc>
            </a:pPr>
            <a:r>
              <a:rPr lang="en-US" sz="2400" dirty="0" smtClean="0"/>
              <a:t>TRMM data are not ideal for operational hydrologic forecasting due to data latency and sampling</a:t>
            </a:r>
          </a:p>
          <a:p>
            <a:pPr>
              <a:lnSpc>
                <a:spcPct val="90000"/>
              </a:lnSpc>
            </a:pPr>
            <a:r>
              <a:rPr lang="en-US" sz="2400" dirty="0" smtClean="0"/>
              <a:t>Solution: incorporate into a </a:t>
            </a:r>
            <a:r>
              <a:rPr lang="en-US" sz="2400" dirty="0" err="1" smtClean="0"/>
              <a:t>multisensor</a:t>
            </a:r>
            <a:r>
              <a:rPr lang="en-US" sz="2400" dirty="0" smtClean="0"/>
              <a:t> satellite rainfall algorithm (</a:t>
            </a:r>
            <a:r>
              <a:rPr lang="en-US" sz="2400" dirty="0" err="1" smtClean="0"/>
              <a:t>SCaMPR</a:t>
            </a:r>
            <a:r>
              <a:rPr lang="en-US" sz="2400" dirty="0" smtClean="0"/>
              <a:t>); evaluate results against gauges and in a hydrologic model</a:t>
            </a:r>
            <a:endParaRPr lang="en-US" sz="2400" dirty="0"/>
          </a:p>
          <a:p>
            <a:pPr>
              <a:lnSpc>
                <a:spcPct val="90000"/>
              </a:lnSpc>
            </a:pPr>
            <a:r>
              <a:rPr lang="en-US" sz="2400" dirty="0" smtClean="0"/>
              <a:t>Results:</a:t>
            </a:r>
          </a:p>
          <a:p>
            <a:pPr lvl="1">
              <a:lnSpc>
                <a:spcPct val="90000"/>
              </a:lnSpc>
            </a:pPr>
            <a:r>
              <a:rPr lang="en-US" sz="2000" dirty="0" smtClean="0"/>
              <a:t>Adding TRMM improves </a:t>
            </a:r>
            <a:r>
              <a:rPr lang="en-US" sz="2000" dirty="0" err="1" smtClean="0"/>
              <a:t>SCaMPR</a:t>
            </a:r>
            <a:r>
              <a:rPr lang="en-US" sz="2000" dirty="0" smtClean="0"/>
              <a:t> performance, particularly over the western US; also improves flood forecast peak &amp; timing</a:t>
            </a:r>
          </a:p>
          <a:p>
            <a:pPr lvl="1">
              <a:lnSpc>
                <a:spcPct val="90000"/>
              </a:lnSpc>
            </a:pPr>
            <a:r>
              <a:rPr lang="en-US" sz="2000" dirty="0" smtClean="0"/>
              <a:t>However, </a:t>
            </a:r>
            <a:r>
              <a:rPr lang="en-US" sz="2000" dirty="0" err="1" smtClean="0"/>
              <a:t>SCaMPR</a:t>
            </a:r>
            <a:r>
              <a:rPr lang="en-US" sz="2000" dirty="0" smtClean="0"/>
              <a:t> outperforms gauge-only analysis only for areas with sparse gauge coverage (1 gauge / 7,000km</a:t>
            </a:r>
            <a:r>
              <a:rPr lang="en-US" sz="2000" baseline="30000" dirty="0" smtClean="0"/>
              <a:t>2</a:t>
            </a:r>
            <a:r>
              <a:rPr lang="en-US" sz="2000" dirty="0" smtClean="0"/>
              <a:t>)</a:t>
            </a:r>
            <a:endParaRPr lang="en-US" sz="2000" dirty="0"/>
          </a:p>
        </p:txBody>
      </p:sp>
      <p:pic>
        <p:nvPicPr>
          <p:cNvPr id="8" name="Picture 7" descr="err01h_StIV_1000.gif"/>
          <p:cNvPicPr>
            <a:picLocks noChangeAspect="1"/>
          </p:cNvPicPr>
          <p:nvPr/>
        </p:nvPicPr>
        <p:blipFill>
          <a:blip r:embed="rId3" cstate="print"/>
          <a:srcRect l="10471" t="2000" r="12353" b="2000"/>
          <a:stretch>
            <a:fillRect/>
          </a:stretch>
        </p:blipFill>
        <p:spPr>
          <a:xfrm>
            <a:off x="6209145" y="1828800"/>
            <a:ext cx="2934855" cy="4724400"/>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32</a:t>
            </a:fld>
            <a:endParaRPr lang="en-US" dirty="0"/>
          </a:p>
        </p:txBody>
      </p:sp>
    </p:spTree>
    <p:extLst>
      <p:ext uri="{BB962C8B-B14F-4D97-AF65-F5344CB8AC3E}">
        <p14:creationId xmlns:p14="http://schemas.microsoft.com/office/powerpoint/2010/main" val="2584880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990600"/>
          </a:xfrm>
        </p:spPr>
        <p:txBody>
          <a:bodyPr>
            <a:normAutofit fontScale="90000"/>
          </a:bodyPr>
          <a:lstStyle/>
          <a:p>
            <a:r>
              <a:rPr lang="en-US" sz="2000" dirty="0" smtClean="0"/>
              <a:t>26th </a:t>
            </a:r>
            <a:r>
              <a:rPr lang="en-US" sz="2000" dirty="0"/>
              <a:t>Conference on </a:t>
            </a:r>
            <a:r>
              <a:rPr lang="en-US" sz="2000" dirty="0" smtClean="0"/>
              <a:t>Hydrology:</a:t>
            </a:r>
            <a:r>
              <a:rPr lang="en-US" sz="3200" dirty="0"/>
              <a:t/>
            </a:r>
            <a:br>
              <a:rPr lang="en-US" sz="3200" dirty="0"/>
            </a:br>
            <a:r>
              <a:rPr lang="en-US" sz="2400" dirty="0" smtClean="0">
                <a:solidFill>
                  <a:srgbClr val="0000FF"/>
                </a:solidFill>
              </a:rPr>
              <a:t>Oral– “The GOES-R Probability of Rainfall Algorithm”</a:t>
            </a:r>
            <a:r>
              <a:rPr lang="en-US" sz="2400" dirty="0">
                <a:solidFill>
                  <a:srgbClr val="0000FF"/>
                </a:solidFill>
              </a:rPr>
              <a:t/>
            </a:r>
            <a:br>
              <a:rPr lang="en-US" sz="2400" dirty="0">
                <a:solidFill>
                  <a:srgbClr val="0000FF"/>
                </a:solidFill>
              </a:rPr>
            </a:br>
            <a:r>
              <a:rPr lang="en-US" sz="2000" dirty="0" smtClean="0">
                <a:solidFill>
                  <a:srgbClr val="0000FF"/>
                </a:solidFill>
              </a:rPr>
              <a:t>R. Barnhill and R. J. </a:t>
            </a:r>
            <a:r>
              <a:rPr lang="en-US" sz="2000" dirty="0" err="1" smtClean="0">
                <a:solidFill>
                  <a:srgbClr val="0000FF"/>
                </a:solidFill>
              </a:rPr>
              <a:t>Kuligowski</a:t>
            </a:r>
            <a:endParaRPr lang="en-US" sz="2400" dirty="0">
              <a:solidFill>
                <a:srgbClr val="0000FF"/>
              </a:solidFill>
            </a:endParaRPr>
          </a:p>
        </p:txBody>
      </p:sp>
      <p:sp>
        <p:nvSpPr>
          <p:cNvPr id="2053" name="Rectangle 5"/>
          <p:cNvSpPr>
            <a:spLocks noGrp="1" noChangeArrowheads="1"/>
          </p:cNvSpPr>
          <p:nvPr>
            <p:ph type="body" sz="half" idx="1"/>
          </p:nvPr>
        </p:nvSpPr>
        <p:spPr>
          <a:xfrm>
            <a:off x="0" y="1676400"/>
            <a:ext cx="5867400" cy="4572000"/>
          </a:xfrm>
        </p:spPr>
        <p:txBody>
          <a:bodyPr/>
          <a:lstStyle/>
          <a:p>
            <a:pPr>
              <a:lnSpc>
                <a:spcPct val="90000"/>
              </a:lnSpc>
            </a:pPr>
            <a:r>
              <a:rPr lang="en-US" sz="2400" dirty="0" smtClean="0"/>
              <a:t>Statistical algorithm for predicting probability of ≥ 1 mm of rainfall during the next 3 h at the full GOES space / time resolution</a:t>
            </a:r>
          </a:p>
          <a:p>
            <a:pPr>
              <a:lnSpc>
                <a:spcPct val="90000"/>
              </a:lnSpc>
            </a:pPr>
            <a:r>
              <a:rPr lang="en-US" sz="2400" dirty="0" smtClean="0"/>
              <a:t>Inputs derived from forecasts of rainfall rate at 15-min intervals from the GOES-R Rainfall Potential algorithm</a:t>
            </a:r>
          </a:p>
          <a:p>
            <a:pPr>
              <a:lnSpc>
                <a:spcPct val="90000"/>
              </a:lnSpc>
            </a:pPr>
            <a:r>
              <a:rPr lang="en-US" sz="2400" dirty="0" smtClean="0"/>
              <a:t>Developed on SEVIRI data (proxy for GOES-R ABI)</a:t>
            </a:r>
            <a:endParaRPr lang="en-US" sz="2400" dirty="0"/>
          </a:p>
          <a:p>
            <a:pPr>
              <a:lnSpc>
                <a:spcPct val="90000"/>
              </a:lnSpc>
            </a:pPr>
            <a:r>
              <a:rPr lang="en-US" sz="2400" dirty="0" smtClean="0"/>
              <a:t>Validation against Nimrod radar over Western Europe shows skill but some bias.</a:t>
            </a:r>
            <a:endParaRPr lang="en-US" sz="2400" dirty="0"/>
          </a:p>
        </p:txBody>
      </p:sp>
      <p:pic>
        <p:nvPicPr>
          <p:cNvPr id="8" name="Picture 2"/>
          <p:cNvPicPr>
            <a:picLocks noChangeAspect="1" noChangeArrowheads="1"/>
          </p:cNvPicPr>
          <p:nvPr/>
        </p:nvPicPr>
        <p:blipFill>
          <a:blip r:embed="rId3" cstate="print"/>
          <a:srcRect/>
          <a:stretch>
            <a:fillRect/>
          </a:stretch>
        </p:blipFill>
        <p:spPr bwMode="auto">
          <a:xfrm>
            <a:off x="6096000" y="1752600"/>
            <a:ext cx="3048000" cy="2212187"/>
          </a:xfrm>
          <a:prstGeom prst="rect">
            <a:avLst/>
          </a:prstGeom>
          <a:noFill/>
          <a:ln w="9525">
            <a:noFill/>
            <a:miter lim="800000"/>
            <a:headEnd/>
            <a:tailEnd/>
          </a:ln>
          <a:effectLst/>
        </p:spPr>
      </p:pic>
      <p:pic>
        <p:nvPicPr>
          <p:cNvPr id="9" name="Picture 8" descr="nimrodnowcastpop2005070815"/>
          <p:cNvPicPr>
            <a:picLocks noChangeAspect="1"/>
          </p:cNvPicPr>
          <p:nvPr/>
        </p:nvPicPr>
        <p:blipFill>
          <a:blip r:embed="rId4" cstate="print"/>
          <a:srcRect t="2778" b="2778"/>
          <a:stretch>
            <a:fillRect/>
          </a:stretch>
        </p:blipFill>
        <p:spPr bwMode="auto">
          <a:xfrm>
            <a:off x="6477000" y="3962400"/>
            <a:ext cx="2119910" cy="2590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74E74FF-2236-4B88-9D17-DFCF666A5EBE}" type="slidenum">
              <a:rPr lang="en-US" smtClean="0"/>
              <a:pPr/>
              <a:t>33</a:t>
            </a:fld>
            <a:endParaRPr lang="en-US" dirty="0"/>
          </a:p>
        </p:txBody>
      </p:sp>
    </p:spTree>
    <p:extLst>
      <p:ext uri="{BB962C8B-B14F-4D97-AF65-F5344CB8AC3E}">
        <p14:creationId xmlns:p14="http://schemas.microsoft.com/office/powerpoint/2010/main" val="4225522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Picture 27" descr="CDF-matching"/>
          <p:cNvPicPr>
            <a:picLocks noChangeArrowheads="1"/>
          </p:cNvPicPr>
          <p:nvPr/>
        </p:nvPicPr>
        <p:blipFill>
          <a:blip r:embed="rId3" cstate="print"/>
          <a:srcRect/>
          <a:stretch>
            <a:fillRect/>
          </a:stretch>
        </p:blipFill>
        <p:spPr bwMode="auto">
          <a:xfrm>
            <a:off x="4114800" y="3150078"/>
            <a:ext cx="2971799" cy="1224893"/>
          </a:xfrm>
          <a:prstGeom prst="rect">
            <a:avLst/>
          </a:prstGeom>
          <a:noFill/>
          <a:ln w="9525">
            <a:noFill/>
            <a:miter lim="800000"/>
            <a:headEnd/>
            <a:tailEnd/>
          </a:ln>
        </p:spPr>
      </p:pic>
      <p:sp>
        <p:nvSpPr>
          <p:cNvPr id="2052" name="Rectangle 4"/>
          <p:cNvSpPr>
            <a:spLocks noGrp="1" noChangeArrowheads="1"/>
          </p:cNvSpPr>
          <p:nvPr>
            <p:ph type="title"/>
          </p:nvPr>
        </p:nvSpPr>
        <p:spPr>
          <a:xfrm>
            <a:off x="0" y="533400"/>
            <a:ext cx="9144000" cy="731838"/>
          </a:xfrm>
        </p:spPr>
        <p:txBody>
          <a:bodyPr>
            <a:normAutofit fontScale="90000"/>
          </a:bodyPr>
          <a:lstStyle/>
          <a:p>
            <a:r>
              <a:rPr lang="en-US" sz="1800" dirty="0" smtClean="0"/>
              <a:t>92</a:t>
            </a:r>
            <a:r>
              <a:rPr lang="en-US" sz="1800" baseline="30000" dirty="0" smtClean="0"/>
              <a:t>nd</a:t>
            </a:r>
            <a:r>
              <a:rPr lang="en-US" sz="1800" dirty="0" smtClean="0"/>
              <a:t> AMS Annual Meeting - 26th Conference on Hydrology:</a:t>
            </a:r>
            <a:r>
              <a:rPr lang="en-US" sz="1800" dirty="0"/>
              <a:t/>
            </a:r>
            <a:br>
              <a:rPr lang="en-US" sz="1800" dirty="0"/>
            </a:br>
            <a:r>
              <a:rPr lang="en-US" sz="1400" dirty="0" smtClean="0">
                <a:solidFill>
                  <a:srgbClr val="0000FF"/>
                </a:solidFill>
              </a:rPr>
              <a:t>Poster </a:t>
            </a:r>
            <a:r>
              <a:rPr lang="en-US" sz="1400" dirty="0">
                <a:solidFill>
                  <a:srgbClr val="0000FF"/>
                </a:solidFill>
              </a:rPr>
              <a:t>– </a:t>
            </a:r>
            <a:r>
              <a:rPr lang="en-US" sz="1400" dirty="0" smtClean="0">
                <a:solidFill>
                  <a:srgbClr val="0000FF"/>
                </a:solidFill>
              </a:rPr>
              <a:t>“NOAA Soil Moisture Operational Product System (SMOPS) and Its Soil Moisture Retrieval From AMSR-E”</a:t>
            </a:r>
            <a:r>
              <a:rPr lang="en-US" sz="1400" dirty="0">
                <a:solidFill>
                  <a:srgbClr val="0000FF"/>
                </a:solidFill>
              </a:rPr>
              <a:t/>
            </a:r>
            <a:br>
              <a:rPr lang="en-US" sz="1400" dirty="0">
                <a:solidFill>
                  <a:srgbClr val="0000FF"/>
                </a:solidFill>
              </a:rPr>
            </a:br>
            <a:r>
              <a:rPr lang="en-US" sz="1400" dirty="0" err="1" smtClean="0">
                <a:solidFill>
                  <a:srgbClr val="0000FF"/>
                </a:solidFill>
              </a:rPr>
              <a:t>Jicheng</a:t>
            </a:r>
            <a:r>
              <a:rPr lang="en-US" sz="1400" dirty="0" smtClean="0">
                <a:solidFill>
                  <a:srgbClr val="0000FF"/>
                </a:solidFill>
              </a:rPr>
              <a:t> Liu, I.M. Systems Group at NOAA/NESDIS, Camp Springs, MD; and X. Zhan, L. Zhao, K. A. Jensen, and X. Wang</a:t>
            </a:r>
            <a:endParaRPr lang="en-US" sz="1400" dirty="0">
              <a:solidFill>
                <a:srgbClr val="0000FF"/>
              </a:solidFill>
            </a:endParaRPr>
          </a:p>
        </p:txBody>
      </p:sp>
      <p:pic>
        <p:nvPicPr>
          <p:cNvPr id="2071" name="Picture 23" descr="D:\Home\jliu\My Documents\Research\Conferences\AMS2012\SMOPS\AMSRE\2011\NOAA_SMOPS_AMSRE_SoilMoisture_20110827_GLB.gif"/>
          <p:cNvPicPr>
            <a:picLocks noChangeAspect="1" noChangeArrowheads="1"/>
          </p:cNvPicPr>
          <p:nvPr/>
        </p:nvPicPr>
        <p:blipFill>
          <a:blip r:embed="rId4" cstate="print"/>
          <a:srcRect/>
          <a:stretch>
            <a:fillRect/>
          </a:stretch>
        </p:blipFill>
        <p:spPr bwMode="auto">
          <a:xfrm>
            <a:off x="3276600" y="1447800"/>
            <a:ext cx="3108960" cy="1554480"/>
          </a:xfrm>
          <a:prstGeom prst="rect">
            <a:avLst/>
          </a:prstGeom>
          <a:noFill/>
        </p:spPr>
      </p:pic>
      <p:pic>
        <p:nvPicPr>
          <p:cNvPr id="2072" name="Picture 24" descr="D:\Home\jliu\My Documents\Research\Conferences\AMS2012\SMOPS\ASCAT\2011\NOAA_SMOPS_ASCAT_SoilMoisture_20110827_GLB.gif"/>
          <p:cNvPicPr>
            <a:picLocks noChangeAspect="1" noChangeArrowheads="1"/>
          </p:cNvPicPr>
          <p:nvPr/>
        </p:nvPicPr>
        <p:blipFill>
          <a:blip r:embed="rId5" cstate="print"/>
          <a:srcRect/>
          <a:stretch>
            <a:fillRect/>
          </a:stretch>
        </p:blipFill>
        <p:spPr bwMode="auto">
          <a:xfrm>
            <a:off x="4724400" y="1874520"/>
            <a:ext cx="3108960" cy="1554480"/>
          </a:xfrm>
          <a:prstGeom prst="rect">
            <a:avLst/>
          </a:prstGeom>
          <a:noFill/>
        </p:spPr>
      </p:pic>
      <p:pic>
        <p:nvPicPr>
          <p:cNvPr id="2073" name="Picture 25" descr="D:\Home\jliu\My Documents\Research\Conferences\AMS2012\SMOPS\SMOS\2011\NOAA_SMOPS_SMOS_SoilMoisture_20110827_GLB.gif"/>
          <p:cNvPicPr>
            <a:picLocks noChangeAspect="1" noChangeArrowheads="1"/>
          </p:cNvPicPr>
          <p:nvPr/>
        </p:nvPicPr>
        <p:blipFill>
          <a:blip r:embed="rId6" cstate="print"/>
          <a:srcRect/>
          <a:stretch>
            <a:fillRect/>
          </a:stretch>
        </p:blipFill>
        <p:spPr bwMode="auto">
          <a:xfrm>
            <a:off x="6019800" y="2331720"/>
            <a:ext cx="3108959" cy="1554480"/>
          </a:xfrm>
          <a:prstGeom prst="rect">
            <a:avLst/>
          </a:prstGeom>
          <a:noFill/>
        </p:spPr>
      </p:pic>
      <p:pic>
        <p:nvPicPr>
          <p:cNvPr id="2074" name="Picture 26" descr="D:\Home\jliu\My Documents\Research\Conferences\AMS2012\SMOPS\Blended\2011\NOAA_SMOPS_Blended_SoilMoisture_20110827_GLB.gif"/>
          <p:cNvPicPr>
            <a:picLocks noChangeAspect="1" noChangeArrowheads="1"/>
          </p:cNvPicPr>
          <p:nvPr/>
        </p:nvPicPr>
        <p:blipFill>
          <a:blip r:embed="rId7" cstate="print"/>
          <a:srcRect/>
          <a:stretch>
            <a:fillRect/>
          </a:stretch>
        </p:blipFill>
        <p:spPr bwMode="auto">
          <a:xfrm>
            <a:off x="4267200" y="4267200"/>
            <a:ext cx="4724400" cy="2362200"/>
          </a:xfrm>
          <a:prstGeom prst="rect">
            <a:avLst/>
          </a:prstGeom>
          <a:noFill/>
        </p:spPr>
      </p:pic>
      <p:sp>
        <p:nvSpPr>
          <p:cNvPr id="2053" name="Rectangle 5"/>
          <p:cNvSpPr>
            <a:spLocks noGrp="1" noChangeArrowheads="1"/>
          </p:cNvSpPr>
          <p:nvPr>
            <p:ph type="body" sz="half" idx="1"/>
          </p:nvPr>
        </p:nvSpPr>
        <p:spPr>
          <a:xfrm>
            <a:off x="0" y="1600200"/>
            <a:ext cx="4267200" cy="4953000"/>
          </a:xfrm>
          <a:effectLst>
            <a:outerShdw blurRad="50800" dist="50800" dir="5400000" algn="ctr" rotWithShape="0">
              <a:srgbClr val="000000">
                <a:alpha val="0"/>
              </a:srgbClr>
            </a:outerShdw>
          </a:effectLst>
        </p:spPr>
        <p:txBody>
          <a:bodyPr/>
          <a:lstStyle/>
          <a:p>
            <a:pPr>
              <a:lnSpc>
                <a:spcPct val="90000"/>
              </a:lnSpc>
            </a:pPr>
            <a:r>
              <a:rPr lang="en-US" sz="2000" dirty="0" smtClean="0"/>
              <a:t>Why SMOPS?</a:t>
            </a:r>
            <a:endParaRPr lang="en-US" sz="2000" dirty="0"/>
          </a:p>
          <a:p>
            <a:pPr lvl="1">
              <a:lnSpc>
                <a:spcPct val="90000"/>
              </a:lnSpc>
            </a:pPr>
            <a:r>
              <a:rPr lang="en-US" sz="1400" dirty="0" smtClean="0"/>
              <a:t>Quality needs to be improved.</a:t>
            </a:r>
          </a:p>
          <a:p>
            <a:pPr lvl="1">
              <a:lnSpc>
                <a:spcPct val="90000"/>
              </a:lnSpc>
            </a:pPr>
            <a:r>
              <a:rPr lang="en-US" sz="1400" dirty="0" smtClean="0"/>
              <a:t>Better spatial coverage.</a:t>
            </a:r>
            <a:endParaRPr lang="en-US" sz="1400" dirty="0"/>
          </a:p>
          <a:p>
            <a:pPr lvl="1">
              <a:lnSpc>
                <a:spcPct val="90000"/>
              </a:lnSpc>
            </a:pPr>
            <a:r>
              <a:rPr lang="en-US" sz="1400" dirty="0" smtClean="0"/>
              <a:t>Higher temporal resolution. </a:t>
            </a:r>
          </a:p>
          <a:p>
            <a:pPr lvl="1">
              <a:lnSpc>
                <a:spcPct val="90000"/>
              </a:lnSpc>
            </a:pPr>
            <a:r>
              <a:rPr lang="en-US" sz="1400" dirty="0" smtClean="0"/>
              <a:t>Operational production.</a:t>
            </a:r>
            <a:endParaRPr lang="en-US" sz="1400" dirty="0"/>
          </a:p>
          <a:p>
            <a:pPr>
              <a:lnSpc>
                <a:spcPct val="90000"/>
              </a:lnSpc>
            </a:pPr>
            <a:r>
              <a:rPr lang="en-US" sz="2000" dirty="0" smtClean="0"/>
              <a:t>How?</a:t>
            </a:r>
            <a:endParaRPr lang="en-US" sz="2000" dirty="0"/>
          </a:p>
          <a:p>
            <a:pPr lvl="1">
              <a:lnSpc>
                <a:spcPct val="90000"/>
              </a:lnSpc>
            </a:pPr>
            <a:r>
              <a:rPr lang="en-US" sz="1400" dirty="0" smtClean="0"/>
              <a:t>Single Channel Retrieval (SCR) algorithm is used to retrieve soil moisture from AMSR-E.</a:t>
            </a:r>
          </a:p>
          <a:p>
            <a:pPr lvl="1">
              <a:lnSpc>
                <a:spcPct val="90000"/>
              </a:lnSpc>
            </a:pPr>
            <a:r>
              <a:rPr lang="en-US" sz="1400" dirty="0" smtClean="0"/>
              <a:t>SMOS and ASCAT soil moisture products are used to generate the blended product. </a:t>
            </a:r>
          </a:p>
          <a:p>
            <a:pPr lvl="1">
              <a:lnSpc>
                <a:spcPct val="90000"/>
              </a:lnSpc>
            </a:pPr>
            <a:r>
              <a:rPr lang="en-US" sz="1400" dirty="0" smtClean="0"/>
              <a:t>CDFs are used to match SMOS, ASCAT and AMSR-E products before blending. </a:t>
            </a:r>
            <a:endParaRPr lang="en-US" sz="1400" dirty="0"/>
          </a:p>
          <a:p>
            <a:pPr>
              <a:lnSpc>
                <a:spcPct val="90000"/>
              </a:lnSpc>
            </a:pPr>
            <a:r>
              <a:rPr lang="en-US" sz="2000" dirty="0" smtClean="0"/>
              <a:t>Results</a:t>
            </a:r>
            <a:endParaRPr lang="en-US" sz="2000" dirty="0"/>
          </a:p>
          <a:p>
            <a:pPr lvl="1">
              <a:lnSpc>
                <a:spcPct val="90000"/>
              </a:lnSpc>
            </a:pPr>
            <a:r>
              <a:rPr lang="en-US" sz="1400" dirty="0" smtClean="0"/>
              <a:t>Improved retrieval quality.</a:t>
            </a:r>
          </a:p>
          <a:p>
            <a:pPr lvl="1">
              <a:lnSpc>
                <a:spcPct val="90000"/>
              </a:lnSpc>
            </a:pPr>
            <a:r>
              <a:rPr lang="en-US" sz="1400" dirty="0" smtClean="0"/>
              <a:t>Improved spatial coverage: Complete daily global coverage.</a:t>
            </a:r>
          </a:p>
          <a:p>
            <a:pPr lvl="1">
              <a:lnSpc>
                <a:spcPct val="90000"/>
              </a:lnSpc>
            </a:pPr>
            <a:r>
              <a:rPr lang="en-US" sz="1400" dirty="0" smtClean="0"/>
              <a:t>Improved temporal resolution: 6-hour product will be produced. </a:t>
            </a:r>
          </a:p>
          <a:p>
            <a:pPr lvl="1">
              <a:lnSpc>
                <a:spcPct val="90000"/>
              </a:lnSpc>
            </a:pPr>
            <a:r>
              <a:rPr lang="en-US" sz="1400" dirty="0" smtClean="0"/>
              <a:t>SMOPS soil moisture product will be operationally produced at NOAA. </a:t>
            </a:r>
            <a:endParaRPr lang="en-US" sz="1400"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34</a:t>
            </a:fld>
            <a:endParaRPr lang="en-US" dirty="0"/>
          </a:p>
        </p:txBody>
      </p:sp>
    </p:spTree>
    <p:extLst>
      <p:ext uri="{BB962C8B-B14F-4D97-AF65-F5344CB8AC3E}">
        <p14:creationId xmlns:p14="http://schemas.microsoft.com/office/powerpoint/2010/main" val="3209674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lbl_slr_calc_vs_iasi_obs_3-microwindow_aerose-07-08-09-10.png"/>
          <p:cNvPicPr>
            <a:picLocks noChangeAspect="1"/>
          </p:cNvPicPr>
          <p:nvPr/>
        </p:nvPicPr>
        <p:blipFill>
          <a:blip r:embed="rId3" cstate="print"/>
          <a:srcRect t="3175" b="3561"/>
          <a:stretch>
            <a:fillRect/>
          </a:stretch>
        </p:blipFill>
        <p:spPr>
          <a:xfrm>
            <a:off x="4876800" y="3886200"/>
            <a:ext cx="4030698" cy="2819400"/>
          </a:xfrm>
          <a:prstGeom prst="rect">
            <a:avLst/>
          </a:prstGeom>
        </p:spPr>
      </p:pic>
      <p:sp>
        <p:nvSpPr>
          <p:cNvPr id="2052" name="Rectangle 4"/>
          <p:cNvSpPr>
            <a:spLocks noGrp="1" noChangeArrowheads="1"/>
          </p:cNvSpPr>
          <p:nvPr>
            <p:ph type="title"/>
          </p:nvPr>
        </p:nvSpPr>
        <p:spPr>
          <a:xfrm>
            <a:off x="0" y="457200"/>
            <a:ext cx="9144000" cy="1036638"/>
          </a:xfrm>
        </p:spPr>
        <p:txBody>
          <a:bodyPr>
            <a:normAutofit fontScale="90000"/>
          </a:bodyPr>
          <a:lstStyle/>
          <a:p>
            <a:r>
              <a:rPr lang="en-US" sz="2000" dirty="0" smtClean="0"/>
              <a:t>16th Symposium on Meteorological Observation and Instrumentation:</a:t>
            </a:r>
            <a:r>
              <a:rPr lang="en-US" sz="2000" dirty="0"/>
              <a:t/>
            </a:r>
            <a:br>
              <a:rPr lang="en-US" sz="2000" dirty="0"/>
            </a:br>
            <a:r>
              <a:rPr lang="en-US" sz="2000" dirty="0" smtClean="0">
                <a:solidFill>
                  <a:srgbClr val="0000FF"/>
                </a:solidFill>
              </a:rPr>
              <a:t>Oral </a:t>
            </a:r>
            <a:r>
              <a:rPr lang="en-US" sz="2000" dirty="0">
                <a:solidFill>
                  <a:srgbClr val="0000FF"/>
                </a:solidFill>
              </a:rPr>
              <a:t>– </a:t>
            </a:r>
            <a:r>
              <a:rPr lang="en-US" sz="2000" dirty="0" smtClean="0">
                <a:solidFill>
                  <a:srgbClr val="0000FF"/>
                </a:solidFill>
              </a:rPr>
              <a:t>“On the Angular Effect of Residual Clouds/</a:t>
            </a:r>
            <a:br>
              <a:rPr lang="en-US" sz="2000" dirty="0" smtClean="0">
                <a:solidFill>
                  <a:srgbClr val="0000FF"/>
                </a:solidFill>
              </a:rPr>
            </a:br>
            <a:r>
              <a:rPr lang="en-US" sz="2000" dirty="0" smtClean="0">
                <a:solidFill>
                  <a:srgbClr val="0000FF"/>
                </a:solidFill>
              </a:rPr>
              <a:t>Aerosols in Clear-Sky IR Window Radiance Observations”</a:t>
            </a:r>
            <a:r>
              <a:rPr lang="en-US" sz="2000" dirty="0">
                <a:solidFill>
                  <a:srgbClr val="0000FF"/>
                </a:solidFill>
              </a:rPr>
              <a:t/>
            </a:r>
            <a:br>
              <a:rPr lang="en-US" sz="2000" dirty="0">
                <a:solidFill>
                  <a:srgbClr val="0000FF"/>
                </a:solidFill>
              </a:rPr>
            </a:br>
            <a:r>
              <a:rPr lang="en-US" sz="2000" dirty="0" smtClean="0">
                <a:solidFill>
                  <a:srgbClr val="0000FF"/>
                </a:solidFill>
              </a:rPr>
              <a:t>Nicholas R. Nalli, </a:t>
            </a:r>
            <a:r>
              <a:rPr lang="en-US" sz="2000" dirty="0">
                <a:solidFill>
                  <a:srgbClr val="0000FF"/>
                </a:solidFill>
              </a:rPr>
              <a:t>and </a:t>
            </a:r>
            <a:r>
              <a:rPr lang="en-US" sz="2000" dirty="0" smtClean="0">
                <a:solidFill>
                  <a:srgbClr val="0000FF"/>
                </a:solidFill>
              </a:rPr>
              <a:t>C. D. Barnet, A. </a:t>
            </a:r>
            <a:r>
              <a:rPr lang="en-US" sz="2000" dirty="0" err="1" smtClean="0">
                <a:solidFill>
                  <a:srgbClr val="0000FF"/>
                </a:solidFill>
              </a:rPr>
              <a:t>Gambacorta</a:t>
            </a:r>
            <a:r>
              <a:rPr lang="en-US" sz="2000" dirty="0" smtClean="0">
                <a:solidFill>
                  <a:srgbClr val="0000FF"/>
                </a:solidFill>
              </a:rPr>
              <a:t>, E. </a:t>
            </a:r>
            <a:r>
              <a:rPr lang="en-US" sz="2000" dirty="0" err="1" smtClean="0">
                <a:solidFill>
                  <a:srgbClr val="0000FF"/>
                </a:solidFill>
              </a:rPr>
              <a:t>Maddy</a:t>
            </a:r>
            <a:r>
              <a:rPr lang="en-US" sz="2000" dirty="0" smtClean="0">
                <a:solidFill>
                  <a:srgbClr val="0000FF"/>
                </a:solidFill>
              </a:rPr>
              <a:t>, W. L. Smith</a:t>
            </a:r>
            <a:endParaRPr lang="en-US" sz="2000" dirty="0">
              <a:solidFill>
                <a:srgbClr val="0000FF"/>
              </a:solidFill>
            </a:endParaRPr>
          </a:p>
        </p:txBody>
      </p:sp>
      <p:sp>
        <p:nvSpPr>
          <p:cNvPr id="2053" name="Rectangle 5"/>
          <p:cNvSpPr>
            <a:spLocks noGrp="1" noChangeArrowheads="1"/>
          </p:cNvSpPr>
          <p:nvPr>
            <p:ph type="body" sz="half" idx="1"/>
          </p:nvPr>
        </p:nvSpPr>
        <p:spPr>
          <a:xfrm>
            <a:off x="0" y="1676400"/>
            <a:ext cx="4876800" cy="4953000"/>
          </a:xfrm>
        </p:spPr>
        <p:txBody>
          <a:bodyPr/>
          <a:lstStyle/>
          <a:p>
            <a:r>
              <a:rPr lang="en-US" sz="1200" dirty="0" smtClean="0"/>
              <a:t>Accurate satellite observations and calculations of top-of-atmosphere IR spectral radiances are required for the accurate retrieval of geophysical state parameters such as atmospheric vertical temperature and water vapor profiles</a:t>
            </a:r>
          </a:p>
          <a:p>
            <a:endParaRPr lang="en-US" sz="1200" dirty="0" smtClean="0"/>
          </a:p>
          <a:p>
            <a:r>
              <a:rPr lang="en-US" sz="1200" dirty="0" smtClean="0"/>
              <a:t>Ideally, it is desired that systematic differences between OBS and CALC under well-characterized conditions be minimal over the scanning range zenith angles</a:t>
            </a:r>
          </a:p>
          <a:p>
            <a:endParaRPr lang="en-US" sz="1200" dirty="0" smtClean="0"/>
          </a:p>
          <a:p>
            <a:r>
              <a:rPr lang="en-US" sz="1200" dirty="0" smtClean="0"/>
              <a:t>A fundamental problem with clear-sky analyses of CALC − OBS is the assumption of “clear-sky” OBS, when in reality we only have access to cloud-masked or cloud-cleared OBS, themselves being the products of algorithms, both of which are subject to errors and not designed to mask aerosols</a:t>
            </a:r>
          </a:p>
          <a:p>
            <a:endParaRPr lang="en-US" sz="1200" dirty="0" smtClean="0"/>
          </a:p>
          <a:p>
            <a:r>
              <a:rPr lang="en-US" sz="1200" dirty="0" smtClean="0"/>
              <a:t>This presentation summarizes work (</a:t>
            </a:r>
            <a:r>
              <a:rPr lang="en-US" sz="1200" i="1" dirty="0" smtClean="0"/>
              <a:t>Nalli et al. </a:t>
            </a:r>
            <a:r>
              <a:rPr lang="en-US" sz="1200" dirty="0" smtClean="0"/>
              <a:t>2012, in prep for </a:t>
            </a:r>
            <a:r>
              <a:rPr lang="en-US" sz="1200" i="1" dirty="0" smtClean="0"/>
              <a:t>JGR</a:t>
            </a:r>
            <a:r>
              <a:rPr lang="en-US" sz="1200" dirty="0" smtClean="0"/>
              <a:t>) investigating the impact of the “clear-sky” OBS commonly used in such analyses, which include “cloud-masked” data, as is typical from imagers, as well as “cloud-cleared radiances,” as is typical from hyper/ultraspectral sounders</a:t>
            </a:r>
          </a:p>
          <a:p>
            <a:pPr marL="569913" lvl="1" indent="-166688"/>
            <a:r>
              <a:rPr lang="en-US" sz="1100" dirty="0" smtClean="0"/>
              <a:t>Analyses of hyperspectral microwindow observations against forward calculations suggests that contamination by residual clouds and/or aerosols within clear-sky observations can have a measurable concave-up impact on the angular agreement of OBS with CALC</a:t>
            </a:r>
          </a:p>
        </p:txBody>
      </p:sp>
      <p:grpSp>
        <p:nvGrpSpPr>
          <p:cNvPr id="48" name="Group 47"/>
          <p:cNvGrpSpPr/>
          <p:nvPr/>
        </p:nvGrpSpPr>
        <p:grpSpPr>
          <a:xfrm>
            <a:off x="5791200" y="1752600"/>
            <a:ext cx="2209800" cy="2133600"/>
            <a:chOff x="5715000" y="1752600"/>
            <a:chExt cx="2560320" cy="2667000"/>
          </a:xfrm>
        </p:grpSpPr>
        <p:sp>
          <p:nvSpPr>
            <p:cNvPr id="11" name="Can 10"/>
            <p:cNvSpPr/>
            <p:nvPr/>
          </p:nvSpPr>
          <p:spPr bwMode="auto">
            <a:xfrm>
              <a:off x="5866130" y="3575050"/>
              <a:ext cx="133350" cy="224028"/>
            </a:xfrm>
            <a:prstGeom prst="can">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5715000" y="1752600"/>
              <a:ext cx="2560320" cy="2667000"/>
            </a:xfrm>
            <a:prstGeom prst="rect">
              <a:avLst/>
            </a:prstGeom>
            <a:gradFill>
              <a:gsLst>
                <a:gs pos="0">
                  <a:srgbClr val="5E9EFF"/>
                </a:gs>
                <a:gs pos="39999">
                  <a:srgbClr val="85C2FF"/>
                </a:gs>
                <a:gs pos="70000">
                  <a:srgbClr val="C4D6EB"/>
                </a:gs>
                <a:gs pos="100000">
                  <a:srgbClr val="FFEBFA"/>
                </a:gs>
              </a:gsLst>
              <a:lin ang="5400000" scaled="0"/>
            </a:gra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715000" y="4152900"/>
              <a:ext cx="2560320" cy="266700"/>
            </a:xfrm>
            <a:prstGeom prst="rect">
              <a:avLst/>
            </a:prstGeom>
            <a:gradFill>
              <a:gsLst>
                <a:gs pos="0">
                  <a:srgbClr val="03D4A8"/>
                </a:gs>
                <a:gs pos="25000">
                  <a:srgbClr val="21D6E0"/>
                </a:gs>
                <a:gs pos="75000">
                  <a:srgbClr val="0087E6"/>
                </a:gs>
                <a:gs pos="100000">
                  <a:srgbClr val="005CBF"/>
                </a:gs>
              </a:gsLst>
              <a:lin ang="5400000" scaled="0"/>
            </a:gradFill>
            <a:ln w="19050" cap="flat" cmpd="sng" algn="ctr">
              <a:no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4" name="Group 60"/>
            <p:cNvGrpSpPr/>
            <p:nvPr/>
          </p:nvGrpSpPr>
          <p:grpSpPr>
            <a:xfrm rot="21176306">
              <a:off x="5733849" y="1768575"/>
              <a:ext cx="279867" cy="323921"/>
              <a:chOff x="4549428" y="1959309"/>
              <a:chExt cx="479772" cy="555293"/>
            </a:xfrm>
          </p:grpSpPr>
          <p:cxnSp>
            <p:nvCxnSpPr>
              <p:cNvPr id="40" name="Straight Connector 39"/>
              <p:cNvCxnSpPr/>
              <p:nvPr/>
            </p:nvCxnSpPr>
            <p:spPr bwMode="auto">
              <a:xfrm rot="16200000" flipH="1">
                <a:off x="4644780" y="2282580"/>
                <a:ext cx="364694" cy="99350"/>
              </a:xfrm>
              <a:prstGeom prst="line">
                <a:avLst/>
              </a:prstGeom>
              <a:solidFill>
                <a:schemeClr val="accent1"/>
              </a:solidFill>
              <a:ln w="19050" cap="flat" cmpd="sng" algn="ctr">
                <a:solidFill>
                  <a:schemeClr val="tx1"/>
                </a:solidFill>
                <a:prstDash val="solid"/>
                <a:round/>
                <a:headEnd type="none" w="sm" len="sm"/>
                <a:tailEnd type="none"/>
              </a:ln>
              <a:effectLst/>
            </p:spPr>
          </p:cxnSp>
          <p:cxnSp>
            <p:nvCxnSpPr>
              <p:cNvPr id="41" name="Straight Connector 40"/>
              <p:cNvCxnSpPr/>
              <p:nvPr/>
            </p:nvCxnSpPr>
            <p:spPr bwMode="auto">
              <a:xfrm rot="16200000" flipH="1">
                <a:off x="4759081" y="2168280"/>
                <a:ext cx="288491" cy="251747"/>
              </a:xfrm>
              <a:prstGeom prst="line">
                <a:avLst/>
              </a:prstGeom>
              <a:solidFill>
                <a:schemeClr val="accent1"/>
              </a:solidFill>
              <a:ln w="19050" cap="flat" cmpd="sng" algn="ctr">
                <a:solidFill>
                  <a:schemeClr val="tx1"/>
                </a:solidFill>
                <a:prstDash val="solid"/>
                <a:round/>
                <a:headEnd type="none" w="sm" len="sm"/>
                <a:tailEnd type="none"/>
              </a:ln>
              <a:effectLst/>
            </p:spPr>
          </p:cxnSp>
          <p:sp>
            <p:nvSpPr>
              <p:cNvPr id="42" name="Arc 41"/>
              <p:cNvSpPr/>
              <p:nvPr/>
            </p:nvSpPr>
            <p:spPr bwMode="auto">
              <a:xfrm rot="6322474">
                <a:off x="4551689" y="1957048"/>
                <a:ext cx="468377" cy="472899"/>
              </a:xfrm>
              <a:prstGeom prst="arc">
                <a:avLst/>
              </a:prstGeom>
              <a:noFill/>
              <a:ln w="19050" cap="flat" cmpd="sng" algn="ctr">
                <a:solidFill>
                  <a:schemeClr val="tx1"/>
                </a:solidFill>
                <a:prstDash val="solid"/>
                <a:round/>
                <a:headEnd type="none" w="sm" len="sm"/>
                <a:tailEnd type="none"/>
              </a:ln>
              <a:effectLst/>
            </p:spPr>
            <p:txBody>
              <a:bodyPr rtlCol="0" anchor="ctr"/>
              <a:lstStyle/>
              <a:p>
                <a:pPr algn="ctr"/>
                <a:endParaRPr lang="en-US"/>
              </a:p>
            </p:txBody>
          </p:sp>
        </p:grpSp>
        <p:sp>
          <p:nvSpPr>
            <p:cNvPr id="15" name="Trapezoid 14"/>
            <p:cNvSpPr/>
            <p:nvPr/>
          </p:nvSpPr>
          <p:spPr bwMode="auto">
            <a:xfrm>
              <a:off x="580390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 name="Straight Arrow Connector 15"/>
            <p:cNvCxnSpPr/>
            <p:nvPr/>
          </p:nvCxnSpPr>
          <p:spPr bwMode="auto">
            <a:xfrm flipV="1">
              <a:off x="6035040" y="2392680"/>
              <a:ext cx="0" cy="1760220"/>
            </a:xfrm>
            <a:prstGeom prst="straightConnector1">
              <a:avLst/>
            </a:prstGeom>
            <a:solidFill>
              <a:schemeClr val="accent1"/>
            </a:solidFill>
            <a:ln w="25400" cap="flat" cmpd="sng" algn="ctr">
              <a:solidFill>
                <a:srgbClr val="FF0000"/>
              </a:solidFill>
              <a:prstDash val="solid"/>
              <a:round/>
              <a:headEnd type="none" w="sm" len="sm"/>
              <a:tailEnd type="arrow"/>
            </a:ln>
            <a:effectLst/>
          </p:spPr>
        </p:cxnSp>
        <p:cxnSp>
          <p:nvCxnSpPr>
            <p:cNvPr id="17" name="Straight Arrow Connector 16"/>
            <p:cNvCxnSpPr/>
            <p:nvPr/>
          </p:nvCxnSpPr>
          <p:spPr bwMode="auto">
            <a:xfrm flipV="1">
              <a:off x="6152388" y="2392680"/>
              <a:ext cx="0" cy="1760220"/>
            </a:xfrm>
            <a:prstGeom prst="straightConnector1">
              <a:avLst/>
            </a:prstGeom>
            <a:solidFill>
              <a:schemeClr val="accent1"/>
            </a:solidFill>
            <a:ln w="25400" cap="flat" cmpd="sng" algn="ctr">
              <a:solidFill>
                <a:srgbClr val="FF0000"/>
              </a:solidFill>
              <a:prstDash val="solid"/>
              <a:round/>
              <a:headEnd type="none" w="sm" len="sm"/>
              <a:tailEnd type="arrow"/>
            </a:ln>
            <a:effectLst/>
          </p:spPr>
        </p:cxnSp>
        <p:cxnSp>
          <p:nvCxnSpPr>
            <p:cNvPr id="18" name="Straight Arrow Connector 17"/>
            <p:cNvCxnSpPr/>
            <p:nvPr/>
          </p:nvCxnSpPr>
          <p:spPr bwMode="auto">
            <a:xfrm flipV="1">
              <a:off x="6269736" y="2392680"/>
              <a:ext cx="0" cy="1760220"/>
            </a:xfrm>
            <a:prstGeom prst="straightConnector1">
              <a:avLst/>
            </a:prstGeom>
            <a:solidFill>
              <a:schemeClr val="accent1"/>
            </a:solidFill>
            <a:ln w="25400" cap="flat" cmpd="sng" algn="ctr">
              <a:solidFill>
                <a:srgbClr val="FF0000"/>
              </a:solidFill>
              <a:prstDash val="solid"/>
              <a:round/>
              <a:headEnd type="none" w="sm" len="sm"/>
              <a:tailEnd type="arrow"/>
            </a:ln>
            <a:effectLst/>
          </p:spPr>
        </p:cxnSp>
        <p:cxnSp>
          <p:nvCxnSpPr>
            <p:cNvPr id="19" name="Straight Arrow Connector 18"/>
            <p:cNvCxnSpPr/>
            <p:nvPr/>
          </p:nvCxnSpPr>
          <p:spPr bwMode="auto">
            <a:xfrm flipH="1" flipV="1">
              <a:off x="6115050" y="2330450"/>
              <a:ext cx="488950" cy="1822451"/>
            </a:xfrm>
            <a:prstGeom prst="straightConnector1">
              <a:avLst/>
            </a:prstGeom>
            <a:solidFill>
              <a:schemeClr val="accent1"/>
            </a:solidFill>
            <a:ln w="25400" cap="flat" cmpd="sng" algn="ctr">
              <a:solidFill>
                <a:srgbClr val="FFC000"/>
              </a:solidFill>
              <a:prstDash val="solid"/>
              <a:round/>
              <a:headEnd type="none" w="sm" len="sm"/>
              <a:tailEnd type="arrow"/>
            </a:ln>
            <a:effectLst/>
          </p:spPr>
        </p:cxnSp>
        <p:cxnSp>
          <p:nvCxnSpPr>
            <p:cNvPr id="20" name="Straight Arrow Connector 19"/>
            <p:cNvCxnSpPr/>
            <p:nvPr/>
          </p:nvCxnSpPr>
          <p:spPr bwMode="auto">
            <a:xfrm flipH="1" flipV="1">
              <a:off x="6203950" y="2286000"/>
              <a:ext cx="533401" cy="1866901"/>
            </a:xfrm>
            <a:prstGeom prst="straightConnector1">
              <a:avLst/>
            </a:prstGeom>
            <a:solidFill>
              <a:schemeClr val="accent1"/>
            </a:solidFill>
            <a:ln w="25400" cap="flat" cmpd="sng" algn="ctr">
              <a:solidFill>
                <a:srgbClr val="FFC000"/>
              </a:solidFill>
              <a:prstDash val="solid"/>
              <a:round/>
              <a:headEnd type="none" w="sm" len="sm"/>
              <a:tailEnd type="arrow"/>
            </a:ln>
            <a:effectLst/>
          </p:spPr>
        </p:cxnSp>
        <p:sp>
          <p:nvSpPr>
            <p:cNvPr id="21" name="Trapezoid 20"/>
            <p:cNvSpPr/>
            <p:nvPr/>
          </p:nvSpPr>
          <p:spPr bwMode="auto">
            <a:xfrm>
              <a:off x="627507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2" name="Straight Arrow Connector 21"/>
            <p:cNvCxnSpPr>
              <a:stCxn id="24" idx="1"/>
            </p:cNvCxnSpPr>
            <p:nvPr/>
          </p:nvCxnSpPr>
          <p:spPr bwMode="auto">
            <a:xfrm flipH="1" flipV="1">
              <a:off x="6337300" y="2286000"/>
              <a:ext cx="418941" cy="1444625"/>
            </a:xfrm>
            <a:prstGeom prst="straightConnector1">
              <a:avLst/>
            </a:prstGeom>
            <a:solidFill>
              <a:schemeClr val="accent1"/>
            </a:solidFill>
            <a:ln w="25400" cap="flat" cmpd="sng" algn="ctr">
              <a:solidFill>
                <a:srgbClr val="FFC000"/>
              </a:solidFill>
              <a:prstDash val="solid"/>
              <a:round/>
              <a:headEnd type="none" w="sm" len="sm"/>
              <a:tailEnd type="arrow"/>
            </a:ln>
            <a:effectLst/>
          </p:spPr>
        </p:cxnSp>
        <p:cxnSp>
          <p:nvCxnSpPr>
            <p:cNvPr id="23" name="Straight Arrow Connector 22"/>
            <p:cNvCxnSpPr/>
            <p:nvPr/>
          </p:nvCxnSpPr>
          <p:spPr bwMode="auto">
            <a:xfrm flipH="1" flipV="1">
              <a:off x="6040483" y="2309262"/>
              <a:ext cx="1274717" cy="1843638"/>
            </a:xfrm>
            <a:prstGeom prst="straightConnector1">
              <a:avLst/>
            </a:prstGeom>
            <a:solidFill>
              <a:schemeClr val="accent1"/>
            </a:solidFill>
            <a:ln w="25400" cap="flat" cmpd="sng" algn="ctr">
              <a:solidFill>
                <a:srgbClr val="00FFFF"/>
              </a:solidFill>
              <a:prstDash val="solid"/>
              <a:round/>
              <a:headEnd type="none" w="sm" len="sm"/>
              <a:tailEnd type="arrow"/>
            </a:ln>
            <a:effectLst/>
          </p:spPr>
        </p:cxnSp>
        <p:sp>
          <p:nvSpPr>
            <p:cNvPr id="24" name="Trapezoid 23"/>
            <p:cNvSpPr/>
            <p:nvPr/>
          </p:nvSpPr>
          <p:spPr bwMode="auto">
            <a:xfrm>
              <a:off x="672846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5" name="Straight Arrow Connector 24"/>
            <p:cNvCxnSpPr>
              <a:stCxn id="26" idx="1"/>
            </p:cNvCxnSpPr>
            <p:nvPr/>
          </p:nvCxnSpPr>
          <p:spPr bwMode="auto">
            <a:xfrm flipH="1" flipV="1">
              <a:off x="6159500" y="2241550"/>
              <a:ext cx="1023461" cy="1489075"/>
            </a:xfrm>
            <a:prstGeom prst="straightConnector1">
              <a:avLst/>
            </a:prstGeom>
            <a:solidFill>
              <a:schemeClr val="accent1"/>
            </a:solidFill>
            <a:ln w="25400" cap="flat" cmpd="sng" algn="ctr">
              <a:solidFill>
                <a:srgbClr val="00FFFF"/>
              </a:solidFill>
              <a:prstDash val="solid"/>
              <a:round/>
              <a:headEnd type="none" w="sm" len="sm"/>
              <a:tailEnd type="arrow"/>
            </a:ln>
            <a:effectLst/>
          </p:spPr>
        </p:cxnSp>
        <p:sp>
          <p:nvSpPr>
            <p:cNvPr id="26" name="Trapezoid 25"/>
            <p:cNvSpPr/>
            <p:nvPr/>
          </p:nvSpPr>
          <p:spPr bwMode="auto">
            <a:xfrm>
              <a:off x="715518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7" name="Straight Arrow Connector 26"/>
            <p:cNvCxnSpPr>
              <a:stCxn id="26" idx="0"/>
            </p:cNvCxnSpPr>
            <p:nvPr/>
          </p:nvCxnSpPr>
          <p:spPr bwMode="auto">
            <a:xfrm flipH="1" flipV="1">
              <a:off x="6292850" y="2197100"/>
              <a:ext cx="973455" cy="1422400"/>
            </a:xfrm>
            <a:prstGeom prst="straightConnector1">
              <a:avLst/>
            </a:prstGeom>
            <a:solidFill>
              <a:schemeClr val="accent1"/>
            </a:solidFill>
            <a:ln w="25400" cap="flat" cmpd="sng" algn="ctr">
              <a:solidFill>
                <a:srgbClr val="00FFFF"/>
              </a:solidFill>
              <a:prstDash val="solid"/>
              <a:round/>
              <a:headEnd type="none" w="sm" len="sm"/>
              <a:tailEnd type="arrow"/>
            </a:ln>
            <a:effectLst/>
          </p:spPr>
        </p:cxnSp>
        <p:sp>
          <p:nvSpPr>
            <p:cNvPr id="30" name="Trapezoid 29"/>
            <p:cNvSpPr/>
            <p:nvPr/>
          </p:nvSpPr>
          <p:spPr bwMode="auto">
            <a:xfrm>
              <a:off x="758190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1" name="Straight Arrow Connector 30"/>
            <p:cNvCxnSpPr>
              <a:stCxn id="30" idx="0"/>
            </p:cNvCxnSpPr>
            <p:nvPr/>
          </p:nvCxnSpPr>
          <p:spPr bwMode="auto">
            <a:xfrm flipH="1" flipV="1">
              <a:off x="6026151" y="2241551"/>
              <a:ext cx="1666874" cy="1377949"/>
            </a:xfrm>
            <a:prstGeom prst="straightConnector1">
              <a:avLst/>
            </a:prstGeom>
            <a:solidFill>
              <a:schemeClr val="accent1"/>
            </a:solidFill>
            <a:ln w="25400" cap="flat" cmpd="sng" algn="ctr">
              <a:solidFill>
                <a:srgbClr val="0000FF"/>
              </a:solidFill>
              <a:prstDash val="solid"/>
              <a:round/>
              <a:headEnd type="none" w="sm" len="sm"/>
              <a:tailEnd type="arrow"/>
            </a:ln>
            <a:effectLst/>
          </p:spPr>
        </p:cxnSp>
        <p:sp>
          <p:nvSpPr>
            <p:cNvPr id="32" name="Trapezoid 31"/>
            <p:cNvSpPr/>
            <p:nvPr/>
          </p:nvSpPr>
          <p:spPr bwMode="auto">
            <a:xfrm>
              <a:off x="8008620" y="3619500"/>
              <a:ext cx="222250" cy="222250"/>
            </a:xfrm>
            <a:prstGeom prst="trapezoid">
              <a:avLst/>
            </a:prstGeom>
            <a:solidFill>
              <a:srgbClr val="FFFFFF"/>
            </a:solidFill>
            <a:ln w="19050" cap="flat" cmpd="sng" algn="ctr">
              <a:solidFill>
                <a:schemeClr val="tx1"/>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3" name="Straight Arrow Connector 32"/>
            <p:cNvCxnSpPr/>
            <p:nvPr/>
          </p:nvCxnSpPr>
          <p:spPr bwMode="auto">
            <a:xfrm flipH="1" flipV="1">
              <a:off x="6115050" y="2152650"/>
              <a:ext cx="1921351" cy="1577974"/>
            </a:xfrm>
            <a:prstGeom prst="straightConnector1">
              <a:avLst/>
            </a:prstGeom>
            <a:solidFill>
              <a:schemeClr val="accent1"/>
            </a:solidFill>
            <a:ln w="25400" cap="flat" cmpd="sng" algn="ctr">
              <a:solidFill>
                <a:srgbClr val="0000FF"/>
              </a:solidFill>
              <a:prstDash val="solid"/>
              <a:round/>
              <a:headEnd type="none" w="sm" len="sm"/>
              <a:tailEnd type="arrow"/>
            </a:ln>
            <a:effectLst/>
          </p:spPr>
        </p:cxnSp>
        <p:cxnSp>
          <p:nvCxnSpPr>
            <p:cNvPr id="34" name="Straight Arrow Connector 33"/>
            <p:cNvCxnSpPr/>
            <p:nvPr/>
          </p:nvCxnSpPr>
          <p:spPr bwMode="auto">
            <a:xfrm flipH="1" flipV="1">
              <a:off x="6203950" y="2063750"/>
              <a:ext cx="1911349" cy="1555749"/>
            </a:xfrm>
            <a:prstGeom prst="straightConnector1">
              <a:avLst/>
            </a:prstGeom>
            <a:solidFill>
              <a:schemeClr val="accent1"/>
            </a:solidFill>
            <a:ln w="25400" cap="flat" cmpd="sng" algn="ctr">
              <a:solidFill>
                <a:srgbClr val="0000FF"/>
              </a:solidFill>
              <a:prstDash val="solid"/>
              <a:round/>
              <a:headEnd type="none" w="sm" len="sm"/>
              <a:tailEnd type="arrow"/>
            </a:ln>
            <a:effectLst/>
          </p:spPr>
        </p:cxnSp>
      </p:grpSp>
      <p:sp>
        <p:nvSpPr>
          <p:cNvPr id="2" name="Slide Number Placeholder 1"/>
          <p:cNvSpPr>
            <a:spLocks noGrp="1"/>
          </p:cNvSpPr>
          <p:nvPr>
            <p:ph type="sldNum" sz="quarter" idx="12"/>
          </p:nvPr>
        </p:nvSpPr>
        <p:spPr/>
        <p:txBody>
          <a:bodyPr/>
          <a:lstStyle/>
          <a:p>
            <a:fld id="{774E74FF-2236-4B88-9D17-DFCF666A5EBE}" type="slidenum">
              <a:rPr lang="en-US" smtClean="0"/>
              <a:pPr/>
              <a:t>35</a:t>
            </a:fld>
            <a:endParaRPr lang="en-US" dirty="0"/>
          </a:p>
        </p:txBody>
      </p:sp>
    </p:spTree>
    <p:extLst>
      <p:ext uri="{BB962C8B-B14F-4D97-AF65-F5344CB8AC3E}">
        <p14:creationId xmlns:p14="http://schemas.microsoft.com/office/powerpoint/2010/main" val="641175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n-US" sz="1600" dirty="0" smtClean="0"/>
              <a:t>8</a:t>
            </a:r>
            <a:r>
              <a:rPr lang="en-US" sz="1600" baseline="30000" dirty="0" smtClean="0"/>
              <a:t>th</a:t>
            </a:r>
            <a:r>
              <a:rPr lang="en-US" sz="1600" dirty="0" smtClean="0"/>
              <a:t> Annual Symposium on Future Operational Environmental Satellite Systems:</a:t>
            </a:r>
            <a:r>
              <a:rPr lang="en-US" sz="2000" dirty="0"/>
              <a:t/>
            </a:r>
            <a:br>
              <a:rPr lang="en-US" sz="2000" dirty="0"/>
            </a:br>
            <a:r>
              <a:rPr lang="en-US" sz="2000" dirty="0" smtClean="0">
                <a:solidFill>
                  <a:srgbClr val="0000FF"/>
                </a:solidFill>
              </a:rPr>
              <a:t>Oral </a:t>
            </a:r>
            <a:r>
              <a:rPr lang="en-US" sz="2000" dirty="0">
                <a:solidFill>
                  <a:srgbClr val="0000FF"/>
                </a:solidFill>
              </a:rPr>
              <a:t>– </a:t>
            </a:r>
            <a:r>
              <a:rPr lang="en-US" sz="2000" dirty="0" smtClean="0">
                <a:solidFill>
                  <a:srgbClr val="0000FF"/>
                </a:solidFill>
              </a:rPr>
              <a:t>“Joint Polar Satellite System (JPSS) Cross-Track Infrared Microwave Sounding Suite (CrIMSS) Environmental Data Record Validation Status”</a:t>
            </a:r>
            <a:r>
              <a:rPr lang="en-US" sz="2000" dirty="0">
                <a:solidFill>
                  <a:srgbClr val="0000FF"/>
                </a:solidFill>
              </a:rPr>
              <a:t/>
            </a:r>
            <a:br>
              <a:rPr lang="en-US" sz="2000" dirty="0">
                <a:solidFill>
                  <a:srgbClr val="0000FF"/>
                </a:solidFill>
              </a:rPr>
            </a:br>
            <a:r>
              <a:rPr lang="en-US" sz="1800" dirty="0" smtClean="0">
                <a:solidFill>
                  <a:srgbClr val="0000FF"/>
                </a:solidFill>
              </a:rPr>
              <a:t>Nicholas R. Nalli, C. D. Barnet, M. </a:t>
            </a:r>
            <a:r>
              <a:rPr lang="en-US" sz="1800" dirty="0" err="1" smtClean="0">
                <a:solidFill>
                  <a:srgbClr val="0000FF"/>
                </a:solidFill>
              </a:rPr>
              <a:t>Divakarla</a:t>
            </a:r>
            <a:r>
              <a:rPr lang="en-US" sz="1800" dirty="0" smtClean="0">
                <a:solidFill>
                  <a:srgbClr val="0000FF"/>
                </a:solidFill>
              </a:rPr>
              <a:t>, L. Zhou, </a:t>
            </a:r>
            <a:br>
              <a:rPr lang="en-US" sz="1800" dirty="0" smtClean="0">
                <a:solidFill>
                  <a:srgbClr val="0000FF"/>
                </a:solidFill>
              </a:rPr>
            </a:br>
            <a:r>
              <a:rPr lang="en-US" sz="1600" dirty="0" smtClean="0">
                <a:solidFill>
                  <a:srgbClr val="0000FF"/>
                </a:solidFill>
              </a:rPr>
              <a:t>X. </a:t>
            </a:r>
            <a:r>
              <a:rPr lang="en-US" sz="1600" dirty="0" err="1" smtClean="0">
                <a:solidFill>
                  <a:srgbClr val="0000FF"/>
                </a:solidFill>
              </a:rPr>
              <a:t>Xiong</a:t>
            </a:r>
            <a:r>
              <a:rPr lang="en-US" sz="1600" dirty="0" smtClean="0">
                <a:solidFill>
                  <a:srgbClr val="0000FF"/>
                </a:solidFill>
              </a:rPr>
              <a:t>, G. </a:t>
            </a:r>
            <a:r>
              <a:rPr lang="en-US" sz="1600" dirty="0" err="1" smtClean="0">
                <a:solidFill>
                  <a:srgbClr val="0000FF"/>
                </a:solidFill>
              </a:rPr>
              <a:t>Guo</a:t>
            </a:r>
            <a:r>
              <a:rPr lang="en-US" sz="1600" dirty="0" smtClean="0">
                <a:solidFill>
                  <a:srgbClr val="0000FF"/>
                </a:solidFill>
              </a:rPr>
              <a:t> T. </a:t>
            </a:r>
            <a:r>
              <a:rPr lang="en-US" sz="1600" dirty="0" err="1" smtClean="0">
                <a:solidFill>
                  <a:srgbClr val="0000FF"/>
                </a:solidFill>
              </a:rPr>
              <a:t>Reale</a:t>
            </a:r>
            <a:r>
              <a:rPr lang="en-US" sz="1600" dirty="0" smtClean="0">
                <a:solidFill>
                  <a:srgbClr val="0000FF"/>
                </a:solidFill>
              </a:rPr>
              <a:t>, </a:t>
            </a:r>
            <a:r>
              <a:rPr lang="en-US" sz="1600" i="1" dirty="0" smtClean="0">
                <a:solidFill>
                  <a:srgbClr val="0000FF"/>
                </a:solidFill>
              </a:rPr>
              <a:t>et al. </a:t>
            </a:r>
            <a:endParaRPr lang="en-US" sz="2000" i="1" dirty="0">
              <a:solidFill>
                <a:srgbClr val="0000FF"/>
              </a:solidFill>
            </a:endParaRPr>
          </a:p>
        </p:txBody>
      </p:sp>
      <p:sp>
        <p:nvSpPr>
          <p:cNvPr id="2053" name="Rectangle 5"/>
          <p:cNvSpPr>
            <a:spLocks noGrp="1" noChangeArrowheads="1"/>
          </p:cNvSpPr>
          <p:nvPr>
            <p:ph type="body" sz="half" idx="1"/>
          </p:nvPr>
        </p:nvSpPr>
        <p:spPr>
          <a:xfrm>
            <a:off x="0" y="1828800"/>
            <a:ext cx="4495800" cy="4724400"/>
          </a:xfrm>
        </p:spPr>
        <p:txBody>
          <a:bodyPr/>
          <a:lstStyle/>
          <a:p>
            <a:r>
              <a:rPr lang="en-US" sz="1200" dirty="0" smtClean="0"/>
              <a:t>The Joint Polar Satellite System (JPSS) mission is to provide environmental data records (EDRs) to NOAA’s users. To ensure the data products comply with the requirements of the sponsoring agencies, a calibration/validation (cal/</a:t>
            </a:r>
            <a:r>
              <a:rPr lang="en-US" sz="1200" dirty="0" err="1" smtClean="0"/>
              <a:t>val</a:t>
            </a:r>
            <a:r>
              <a:rPr lang="en-US" sz="1200" dirty="0" smtClean="0"/>
              <a:t>) plan was devised in advance of the launch of the preparatory NPP satellite launched on 28 October 2011.</a:t>
            </a:r>
          </a:p>
          <a:p>
            <a:r>
              <a:rPr lang="en-US" sz="1200" dirty="0" smtClean="0"/>
              <a:t>The cal/</a:t>
            </a:r>
            <a:r>
              <a:rPr lang="en-US" sz="1200" dirty="0" err="1" smtClean="0"/>
              <a:t>val</a:t>
            </a:r>
            <a:r>
              <a:rPr lang="en-US" sz="1200" dirty="0" smtClean="0"/>
              <a:t> plan establishes science and user community leadership and participation, and demonstrated, cost-effective approaches under four distinct phases: (1) Pre-Launch, (2) Early-Orbit Checkout (EOC), (3) Intensive Cal/Val (ICV) and (4) Long-Term Monitoring (LTM).</a:t>
            </a:r>
          </a:p>
          <a:p>
            <a:r>
              <a:rPr lang="en-US" sz="1200" dirty="0" smtClean="0"/>
              <a:t>This presentation provides a review of validation activities for the NPP Cross-track Infrared Microwave Sounding Suite (CrIMSS).  CrIMSS measures upwelling IR and MW radiances to provide three EDRs, namely the atmospheric vertical temperature, moisture and pressure profiles (AVTP, AVMP and AVPP, respectively), with the lower tropospheric AVTP and AVMP being JPSS Key Performance Parameters (KPPs).</a:t>
            </a:r>
          </a:p>
          <a:p>
            <a:r>
              <a:rPr lang="en-US" sz="1200" dirty="0" smtClean="0"/>
              <a:t>Focus is given to the NPP CrIMSS EDR validation activities that took place during the Pre-Launch Phase, as well as a preview of current and planned efforts for the EOC–ICV Phases.</a:t>
            </a:r>
          </a:p>
          <a:p>
            <a:endParaRPr lang="en-US" sz="1200" dirty="0" smtClean="0"/>
          </a:p>
          <a:p>
            <a:endParaRPr lang="en-US" sz="800" dirty="0" smtClean="0"/>
          </a:p>
        </p:txBody>
      </p:sp>
      <p:pic>
        <p:nvPicPr>
          <p:cNvPr id="51" name="Picture 2"/>
          <p:cNvPicPr>
            <a:picLocks noChangeAspect="1" noChangeArrowheads="1"/>
          </p:cNvPicPr>
          <p:nvPr/>
        </p:nvPicPr>
        <p:blipFill>
          <a:blip r:embed="rId3" cstate="print"/>
          <a:srcRect/>
          <a:stretch>
            <a:fillRect/>
          </a:stretch>
        </p:blipFill>
        <p:spPr bwMode="auto">
          <a:xfrm>
            <a:off x="4648200" y="3810000"/>
            <a:ext cx="4114800" cy="2741201"/>
          </a:xfrm>
          <a:prstGeom prst="rect">
            <a:avLst/>
          </a:prstGeom>
          <a:noFill/>
          <a:ln w="9525">
            <a:noFill/>
            <a:miter lim="800000"/>
            <a:headEnd/>
            <a:tailEnd/>
          </a:ln>
        </p:spPr>
      </p:pic>
      <p:grpSp>
        <p:nvGrpSpPr>
          <p:cNvPr id="52" name="Group 51"/>
          <p:cNvGrpSpPr/>
          <p:nvPr/>
        </p:nvGrpSpPr>
        <p:grpSpPr>
          <a:xfrm>
            <a:off x="4648200" y="1905000"/>
            <a:ext cx="2015019" cy="1600200"/>
            <a:chOff x="4724400" y="4191000"/>
            <a:chExt cx="2015019" cy="1600200"/>
          </a:xfrm>
        </p:grpSpPr>
        <p:pic>
          <p:nvPicPr>
            <p:cNvPr id="53" name="Picture 52"/>
            <p:cNvPicPr>
              <a:picLocks noChangeAspect="1"/>
            </p:cNvPicPr>
            <p:nvPr/>
          </p:nvPicPr>
          <p:blipFill>
            <a:blip r:embed="rId4" cstate="print"/>
            <a:srcRect/>
            <a:stretch>
              <a:fillRect/>
            </a:stretch>
          </p:blipFill>
          <p:spPr bwMode="auto">
            <a:xfrm>
              <a:off x="4724400" y="4419600"/>
              <a:ext cx="2015019" cy="1371600"/>
            </a:xfrm>
            <a:prstGeom prst="rect">
              <a:avLst/>
            </a:prstGeom>
            <a:noFill/>
            <a:ln w="3175">
              <a:solidFill>
                <a:schemeClr val="tx1"/>
              </a:solidFill>
              <a:miter lim="800000"/>
              <a:headEnd/>
              <a:tailEnd/>
            </a:ln>
          </p:spPr>
        </p:pic>
        <p:sp>
          <p:nvSpPr>
            <p:cNvPr id="54" name="TextBox 53"/>
            <p:cNvSpPr txBox="1"/>
            <p:nvPr/>
          </p:nvSpPr>
          <p:spPr>
            <a:xfrm>
              <a:off x="4724400" y="4191000"/>
              <a:ext cx="1981200" cy="246221"/>
            </a:xfrm>
            <a:prstGeom prst="rect">
              <a:avLst/>
            </a:prstGeom>
            <a:noFill/>
          </p:spPr>
          <p:txBody>
            <a:bodyPr wrap="square" rtlCol="0">
              <a:spAutoFit/>
            </a:bodyPr>
            <a:lstStyle/>
            <a:p>
              <a:pPr algn="ctr"/>
              <a:r>
                <a:rPr lang="en-US" sz="1000" b="1" dirty="0" smtClean="0">
                  <a:latin typeface="+mn-lt"/>
                </a:rPr>
                <a:t>Focus Day Proxy Data</a:t>
              </a:r>
              <a:endParaRPr lang="en-US" sz="1000" b="1" dirty="0">
                <a:latin typeface="+mn-lt"/>
              </a:endParaRPr>
            </a:p>
          </p:txBody>
        </p:sp>
      </p:grpSp>
      <p:grpSp>
        <p:nvGrpSpPr>
          <p:cNvPr id="57" name="Group 56"/>
          <p:cNvGrpSpPr/>
          <p:nvPr/>
        </p:nvGrpSpPr>
        <p:grpSpPr>
          <a:xfrm>
            <a:off x="6781800" y="1828800"/>
            <a:ext cx="2209800" cy="1871133"/>
            <a:chOff x="6781800" y="1828800"/>
            <a:chExt cx="2209800" cy="1871133"/>
          </a:xfrm>
        </p:grpSpPr>
        <p:pic>
          <p:nvPicPr>
            <p:cNvPr id="55" name="Picture 4"/>
            <p:cNvPicPr>
              <a:picLocks noChangeAspect="1" noChangeArrowheads="1"/>
            </p:cNvPicPr>
            <p:nvPr/>
          </p:nvPicPr>
          <p:blipFill>
            <a:blip r:embed="rId5" cstate="screen"/>
            <a:srcRect/>
            <a:stretch>
              <a:fillRect/>
            </a:stretch>
          </p:blipFill>
          <p:spPr bwMode="auto">
            <a:xfrm>
              <a:off x="6781800" y="1981200"/>
              <a:ext cx="2209800" cy="1718733"/>
            </a:xfrm>
            <a:prstGeom prst="rect">
              <a:avLst/>
            </a:prstGeom>
            <a:noFill/>
            <a:ln w="9525">
              <a:noFill/>
              <a:miter lim="800000"/>
              <a:headEnd/>
              <a:tailEnd/>
            </a:ln>
            <a:effectLst/>
          </p:spPr>
        </p:pic>
        <p:sp>
          <p:nvSpPr>
            <p:cNvPr id="56" name="TextBox 55"/>
            <p:cNvSpPr txBox="1"/>
            <p:nvPr/>
          </p:nvSpPr>
          <p:spPr>
            <a:xfrm>
              <a:off x="6781800" y="1828800"/>
              <a:ext cx="2209800" cy="215444"/>
            </a:xfrm>
            <a:prstGeom prst="rect">
              <a:avLst/>
            </a:prstGeom>
            <a:noFill/>
          </p:spPr>
          <p:txBody>
            <a:bodyPr wrap="square" rtlCol="0">
              <a:spAutoFit/>
            </a:bodyPr>
            <a:lstStyle/>
            <a:p>
              <a:pPr algn="ctr"/>
              <a:r>
                <a:rPr lang="en-US" sz="800" b="1" dirty="0" smtClean="0">
                  <a:latin typeface="+mn-lt"/>
                </a:rPr>
                <a:t>NOAA AEROSE Matchups in NPROVS</a:t>
              </a:r>
              <a:endParaRPr lang="en-US" sz="800" b="1" dirty="0">
                <a:latin typeface="+mn-lt"/>
              </a:endParaRPr>
            </a:p>
          </p:txBody>
        </p:sp>
      </p:grpSp>
      <p:sp>
        <p:nvSpPr>
          <p:cNvPr id="2" name="Slide Number Placeholder 1"/>
          <p:cNvSpPr>
            <a:spLocks noGrp="1"/>
          </p:cNvSpPr>
          <p:nvPr>
            <p:ph type="sldNum" sz="quarter" idx="12"/>
          </p:nvPr>
        </p:nvSpPr>
        <p:spPr/>
        <p:txBody>
          <a:bodyPr/>
          <a:lstStyle/>
          <a:p>
            <a:fld id="{774E74FF-2236-4B88-9D17-DFCF666A5EBE}" type="slidenum">
              <a:rPr lang="en-US" smtClean="0"/>
              <a:pPr/>
              <a:t>36</a:t>
            </a:fld>
            <a:endParaRPr lang="en-US" dirty="0"/>
          </a:p>
        </p:txBody>
      </p:sp>
    </p:spTree>
    <p:extLst>
      <p:ext uri="{BB962C8B-B14F-4D97-AF65-F5344CB8AC3E}">
        <p14:creationId xmlns:p14="http://schemas.microsoft.com/office/powerpoint/2010/main" val="2205271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884238"/>
          </a:xfrm>
        </p:spPr>
        <p:txBody>
          <a:bodyPr>
            <a:normAutofit fontScale="90000"/>
          </a:bodyPr>
          <a:lstStyle/>
          <a:p>
            <a:r>
              <a:rPr lang="en-US" sz="1600" dirty="0" smtClean="0"/>
              <a:t>8</a:t>
            </a:r>
            <a:r>
              <a:rPr lang="en-US" sz="1600" baseline="30000" dirty="0" smtClean="0"/>
              <a:t>th</a:t>
            </a:r>
            <a:r>
              <a:rPr lang="en-US" sz="1600" dirty="0" smtClean="0"/>
              <a:t> Annual Symposium on Future Operational Environmental Satellite Systems:</a:t>
            </a:r>
            <a:r>
              <a:rPr lang="en-US" sz="2000" dirty="0"/>
              <a:t/>
            </a:r>
            <a:br>
              <a:rPr lang="en-US" sz="2000" dirty="0"/>
            </a:br>
            <a:r>
              <a:rPr lang="en-US" sz="2000" dirty="0" smtClean="0">
                <a:solidFill>
                  <a:srgbClr val="0000FF"/>
                </a:solidFill>
              </a:rPr>
              <a:t>Poster </a:t>
            </a:r>
            <a:r>
              <a:rPr lang="en-US" sz="2000" dirty="0">
                <a:solidFill>
                  <a:srgbClr val="0000FF"/>
                </a:solidFill>
              </a:rPr>
              <a:t>– </a:t>
            </a:r>
            <a:r>
              <a:rPr lang="en-US" sz="2000" dirty="0" smtClean="0">
                <a:solidFill>
                  <a:srgbClr val="0000FF"/>
                </a:solidFill>
              </a:rPr>
              <a:t>“NOAA Aerosols and Ocean Science Expeditions (AEROSE) for Cal/Val of CrIMSS EDRs”</a:t>
            </a:r>
            <a:r>
              <a:rPr lang="en-US" sz="2000" dirty="0">
                <a:solidFill>
                  <a:srgbClr val="0000FF"/>
                </a:solidFill>
              </a:rPr>
              <a:t/>
            </a:r>
            <a:br>
              <a:rPr lang="en-US" sz="2000" dirty="0">
                <a:solidFill>
                  <a:srgbClr val="0000FF"/>
                </a:solidFill>
              </a:rPr>
            </a:br>
            <a:r>
              <a:rPr lang="en-US" sz="1600" dirty="0" smtClean="0">
                <a:solidFill>
                  <a:srgbClr val="0000FF"/>
                </a:solidFill>
              </a:rPr>
              <a:t>Nicholas R. Nalli, C. D. Barnet, E. Joseph, V. R. Morris, D. Wolfe, M. </a:t>
            </a:r>
            <a:r>
              <a:rPr lang="en-US" sz="1600" dirty="0" err="1" smtClean="0">
                <a:solidFill>
                  <a:srgbClr val="0000FF"/>
                </a:solidFill>
              </a:rPr>
              <a:t>Divakarla</a:t>
            </a:r>
            <a:r>
              <a:rPr lang="en-US" sz="1600" dirty="0" smtClean="0">
                <a:solidFill>
                  <a:srgbClr val="0000FF"/>
                </a:solidFill>
              </a:rPr>
              <a:t>, </a:t>
            </a:r>
            <a:br>
              <a:rPr lang="en-US" sz="1600" dirty="0" smtClean="0">
                <a:solidFill>
                  <a:srgbClr val="0000FF"/>
                </a:solidFill>
              </a:rPr>
            </a:br>
            <a:r>
              <a:rPr lang="en-US" sz="1400" dirty="0" smtClean="0">
                <a:solidFill>
                  <a:srgbClr val="0000FF"/>
                </a:solidFill>
              </a:rPr>
              <a:t>T. King, H. </a:t>
            </a:r>
            <a:r>
              <a:rPr lang="en-US" sz="1400" dirty="0" err="1" smtClean="0">
                <a:solidFill>
                  <a:srgbClr val="0000FF"/>
                </a:solidFill>
              </a:rPr>
              <a:t>Xie</a:t>
            </a:r>
            <a:r>
              <a:rPr lang="en-US" sz="1400" dirty="0" smtClean="0">
                <a:solidFill>
                  <a:srgbClr val="0000FF"/>
                </a:solidFill>
              </a:rPr>
              <a:t>, A. </a:t>
            </a:r>
            <a:r>
              <a:rPr lang="en-US" sz="1400" dirty="0" err="1" smtClean="0">
                <a:solidFill>
                  <a:srgbClr val="0000FF"/>
                </a:solidFill>
              </a:rPr>
              <a:t>Gambacorta</a:t>
            </a:r>
            <a:r>
              <a:rPr lang="en-US" sz="1400" dirty="0" smtClean="0">
                <a:solidFill>
                  <a:srgbClr val="0000FF"/>
                </a:solidFill>
              </a:rPr>
              <a:t>, P. Minnett, T. </a:t>
            </a:r>
            <a:r>
              <a:rPr lang="en-US" sz="1400" dirty="0" err="1" smtClean="0">
                <a:solidFill>
                  <a:srgbClr val="0000FF"/>
                </a:solidFill>
              </a:rPr>
              <a:t>Reale</a:t>
            </a:r>
            <a:r>
              <a:rPr lang="en-US" sz="1400" dirty="0" smtClean="0">
                <a:solidFill>
                  <a:srgbClr val="0000FF"/>
                </a:solidFill>
              </a:rPr>
              <a:t>, </a:t>
            </a:r>
            <a:r>
              <a:rPr lang="en-US" sz="1400" i="1" dirty="0" smtClean="0">
                <a:solidFill>
                  <a:srgbClr val="0000FF"/>
                </a:solidFill>
              </a:rPr>
              <a:t>et al. </a:t>
            </a:r>
            <a:endParaRPr lang="en-US" sz="2000" i="1" dirty="0">
              <a:solidFill>
                <a:srgbClr val="0000FF"/>
              </a:solidFill>
            </a:endParaRPr>
          </a:p>
        </p:txBody>
      </p:sp>
      <p:sp>
        <p:nvSpPr>
          <p:cNvPr id="2053" name="Rectangle 5"/>
          <p:cNvSpPr>
            <a:spLocks noGrp="1" noChangeArrowheads="1"/>
          </p:cNvSpPr>
          <p:nvPr>
            <p:ph type="body" sz="half" idx="1"/>
          </p:nvPr>
        </p:nvSpPr>
        <p:spPr/>
        <p:txBody>
          <a:bodyPr/>
          <a:lstStyle/>
          <a:p>
            <a:r>
              <a:rPr lang="en-US" sz="1200" dirty="0" smtClean="0"/>
              <a:t>This presentation provides an overview of dedicated soundings acquired from ozonesondes and radiosondes launched over the tropical Atlantic Ocean during the ongoing NOAA Aerosols and Ocean Science Expedition (AEROSE) campaigns conducted in partnership with the PIRATA Northeast Extension (PNE) project onboard the NOAA Ship </a:t>
            </a:r>
            <a:r>
              <a:rPr lang="en-US" sz="1200" i="1" dirty="0" smtClean="0"/>
              <a:t>Ronald H. Brown</a:t>
            </a:r>
            <a:r>
              <a:rPr lang="en-US" sz="1200" dirty="0" smtClean="0"/>
              <a:t>.</a:t>
            </a:r>
          </a:p>
          <a:p>
            <a:r>
              <a:rPr lang="en-US" sz="1200" dirty="0" smtClean="0"/>
              <a:t>The AEROSE data complement is one of the most extensive collections of </a:t>
            </a:r>
            <a:r>
              <a:rPr lang="en-US" sz="1200" i="1" dirty="0" smtClean="0"/>
              <a:t>in situ </a:t>
            </a:r>
            <a:r>
              <a:rPr lang="en-US" sz="1200" dirty="0" smtClean="0"/>
              <a:t>measurements over the tropical Atlantic Ocean, conducted during boreal spring and summer over multiple years (2004, 2006-2011, and potentially beyond).</a:t>
            </a:r>
          </a:p>
          <a:p>
            <a:r>
              <a:rPr lang="en-US" sz="1200" dirty="0" smtClean="0"/>
              <a:t>Ship based sonde launches have been timed to coincide with Aqua AIRS and MetOp IASI satellite overpass times, thereby providing dedicated radiosonde observations (RAOBs) as correlative data for developments of proxy datasets to be used for pre-launch NPP/JPSS CrIMSS environmental data record (EDR).</a:t>
            </a:r>
          </a:p>
          <a:p>
            <a:r>
              <a:rPr lang="en-US" sz="1200" dirty="0" smtClean="0"/>
              <a:t>Among other things, the AEROSE data are unique in their range of marine meteorological phenomena germane to the satellite missions in question, including dust and smoke outflows from Africa, the Saharan air layer (SAL) and tropical water vapor distribution, and tropospheric ozone dynamics.</a:t>
            </a:r>
          </a:p>
          <a:p>
            <a:r>
              <a:rPr lang="en-US" sz="1200" dirty="0" smtClean="0"/>
              <a:t>In the current work, data from the most recent 2011 AEROSE campaign are highlighted.</a:t>
            </a:r>
          </a:p>
          <a:p>
            <a:endParaRPr lang="en-US" sz="800" dirty="0" smtClean="0"/>
          </a:p>
        </p:txBody>
      </p:sp>
      <p:pic>
        <p:nvPicPr>
          <p:cNvPr id="60" name="Picture 59" descr="aerose-11_ptu-o3_sonde_launches.png"/>
          <p:cNvPicPr>
            <a:picLocks noChangeAspect="1"/>
          </p:cNvPicPr>
          <p:nvPr/>
        </p:nvPicPr>
        <p:blipFill>
          <a:blip r:embed="rId3" cstate="print"/>
          <a:srcRect l="17446" t="1656" r="11769" b="4829"/>
          <a:stretch>
            <a:fillRect/>
          </a:stretch>
        </p:blipFill>
        <p:spPr>
          <a:xfrm>
            <a:off x="4419600" y="2895600"/>
            <a:ext cx="1828800" cy="1812021"/>
          </a:xfrm>
          <a:prstGeom prst="rect">
            <a:avLst/>
          </a:prstGeom>
          <a:noFill/>
          <a:ln w="6350">
            <a:noFill/>
          </a:ln>
        </p:spPr>
      </p:pic>
      <p:pic>
        <p:nvPicPr>
          <p:cNvPr id="64" name="Picture 63" descr="lon_ptu-sonde_trop_RH_xsection_z-km.png"/>
          <p:cNvPicPr>
            <a:picLocks noChangeAspect="1"/>
          </p:cNvPicPr>
          <p:nvPr/>
        </p:nvPicPr>
        <p:blipFill>
          <a:blip r:embed="rId4" cstate="print"/>
          <a:srcRect l="5000" r="5000" b="3334"/>
          <a:stretch>
            <a:fillRect/>
          </a:stretch>
        </p:blipFill>
        <p:spPr>
          <a:xfrm>
            <a:off x="6217920" y="1905000"/>
            <a:ext cx="2837703" cy="2286000"/>
          </a:xfrm>
          <a:prstGeom prst="rect">
            <a:avLst/>
          </a:prstGeom>
          <a:ln>
            <a:noFill/>
          </a:ln>
        </p:spPr>
      </p:pic>
      <p:pic>
        <p:nvPicPr>
          <p:cNvPr id="65" name="Picture 64" descr="WE_aerose_iasi-L2-RH-qa_xsection_20110722-20110803.png"/>
          <p:cNvPicPr>
            <a:picLocks noChangeAspect="1"/>
          </p:cNvPicPr>
          <p:nvPr/>
        </p:nvPicPr>
        <p:blipFill>
          <a:blip r:embed="rId5" cstate="print"/>
          <a:srcRect l="5000" r="5000" b="3334"/>
          <a:stretch>
            <a:fillRect/>
          </a:stretch>
        </p:blipFill>
        <p:spPr>
          <a:xfrm>
            <a:off x="6217920" y="4343400"/>
            <a:ext cx="2837699" cy="2286000"/>
          </a:xfrm>
          <a:prstGeom prst="rect">
            <a:avLst/>
          </a:prstGeom>
          <a:ln>
            <a:noFill/>
          </a:ln>
        </p:spPr>
      </p:pic>
      <p:pic>
        <p:nvPicPr>
          <p:cNvPr id="68" name="Picture 7" descr="IJPS"/>
          <p:cNvPicPr>
            <a:picLocks noGrp="1" noChangeAspect="1" noChangeArrowheads="1"/>
          </p:cNvPicPr>
          <p:nvPr>
            <p:ph sz="quarter" idx="4294967295"/>
          </p:nvPr>
        </p:nvPicPr>
        <p:blipFill>
          <a:blip r:embed="rId6" cstate="print">
            <a:lum bright="12000"/>
          </a:blip>
          <a:srcRect/>
          <a:stretch>
            <a:fillRect/>
          </a:stretch>
        </p:blipFill>
        <p:spPr>
          <a:xfrm>
            <a:off x="4724400" y="1752600"/>
            <a:ext cx="1082087" cy="1135820"/>
          </a:xfrm>
          <a:prstGeom prst="ellipse">
            <a:avLst/>
          </a:prstGeom>
          <a:ln>
            <a:noFill/>
          </a:ln>
          <a:effectLst>
            <a:softEdge rad="112500"/>
          </a:effectLst>
        </p:spPr>
      </p:pic>
      <p:pic>
        <p:nvPicPr>
          <p:cNvPr id="69" name="Picture 68" descr="Ron_Brown_11_500_Daily_Average_15.gif"/>
          <p:cNvPicPr>
            <a:picLocks noChangeAspect="1"/>
          </p:cNvPicPr>
          <p:nvPr/>
        </p:nvPicPr>
        <p:blipFill>
          <a:blip r:embed="rId7" cstate="print"/>
          <a:stretch>
            <a:fillRect/>
          </a:stretch>
        </p:blipFill>
        <p:spPr>
          <a:xfrm>
            <a:off x="4480560" y="4846320"/>
            <a:ext cx="1641373" cy="822960"/>
          </a:xfrm>
          <a:prstGeom prst="rect">
            <a:avLst/>
          </a:prstGeom>
        </p:spPr>
      </p:pic>
      <p:pic>
        <p:nvPicPr>
          <p:cNvPr id="70" name="Picture 69" descr="Ron_Brown_11_alpha_Daily_Average_20.gif"/>
          <p:cNvPicPr>
            <a:picLocks noChangeAspect="1"/>
          </p:cNvPicPr>
          <p:nvPr/>
        </p:nvPicPr>
        <p:blipFill>
          <a:blip r:embed="rId8" cstate="print"/>
          <a:stretch>
            <a:fillRect/>
          </a:stretch>
        </p:blipFill>
        <p:spPr>
          <a:xfrm>
            <a:off x="4480560" y="5669280"/>
            <a:ext cx="1641371" cy="822960"/>
          </a:xfrm>
          <a:prstGeom prst="rect">
            <a:avLst/>
          </a:prstGeom>
        </p:spPr>
      </p:pic>
      <p:sp>
        <p:nvSpPr>
          <p:cNvPr id="71" name="TextBox 70"/>
          <p:cNvSpPr txBox="1"/>
          <p:nvPr/>
        </p:nvSpPr>
        <p:spPr>
          <a:xfrm>
            <a:off x="6172200" y="1704201"/>
            <a:ext cx="2971800" cy="276999"/>
          </a:xfrm>
          <a:prstGeom prst="rect">
            <a:avLst/>
          </a:prstGeom>
          <a:noFill/>
        </p:spPr>
        <p:txBody>
          <a:bodyPr wrap="square" rtlCol="0">
            <a:spAutoFit/>
          </a:bodyPr>
          <a:lstStyle/>
          <a:p>
            <a:pPr algn="ctr"/>
            <a:r>
              <a:rPr lang="en-US" sz="1200" b="1" dirty="0" smtClean="0">
                <a:latin typeface="Calibri" pitchFamily="34" charset="0"/>
              </a:rPr>
              <a:t>RAOB RH – W-E Transect (20–32°N)</a:t>
            </a:r>
          </a:p>
        </p:txBody>
      </p:sp>
      <p:sp>
        <p:nvSpPr>
          <p:cNvPr id="72" name="TextBox 71"/>
          <p:cNvSpPr txBox="1"/>
          <p:nvPr/>
        </p:nvSpPr>
        <p:spPr>
          <a:xfrm>
            <a:off x="6172200" y="4114800"/>
            <a:ext cx="2971800" cy="276999"/>
          </a:xfrm>
          <a:prstGeom prst="rect">
            <a:avLst/>
          </a:prstGeom>
          <a:noFill/>
        </p:spPr>
        <p:txBody>
          <a:bodyPr wrap="square" rtlCol="0">
            <a:spAutoFit/>
          </a:bodyPr>
          <a:lstStyle/>
          <a:p>
            <a:pPr algn="ctr"/>
            <a:r>
              <a:rPr lang="en-US" sz="1200" b="1" dirty="0" smtClean="0">
                <a:latin typeface="Calibri" pitchFamily="34" charset="0"/>
              </a:rPr>
              <a:t>IASI RH – W-E Transect (20–32°N)</a:t>
            </a:r>
          </a:p>
        </p:txBody>
      </p:sp>
      <p:sp>
        <p:nvSpPr>
          <p:cNvPr id="76" name="TextBox 75"/>
          <p:cNvSpPr txBox="1"/>
          <p:nvPr/>
        </p:nvSpPr>
        <p:spPr>
          <a:xfrm>
            <a:off x="7467600" y="2819400"/>
            <a:ext cx="1247996" cy="338554"/>
          </a:xfrm>
          <a:prstGeom prst="rect">
            <a:avLst/>
          </a:prstGeom>
          <a:noFill/>
        </p:spPr>
        <p:txBody>
          <a:bodyPr wrap="square" rtlCol="0">
            <a:spAutoFit/>
          </a:bodyPr>
          <a:lstStyle/>
          <a:p>
            <a:pPr algn="ctr"/>
            <a:r>
              <a:rPr lang="en-US" sz="800" dirty="0" smtClean="0">
                <a:solidFill>
                  <a:srgbClr val="FFFFFF"/>
                </a:solidFill>
                <a:effectLst>
                  <a:outerShdw blurRad="38100" dist="38100" dir="2700000" algn="tl">
                    <a:srgbClr val="000000">
                      <a:alpha val="43137"/>
                    </a:srgbClr>
                  </a:outerShdw>
                </a:effectLst>
                <a:latin typeface="+mn-lt"/>
              </a:rPr>
              <a:t>Aged Air / Hadley Subsidence</a:t>
            </a:r>
          </a:p>
        </p:txBody>
      </p:sp>
      <p:sp>
        <p:nvSpPr>
          <p:cNvPr id="79" name="TextBox 78"/>
          <p:cNvSpPr txBox="1"/>
          <p:nvPr/>
        </p:nvSpPr>
        <p:spPr>
          <a:xfrm>
            <a:off x="7924800" y="3581400"/>
            <a:ext cx="762000" cy="261610"/>
          </a:xfrm>
          <a:prstGeom prst="rect">
            <a:avLst/>
          </a:prstGeom>
          <a:noFill/>
        </p:spPr>
        <p:txBody>
          <a:bodyPr wrap="square" rtlCol="0">
            <a:spAutoFit/>
          </a:bodyPr>
          <a:lstStyle/>
          <a:p>
            <a:pPr algn="ctr"/>
            <a:r>
              <a:rPr lang="en-US" sz="1100" b="1" dirty="0" smtClean="0">
                <a:solidFill>
                  <a:srgbClr val="FFFFFF"/>
                </a:solidFill>
                <a:effectLst>
                  <a:outerShdw blurRad="38100" dist="38100" dir="2700000" algn="tl">
                    <a:srgbClr val="000000">
                      <a:alpha val="43137"/>
                    </a:srgbClr>
                  </a:outerShdw>
                </a:effectLst>
                <a:latin typeface="+mn-lt"/>
              </a:rPr>
              <a:t>SAL</a:t>
            </a:r>
            <a:endParaRPr lang="en-US" sz="1000" b="1" dirty="0" smtClean="0">
              <a:solidFill>
                <a:srgbClr val="FFFFFF"/>
              </a:solidFill>
              <a:effectLst>
                <a:outerShdw blurRad="38100" dist="38100" dir="2700000" algn="tl">
                  <a:srgbClr val="000000">
                    <a:alpha val="43137"/>
                  </a:srgbClr>
                </a:outerShdw>
              </a:effectLst>
              <a:latin typeface="+mn-lt"/>
            </a:endParaRPr>
          </a:p>
        </p:txBody>
      </p:sp>
      <p:sp>
        <p:nvSpPr>
          <p:cNvPr id="80" name="TextBox 79"/>
          <p:cNvSpPr txBox="1"/>
          <p:nvPr/>
        </p:nvSpPr>
        <p:spPr>
          <a:xfrm>
            <a:off x="7848600" y="5943600"/>
            <a:ext cx="762000" cy="261610"/>
          </a:xfrm>
          <a:prstGeom prst="rect">
            <a:avLst/>
          </a:prstGeom>
          <a:noFill/>
        </p:spPr>
        <p:txBody>
          <a:bodyPr wrap="square" rtlCol="0">
            <a:spAutoFit/>
          </a:bodyPr>
          <a:lstStyle/>
          <a:p>
            <a:pPr algn="ctr"/>
            <a:r>
              <a:rPr lang="en-US" sz="1100" b="1" dirty="0" smtClean="0">
                <a:solidFill>
                  <a:srgbClr val="FFFFFF"/>
                </a:solidFill>
                <a:effectLst>
                  <a:outerShdw blurRad="38100" dist="38100" dir="2700000" algn="tl">
                    <a:srgbClr val="000000">
                      <a:alpha val="43137"/>
                    </a:srgbClr>
                  </a:outerShdw>
                </a:effectLst>
                <a:latin typeface="+mn-lt"/>
              </a:rPr>
              <a:t>SAL</a:t>
            </a:r>
            <a:endParaRPr lang="en-US" sz="1000" b="1" dirty="0" smtClean="0">
              <a:solidFill>
                <a:srgbClr val="FFFFFF"/>
              </a:solidFill>
              <a:effectLst>
                <a:outerShdw blurRad="38100" dist="38100" dir="2700000" algn="tl">
                  <a:srgbClr val="000000">
                    <a:alpha val="43137"/>
                  </a:srgbClr>
                </a:outerShdw>
              </a:effectLst>
              <a:latin typeface="+mn-lt"/>
            </a:endParaRPr>
          </a:p>
        </p:txBody>
      </p:sp>
      <p:sp>
        <p:nvSpPr>
          <p:cNvPr id="81" name="TextBox 80"/>
          <p:cNvSpPr txBox="1"/>
          <p:nvPr/>
        </p:nvSpPr>
        <p:spPr>
          <a:xfrm>
            <a:off x="7315200" y="5334000"/>
            <a:ext cx="1247996" cy="338554"/>
          </a:xfrm>
          <a:prstGeom prst="rect">
            <a:avLst/>
          </a:prstGeom>
          <a:noFill/>
        </p:spPr>
        <p:txBody>
          <a:bodyPr wrap="square" rtlCol="0">
            <a:spAutoFit/>
          </a:bodyPr>
          <a:lstStyle/>
          <a:p>
            <a:pPr algn="ctr"/>
            <a:r>
              <a:rPr lang="en-US" sz="800" dirty="0" smtClean="0">
                <a:solidFill>
                  <a:srgbClr val="FFFFFF"/>
                </a:solidFill>
                <a:effectLst>
                  <a:outerShdw blurRad="38100" dist="38100" dir="2700000" algn="tl">
                    <a:srgbClr val="000000">
                      <a:alpha val="43137"/>
                    </a:srgbClr>
                  </a:outerShdw>
                </a:effectLst>
                <a:latin typeface="+mn-lt"/>
              </a:rPr>
              <a:t>Aged Air / Hadley Subsidence</a:t>
            </a:r>
          </a:p>
        </p:txBody>
      </p:sp>
      <p:sp>
        <p:nvSpPr>
          <p:cNvPr id="2" name="Slide Number Placeholder 1"/>
          <p:cNvSpPr>
            <a:spLocks noGrp="1"/>
          </p:cNvSpPr>
          <p:nvPr>
            <p:ph type="sldNum" sz="quarter" idx="12"/>
          </p:nvPr>
        </p:nvSpPr>
        <p:spPr/>
        <p:txBody>
          <a:bodyPr/>
          <a:lstStyle/>
          <a:p>
            <a:fld id="{774E74FF-2236-4B88-9D17-DFCF666A5EBE}" type="slidenum">
              <a:rPr lang="en-US" smtClean="0"/>
              <a:pPr/>
              <a:t>37</a:t>
            </a:fld>
            <a:endParaRPr lang="en-US" dirty="0"/>
          </a:p>
        </p:txBody>
      </p:sp>
    </p:spTree>
    <p:extLst>
      <p:ext uri="{BB962C8B-B14F-4D97-AF65-F5344CB8AC3E}">
        <p14:creationId xmlns:p14="http://schemas.microsoft.com/office/powerpoint/2010/main" val="1832389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n-US" sz="2000" dirty="0" smtClean="0"/>
              <a:t>NOAA Exhibit Booth</a:t>
            </a:r>
            <a:br>
              <a:rPr lang="en-US" sz="2000" dirty="0" smtClean="0"/>
            </a:br>
            <a:r>
              <a:rPr lang="en-US" sz="2000" dirty="0" smtClean="0">
                <a:solidFill>
                  <a:srgbClr val="0000FF"/>
                </a:solidFill>
              </a:rPr>
              <a:t>The Big Picture</a:t>
            </a:r>
            <a:br>
              <a:rPr lang="en-US" sz="2000" dirty="0" smtClean="0">
                <a:solidFill>
                  <a:srgbClr val="0000FF"/>
                </a:solidFill>
              </a:rPr>
            </a:br>
            <a:r>
              <a:rPr lang="en-US" sz="2000" dirty="0" smtClean="0">
                <a:solidFill>
                  <a:srgbClr val="0000FF"/>
                </a:solidFill>
              </a:rPr>
              <a:t>Dan </a:t>
            </a:r>
            <a:r>
              <a:rPr lang="en-US" sz="2000" dirty="0" err="1" smtClean="0">
                <a:solidFill>
                  <a:srgbClr val="0000FF"/>
                </a:solidFill>
              </a:rPr>
              <a:t>Pisut</a:t>
            </a:r>
            <a:endParaRPr lang="en-US" sz="2000" dirty="0">
              <a:solidFill>
                <a:srgbClr val="0000FF"/>
              </a:solidFill>
            </a:endParaRPr>
          </a:p>
        </p:txBody>
      </p:sp>
      <p:sp>
        <p:nvSpPr>
          <p:cNvPr id="2053" name="Rectangle 5"/>
          <p:cNvSpPr>
            <a:spLocks noGrp="1" noChangeArrowheads="1"/>
          </p:cNvSpPr>
          <p:nvPr>
            <p:ph type="body" sz="half" idx="1"/>
          </p:nvPr>
        </p:nvSpPr>
        <p:spPr>
          <a:xfrm>
            <a:off x="0" y="1600200"/>
            <a:ext cx="4572000" cy="4876800"/>
          </a:xfrm>
        </p:spPr>
        <p:txBody>
          <a:bodyPr/>
          <a:lstStyle/>
          <a:p>
            <a:pPr>
              <a:lnSpc>
                <a:spcPct val="90000"/>
              </a:lnSpc>
            </a:pPr>
            <a:r>
              <a:rPr lang="en-US" sz="1600" dirty="0" err="1" smtClean="0">
                <a:solidFill>
                  <a:schemeClr val="tx1">
                    <a:lumMod val="75000"/>
                    <a:lumOff val="25000"/>
                  </a:schemeClr>
                </a:solidFill>
              </a:rPr>
              <a:t>VisLab</a:t>
            </a:r>
            <a:r>
              <a:rPr lang="en-US" sz="1600" dirty="0" smtClean="0">
                <a:solidFill>
                  <a:schemeClr val="tx1">
                    <a:lumMod val="75000"/>
                    <a:lumOff val="25000"/>
                  </a:schemeClr>
                </a:solidFill>
              </a:rPr>
              <a:t> and NOAA Communications are conducting interviews with NOAA scientists at the NOAA AMS exhibit booth</a:t>
            </a:r>
          </a:p>
          <a:p>
            <a:pPr>
              <a:lnSpc>
                <a:spcPct val="90000"/>
              </a:lnSpc>
            </a:pPr>
            <a:endParaRPr lang="en-US" sz="1600" dirty="0" smtClean="0">
              <a:solidFill>
                <a:schemeClr val="tx1">
                  <a:lumMod val="75000"/>
                  <a:lumOff val="25000"/>
                </a:schemeClr>
              </a:solidFill>
            </a:endParaRPr>
          </a:p>
          <a:p>
            <a:pPr>
              <a:lnSpc>
                <a:spcPct val="90000"/>
              </a:lnSpc>
            </a:pPr>
            <a:r>
              <a:rPr lang="en-US" sz="1600" dirty="0" smtClean="0">
                <a:solidFill>
                  <a:schemeClr val="tx1">
                    <a:lumMod val="75000"/>
                    <a:lumOff val="25000"/>
                  </a:schemeClr>
                </a:solidFill>
              </a:rPr>
              <a:t>Tell the story about your science/research in under 2 minutes.  </a:t>
            </a:r>
          </a:p>
          <a:p>
            <a:pPr>
              <a:lnSpc>
                <a:spcPct val="90000"/>
              </a:lnSpc>
            </a:pPr>
            <a:endParaRPr lang="en-US" sz="1600" dirty="0" smtClean="0">
              <a:solidFill>
                <a:schemeClr val="tx1">
                  <a:lumMod val="75000"/>
                  <a:lumOff val="25000"/>
                </a:schemeClr>
              </a:solidFill>
            </a:endParaRPr>
          </a:p>
          <a:p>
            <a:pPr>
              <a:lnSpc>
                <a:spcPct val="90000"/>
              </a:lnSpc>
            </a:pPr>
            <a:r>
              <a:rPr lang="en-US" sz="1600" dirty="0" smtClean="0">
                <a:solidFill>
                  <a:schemeClr val="tx1">
                    <a:lumMod val="75000"/>
                    <a:lumOff val="25000"/>
                  </a:schemeClr>
                </a:solidFill>
              </a:rPr>
              <a:t>Videos are green screened and edited on site, distributed on NOAA web and social media sites.</a:t>
            </a:r>
            <a:br>
              <a:rPr lang="en-US" sz="1600" dirty="0" smtClean="0">
                <a:solidFill>
                  <a:schemeClr val="tx1">
                    <a:lumMod val="75000"/>
                    <a:lumOff val="25000"/>
                  </a:schemeClr>
                </a:solidFill>
              </a:rPr>
            </a:br>
            <a:endParaRPr lang="en-US" sz="1600" dirty="0" smtClean="0">
              <a:solidFill>
                <a:schemeClr val="tx1">
                  <a:lumMod val="75000"/>
                  <a:lumOff val="25000"/>
                </a:schemeClr>
              </a:solidFill>
            </a:endParaRPr>
          </a:p>
          <a:p>
            <a:pPr>
              <a:lnSpc>
                <a:spcPct val="90000"/>
              </a:lnSpc>
            </a:pPr>
            <a:r>
              <a:rPr lang="en-US" sz="1600" dirty="0" smtClean="0">
                <a:solidFill>
                  <a:schemeClr val="tx1">
                    <a:lumMod val="75000"/>
                    <a:lumOff val="25000"/>
                  </a:schemeClr>
                </a:solidFill>
              </a:rPr>
              <a:t>Several STAR/CI staff are already involved: Felix </a:t>
            </a:r>
            <a:r>
              <a:rPr lang="en-US" sz="1600" dirty="0" err="1" smtClean="0">
                <a:solidFill>
                  <a:schemeClr val="tx1">
                    <a:lumMod val="75000"/>
                    <a:lumOff val="25000"/>
                  </a:schemeClr>
                </a:solidFill>
              </a:rPr>
              <a:t>Kogan</a:t>
            </a:r>
            <a:r>
              <a:rPr lang="en-US" sz="1600" dirty="0" smtClean="0">
                <a:solidFill>
                  <a:schemeClr val="tx1">
                    <a:lumMod val="75000"/>
                    <a:lumOff val="25000"/>
                  </a:schemeClr>
                </a:solidFill>
              </a:rPr>
              <a:t>, Ivan </a:t>
            </a:r>
            <a:r>
              <a:rPr lang="en-US" sz="1600" dirty="0" err="1" smtClean="0">
                <a:solidFill>
                  <a:schemeClr val="tx1">
                    <a:lumMod val="75000"/>
                    <a:lumOff val="25000"/>
                  </a:schemeClr>
                </a:solidFill>
              </a:rPr>
              <a:t>Csiszar</a:t>
            </a:r>
            <a:r>
              <a:rPr lang="en-US" sz="1600" dirty="0" smtClean="0">
                <a:solidFill>
                  <a:schemeClr val="tx1">
                    <a:lumMod val="75000"/>
                    <a:lumOff val="25000"/>
                  </a:schemeClr>
                </a:solidFill>
              </a:rPr>
              <a:t>, Tim </a:t>
            </a:r>
            <a:r>
              <a:rPr lang="en-US" sz="1600" dirty="0" err="1" smtClean="0">
                <a:solidFill>
                  <a:schemeClr val="tx1">
                    <a:lumMod val="75000"/>
                    <a:lumOff val="25000"/>
                  </a:schemeClr>
                </a:solidFill>
              </a:rPr>
              <a:t>Schmit</a:t>
            </a:r>
            <a:r>
              <a:rPr lang="en-US" sz="1600" dirty="0" smtClean="0">
                <a:solidFill>
                  <a:schemeClr val="tx1">
                    <a:lumMod val="75000"/>
                    <a:lumOff val="25000"/>
                  </a:schemeClr>
                </a:solidFill>
              </a:rPr>
              <a:t>, Bob </a:t>
            </a:r>
            <a:r>
              <a:rPr lang="en-US" sz="1600" dirty="0" err="1" smtClean="0">
                <a:solidFill>
                  <a:schemeClr val="tx1">
                    <a:lumMod val="75000"/>
                    <a:lumOff val="25000"/>
                  </a:schemeClr>
                </a:solidFill>
              </a:rPr>
              <a:t>Kuligowski</a:t>
            </a:r>
            <a:r>
              <a:rPr lang="en-US" sz="1600" dirty="0" smtClean="0">
                <a:solidFill>
                  <a:schemeClr val="tx1">
                    <a:lumMod val="75000"/>
                    <a:lumOff val="25000"/>
                  </a:schemeClr>
                </a:solidFill>
              </a:rPr>
              <a:t>, Steve Ackerman</a:t>
            </a:r>
          </a:p>
          <a:p>
            <a:pPr>
              <a:lnSpc>
                <a:spcPct val="90000"/>
              </a:lnSpc>
            </a:pPr>
            <a:endParaRPr lang="en-US" sz="1600" dirty="0" smtClean="0">
              <a:solidFill>
                <a:schemeClr val="tx1">
                  <a:lumMod val="75000"/>
                  <a:lumOff val="25000"/>
                </a:schemeClr>
              </a:solidFill>
            </a:endParaRPr>
          </a:p>
          <a:p>
            <a:pPr>
              <a:lnSpc>
                <a:spcPct val="90000"/>
              </a:lnSpc>
            </a:pPr>
            <a:r>
              <a:rPr lang="en-US" sz="1600" dirty="0" smtClean="0">
                <a:solidFill>
                  <a:schemeClr val="tx1">
                    <a:lumMod val="75000"/>
                    <a:lumOff val="25000"/>
                  </a:schemeClr>
                </a:solidFill>
              </a:rPr>
              <a:t>Volunteers still needed. Filming is going on each day during exhibit hours. Will take approximately 30 minutes of your time to complete.  </a:t>
            </a:r>
          </a:p>
          <a:p>
            <a:pPr>
              <a:lnSpc>
                <a:spcPct val="90000"/>
              </a:lnSpc>
            </a:pPr>
            <a:endParaRPr lang="en-US" sz="1600" dirty="0" smtClean="0">
              <a:solidFill>
                <a:schemeClr val="tx1">
                  <a:lumMod val="75000"/>
                  <a:lumOff val="25000"/>
                </a:schemeClr>
              </a:solidFill>
            </a:endParaRPr>
          </a:p>
          <a:p>
            <a:pPr>
              <a:lnSpc>
                <a:spcPct val="90000"/>
              </a:lnSpc>
              <a:buNone/>
            </a:pPr>
            <a:endParaRPr lang="en-US" sz="1600" dirty="0" smtClean="0">
              <a:solidFill>
                <a:schemeClr val="tx1">
                  <a:lumMod val="75000"/>
                  <a:lumOff val="25000"/>
                </a:schemeClr>
              </a:solidFill>
            </a:endParaRPr>
          </a:p>
          <a:p>
            <a:pPr>
              <a:lnSpc>
                <a:spcPct val="90000"/>
              </a:lnSpc>
            </a:pPr>
            <a:endParaRPr lang="en-US" sz="1200" dirty="0">
              <a:solidFill>
                <a:schemeClr val="tx1">
                  <a:lumMod val="75000"/>
                  <a:lumOff val="25000"/>
                </a:schemeClr>
              </a:solidFill>
            </a:endParaRPr>
          </a:p>
        </p:txBody>
      </p:sp>
      <p:pic>
        <p:nvPicPr>
          <p:cNvPr id="10" name="Picture 9" descr="film.png"/>
          <p:cNvPicPr>
            <a:picLocks noChangeAspect="1"/>
          </p:cNvPicPr>
          <p:nvPr/>
        </p:nvPicPr>
        <p:blipFill>
          <a:blip r:embed="rId3" cstate="print"/>
          <a:stretch>
            <a:fillRect/>
          </a:stretch>
        </p:blipFill>
        <p:spPr>
          <a:xfrm>
            <a:off x="4572000" y="2114550"/>
            <a:ext cx="4572000" cy="26289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772400" y="5410200"/>
            <a:ext cx="914400" cy="914400"/>
          </a:xfrm>
          <a:prstGeom prst="rect">
            <a:avLst/>
          </a:prstGeom>
          <a:noFill/>
          <a:ln w="9525">
            <a:noFill/>
            <a:miter lim="800000"/>
            <a:headEnd/>
            <a:tailEnd/>
          </a:ln>
        </p:spPr>
      </p:pic>
      <p:sp>
        <p:nvSpPr>
          <p:cNvPr id="9" name="TextBox 8"/>
          <p:cNvSpPr txBox="1"/>
          <p:nvPr/>
        </p:nvSpPr>
        <p:spPr>
          <a:xfrm>
            <a:off x="6172200" y="5410200"/>
            <a:ext cx="1529586" cy="261610"/>
          </a:xfrm>
          <a:prstGeom prst="rect">
            <a:avLst/>
          </a:prstGeom>
          <a:noFill/>
        </p:spPr>
        <p:txBody>
          <a:bodyPr wrap="none" rtlCol="0">
            <a:spAutoFit/>
          </a:bodyPr>
          <a:lstStyle/>
          <a:p>
            <a:r>
              <a:rPr lang="en-US" sz="1100" dirty="0" smtClean="0"/>
              <a:t>For more information:</a:t>
            </a:r>
            <a:endParaRPr lang="en-US" sz="1100"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38</a:t>
            </a:fld>
            <a:endParaRPr lang="en-US" dirty="0"/>
          </a:p>
        </p:txBody>
      </p:sp>
    </p:spTree>
    <p:extLst>
      <p:ext uri="{BB962C8B-B14F-4D97-AF65-F5344CB8AC3E}">
        <p14:creationId xmlns:p14="http://schemas.microsoft.com/office/powerpoint/2010/main" val="1552935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884238"/>
          </a:xfrm>
        </p:spPr>
        <p:txBody>
          <a:bodyPr>
            <a:normAutofit fontScale="90000"/>
          </a:bodyPr>
          <a:lstStyle/>
          <a:p>
            <a:r>
              <a:rPr lang="en-US" sz="2000" dirty="0" smtClean="0"/>
              <a:t> 18th Conference on Satellite Meteorology:</a:t>
            </a:r>
            <a:r>
              <a:rPr lang="en-US" sz="2800" dirty="0"/>
              <a:t/>
            </a:r>
            <a:br>
              <a:rPr lang="en-US" sz="2800" dirty="0"/>
            </a:br>
            <a:r>
              <a:rPr lang="en-US" sz="2000" dirty="0" smtClean="0"/>
              <a:t>Poster </a:t>
            </a:r>
            <a:r>
              <a:rPr lang="en-US" sz="2000" dirty="0"/>
              <a:t>– </a:t>
            </a:r>
            <a:r>
              <a:rPr lang="en-US" sz="2000" dirty="0" smtClean="0"/>
              <a:t>“</a:t>
            </a:r>
            <a:r>
              <a:rPr lang="en-US" sz="2000" dirty="0" smtClean="0">
                <a:latin typeface="Arial" pitchFamily="34" charset="0"/>
                <a:cs typeface="Arial" pitchFamily="34" charset="0"/>
              </a:rPr>
              <a:t>Microburst </a:t>
            </a:r>
            <a:r>
              <a:rPr lang="en-US" sz="2000" dirty="0" err="1" smtClean="0">
                <a:latin typeface="Arial" pitchFamily="34" charset="0"/>
                <a:cs typeface="Arial" pitchFamily="34" charset="0"/>
              </a:rPr>
              <a:t>nowcasting</a:t>
            </a:r>
            <a:r>
              <a:rPr lang="en-US" sz="2000" dirty="0" smtClean="0">
                <a:latin typeface="Arial" pitchFamily="34" charset="0"/>
                <a:cs typeface="Arial" pitchFamily="34" charset="0"/>
              </a:rPr>
              <a:t> applications of GOES</a:t>
            </a:r>
            <a:r>
              <a:rPr lang="en-US" sz="2000" dirty="0" smtClean="0"/>
              <a:t>”</a:t>
            </a:r>
            <a:r>
              <a:rPr lang="en-US" sz="2000" dirty="0">
                <a:solidFill>
                  <a:srgbClr val="0000FF"/>
                </a:solidFill>
              </a:rPr>
              <a:t/>
            </a:r>
            <a:br>
              <a:rPr lang="en-US" sz="2000" dirty="0">
                <a:solidFill>
                  <a:srgbClr val="0000FF"/>
                </a:solidFill>
              </a:rPr>
            </a:br>
            <a:r>
              <a:rPr lang="en-GB" sz="2000" b="1" dirty="0" smtClean="0">
                <a:solidFill>
                  <a:schemeClr val="accent6"/>
                </a:solidFill>
                <a:latin typeface="Verdana" pitchFamily="34" charset="0"/>
              </a:rPr>
              <a:t> </a:t>
            </a:r>
            <a:r>
              <a:rPr lang="en-GB" sz="2000" dirty="0" smtClean="0">
                <a:solidFill>
                  <a:schemeClr val="accent6"/>
                </a:solidFill>
                <a:latin typeface="Verdana" pitchFamily="34" charset="0"/>
              </a:rPr>
              <a:t>Kenneth L. Pryor </a:t>
            </a:r>
            <a:endParaRPr lang="en-US" sz="2000" dirty="0">
              <a:solidFill>
                <a:srgbClr val="0000FF"/>
              </a:solidFill>
            </a:endParaRPr>
          </a:p>
        </p:txBody>
      </p:sp>
      <p:sp>
        <p:nvSpPr>
          <p:cNvPr id="2053" name="Rectangle 5"/>
          <p:cNvSpPr>
            <a:spLocks noGrp="1" noChangeArrowheads="1"/>
          </p:cNvSpPr>
          <p:nvPr>
            <p:ph type="body" sz="half" idx="1"/>
          </p:nvPr>
        </p:nvSpPr>
        <p:spPr>
          <a:xfrm>
            <a:off x="0" y="1524000"/>
            <a:ext cx="4648200" cy="4953000"/>
          </a:xfrm>
        </p:spPr>
        <p:txBody>
          <a:bodyPr>
            <a:normAutofit/>
          </a:bodyPr>
          <a:lstStyle/>
          <a:p>
            <a:r>
              <a:rPr lang="en-US" sz="2300" dirty="0" smtClean="0"/>
              <a:t>Composite microburst image development</a:t>
            </a:r>
            <a:endParaRPr lang="en-US" sz="2300" dirty="0"/>
          </a:p>
          <a:p>
            <a:pPr lvl="1"/>
            <a:r>
              <a:rPr lang="en-US" sz="1700" dirty="0" smtClean="0">
                <a:solidFill>
                  <a:schemeClr val="tx1"/>
                </a:solidFill>
                <a:cs typeface="Arial" pitchFamily="34" charset="0"/>
              </a:rPr>
              <a:t>GOES sounder Microburst </a:t>
            </a:r>
            <a:r>
              <a:rPr lang="en-US" sz="1700" dirty="0" err="1" smtClean="0">
                <a:solidFill>
                  <a:schemeClr val="tx1"/>
                </a:solidFill>
                <a:cs typeface="Arial" pitchFamily="34" charset="0"/>
              </a:rPr>
              <a:t>Windspeed</a:t>
            </a:r>
            <a:r>
              <a:rPr lang="en-US" sz="1700" dirty="0" smtClean="0">
                <a:solidFill>
                  <a:schemeClr val="tx1"/>
                </a:solidFill>
                <a:cs typeface="Arial" pitchFamily="34" charset="0"/>
              </a:rPr>
              <a:t> Potential Index (MWPI), GOES imager brightness temperature difference (BTD), and radar imagery can be combined with </a:t>
            </a:r>
            <a:r>
              <a:rPr lang="en-US" sz="1700" dirty="0" err="1" smtClean="0">
                <a:solidFill>
                  <a:schemeClr val="tx1"/>
                </a:solidFill>
                <a:cs typeface="Arial" pitchFamily="34" charset="0"/>
              </a:rPr>
              <a:t>McIDAS</a:t>
            </a:r>
            <a:r>
              <a:rPr lang="en-US" sz="1700" dirty="0" smtClean="0">
                <a:solidFill>
                  <a:schemeClr val="tx1"/>
                </a:solidFill>
                <a:cs typeface="Arial" pitchFamily="34" charset="0"/>
              </a:rPr>
              <a:t>-V.</a:t>
            </a:r>
            <a:endParaRPr lang="en-US" sz="1700" dirty="0">
              <a:cs typeface="Arial" pitchFamily="34" charset="0"/>
            </a:endParaRPr>
          </a:p>
          <a:p>
            <a:pPr lvl="1"/>
            <a:r>
              <a:rPr lang="en-US" sz="1700" dirty="0" smtClean="0">
                <a:solidFill>
                  <a:schemeClr val="tx1"/>
                </a:solidFill>
              </a:rPr>
              <a:t>Demonstrated effectiveness for a severe downburst storm over S.E. Virginia in May 2011.</a:t>
            </a:r>
            <a:endParaRPr lang="en-US" sz="1700" dirty="0">
              <a:solidFill>
                <a:schemeClr val="tx1"/>
              </a:solidFill>
            </a:endParaRPr>
          </a:p>
          <a:p>
            <a:r>
              <a:rPr lang="en-US" sz="2400" dirty="0" smtClean="0"/>
              <a:t>Overshooting top </a:t>
            </a:r>
            <a:r>
              <a:rPr lang="en-US" sz="2400" dirty="0" err="1" smtClean="0"/>
              <a:t>intercomparison</a:t>
            </a:r>
            <a:r>
              <a:rPr lang="en-US" sz="2400" dirty="0" smtClean="0"/>
              <a:t> study</a:t>
            </a:r>
            <a:endParaRPr lang="en-US" sz="2400" dirty="0"/>
          </a:p>
          <a:p>
            <a:pPr lvl="1"/>
            <a:r>
              <a:rPr lang="en-GB" sz="1800" dirty="0" smtClean="0">
                <a:solidFill>
                  <a:schemeClr val="tx1"/>
                </a:solidFill>
              </a:rPr>
              <a:t>Close correspondence between the location of overshooting tops, proximate MWPI values, and the location of observed downburst winds.</a:t>
            </a:r>
            <a:endParaRPr lang="en-GB" sz="2000" dirty="0"/>
          </a:p>
        </p:txBody>
      </p:sp>
      <p:pic>
        <p:nvPicPr>
          <p:cNvPr id="9" name="Content Placeholder 8" descr="Slide6.PNG"/>
          <p:cNvPicPr>
            <a:picLocks noGrp="1" noChangeAspect="1"/>
          </p:cNvPicPr>
          <p:nvPr>
            <p:ph sz="quarter" idx="2"/>
          </p:nvPr>
        </p:nvPicPr>
        <p:blipFill>
          <a:blip r:embed="rId3" cstate="print"/>
          <a:stretch>
            <a:fillRect/>
          </a:stretch>
        </p:blipFill>
        <p:spPr>
          <a:xfrm>
            <a:off x="5029200" y="1600200"/>
            <a:ext cx="3733800" cy="2400300"/>
          </a:xfrm>
        </p:spPr>
      </p:pic>
      <p:pic>
        <p:nvPicPr>
          <p:cNvPr id="11" name="Content Placeholder 10" descr="SvrweathervsOTtemp.png"/>
          <p:cNvPicPr>
            <a:picLocks noGrp="1" noChangeAspect="1"/>
          </p:cNvPicPr>
          <p:nvPr>
            <p:ph sz="quarter" idx="3"/>
          </p:nvPr>
        </p:nvPicPr>
        <p:blipFill>
          <a:blip r:embed="rId4" cstate="print"/>
          <a:stretch>
            <a:fillRect/>
          </a:stretch>
        </p:blipFill>
        <p:spPr>
          <a:xfrm>
            <a:off x="4876801" y="4114800"/>
            <a:ext cx="1981200" cy="2400300"/>
          </a:xfrm>
        </p:spPr>
      </p:pic>
      <p:pic>
        <p:nvPicPr>
          <p:cNvPr id="14" name="Picture 13" descr="fig9c.JPG"/>
          <p:cNvPicPr>
            <a:picLocks noChangeAspect="1"/>
          </p:cNvPicPr>
          <p:nvPr/>
        </p:nvPicPr>
        <p:blipFill>
          <a:blip r:embed="rId5" cstate="print"/>
          <a:stretch>
            <a:fillRect/>
          </a:stretch>
        </p:blipFill>
        <p:spPr>
          <a:xfrm>
            <a:off x="6934200" y="4114800"/>
            <a:ext cx="2057400" cy="2362200"/>
          </a:xfrm>
          <a:prstGeom prst="rect">
            <a:avLst/>
          </a:prstGeom>
        </p:spPr>
      </p:pic>
      <p:cxnSp>
        <p:nvCxnSpPr>
          <p:cNvPr id="16" name="Straight Arrow Connector 15"/>
          <p:cNvCxnSpPr/>
          <p:nvPr/>
        </p:nvCxnSpPr>
        <p:spPr>
          <a:xfrm>
            <a:off x="6477000" y="5486400"/>
            <a:ext cx="1066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774E74FF-2236-4B88-9D17-DFCF666A5EBE}" type="slidenum">
              <a:rPr lang="en-US" smtClean="0"/>
              <a:pPr/>
              <a:t>39</a:t>
            </a:fld>
            <a:endParaRPr lang="en-US" dirty="0"/>
          </a:p>
        </p:txBody>
      </p:sp>
    </p:spTree>
    <p:extLst>
      <p:ext uri="{BB962C8B-B14F-4D97-AF65-F5344CB8AC3E}">
        <p14:creationId xmlns:p14="http://schemas.microsoft.com/office/powerpoint/2010/main" val="3952547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0" y="381000"/>
            <a:ext cx="9144000" cy="1312863"/>
          </a:xfrm>
        </p:spPr>
        <p:txBody>
          <a:bodyPr>
            <a:normAutofit fontScale="90000"/>
          </a:bodyPr>
          <a:lstStyle/>
          <a:p>
            <a:pPr eaLnBrk="1" hangingPunct="1"/>
            <a:r>
              <a:rPr lang="en-US" sz="1600" b="1" dirty="0" smtClean="0">
                <a:solidFill>
                  <a:schemeClr val="tx1"/>
                </a:solidFill>
                <a:cs typeface="Times New Roman" pitchFamily="16" charset="0"/>
              </a:rPr>
              <a:t>AMERICAN METEOROLOGICAL SOCIETY - 92</a:t>
            </a:r>
            <a:r>
              <a:rPr lang="en-US" sz="1600" b="1" baseline="30000" dirty="0" smtClean="0">
                <a:solidFill>
                  <a:schemeClr val="tx1"/>
                </a:solidFill>
                <a:cs typeface="Times New Roman" pitchFamily="16" charset="0"/>
              </a:rPr>
              <a:t>nd</a:t>
            </a:r>
            <a:r>
              <a:rPr lang="en-US" sz="1600" b="1" dirty="0" smtClean="0">
                <a:solidFill>
                  <a:schemeClr val="tx1"/>
                </a:solidFill>
                <a:cs typeface="Times New Roman" pitchFamily="16" charset="0"/>
              </a:rPr>
              <a:t> Annual Meeting </a:t>
            </a:r>
            <a:br>
              <a:rPr lang="en-US" sz="1600" b="1" dirty="0" smtClean="0">
                <a:solidFill>
                  <a:schemeClr val="tx1"/>
                </a:solidFill>
                <a:cs typeface="Times New Roman" pitchFamily="16" charset="0"/>
              </a:rPr>
            </a:br>
            <a:r>
              <a:rPr lang="en-US" sz="1600" dirty="0" smtClean="0">
                <a:solidFill>
                  <a:schemeClr val="tx1"/>
                </a:solidFill>
                <a:cs typeface="Times New Roman" pitchFamily="16" charset="0"/>
              </a:rPr>
              <a:t>Oral – “</a:t>
            </a:r>
            <a:r>
              <a:rPr lang="en-US" sz="1800" b="1" dirty="0" smtClean="0">
                <a:cs typeface="Times New Roman" pitchFamily="16" charset="0"/>
              </a:rPr>
              <a:t>Smoke plume</a:t>
            </a:r>
            <a:r>
              <a:rPr lang="en-US" sz="1800" dirty="0" smtClean="0">
                <a:cs typeface="Times New Roman" pitchFamily="16" charset="0"/>
              </a:rPr>
              <a:t> </a:t>
            </a:r>
            <a:r>
              <a:rPr lang="en-US" sz="1800" b="1" dirty="0" smtClean="0">
                <a:cs typeface="Times New Roman" pitchFamily="16" charset="0"/>
              </a:rPr>
              <a:t>optical properties and transport observed by</a:t>
            </a:r>
            <a:br>
              <a:rPr lang="en-US" sz="1800" b="1" dirty="0" smtClean="0">
                <a:cs typeface="Times New Roman" pitchFamily="16" charset="0"/>
              </a:rPr>
            </a:br>
            <a:r>
              <a:rPr lang="en-US" sz="1800" b="1" dirty="0" smtClean="0">
                <a:cs typeface="Times New Roman" pitchFamily="16" charset="0"/>
              </a:rPr>
              <a:t>a multi-wavelength lidar, sunphotometer and satellite</a:t>
            </a:r>
            <a:r>
              <a:rPr lang="en-US" sz="1600" dirty="0" smtClean="0">
                <a:solidFill>
                  <a:srgbClr val="0000FF"/>
                </a:solidFill>
                <a:cs typeface="Times New Roman" pitchFamily="16" charset="0"/>
              </a:rPr>
              <a:t>”</a:t>
            </a:r>
            <a:br>
              <a:rPr lang="en-US" sz="1600" dirty="0" smtClean="0">
                <a:solidFill>
                  <a:srgbClr val="0000FF"/>
                </a:solidFill>
                <a:cs typeface="Times New Roman" pitchFamily="16" charset="0"/>
              </a:rPr>
            </a:br>
            <a:r>
              <a:rPr lang="en-US" sz="1600" b="1" dirty="0" smtClean="0">
                <a:solidFill>
                  <a:schemeClr val="tx1"/>
                </a:solidFill>
                <a:cs typeface="Times New Roman" pitchFamily="16" charset="0"/>
              </a:rPr>
              <a:t>Lina </a:t>
            </a:r>
            <a:r>
              <a:rPr lang="en-US" sz="1600" b="1" dirty="0" err="1" smtClean="0">
                <a:solidFill>
                  <a:schemeClr val="tx1"/>
                </a:solidFill>
                <a:cs typeface="Times New Roman" pitchFamily="16" charset="0"/>
              </a:rPr>
              <a:t>Cordero</a:t>
            </a:r>
            <a:r>
              <a:rPr lang="en-US" sz="1600" baseline="30000" dirty="0" err="1" smtClean="0">
                <a:solidFill>
                  <a:schemeClr val="tx1"/>
                </a:solidFill>
                <a:cs typeface="Times New Roman" pitchFamily="16" charset="0"/>
              </a:rPr>
              <a:t>a,b</a:t>
            </a:r>
            <a:r>
              <a:rPr lang="en-US" sz="1600" dirty="0" smtClean="0">
                <a:solidFill>
                  <a:schemeClr val="tx1"/>
                </a:solidFill>
                <a:cs typeface="Times New Roman" pitchFamily="16" charset="0"/>
              </a:rPr>
              <a:t>, Yonghua </a:t>
            </a:r>
            <a:r>
              <a:rPr lang="en-US" sz="1600" dirty="0" err="1" smtClean="0">
                <a:solidFill>
                  <a:schemeClr val="tx1"/>
                </a:solidFill>
                <a:cs typeface="Times New Roman" pitchFamily="16" charset="0"/>
              </a:rPr>
              <a:t>Wu</a:t>
            </a:r>
            <a:r>
              <a:rPr lang="en-US" sz="1600" baseline="30000" dirty="0" err="1" smtClean="0">
                <a:solidFill>
                  <a:schemeClr val="tx1"/>
                </a:solidFill>
                <a:cs typeface="Times New Roman" pitchFamily="16" charset="0"/>
              </a:rPr>
              <a:t>a,b</a:t>
            </a:r>
            <a:r>
              <a:rPr lang="en-US" sz="1600" dirty="0" smtClean="0">
                <a:solidFill>
                  <a:schemeClr val="tx1"/>
                </a:solidFill>
                <a:cs typeface="Times New Roman" pitchFamily="16" charset="0"/>
              </a:rPr>
              <a:t>, Barry </a:t>
            </a:r>
            <a:r>
              <a:rPr lang="en-US" sz="1600" dirty="0" err="1" smtClean="0">
                <a:solidFill>
                  <a:schemeClr val="tx1"/>
                </a:solidFill>
                <a:cs typeface="Times New Roman" pitchFamily="16" charset="0"/>
              </a:rPr>
              <a:t>Gross</a:t>
            </a:r>
            <a:r>
              <a:rPr lang="en-US" sz="1600" baseline="30000" dirty="0" err="1" smtClean="0">
                <a:solidFill>
                  <a:schemeClr val="tx1"/>
                </a:solidFill>
                <a:cs typeface="Times New Roman" pitchFamily="16" charset="0"/>
              </a:rPr>
              <a:t>a,b</a:t>
            </a:r>
            <a:r>
              <a:rPr lang="en-US" sz="1600" dirty="0" smtClean="0">
                <a:solidFill>
                  <a:schemeClr val="tx1"/>
                </a:solidFill>
                <a:cs typeface="Times New Roman" pitchFamily="16" charset="0"/>
              </a:rPr>
              <a:t>, Fred </a:t>
            </a:r>
            <a:r>
              <a:rPr lang="en-US" sz="1600" dirty="0" err="1" smtClean="0">
                <a:solidFill>
                  <a:schemeClr val="tx1"/>
                </a:solidFill>
                <a:cs typeface="Times New Roman" pitchFamily="16" charset="0"/>
              </a:rPr>
              <a:t>Moshary</a:t>
            </a:r>
            <a:r>
              <a:rPr lang="en-US" sz="1600" baseline="30000" dirty="0" err="1" smtClean="0">
                <a:solidFill>
                  <a:schemeClr val="tx1"/>
                </a:solidFill>
                <a:cs typeface="Times New Roman" pitchFamily="16" charset="0"/>
              </a:rPr>
              <a:t>a,b</a:t>
            </a:r>
            <a:r>
              <a:rPr lang="en-US" sz="1600" dirty="0" err="1" smtClean="0">
                <a:solidFill>
                  <a:schemeClr val="tx1"/>
                </a:solidFill>
                <a:cs typeface="Times New Roman" pitchFamily="16" charset="0"/>
              </a:rPr>
              <a:t>,Sam</a:t>
            </a:r>
            <a:r>
              <a:rPr lang="en-US" sz="1600" dirty="0" smtClean="0">
                <a:solidFill>
                  <a:schemeClr val="tx1"/>
                </a:solidFill>
                <a:cs typeface="Times New Roman" pitchFamily="16" charset="0"/>
              </a:rPr>
              <a:t> </a:t>
            </a:r>
            <a:r>
              <a:rPr lang="en-US" sz="1600" dirty="0" err="1" smtClean="0">
                <a:solidFill>
                  <a:schemeClr val="tx1"/>
                </a:solidFill>
                <a:cs typeface="Times New Roman" pitchFamily="16" charset="0"/>
              </a:rPr>
              <a:t>Ahmed</a:t>
            </a:r>
            <a:r>
              <a:rPr lang="en-US" sz="1600" baseline="30000" dirty="0" err="1" smtClean="0">
                <a:solidFill>
                  <a:schemeClr val="tx1"/>
                </a:solidFill>
                <a:cs typeface="Times New Roman" pitchFamily="16" charset="0"/>
              </a:rPr>
              <a:t>a,b</a:t>
            </a:r>
            <a:r>
              <a:rPr lang="en-US" sz="1600" baseline="30000" dirty="0" smtClean="0">
                <a:solidFill>
                  <a:schemeClr val="tx1"/>
                </a:solidFill>
                <a:cs typeface="Times New Roman" pitchFamily="16" charset="0"/>
              </a:rPr>
              <a:t/>
            </a:r>
            <a:br>
              <a:rPr lang="en-US" sz="1600" baseline="30000" dirty="0" smtClean="0">
                <a:solidFill>
                  <a:schemeClr val="tx1"/>
                </a:solidFill>
                <a:cs typeface="Times New Roman" pitchFamily="16" charset="0"/>
              </a:rPr>
            </a:br>
            <a:r>
              <a:rPr lang="en-US" sz="1400" baseline="30000" dirty="0" smtClean="0">
                <a:solidFill>
                  <a:srgbClr val="898989"/>
                </a:solidFill>
                <a:cs typeface="Times New Roman" pitchFamily="16" charset="0"/>
              </a:rPr>
              <a:t>a</a:t>
            </a:r>
            <a:r>
              <a:rPr lang="en-US" sz="1400" dirty="0" smtClean="0">
                <a:solidFill>
                  <a:srgbClr val="898989"/>
                </a:solidFill>
                <a:cs typeface="Times New Roman" pitchFamily="16" charset="0"/>
              </a:rPr>
              <a:t> NOAA-Cooperative Remote Sensing Science and Technology Center</a:t>
            </a:r>
            <a:br>
              <a:rPr lang="en-US" sz="1400" dirty="0" smtClean="0">
                <a:solidFill>
                  <a:srgbClr val="898989"/>
                </a:solidFill>
                <a:cs typeface="Times New Roman" pitchFamily="16" charset="0"/>
              </a:rPr>
            </a:br>
            <a:r>
              <a:rPr lang="en-US" sz="1400" baseline="30000" dirty="0" smtClean="0">
                <a:solidFill>
                  <a:srgbClr val="898989"/>
                </a:solidFill>
                <a:cs typeface="Times New Roman" pitchFamily="16" charset="0"/>
              </a:rPr>
              <a:t>b</a:t>
            </a:r>
            <a:r>
              <a:rPr lang="en-US" sz="1400" dirty="0" smtClean="0">
                <a:solidFill>
                  <a:srgbClr val="898989"/>
                </a:solidFill>
                <a:cs typeface="Times New Roman" pitchFamily="16" charset="0"/>
              </a:rPr>
              <a:t> Optical Remote Sensing Lab, Department of Electrical Engineering, The City College of New York</a:t>
            </a:r>
            <a:endParaRPr lang="en-US" sz="1400" dirty="0" smtClean="0">
              <a:solidFill>
                <a:srgbClr val="0000FF"/>
              </a:solidFill>
              <a:cs typeface="Times New Roman" pitchFamily="16" charset="0"/>
            </a:endParaRPr>
          </a:p>
        </p:txBody>
      </p:sp>
      <p:sp>
        <p:nvSpPr>
          <p:cNvPr id="3077" name="Rectangle 5"/>
          <p:cNvSpPr>
            <a:spLocks noGrp="1" noChangeArrowheads="1"/>
          </p:cNvSpPr>
          <p:nvPr>
            <p:ph type="body" sz="half" idx="1"/>
          </p:nvPr>
        </p:nvSpPr>
        <p:spPr>
          <a:xfrm>
            <a:off x="0" y="1905000"/>
            <a:ext cx="6324600" cy="1905000"/>
          </a:xfrm>
        </p:spPr>
        <p:txBody>
          <a:bodyPr>
            <a:normAutofit fontScale="92500" lnSpcReduction="10000"/>
          </a:bodyPr>
          <a:lstStyle/>
          <a:p>
            <a:pPr eaLnBrk="1" hangingPunct="1">
              <a:buFont typeface="Arial" charset="0"/>
              <a:buAutoNum type="arabicPeriod"/>
            </a:pPr>
            <a:r>
              <a:rPr lang="en-US" sz="1600" dirty="0" smtClean="0">
                <a:solidFill>
                  <a:schemeClr val="tx1"/>
                </a:solidFill>
                <a:cs typeface="Times New Roman" pitchFamily="16" charset="0"/>
              </a:rPr>
              <a:t>Smoke plumes optical properties and long-distance transport to the US east coast are observed with a lidar, sun-photometer and satellite.</a:t>
            </a:r>
          </a:p>
          <a:p>
            <a:pPr eaLnBrk="1" hangingPunct="1">
              <a:buFont typeface="Arial" charset="0"/>
              <a:buAutoNum type="arabicPeriod"/>
            </a:pPr>
            <a:r>
              <a:rPr lang="en-US" sz="1600" dirty="0" smtClean="0">
                <a:solidFill>
                  <a:schemeClr val="tx1"/>
                </a:solidFill>
                <a:cs typeface="Times New Roman" pitchFamily="16" charset="0"/>
              </a:rPr>
              <a:t>The lidar observations indicate that the elevated smoke plumes were entrained into the turbulent PBL, and the surface PM</a:t>
            </a:r>
            <a:r>
              <a:rPr lang="en-US" sz="1600" baseline="-25000" dirty="0" smtClean="0">
                <a:solidFill>
                  <a:schemeClr val="tx1"/>
                </a:solidFill>
                <a:cs typeface="Times New Roman" pitchFamily="16" charset="0"/>
              </a:rPr>
              <a:t>2.5</a:t>
            </a:r>
            <a:r>
              <a:rPr lang="en-US" sz="1600" dirty="0" smtClean="0">
                <a:solidFill>
                  <a:schemeClr val="tx1"/>
                </a:solidFill>
                <a:cs typeface="Times New Roman" pitchFamily="16" charset="0"/>
              </a:rPr>
              <a:t> concentrations show the corresponding increasing trends.</a:t>
            </a:r>
          </a:p>
          <a:p>
            <a:pPr eaLnBrk="1" hangingPunct="1">
              <a:buFont typeface="Arial" charset="0"/>
              <a:buAutoNum type="arabicPeriod"/>
            </a:pPr>
            <a:r>
              <a:rPr lang="en-US" sz="1600" dirty="0" smtClean="0">
                <a:solidFill>
                  <a:schemeClr val="tx1"/>
                </a:solidFill>
                <a:cs typeface="Times New Roman" pitchFamily="16" charset="0"/>
              </a:rPr>
              <a:t>When correctly identifying the PBL-AOD contribution from the total column AOD, the static relationship between PM</a:t>
            </a:r>
            <a:r>
              <a:rPr lang="en-US" sz="1600" baseline="-25000" dirty="0" smtClean="0">
                <a:solidFill>
                  <a:schemeClr val="tx1"/>
                </a:solidFill>
                <a:cs typeface="Times New Roman" pitchFamily="16" charset="0"/>
              </a:rPr>
              <a:t>2.5</a:t>
            </a:r>
            <a:r>
              <a:rPr lang="en-US" sz="1600" dirty="0" smtClean="0">
                <a:solidFill>
                  <a:schemeClr val="tx1"/>
                </a:solidFill>
                <a:cs typeface="Times New Roman" pitchFamily="16" charset="0"/>
              </a:rPr>
              <a:t> mass concentration and AOD could be satisfied to a reasonable accuracy.</a:t>
            </a:r>
          </a:p>
        </p:txBody>
      </p:sp>
      <p:pic>
        <p:nvPicPr>
          <p:cNvPr id="3078" name="Picture 3" descr="20110815Pbar106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2959" r="9863"/>
          <a:stretch>
            <a:fillRect/>
          </a:stretch>
        </p:blipFill>
        <p:spPr>
          <a:xfrm>
            <a:off x="76200" y="4114800"/>
            <a:ext cx="3048000" cy="2438400"/>
          </a:xfrm>
          <a:noFill/>
        </p:spPr>
      </p:pic>
      <p:pic>
        <p:nvPicPr>
          <p:cNvPr id="3079" name="Picture 2" descr="20070815_PM25_6site"/>
          <p:cNvPicPr>
            <a:picLocks noChangeAspect="1" noChangeArrowheads="1"/>
          </p:cNvPicPr>
          <p:nvPr/>
        </p:nvPicPr>
        <p:blipFill>
          <a:blip r:embed="rId4">
            <a:extLst>
              <a:ext uri="{28A0092B-C50C-407E-A947-70E740481C1C}">
                <a14:useLocalDpi xmlns:a14="http://schemas.microsoft.com/office/drawing/2010/main" val="0"/>
              </a:ext>
            </a:extLst>
          </a:blip>
          <a:srcRect l="3708" t="2420" r="4395" b="1613"/>
          <a:stretch>
            <a:fillRect/>
          </a:stretch>
        </p:blipFill>
        <p:spPr bwMode="auto">
          <a:xfrm>
            <a:off x="3124200" y="4267200"/>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1873250"/>
            <a:ext cx="2628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8431213" y="1919288"/>
            <a:ext cx="41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FF0000"/>
                </a:solidFill>
                <a:latin typeface="Times New Roman" pitchFamily="16" charset="0"/>
                <a:cs typeface="Times New Roman" pitchFamily="16" charset="0"/>
              </a:rPr>
              <a:t>1</a:t>
            </a:r>
          </a:p>
        </p:txBody>
      </p:sp>
      <p:sp>
        <p:nvSpPr>
          <p:cNvPr id="24" name="TextBox 23"/>
          <p:cNvSpPr txBox="1">
            <a:spLocks noChangeArrowheads="1"/>
          </p:cNvSpPr>
          <p:nvPr/>
        </p:nvSpPr>
        <p:spPr bwMode="auto">
          <a:xfrm>
            <a:off x="381000" y="426720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FF0000"/>
                </a:solidFill>
                <a:latin typeface="Times New Roman" pitchFamily="16" charset="0"/>
                <a:cs typeface="Times New Roman" pitchFamily="16" charset="0"/>
              </a:rPr>
              <a:t>2</a:t>
            </a:r>
          </a:p>
        </p:txBody>
      </p:sp>
      <p:sp>
        <p:nvSpPr>
          <p:cNvPr id="25" name="TextBox 24"/>
          <p:cNvSpPr txBox="1">
            <a:spLocks noChangeArrowheads="1"/>
          </p:cNvSpPr>
          <p:nvPr/>
        </p:nvSpPr>
        <p:spPr bwMode="auto">
          <a:xfrm>
            <a:off x="3429000" y="4267200"/>
            <a:ext cx="412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FF0000"/>
                </a:solidFill>
                <a:latin typeface="Times New Roman" pitchFamily="16" charset="0"/>
                <a:cs typeface="Times New Roman" pitchFamily="16" charset="0"/>
              </a:rPr>
              <a:t>3</a:t>
            </a:r>
          </a:p>
        </p:txBody>
      </p:sp>
      <p:pic>
        <p:nvPicPr>
          <p:cNvPr id="3084" name="Picture 2" descr="PM_Estimator_Performance"/>
          <p:cNvPicPr>
            <a:picLocks noChangeAspect="1" noChangeArrowheads="1"/>
          </p:cNvPicPr>
          <p:nvPr/>
        </p:nvPicPr>
        <p:blipFill>
          <a:blip r:embed="rId6">
            <a:extLst>
              <a:ext uri="{28A0092B-C50C-407E-A947-70E740481C1C}">
                <a14:useLocalDpi xmlns:a14="http://schemas.microsoft.com/office/drawing/2010/main" val="0"/>
              </a:ext>
            </a:extLst>
          </a:blip>
          <a:srcRect l="4286" r="7857" b="476"/>
          <a:stretch>
            <a:fillRect/>
          </a:stretch>
        </p:blipFill>
        <p:spPr bwMode="auto">
          <a:xfrm>
            <a:off x="6172200" y="41910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8382000" y="426720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FF0000"/>
                </a:solidFill>
                <a:latin typeface="Times New Roman" pitchFamily="16" charset="0"/>
                <a:cs typeface="Times New Roman" pitchFamily="16" charset="0"/>
              </a:rPr>
              <a:t>4</a:t>
            </a:r>
          </a:p>
        </p:txBody>
      </p:sp>
      <p:sp>
        <p:nvSpPr>
          <p:cNvPr id="2" name="Slide Number Placeholder 1"/>
          <p:cNvSpPr>
            <a:spLocks noGrp="1"/>
          </p:cNvSpPr>
          <p:nvPr>
            <p:ph type="sldNum" sz="quarter" idx="12"/>
          </p:nvPr>
        </p:nvSpPr>
        <p:spPr/>
        <p:txBody>
          <a:bodyPr/>
          <a:lstStyle/>
          <a:p>
            <a:fld id="{774E74FF-2236-4B88-9D17-DFCF666A5EBE}" type="slidenum">
              <a:rPr lang="en-US" smtClean="0"/>
              <a:pPr/>
              <a:t>4</a:t>
            </a:fld>
            <a:endParaRPr lang="en-US" dirty="0"/>
          </a:p>
        </p:txBody>
      </p:sp>
    </p:spTree>
    <p:extLst>
      <p:ext uri="{BB962C8B-B14F-4D97-AF65-F5344CB8AC3E}">
        <p14:creationId xmlns:p14="http://schemas.microsoft.com/office/powerpoint/2010/main" val="591222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5"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a:xfrm>
            <a:off x="0" y="533400"/>
            <a:ext cx="9144000" cy="1219200"/>
          </a:xfrm>
        </p:spPr>
        <p:txBody>
          <a:bodyPr>
            <a:normAutofit fontScale="90000"/>
          </a:bodyPr>
          <a:lstStyle/>
          <a:p>
            <a:pPr eaLnBrk="1" hangingPunct="1"/>
            <a:r>
              <a:rPr lang="en-US" sz="2000" b="1" dirty="0" smtClean="0">
                <a:solidFill>
                  <a:schemeClr val="tx1"/>
                </a:solidFill>
              </a:rPr>
              <a:t>18</a:t>
            </a:r>
            <a:r>
              <a:rPr lang="en-US" sz="2000" b="1" baseline="30000" dirty="0" smtClean="0">
                <a:solidFill>
                  <a:schemeClr val="tx1"/>
                </a:solidFill>
              </a:rPr>
              <a:t>th</a:t>
            </a:r>
            <a:r>
              <a:rPr lang="en-US" sz="2000" b="1" dirty="0" smtClean="0">
                <a:solidFill>
                  <a:schemeClr val="tx1"/>
                </a:solidFill>
              </a:rPr>
              <a:t> Conference on </a:t>
            </a:r>
            <a:r>
              <a:rPr lang="en-US" sz="2000" b="1" dirty="0" err="1" smtClean="0">
                <a:solidFill>
                  <a:schemeClr val="tx1"/>
                </a:solidFill>
              </a:rPr>
              <a:t>SatMet</a:t>
            </a:r>
            <a:r>
              <a:rPr lang="en-US" sz="2000" b="1" dirty="0" smtClean="0">
                <a:solidFill>
                  <a:schemeClr val="tx1"/>
                </a:solidFill>
              </a:rPr>
              <a:t> … Poster (Monday PM; 169): </a:t>
            </a:r>
            <a:br>
              <a:rPr lang="en-US" sz="2000" b="1" dirty="0" smtClean="0">
                <a:solidFill>
                  <a:schemeClr val="tx1"/>
                </a:solidFill>
              </a:rPr>
            </a:br>
            <a:r>
              <a:rPr lang="en-US" sz="2000" dirty="0" smtClean="0">
                <a:solidFill>
                  <a:srgbClr val="0000FF"/>
                </a:solidFill>
              </a:rPr>
              <a:t> </a:t>
            </a:r>
            <a:r>
              <a:rPr lang="en-US" sz="1800" b="1" dirty="0" smtClean="0">
                <a:solidFill>
                  <a:srgbClr val="993300"/>
                </a:solidFill>
              </a:rPr>
              <a:t>Satellite and Upper Air Weather Product Inter-comparisons</a:t>
            </a:r>
            <a:br>
              <a:rPr lang="en-US" sz="1800" b="1" dirty="0" smtClean="0">
                <a:solidFill>
                  <a:srgbClr val="993300"/>
                </a:solidFill>
              </a:rPr>
            </a:br>
            <a:r>
              <a:rPr lang="en-US" sz="1800" b="1" dirty="0" smtClean="0">
                <a:solidFill>
                  <a:srgbClr val="993300"/>
                </a:solidFill>
              </a:rPr>
              <a:t>Using the NOAA Products Validation System (NPROVS)</a:t>
            </a:r>
            <a:r>
              <a:rPr lang="en-US" sz="1800" dirty="0" smtClean="0">
                <a:solidFill>
                  <a:srgbClr val="0000FF"/>
                </a:solidFill>
              </a:rPr>
              <a:t> </a:t>
            </a:r>
            <a:br>
              <a:rPr lang="en-US" sz="1800" dirty="0" smtClean="0">
                <a:solidFill>
                  <a:srgbClr val="0000FF"/>
                </a:solidFill>
              </a:rPr>
            </a:br>
            <a:r>
              <a:rPr lang="en-US" sz="1400" b="1" dirty="0" err="1" smtClean="0">
                <a:solidFill>
                  <a:srgbClr val="0000FF"/>
                </a:solidFill>
              </a:rPr>
              <a:t>Reale</a:t>
            </a:r>
            <a:r>
              <a:rPr lang="en-US" sz="1400" b="1" dirty="0" smtClean="0">
                <a:solidFill>
                  <a:srgbClr val="0000FF"/>
                </a:solidFill>
              </a:rPr>
              <a:t> (STAR)</a:t>
            </a:r>
            <a:br>
              <a:rPr lang="en-US" sz="1400" b="1" dirty="0" smtClean="0">
                <a:solidFill>
                  <a:srgbClr val="0000FF"/>
                </a:solidFill>
              </a:rPr>
            </a:br>
            <a:r>
              <a:rPr lang="en-US" sz="1400" b="1" dirty="0" smtClean="0">
                <a:solidFill>
                  <a:srgbClr val="0000FF"/>
                </a:solidFill>
              </a:rPr>
              <a:t>Sun, </a:t>
            </a:r>
            <a:r>
              <a:rPr lang="en-US" sz="1400" b="1" dirty="0" err="1" smtClean="0">
                <a:solidFill>
                  <a:srgbClr val="0000FF"/>
                </a:solidFill>
              </a:rPr>
              <a:t>Pettey</a:t>
            </a:r>
            <a:r>
              <a:rPr lang="en-US" sz="1400" b="1" dirty="0" smtClean="0">
                <a:solidFill>
                  <a:srgbClr val="0000FF"/>
                </a:solidFill>
              </a:rPr>
              <a:t>, Tilley (IMSG)</a:t>
            </a:r>
          </a:p>
        </p:txBody>
      </p:sp>
      <p:sp>
        <p:nvSpPr>
          <p:cNvPr id="15364" name="Rectangle 5"/>
          <p:cNvSpPr>
            <a:spLocks noGrp="1" noChangeArrowheads="1"/>
          </p:cNvSpPr>
          <p:nvPr>
            <p:ph type="body" sz="half" idx="1"/>
          </p:nvPr>
        </p:nvSpPr>
        <p:spPr>
          <a:xfrm>
            <a:off x="0" y="2057400"/>
            <a:ext cx="5105400" cy="4724400"/>
          </a:xfrm>
        </p:spPr>
        <p:txBody>
          <a:bodyPr/>
          <a:lstStyle/>
          <a:p>
            <a:pPr eaLnBrk="1" hangingPunct="1"/>
            <a:r>
              <a:rPr lang="en-US" sz="2400" smtClean="0"/>
              <a:t>NPROVS </a:t>
            </a:r>
          </a:p>
          <a:p>
            <a:pPr lvl="1" eaLnBrk="1" hangingPunct="1"/>
            <a:r>
              <a:rPr lang="en-US" sz="2000" smtClean="0"/>
              <a:t>Runs every day</a:t>
            </a:r>
          </a:p>
          <a:p>
            <a:pPr lvl="1" eaLnBrk="1" hangingPunct="1"/>
            <a:r>
              <a:rPr lang="en-US" sz="2000" smtClean="0"/>
              <a:t>Centralized Inter-comparison</a:t>
            </a:r>
          </a:p>
          <a:p>
            <a:pPr eaLnBrk="1" hangingPunct="1"/>
            <a:r>
              <a:rPr lang="en-US" sz="2400" smtClean="0"/>
              <a:t>Long Term Monitor (NARCS)</a:t>
            </a:r>
            <a:r>
              <a:rPr lang="en-US" sz="2800" smtClean="0"/>
              <a:t> </a:t>
            </a:r>
          </a:p>
          <a:p>
            <a:pPr lvl="1" eaLnBrk="1" hangingPunct="1"/>
            <a:r>
              <a:rPr lang="en-US" sz="2000" smtClean="0"/>
              <a:t>Independent Samples</a:t>
            </a:r>
            <a:endParaRPr lang="en-US" sz="1800" smtClean="0"/>
          </a:p>
          <a:p>
            <a:pPr lvl="1" eaLnBrk="1" hangingPunct="1"/>
            <a:r>
              <a:rPr lang="en-GB" sz="2000" smtClean="0"/>
              <a:t>Seasonal, System Change Impacts</a:t>
            </a:r>
            <a:r>
              <a:rPr lang="en-GB" sz="2400" smtClean="0"/>
              <a:t> </a:t>
            </a:r>
          </a:p>
          <a:p>
            <a:pPr lvl="2" eaLnBrk="1" hangingPunct="1">
              <a:spcBef>
                <a:spcPct val="35000"/>
              </a:spcBef>
            </a:pPr>
            <a:r>
              <a:rPr lang="en-GB" sz="1600" smtClean="0"/>
              <a:t>IASI, MIRS</a:t>
            </a:r>
          </a:p>
          <a:p>
            <a:pPr lvl="2" eaLnBrk="1" hangingPunct="1">
              <a:spcBef>
                <a:spcPct val="35000"/>
              </a:spcBef>
            </a:pPr>
            <a:r>
              <a:rPr lang="en-GB" sz="1600" smtClean="0"/>
              <a:t>IASI EU</a:t>
            </a:r>
          </a:p>
          <a:p>
            <a:pPr eaLnBrk="1" hangingPunct="1"/>
            <a:r>
              <a:rPr lang="en-US" sz="2400" smtClean="0"/>
              <a:t>Shorter Term Monitoring (PDISP)</a:t>
            </a:r>
          </a:p>
          <a:p>
            <a:pPr lvl="1" eaLnBrk="1" hangingPunct="1"/>
            <a:r>
              <a:rPr lang="en-US" sz="2000" smtClean="0"/>
              <a:t>Common Samples</a:t>
            </a:r>
          </a:p>
          <a:p>
            <a:pPr lvl="1" eaLnBrk="1" hangingPunct="1"/>
            <a:r>
              <a:rPr lang="en-US" sz="2000" smtClean="0"/>
              <a:t>Yield</a:t>
            </a:r>
          </a:p>
        </p:txBody>
      </p:sp>
      <p:pic>
        <p:nvPicPr>
          <p:cNvPr id="15365" name="Picture 28"/>
          <p:cNvPicPr>
            <a:picLocks noChangeAspect="1" noChangeArrowheads="1"/>
          </p:cNvPicPr>
          <p:nvPr/>
        </p:nvPicPr>
        <p:blipFill>
          <a:blip r:embed="rId3"/>
          <a:srcRect/>
          <a:stretch>
            <a:fillRect/>
          </a:stretch>
        </p:blipFill>
        <p:spPr bwMode="auto">
          <a:xfrm>
            <a:off x="5105400" y="2057400"/>
            <a:ext cx="3638550" cy="1143000"/>
          </a:xfrm>
          <a:prstGeom prst="rect">
            <a:avLst/>
          </a:prstGeom>
          <a:noFill/>
          <a:ln w="9525">
            <a:noFill/>
            <a:miter lim="800000"/>
            <a:headEnd/>
            <a:tailEnd/>
          </a:ln>
        </p:spPr>
      </p:pic>
      <p:pic>
        <p:nvPicPr>
          <p:cNvPr id="15366" name="Picture 30"/>
          <p:cNvPicPr>
            <a:picLocks noChangeAspect="1" noChangeArrowheads="1"/>
          </p:cNvPicPr>
          <p:nvPr/>
        </p:nvPicPr>
        <p:blipFill>
          <a:blip r:embed="rId4"/>
          <a:srcRect/>
          <a:stretch>
            <a:fillRect/>
          </a:stretch>
        </p:blipFill>
        <p:spPr bwMode="auto">
          <a:xfrm>
            <a:off x="5345113" y="3429000"/>
            <a:ext cx="3265487" cy="1219200"/>
          </a:xfrm>
          <a:prstGeom prst="rect">
            <a:avLst/>
          </a:prstGeom>
          <a:noFill/>
          <a:ln w="9525">
            <a:noFill/>
            <a:miter lim="800000"/>
            <a:headEnd/>
            <a:tailEnd/>
          </a:ln>
        </p:spPr>
      </p:pic>
      <p:pic>
        <p:nvPicPr>
          <p:cNvPr id="15367" name="Picture 33" descr="PVS1"/>
          <p:cNvPicPr>
            <a:picLocks noChangeAspect="1" noChangeArrowheads="1"/>
          </p:cNvPicPr>
          <p:nvPr/>
        </p:nvPicPr>
        <p:blipFill>
          <a:blip r:embed="rId5"/>
          <a:srcRect/>
          <a:stretch>
            <a:fillRect/>
          </a:stretch>
        </p:blipFill>
        <p:spPr bwMode="auto">
          <a:xfrm>
            <a:off x="5334000" y="4876800"/>
            <a:ext cx="1600200" cy="1447800"/>
          </a:xfrm>
          <a:prstGeom prst="rect">
            <a:avLst/>
          </a:prstGeom>
          <a:noFill/>
          <a:ln w="9525">
            <a:noFill/>
            <a:miter lim="800000"/>
            <a:headEnd/>
            <a:tailEnd/>
          </a:ln>
        </p:spPr>
      </p:pic>
      <p:sp>
        <p:nvSpPr>
          <p:cNvPr id="15368" name="Text Box 35"/>
          <p:cNvSpPr txBox="1">
            <a:spLocks noChangeArrowheads="1"/>
          </p:cNvSpPr>
          <p:nvPr/>
        </p:nvSpPr>
        <p:spPr bwMode="auto">
          <a:xfrm>
            <a:off x="5638800" y="4572000"/>
            <a:ext cx="2971800" cy="304800"/>
          </a:xfrm>
          <a:prstGeom prst="rect">
            <a:avLst/>
          </a:prstGeom>
          <a:noFill/>
          <a:ln w="9525">
            <a:noFill/>
            <a:miter lim="800000"/>
            <a:headEnd/>
            <a:tailEnd/>
          </a:ln>
        </p:spPr>
        <p:txBody>
          <a:bodyPr wrap="none">
            <a:spAutoFit/>
          </a:bodyPr>
          <a:lstStyle/>
          <a:p>
            <a:r>
              <a:rPr lang="en-US" sz="1400" b="1"/>
              <a:t>NARCS … independent sampling</a:t>
            </a:r>
          </a:p>
        </p:txBody>
      </p:sp>
      <p:sp>
        <p:nvSpPr>
          <p:cNvPr id="15369" name="Text Box 36"/>
          <p:cNvSpPr txBox="1">
            <a:spLocks noChangeArrowheads="1"/>
          </p:cNvSpPr>
          <p:nvPr/>
        </p:nvSpPr>
        <p:spPr bwMode="auto">
          <a:xfrm>
            <a:off x="5819775" y="6234113"/>
            <a:ext cx="2562225" cy="304800"/>
          </a:xfrm>
          <a:prstGeom prst="rect">
            <a:avLst/>
          </a:prstGeom>
          <a:noFill/>
          <a:ln w="9525">
            <a:noFill/>
            <a:miter lim="800000"/>
            <a:headEnd/>
            <a:tailEnd/>
          </a:ln>
        </p:spPr>
        <p:txBody>
          <a:bodyPr wrap="none">
            <a:spAutoFit/>
          </a:bodyPr>
          <a:lstStyle/>
          <a:p>
            <a:r>
              <a:rPr lang="en-US" sz="1400" b="1"/>
              <a:t>PDISP … common sampling</a:t>
            </a:r>
          </a:p>
        </p:txBody>
      </p:sp>
      <p:sp>
        <p:nvSpPr>
          <p:cNvPr id="15370" name="Text Box 37"/>
          <p:cNvSpPr txBox="1">
            <a:spLocks noChangeArrowheads="1"/>
          </p:cNvSpPr>
          <p:nvPr/>
        </p:nvSpPr>
        <p:spPr bwMode="auto">
          <a:xfrm>
            <a:off x="6140450" y="3157538"/>
            <a:ext cx="1852613" cy="304800"/>
          </a:xfrm>
          <a:prstGeom prst="rect">
            <a:avLst/>
          </a:prstGeom>
          <a:noFill/>
          <a:ln w="9525">
            <a:noFill/>
            <a:miter lim="800000"/>
            <a:headEnd/>
            <a:tailEnd/>
          </a:ln>
        </p:spPr>
        <p:txBody>
          <a:bodyPr wrap="none">
            <a:spAutoFit/>
          </a:bodyPr>
          <a:lstStyle/>
          <a:p>
            <a:r>
              <a:rPr lang="en-US" sz="1400" b="1"/>
              <a:t>NPROVS schematic</a:t>
            </a:r>
          </a:p>
        </p:txBody>
      </p:sp>
      <p:pic>
        <p:nvPicPr>
          <p:cNvPr id="15371" name="Picture 38" descr="PVS2"/>
          <p:cNvPicPr>
            <a:picLocks noChangeAspect="1" noChangeArrowheads="1"/>
          </p:cNvPicPr>
          <p:nvPr/>
        </p:nvPicPr>
        <p:blipFill>
          <a:blip r:embed="rId6"/>
          <a:srcRect/>
          <a:stretch>
            <a:fillRect/>
          </a:stretch>
        </p:blipFill>
        <p:spPr bwMode="auto">
          <a:xfrm>
            <a:off x="7315200" y="4848225"/>
            <a:ext cx="1447800" cy="1447800"/>
          </a:xfrm>
          <a:prstGeom prst="rect">
            <a:avLst/>
          </a:prstGeom>
          <a:noFill/>
          <a:ln w="9525">
            <a:noFill/>
            <a:miter lim="800000"/>
            <a:headEnd/>
            <a:tailEnd/>
          </a:ln>
        </p:spPr>
      </p:pic>
      <p:sp>
        <p:nvSpPr>
          <p:cNvPr id="15372" name="Text Box 39"/>
          <p:cNvSpPr txBox="1">
            <a:spLocks noChangeArrowheads="1"/>
          </p:cNvSpPr>
          <p:nvPr/>
        </p:nvSpPr>
        <p:spPr bwMode="auto">
          <a:xfrm>
            <a:off x="6862763" y="6553200"/>
            <a:ext cx="2205037" cy="304800"/>
          </a:xfrm>
          <a:prstGeom prst="rect">
            <a:avLst/>
          </a:prstGeom>
          <a:noFill/>
          <a:ln w="9525">
            <a:noFill/>
            <a:miter lim="800000"/>
            <a:headEnd/>
            <a:tailEnd/>
          </a:ln>
        </p:spPr>
        <p:txBody>
          <a:bodyPr wrap="none">
            <a:spAutoFit/>
          </a:bodyPr>
          <a:lstStyle/>
          <a:p>
            <a:r>
              <a:rPr lang="en-US" sz="1400" b="1">
                <a:solidFill>
                  <a:srgbClr val="FF0000"/>
                </a:solidFill>
              </a:rPr>
              <a:t>Demo at NOAA Exhibit !</a:t>
            </a:r>
          </a:p>
        </p:txBody>
      </p:sp>
      <p:sp>
        <p:nvSpPr>
          <p:cNvPr id="15374" name="Line 14"/>
          <p:cNvSpPr>
            <a:spLocks noChangeShapeType="1"/>
          </p:cNvSpPr>
          <p:nvPr/>
        </p:nvSpPr>
        <p:spPr bwMode="auto">
          <a:xfrm flipV="1">
            <a:off x="1676400" y="5715000"/>
            <a:ext cx="4038600" cy="457200"/>
          </a:xfrm>
          <a:prstGeom prst="line">
            <a:avLst/>
          </a:prstGeom>
          <a:noFill/>
          <a:ln w="9525">
            <a:solidFill>
              <a:schemeClr val="tx1"/>
            </a:solidFill>
            <a:round/>
            <a:headEnd/>
            <a:tailEnd type="triangle" w="med" len="med"/>
          </a:ln>
          <a:effectLst/>
        </p:spPr>
        <p:txBody>
          <a:bodyPr/>
          <a:lstStyle/>
          <a:p>
            <a:endParaRPr lang="en-US"/>
          </a:p>
        </p:txBody>
      </p:sp>
      <p:sp>
        <p:nvSpPr>
          <p:cNvPr id="15375" name="Line 15"/>
          <p:cNvSpPr>
            <a:spLocks noChangeShapeType="1"/>
          </p:cNvSpPr>
          <p:nvPr/>
        </p:nvSpPr>
        <p:spPr bwMode="auto">
          <a:xfrm flipV="1">
            <a:off x="1676400" y="5715000"/>
            <a:ext cx="6096000" cy="457200"/>
          </a:xfrm>
          <a:prstGeom prst="line">
            <a:avLst/>
          </a:prstGeom>
          <a:noFill/>
          <a:ln w="9525">
            <a:solidFill>
              <a:schemeClr val="tx1"/>
            </a:solidFill>
            <a:round/>
            <a:headEnd/>
            <a:tailEnd type="triangle" w="med" len="med"/>
          </a:ln>
          <a:effectLst/>
        </p:spPr>
        <p:txBody>
          <a:bodyPr/>
          <a:lstStyle/>
          <a:p>
            <a:endParaRPr lang="en-US"/>
          </a:p>
        </p:txBody>
      </p:sp>
      <p:sp>
        <p:nvSpPr>
          <p:cNvPr id="2" name="Slide Number Placeholder 1"/>
          <p:cNvSpPr>
            <a:spLocks noGrp="1"/>
          </p:cNvSpPr>
          <p:nvPr>
            <p:ph type="sldNum" sz="quarter" idx="12"/>
          </p:nvPr>
        </p:nvSpPr>
        <p:spPr/>
        <p:txBody>
          <a:bodyPr/>
          <a:lstStyle/>
          <a:p>
            <a:fld id="{774E74FF-2236-4B88-9D17-DFCF666A5EBE}" type="slidenum">
              <a:rPr lang="en-US" smtClean="0"/>
              <a:pPr/>
              <a:t>40</a:t>
            </a:fld>
            <a:endParaRPr lang="en-US" dirty="0"/>
          </a:p>
        </p:txBody>
      </p:sp>
    </p:spTree>
    <p:extLst>
      <p:ext uri="{BB962C8B-B14F-4D97-AF65-F5344CB8AC3E}">
        <p14:creationId xmlns:p14="http://schemas.microsoft.com/office/powerpoint/2010/main" val="3304161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4"/>
          <p:cNvSpPr>
            <a:spLocks noGrp="1" noChangeArrowheads="1"/>
          </p:cNvSpPr>
          <p:nvPr>
            <p:ph type="title"/>
          </p:nvPr>
        </p:nvSpPr>
        <p:spPr>
          <a:xfrm>
            <a:off x="0" y="609600"/>
            <a:ext cx="9144000" cy="1143000"/>
          </a:xfrm>
        </p:spPr>
        <p:txBody>
          <a:bodyPr>
            <a:normAutofit fontScale="90000"/>
          </a:bodyPr>
          <a:lstStyle/>
          <a:p>
            <a:pPr eaLnBrk="1" hangingPunct="1"/>
            <a:r>
              <a:rPr lang="en-US" sz="2000" b="1" dirty="0" smtClean="0">
                <a:solidFill>
                  <a:schemeClr val="tx1"/>
                </a:solidFill>
              </a:rPr>
              <a:t>8</a:t>
            </a:r>
            <a:r>
              <a:rPr lang="en-US" sz="2000" b="1" baseline="30000" dirty="0" smtClean="0">
                <a:solidFill>
                  <a:schemeClr val="tx1"/>
                </a:solidFill>
              </a:rPr>
              <a:t>th</a:t>
            </a:r>
            <a:r>
              <a:rPr lang="en-US" sz="2000" b="1" dirty="0" smtClean="0">
                <a:solidFill>
                  <a:schemeClr val="tx1"/>
                </a:solidFill>
              </a:rPr>
              <a:t> Symposium on Future Sat. Systems … Post / Oral: </a:t>
            </a:r>
            <a:r>
              <a:rPr lang="en-US" sz="1800" b="1" dirty="0" smtClean="0">
                <a:solidFill>
                  <a:schemeClr val="tx1"/>
                </a:solidFill>
              </a:rPr>
              <a:t>(Wed/Thurs PM)</a:t>
            </a:r>
            <a:r>
              <a:rPr lang="en-US" sz="2000" b="1" dirty="0" smtClean="0">
                <a:solidFill>
                  <a:schemeClr val="tx1"/>
                </a:solidFill>
              </a:rPr>
              <a:t> </a:t>
            </a:r>
            <a:br>
              <a:rPr lang="en-US" sz="2000" b="1" dirty="0" smtClean="0">
                <a:solidFill>
                  <a:schemeClr val="tx1"/>
                </a:solidFill>
              </a:rPr>
            </a:br>
            <a:r>
              <a:rPr lang="en-US" sz="2000" dirty="0" smtClean="0">
                <a:solidFill>
                  <a:srgbClr val="0000FF"/>
                </a:solidFill>
              </a:rPr>
              <a:t> </a:t>
            </a:r>
            <a:r>
              <a:rPr lang="en-US" sz="1800" b="1" dirty="0" smtClean="0">
                <a:solidFill>
                  <a:srgbClr val="993300"/>
                </a:solidFill>
              </a:rPr>
              <a:t>Satellite Product Inter-comparisons Using (NPROVS) </a:t>
            </a:r>
            <a:br>
              <a:rPr lang="en-US" sz="1800" b="1" dirty="0" smtClean="0">
                <a:solidFill>
                  <a:srgbClr val="993300"/>
                </a:solidFill>
              </a:rPr>
            </a:br>
            <a:r>
              <a:rPr lang="en-US" sz="1800" b="1" dirty="0" smtClean="0">
                <a:solidFill>
                  <a:srgbClr val="993300"/>
                </a:solidFill>
              </a:rPr>
              <a:t>and Plans for NPP Sounding Cal/</a:t>
            </a:r>
            <a:r>
              <a:rPr lang="en-US" sz="1800" b="1" dirty="0" err="1" smtClean="0">
                <a:solidFill>
                  <a:srgbClr val="993300"/>
                </a:solidFill>
              </a:rPr>
              <a:t>val</a:t>
            </a:r>
            <a:r>
              <a:rPr lang="en-US" sz="1800" b="1" dirty="0" smtClean="0">
                <a:solidFill>
                  <a:srgbClr val="993300"/>
                </a:solidFill>
              </a:rPr>
              <a:t> Support </a:t>
            </a:r>
            <a:r>
              <a:rPr lang="en-US" sz="1800" dirty="0" smtClean="0">
                <a:solidFill>
                  <a:srgbClr val="0000FF"/>
                </a:solidFill>
              </a:rPr>
              <a:t> </a:t>
            </a:r>
            <a:br>
              <a:rPr lang="en-US" sz="1800" dirty="0" smtClean="0">
                <a:solidFill>
                  <a:srgbClr val="0000FF"/>
                </a:solidFill>
              </a:rPr>
            </a:br>
            <a:r>
              <a:rPr lang="en-US" sz="1400" b="1" dirty="0" err="1" smtClean="0">
                <a:solidFill>
                  <a:srgbClr val="0000FF"/>
                </a:solidFill>
              </a:rPr>
              <a:t>Reale</a:t>
            </a:r>
            <a:r>
              <a:rPr lang="en-US" sz="1400" b="1" dirty="0" smtClean="0">
                <a:solidFill>
                  <a:srgbClr val="0000FF"/>
                </a:solidFill>
              </a:rPr>
              <a:t> (STAR)</a:t>
            </a:r>
            <a:br>
              <a:rPr lang="en-US" sz="1400" b="1" dirty="0" smtClean="0">
                <a:solidFill>
                  <a:srgbClr val="0000FF"/>
                </a:solidFill>
              </a:rPr>
            </a:br>
            <a:r>
              <a:rPr lang="en-US" sz="1400" b="1" dirty="0" smtClean="0">
                <a:solidFill>
                  <a:srgbClr val="0000FF"/>
                </a:solidFill>
              </a:rPr>
              <a:t>Sun, </a:t>
            </a:r>
            <a:r>
              <a:rPr lang="en-US" sz="1400" b="1" dirty="0" err="1" smtClean="0">
                <a:solidFill>
                  <a:srgbClr val="0000FF"/>
                </a:solidFill>
              </a:rPr>
              <a:t>Pettey</a:t>
            </a:r>
            <a:r>
              <a:rPr lang="en-US" sz="1400" b="1" dirty="0" smtClean="0">
                <a:solidFill>
                  <a:srgbClr val="0000FF"/>
                </a:solidFill>
              </a:rPr>
              <a:t>, Tilley, </a:t>
            </a:r>
            <a:r>
              <a:rPr lang="en-US" sz="1400" b="1" dirty="0" err="1" smtClean="0">
                <a:solidFill>
                  <a:srgbClr val="0000FF"/>
                </a:solidFill>
              </a:rPr>
              <a:t>Divakarla</a:t>
            </a:r>
            <a:r>
              <a:rPr lang="en-US" sz="1400" b="1" dirty="0" smtClean="0">
                <a:solidFill>
                  <a:srgbClr val="0000FF"/>
                </a:solidFill>
              </a:rPr>
              <a:t>  (IMSG)</a:t>
            </a:r>
          </a:p>
        </p:txBody>
      </p:sp>
      <p:sp>
        <p:nvSpPr>
          <p:cNvPr id="2073" name="Rectangle 5"/>
          <p:cNvSpPr>
            <a:spLocks noGrp="1" noChangeArrowheads="1"/>
          </p:cNvSpPr>
          <p:nvPr>
            <p:ph type="body" sz="half" idx="1"/>
          </p:nvPr>
        </p:nvSpPr>
        <p:spPr>
          <a:xfrm>
            <a:off x="0" y="1981200"/>
            <a:ext cx="5257800" cy="4572000"/>
          </a:xfrm>
        </p:spPr>
        <p:txBody>
          <a:bodyPr/>
          <a:lstStyle/>
          <a:p>
            <a:pPr eaLnBrk="1" hangingPunct="1">
              <a:lnSpc>
                <a:spcPct val="80000"/>
              </a:lnSpc>
            </a:pPr>
            <a:r>
              <a:rPr lang="en-US" sz="1800" b="1" smtClean="0"/>
              <a:t>Expansion for NPP</a:t>
            </a:r>
          </a:p>
          <a:p>
            <a:pPr lvl="1" eaLnBrk="1" hangingPunct="1">
              <a:lnSpc>
                <a:spcPct val="80000"/>
              </a:lnSpc>
            </a:pPr>
            <a:r>
              <a:rPr lang="en-US" sz="1600" b="1" smtClean="0"/>
              <a:t>IDPS, NUCAPS, MiRS …</a:t>
            </a:r>
          </a:p>
          <a:p>
            <a:pPr lvl="1" eaLnBrk="1" hangingPunct="1">
              <a:lnSpc>
                <a:spcPct val="80000"/>
              </a:lnSpc>
            </a:pPr>
            <a:r>
              <a:rPr lang="en-US" sz="1600" b="1" smtClean="0"/>
              <a:t>First guess, ATMS only …</a:t>
            </a:r>
          </a:p>
          <a:p>
            <a:pPr lvl="1" eaLnBrk="1" hangingPunct="1">
              <a:lnSpc>
                <a:spcPct val="80000"/>
              </a:lnSpc>
            </a:pPr>
            <a:endParaRPr lang="en-US" sz="1600" b="1" smtClean="0"/>
          </a:p>
          <a:p>
            <a:pPr eaLnBrk="1" hangingPunct="1">
              <a:lnSpc>
                <a:spcPct val="80000"/>
              </a:lnSpc>
            </a:pPr>
            <a:r>
              <a:rPr lang="en-US" sz="1800" b="1" smtClean="0"/>
              <a:t>Issues </a:t>
            </a:r>
          </a:p>
          <a:p>
            <a:pPr lvl="1" eaLnBrk="1" hangingPunct="1">
              <a:lnSpc>
                <a:spcPct val="80000"/>
              </a:lnSpc>
            </a:pPr>
            <a:r>
              <a:rPr lang="en-US" sz="1600" b="1" smtClean="0"/>
              <a:t>42 levels (IPDS) vs 100 levels (NUCAPS)</a:t>
            </a:r>
          </a:p>
          <a:p>
            <a:pPr lvl="1" eaLnBrk="1" hangingPunct="1">
              <a:lnSpc>
                <a:spcPct val="80000"/>
              </a:lnSpc>
            </a:pPr>
            <a:r>
              <a:rPr lang="en-GB" sz="1600" b="1" smtClean="0"/>
              <a:t>averaging strategy over 1km layers</a:t>
            </a:r>
          </a:p>
          <a:p>
            <a:pPr lvl="1" eaLnBrk="1" hangingPunct="1">
              <a:lnSpc>
                <a:spcPct val="80000"/>
              </a:lnSpc>
            </a:pPr>
            <a:r>
              <a:rPr lang="en-GB" sz="1600" b="1" smtClean="0"/>
              <a:t>Quality Control … </a:t>
            </a:r>
            <a:r>
              <a:rPr lang="en-GB" sz="1600" b="1" i="1" smtClean="0">
                <a:effectLst>
                  <a:outerShdw blurRad="38100" dist="38100" dir="2700000" algn="tl">
                    <a:srgbClr val="C0C0C0"/>
                  </a:outerShdw>
                </a:effectLst>
              </a:rPr>
              <a:t>new rules</a:t>
            </a:r>
            <a:r>
              <a:rPr lang="en-GB" sz="1600" b="1" smtClean="0"/>
              <a:t> !</a:t>
            </a:r>
          </a:p>
          <a:p>
            <a:pPr lvl="1" eaLnBrk="1" hangingPunct="1">
              <a:lnSpc>
                <a:spcPct val="80000"/>
              </a:lnSpc>
            </a:pPr>
            <a:r>
              <a:rPr lang="en-GB" sz="1600" b="1" smtClean="0"/>
              <a:t>Meeting spec (clear vs cloudy, T vs H20 …) </a:t>
            </a:r>
          </a:p>
          <a:p>
            <a:pPr lvl="1" eaLnBrk="1" hangingPunct="1">
              <a:lnSpc>
                <a:spcPct val="80000"/>
              </a:lnSpc>
            </a:pPr>
            <a:endParaRPr lang="en-GB" sz="1600" b="1" smtClean="0"/>
          </a:p>
          <a:p>
            <a:pPr eaLnBrk="1" hangingPunct="1">
              <a:lnSpc>
                <a:spcPct val="80000"/>
              </a:lnSpc>
            </a:pPr>
            <a:r>
              <a:rPr lang="en-US" sz="1800" b="1" smtClean="0"/>
              <a:t>GCOS Reference Upper Air Network (GRUAN)</a:t>
            </a:r>
          </a:p>
          <a:p>
            <a:pPr lvl="1" eaLnBrk="1" hangingPunct="1">
              <a:lnSpc>
                <a:spcPct val="80000"/>
              </a:lnSpc>
            </a:pPr>
            <a:r>
              <a:rPr lang="en-US" sz="1600" b="1" smtClean="0"/>
              <a:t>Uncertainty; product, mismatch… (Sun 509) </a:t>
            </a:r>
          </a:p>
          <a:p>
            <a:pPr lvl="1" eaLnBrk="1" hangingPunct="1">
              <a:lnSpc>
                <a:spcPct val="80000"/>
              </a:lnSpc>
            </a:pPr>
            <a:r>
              <a:rPr lang="en-US" sz="1600" b="1" smtClean="0"/>
              <a:t>Site Atmospheric State Best Estimate (SASBE) </a:t>
            </a:r>
            <a:r>
              <a:rPr lang="en-US" sz="1600" i="1" smtClean="0"/>
              <a:t>at NPP overpass </a:t>
            </a:r>
            <a:r>
              <a:rPr lang="en-US" sz="1600" b="1" smtClean="0"/>
              <a:t>…  Dave Tobin (CIMSS),  John Dykema (Harvard)</a:t>
            </a:r>
          </a:p>
          <a:p>
            <a:pPr lvl="1" eaLnBrk="1" hangingPunct="1">
              <a:lnSpc>
                <a:spcPct val="80000"/>
              </a:lnSpc>
            </a:pPr>
            <a:r>
              <a:rPr lang="en-US" sz="1600" b="1" smtClean="0"/>
              <a:t>ICM-4, Marc, Japan</a:t>
            </a:r>
          </a:p>
        </p:txBody>
      </p:sp>
      <p:pic>
        <p:nvPicPr>
          <p:cNvPr id="2076" name="Picture 28"/>
          <p:cNvPicPr>
            <a:picLocks noChangeAspect="1" noChangeArrowheads="1"/>
          </p:cNvPicPr>
          <p:nvPr/>
        </p:nvPicPr>
        <p:blipFill>
          <a:blip r:embed="rId3"/>
          <a:srcRect/>
          <a:stretch>
            <a:fillRect/>
          </a:stretch>
        </p:blipFill>
        <p:spPr bwMode="auto">
          <a:xfrm>
            <a:off x="5105400" y="2133600"/>
            <a:ext cx="3638550" cy="1066800"/>
          </a:xfrm>
          <a:prstGeom prst="rect">
            <a:avLst/>
          </a:prstGeom>
          <a:noFill/>
          <a:ln w="9525">
            <a:noFill/>
            <a:miter lim="800000"/>
            <a:headEnd/>
            <a:tailEnd/>
          </a:ln>
          <a:effectLst/>
        </p:spPr>
      </p:pic>
      <p:sp>
        <p:nvSpPr>
          <p:cNvPr id="2084" name="Text Box 36"/>
          <p:cNvSpPr txBox="1">
            <a:spLocks noChangeArrowheads="1"/>
          </p:cNvSpPr>
          <p:nvPr/>
        </p:nvSpPr>
        <p:spPr bwMode="auto">
          <a:xfrm>
            <a:off x="5819775" y="6234113"/>
            <a:ext cx="2562225" cy="304800"/>
          </a:xfrm>
          <a:prstGeom prst="rect">
            <a:avLst/>
          </a:prstGeom>
          <a:noFill/>
          <a:ln w="9525">
            <a:noFill/>
            <a:miter lim="800000"/>
            <a:headEnd/>
            <a:tailEnd/>
          </a:ln>
          <a:effectLst/>
        </p:spPr>
        <p:txBody>
          <a:bodyPr wrap="none">
            <a:spAutoFit/>
          </a:bodyPr>
          <a:lstStyle/>
          <a:p>
            <a:r>
              <a:rPr lang="en-US" sz="1400" b="1"/>
              <a:t>PDISP … common sampling</a:t>
            </a:r>
          </a:p>
        </p:txBody>
      </p:sp>
      <p:sp>
        <p:nvSpPr>
          <p:cNvPr id="2085" name="Text Box 37"/>
          <p:cNvSpPr txBox="1">
            <a:spLocks noChangeArrowheads="1"/>
          </p:cNvSpPr>
          <p:nvPr/>
        </p:nvSpPr>
        <p:spPr bwMode="auto">
          <a:xfrm>
            <a:off x="6140450" y="3152775"/>
            <a:ext cx="1852613" cy="304800"/>
          </a:xfrm>
          <a:prstGeom prst="rect">
            <a:avLst/>
          </a:prstGeom>
          <a:noFill/>
          <a:ln w="9525">
            <a:noFill/>
            <a:miter lim="800000"/>
            <a:headEnd/>
            <a:tailEnd/>
          </a:ln>
          <a:effectLst/>
        </p:spPr>
        <p:txBody>
          <a:bodyPr wrap="none">
            <a:spAutoFit/>
          </a:bodyPr>
          <a:lstStyle/>
          <a:p>
            <a:r>
              <a:rPr lang="en-US" sz="1400" b="1"/>
              <a:t>NPROVS schematic</a:t>
            </a:r>
          </a:p>
        </p:txBody>
      </p:sp>
      <p:sp>
        <p:nvSpPr>
          <p:cNvPr id="2087" name="Text Box 39"/>
          <p:cNvSpPr txBox="1">
            <a:spLocks noChangeArrowheads="1"/>
          </p:cNvSpPr>
          <p:nvPr/>
        </p:nvSpPr>
        <p:spPr bwMode="auto">
          <a:xfrm>
            <a:off x="6862763" y="6553200"/>
            <a:ext cx="2205037" cy="304800"/>
          </a:xfrm>
          <a:prstGeom prst="rect">
            <a:avLst/>
          </a:prstGeom>
          <a:noFill/>
          <a:ln w="9525">
            <a:noFill/>
            <a:miter lim="800000"/>
            <a:headEnd/>
            <a:tailEnd/>
          </a:ln>
          <a:effectLst/>
        </p:spPr>
        <p:txBody>
          <a:bodyPr wrap="none">
            <a:spAutoFit/>
          </a:bodyPr>
          <a:lstStyle/>
          <a:p>
            <a:r>
              <a:rPr lang="en-US" sz="1400" b="1">
                <a:solidFill>
                  <a:srgbClr val="FF0000"/>
                </a:solidFill>
              </a:rPr>
              <a:t>Demo at NOAA Exhibit !</a:t>
            </a:r>
          </a:p>
        </p:txBody>
      </p:sp>
      <p:pic>
        <p:nvPicPr>
          <p:cNvPr id="2088" name="Picture 40"/>
          <p:cNvPicPr>
            <a:picLocks noChangeAspect="1" noChangeArrowheads="1"/>
          </p:cNvPicPr>
          <p:nvPr/>
        </p:nvPicPr>
        <p:blipFill>
          <a:blip r:embed="rId4"/>
          <a:srcRect/>
          <a:stretch>
            <a:fillRect/>
          </a:stretch>
        </p:blipFill>
        <p:spPr bwMode="auto">
          <a:xfrm>
            <a:off x="5181600" y="3457575"/>
            <a:ext cx="1905000" cy="1647825"/>
          </a:xfrm>
          <a:prstGeom prst="rect">
            <a:avLst/>
          </a:prstGeom>
          <a:noFill/>
          <a:ln w="9525" algn="ctr">
            <a:noFill/>
            <a:miter lim="800000"/>
            <a:headEnd/>
            <a:tailEnd/>
          </a:ln>
          <a:effectLst/>
        </p:spPr>
      </p:pic>
      <p:pic>
        <p:nvPicPr>
          <p:cNvPr id="2089" name="Picture 41"/>
          <p:cNvPicPr>
            <a:picLocks noChangeAspect="1" noChangeArrowheads="1"/>
          </p:cNvPicPr>
          <p:nvPr/>
        </p:nvPicPr>
        <p:blipFill>
          <a:blip r:embed="rId5"/>
          <a:srcRect/>
          <a:stretch>
            <a:fillRect/>
          </a:stretch>
        </p:blipFill>
        <p:spPr bwMode="auto">
          <a:xfrm>
            <a:off x="7162800" y="3471863"/>
            <a:ext cx="1752600" cy="1633537"/>
          </a:xfrm>
          <a:prstGeom prst="rect">
            <a:avLst/>
          </a:prstGeom>
          <a:noFill/>
          <a:ln w="9525" algn="ctr">
            <a:noFill/>
            <a:miter lim="800000"/>
            <a:headEnd/>
            <a:tailEnd/>
          </a:ln>
          <a:effectLst/>
        </p:spPr>
      </p:pic>
      <p:sp>
        <p:nvSpPr>
          <p:cNvPr id="2090" name="Oval 42"/>
          <p:cNvSpPr>
            <a:spLocks noChangeArrowheads="1"/>
          </p:cNvSpPr>
          <p:nvPr/>
        </p:nvSpPr>
        <p:spPr bwMode="auto">
          <a:xfrm>
            <a:off x="5791200" y="2057400"/>
            <a:ext cx="2362200" cy="381000"/>
          </a:xfrm>
          <a:prstGeom prst="ellipse">
            <a:avLst/>
          </a:prstGeom>
          <a:noFill/>
          <a:ln w="25400">
            <a:solidFill>
              <a:srgbClr val="FF00FF"/>
            </a:solidFill>
            <a:round/>
            <a:headEnd/>
            <a:tailEnd/>
          </a:ln>
          <a:effectLst/>
        </p:spPr>
        <p:txBody>
          <a:bodyPr wrap="none" anchor="ctr"/>
          <a:lstStyle/>
          <a:p>
            <a:endParaRPr lang="en-US"/>
          </a:p>
        </p:txBody>
      </p:sp>
      <p:pic>
        <p:nvPicPr>
          <p:cNvPr id="2091" name="Picture 43"/>
          <p:cNvPicPr>
            <a:picLocks noChangeAspect="1" noChangeArrowheads="1"/>
          </p:cNvPicPr>
          <p:nvPr/>
        </p:nvPicPr>
        <p:blipFill>
          <a:blip r:embed="rId6"/>
          <a:srcRect/>
          <a:stretch>
            <a:fillRect/>
          </a:stretch>
        </p:blipFill>
        <p:spPr bwMode="auto">
          <a:xfrm>
            <a:off x="5181600" y="5153025"/>
            <a:ext cx="3810000" cy="1447800"/>
          </a:xfrm>
          <a:prstGeom prst="rect">
            <a:avLst/>
          </a:prstGeom>
          <a:noFill/>
          <a:ln w="9525">
            <a:noFill/>
            <a:miter lim="800000"/>
            <a:headEnd/>
            <a:tailEnd/>
          </a:ln>
          <a:effectLst/>
        </p:spPr>
      </p:pic>
      <p:sp>
        <p:nvSpPr>
          <p:cNvPr id="2092" name="Text Box 44"/>
          <p:cNvSpPr txBox="1">
            <a:spLocks noChangeArrowheads="1"/>
          </p:cNvSpPr>
          <p:nvPr/>
        </p:nvSpPr>
        <p:spPr bwMode="auto">
          <a:xfrm>
            <a:off x="6248400" y="3767138"/>
            <a:ext cx="438150" cy="274637"/>
          </a:xfrm>
          <a:prstGeom prst="rect">
            <a:avLst/>
          </a:prstGeom>
          <a:noFill/>
          <a:ln w="9525">
            <a:noFill/>
            <a:miter lim="800000"/>
            <a:headEnd/>
            <a:tailEnd/>
          </a:ln>
          <a:effectLst/>
        </p:spPr>
        <p:txBody>
          <a:bodyPr wrap="none">
            <a:spAutoFit/>
          </a:bodyPr>
          <a:lstStyle/>
          <a:p>
            <a:r>
              <a:rPr lang="en-US" sz="1200" b="1"/>
              <a:t>Oct</a:t>
            </a:r>
          </a:p>
        </p:txBody>
      </p:sp>
      <p:sp>
        <p:nvSpPr>
          <p:cNvPr id="2093" name="Text Box 45"/>
          <p:cNvSpPr txBox="1">
            <a:spLocks noChangeArrowheads="1"/>
          </p:cNvSpPr>
          <p:nvPr/>
        </p:nvSpPr>
        <p:spPr bwMode="auto">
          <a:xfrm>
            <a:off x="8305800" y="3744913"/>
            <a:ext cx="509588" cy="304800"/>
          </a:xfrm>
          <a:prstGeom prst="rect">
            <a:avLst/>
          </a:prstGeom>
          <a:noFill/>
          <a:ln w="9525">
            <a:noFill/>
            <a:miter lim="800000"/>
            <a:headEnd/>
            <a:tailEnd/>
          </a:ln>
          <a:effectLst/>
        </p:spPr>
        <p:txBody>
          <a:bodyPr wrap="none">
            <a:spAutoFit/>
          </a:bodyPr>
          <a:lstStyle/>
          <a:p>
            <a:r>
              <a:rPr lang="en-US" sz="1400" b="1"/>
              <a:t>Dec</a:t>
            </a:r>
          </a:p>
        </p:txBody>
      </p:sp>
      <p:sp>
        <p:nvSpPr>
          <p:cNvPr id="2" name="Slide Number Placeholder 1"/>
          <p:cNvSpPr>
            <a:spLocks noGrp="1"/>
          </p:cNvSpPr>
          <p:nvPr>
            <p:ph type="sldNum" sz="quarter" idx="12"/>
          </p:nvPr>
        </p:nvSpPr>
        <p:spPr/>
        <p:txBody>
          <a:bodyPr/>
          <a:lstStyle/>
          <a:p>
            <a:fld id="{774E74FF-2236-4B88-9D17-DFCF666A5EBE}" type="slidenum">
              <a:rPr lang="en-US" smtClean="0"/>
              <a:pPr/>
              <a:t>41</a:t>
            </a:fld>
            <a:endParaRPr lang="en-US" dirty="0"/>
          </a:p>
        </p:txBody>
      </p:sp>
    </p:spTree>
    <p:extLst>
      <p:ext uri="{BB962C8B-B14F-4D97-AF65-F5344CB8AC3E}">
        <p14:creationId xmlns:p14="http://schemas.microsoft.com/office/powerpoint/2010/main" val="394486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RF_refl_type.png"/>
          <p:cNvPicPr>
            <a:picLocks noChangeAspect="1"/>
          </p:cNvPicPr>
          <p:nvPr/>
        </p:nvPicPr>
        <p:blipFill>
          <a:blip r:embed="rId3" cstate="print"/>
          <a:stretch>
            <a:fillRect/>
          </a:stretch>
        </p:blipFill>
        <p:spPr>
          <a:xfrm>
            <a:off x="4038600" y="2286000"/>
            <a:ext cx="2582883" cy="2209800"/>
          </a:xfrm>
          <a:prstGeom prst="rect">
            <a:avLst/>
          </a:prstGeom>
        </p:spPr>
      </p:pic>
      <p:sp>
        <p:nvSpPr>
          <p:cNvPr id="2052" name="Rectangle 4"/>
          <p:cNvSpPr>
            <a:spLocks noGrp="1" noChangeArrowheads="1"/>
          </p:cNvSpPr>
          <p:nvPr>
            <p:ph type="title"/>
          </p:nvPr>
        </p:nvSpPr>
        <p:spPr>
          <a:xfrm>
            <a:off x="0" y="533400"/>
            <a:ext cx="9144000" cy="1066800"/>
          </a:xfrm>
        </p:spPr>
        <p:txBody>
          <a:bodyPr>
            <a:normAutofit/>
          </a:bodyPr>
          <a:lstStyle/>
          <a:p>
            <a:r>
              <a:rPr lang="en-US" sz="2000" dirty="0" smtClean="0">
                <a:solidFill>
                  <a:srgbClr val="0000FF"/>
                </a:solidFill>
              </a:rPr>
              <a:t>Target Characterization for Vicarious Calibration of</a:t>
            </a:r>
            <a:br>
              <a:rPr lang="en-US" sz="2000" dirty="0" smtClean="0">
                <a:solidFill>
                  <a:srgbClr val="0000FF"/>
                </a:solidFill>
              </a:rPr>
            </a:br>
            <a:r>
              <a:rPr lang="en-US" sz="2000" dirty="0" smtClean="0">
                <a:solidFill>
                  <a:srgbClr val="0000FF"/>
                </a:solidFill>
              </a:rPr>
              <a:t>Visible Channels of NOAA Satellite Instruments (Oral)</a:t>
            </a:r>
            <a:br>
              <a:rPr lang="en-US" sz="2000" dirty="0" smtClean="0">
                <a:solidFill>
                  <a:srgbClr val="0000FF"/>
                </a:solidFill>
              </a:rPr>
            </a:br>
            <a:r>
              <a:rPr lang="en-US" sz="1800" dirty="0" err="1" smtClean="0">
                <a:solidFill>
                  <a:srgbClr val="0000FF"/>
                </a:solidFill>
              </a:rPr>
              <a:t>Xiangqian</a:t>
            </a:r>
            <a:r>
              <a:rPr lang="en-US" sz="1800" dirty="0" smtClean="0">
                <a:solidFill>
                  <a:srgbClr val="0000FF"/>
                </a:solidFill>
              </a:rPr>
              <a:t> Wu, H. </a:t>
            </a:r>
            <a:r>
              <a:rPr lang="en-US" sz="1800" dirty="0" err="1" smtClean="0">
                <a:solidFill>
                  <a:srgbClr val="0000FF"/>
                </a:solidFill>
              </a:rPr>
              <a:t>Qian</a:t>
            </a:r>
            <a:r>
              <a:rPr lang="en-US" sz="1800" dirty="0" smtClean="0">
                <a:solidFill>
                  <a:srgbClr val="0000FF"/>
                </a:solidFill>
              </a:rPr>
              <a:t> and F. Yu</a:t>
            </a:r>
            <a:endParaRPr lang="en-US" sz="1800" dirty="0">
              <a:solidFill>
                <a:srgbClr val="0000FF"/>
              </a:solidFill>
            </a:endParaRPr>
          </a:p>
        </p:txBody>
      </p:sp>
      <p:sp>
        <p:nvSpPr>
          <p:cNvPr id="2053" name="Rectangle 5"/>
          <p:cNvSpPr>
            <a:spLocks noGrp="1" noChangeArrowheads="1"/>
          </p:cNvSpPr>
          <p:nvPr>
            <p:ph type="body" sz="half" idx="1"/>
          </p:nvPr>
        </p:nvSpPr>
        <p:spPr>
          <a:xfrm>
            <a:off x="0" y="1828800"/>
            <a:ext cx="4724400" cy="4495800"/>
          </a:xfrm>
        </p:spPr>
        <p:txBody>
          <a:bodyPr/>
          <a:lstStyle/>
          <a:p>
            <a:pPr>
              <a:lnSpc>
                <a:spcPct val="90000"/>
              </a:lnSpc>
            </a:pPr>
            <a:r>
              <a:rPr lang="en-US" sz="2000" dirty="0" smtClean="0"/>
              <a:t>Calibration accuracy of the vicarious calibration relies on the accurate target characterization</a:t>
            </a:r>
          </a:p>
          <a:p>
            <a:pPr lvl="1">
              <a:lnSpc>
                <a:spcPct val="90000"/>
              </a:lnSpc>
            </a:pPr>
            <a:r>
              <a:rPr lang="en-US" sz="1400" dirty="0" smtClean="0"/>
              <a:t>Spatial: homogeneous</a:t>
            </a:r>
          </a:p>
          <a:p>
            <a:pPr lvl="1">
              <a:lnSpc>
                <a:spcPct val="90000"/>
              </a:lnSpc>
            </a:pPr>
            <a:r>
              <a:rPr lang="en-US" sz="1400" dirty="0" smtClean="0"/>
              <a:t>Temporal:  long-term stable</a:t>
            </a:r>
          </a:p>
          <a:p>
            <a:pPr lvl="1">
              <a:lnSpc>
                <a:spcPct val="90000"/>
              </a:lnSpc>
            </a:pPr>
            <a:r>
              <a:rPr lang="en-US" sz="1400" dirty="0" smtClean="0"/>
              <a:t>Spectral:  stable</a:t>
            </a:r>
          </a:p>
          <a:p>
            <a:pPr lvl="2">
              <a:lnSpc>
                <a:spcPct val="90000"/>
              </a:lnSpc>
            </a:pPr>
            <a:r>
              <a:rPr lang="en-US" sz="1000" dirty="0" smtClean="0"/>
              <a:t>Important for sensor inter-calibration and absolute calibration</a:t>
            </a:r>
            <a:endParaRPr lang="en-US" sz="1400" dirty="0" smtClean="0"/>
          </a:p>
          <a:p>
            <a:pPr>
              <a:lnSpc>
                <a:spcPct val="90000"/>
              </a:lnSpc>
            </a:pPr>
            <a:endParaRPr lang="en-US" sz="2000" dirty="0" smtClean="0"/>
          </a:p>
          <a:p>
            <a:pPr>
              <a:lnSpc>
                <a:spcPct val="90000"/>
              </a:lnSpc>
            </a:pPr>
            <a:r>
              <a:rPr lang="en-US" sz="2000" dirty="0" smtClean="0"/>
              <a:t>Spectral calibration of deep convective cloud (DCC) with GOME-2</a:t>
            </a:r>
          </a:p>
          <a:p>
            <a:pPr lvl="1">
              <a:lnSpc>
                <a:spcPct val="90000"/>
              </a:lnSpc>
            </a:pPr>
            <a:r>
              <a:rPr lang="en-US" sz="1600" dirty="0" smtClean="0"/>
              <a:t>DCC available at the tropical regions over the world </a:t>
            </a:r>
          </a:p>
          <a:p>
            <a:pPr lvl="1">
              <a:lnSpc>
                <a:spcPct val="90000"/>
              </a:lnSpc>
            </a:pPr>
            <a:r>
              <a:rPr lang="en-US" sz="1400" dirty="0" smtClean="0"/>
              <a:t>Relatively stable spectral reflectance</a:t>
            </a:r>
          </a:p>
          <a:p>
            <a:pPr lvl="1">
              <a:lnSpc>
                <a:spcPct val="90000"/>
              </a:lnSpc>
            </a:pPr>
            <a:r>
              <a:rPr lang="en-US" sz="1400" dirty="0" smtClean="0"/>
              <a:t>Slight scene dependent reflectance difference</a:t>
            </a:r>
          </a:p>
          <a:p>
            <a:pPr lvl="1">
              <a:lnSpc>
                <a:spcPct val="90000"/>
              </a:lnSpc>
            </a:pPr>
            <a:r>
              <a:rPr lang="en-US" sz="1400" dirty="0" smtClean="0"/>
              <a:t>Using Aqua MODIS Band 1 as reference,  calibration uncertainty caused by the SRF difference of GOES12 Imager Ch1 is less than 1%. </a:t>
            </a:r>
          </a:p>
          <a:p>
            <a:pPr lvl="1">
              <a:lnSpc>
                <a:spcPct val="90000"/>
              </a:lnSpc>
            </a:pPr>
            <a:endParaRPr lang="en-US" sz="1400" dirty="0"/>
          </a:p>
        </p:txBody>
      </p:sp>
      <p:pic>
        <p:nvPicPr>
          <p:cNvPr id="10" name="Content Placeholder 9" descr="gome2_avhrr_DCC_example_gs13_vs_mod.png"/>
          <p:cNvPicPr>
            <a:picLocks noGrp="1" noChangeAspect="1"/>
          </p:cNvPicPr>
          <p:nvPr>
            <p:ph sz="quarter" idx="3"/>
          </p:nvPr>
        </p:nvPicPr>
        <p:blipFill>
          <a:blip r:embed="rId4" cstate="print"/>
          <a:srcRect l="19200" r="25920"/>
          <a:stretch>
            <a:fillRect/>
          </a:stretch>
        </p:blipFill>
        <p:spPr>
          <a:xfrm>
            <a:off x="6324600" y="1295400"/>
            <a:ext cx="2819400" cy="5137389"/>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42</a:t>
            </a:fld>
            <a:endParaRPr lang="en-US" dirty="0"/>
          </a:p>
        </p:txBody>
      </p:sp>
    </p:spTree>
    <p:extLst>
      <p:ext uri="{BB962C8B-B14F-4D97-AF65-F5344CB8AC3E}">
        <p14:creationId xmlns:p14="http://schemas.microsoft.com/office/powerpoint/2010/main" val="236361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1066800"/>
          </a:xfrm>
        </p:spPr>
        <p:txBody>
          <a:bodyPr>
            <a:normAutofit/>
          </a:bodyPr>
          <a:lstStyle/>
          <a:p>
            <a:r>
              <a:rPr lang="en-US" sz="2000" dirty="0" smtClean="0">
                <a:solidFill>
                  <a:srgbClr val="0000FF"/>
                </a:solidFill>
              </a:rPr>
              <a:t>(Oral) Time-dependent GSICS Calibration Correction</a:t>
            </a:r>
            <a:br>
              <a:rPr lang="en-US" sz="2000" dirty="0" smtClean="0">
                <a:solidFill>
                  <a:srgbClr val="0000FF"/>
                </a:solidFill>
              </a:rPr>
            </a:br>
            <a:r>
              <a:rPr lang="en-US" sz="2000" dirty="0" smtClean="0">
                <a:solidFill>
                  <a:srgbClr val="0000FF"/>
                </a:solidFill>
              </a:rPr>
              <a:t>for the three-axis stabilized GEO satellite IR channels</a:t>
            </a:r>
            <a:br>
              <a:rPr lang="en-US" sz="2000" dirty="0" smtClean="0">
                <a:solidFill>
                  <a:srgbClr val="0000FF"/>
                </a:solidFill>
              </a:rPr>
            </a:br>
            <a:r>
              <a:rPr lang="en-US" sz="1600" dirty="0" smtClean="0">
                <a:solidFill>
                  <a:srgbClr val="0000FF"/>
                </a:solidFill>
              </a:rPr>
              <a:t>Fangfang Yu, </a:t>
            </a:r>
            <a:r>
              <a:rPr lang="en-US" sz="1600" dirty="0" err="1" smtClean="0">
                <a:solidFill>
                  <a:srgbClr val="0000FF"/>
                </a:solidFill>
              </a:rPr>
              <a:t>Xiangqian</a:t>
            </a:r>
            <a:r>
              <a:rPr lang="en-US" sz="1600" dirty="0" smtClean="0">
                <a:solidFill>
                  <a:srgbClr val="0000FF"/>
                </a:solidFill>
              </a:rPr>
              <a:t> Wu and </a:t>
            </a:r>
            <a:r>
              <a:rPr lang="en-US" sz="1600" dirty="0" err="1" smtClean="0">
                <a:solidFill>
                  <a:srgbClr val="0000FF"/>
                </a:solidFill>
              </a:rPr>
              <a:t>Haifeng</a:t>
            </a:r>
            <a:r>
              <a:rPr lang="en-US" sz="1600" dirty="0" smtClean="0">
                <a:solidFill>
                  <a:srgbClr val="0000FF"/>
                </a:solidFill>
              </a:rPr>
              <a:t> </a:t>
            </a:r>
            <a:r>
              <a:rPr lang="en-US" sz="1600" dirty="0" err="1" smtClean="0">
                <a:solidFill>
                  <a:srgbClr val="0000FF"/>
                </a:solidFill>
              </a:rPr>
              <a:t>Qian</a:t>
            </a:r>
            <a:endParaRPr lang="en-US" sz="1600" dirty="0">
              <a:solidFill>
                <a:srgbClr val="0000FF"/>
              </a:solidFill>
            </a:endParaRPr>
          </a:p>
        </p:txBody>
      </p:sp>
      <p:sp>
        <p:nvSpPr>
          <p:cNvPr id="2053" name="Rectangle 5"/>
          <p:cNvSpPr>
            <a:spLocks noGrp="1" noChangeArrowheads="1"/>
          </p:cNvSpPr>
          <p:nvPr>
            <p:ph type="body" sz="half" idx="1"/>
          </p:nvPr>
        </p:nvSpPr>
        <p:spPr>
          <a:xfrm>
            <a:off x="0" y="1828800"/>
            <a:ext cx="5867400" cy="4724400"/>
          </a:xfrm>
        </p:spPr>
        <p:txBody>
          <a:bodyPr/>
          <a:lstStyle/>
          <a:p>
            <a:pPr>
              <a:lnSpc>
                <a:spcPct val="90000"/>
              </a:lnSpc>
            </a:pPr>
            <a:r>
              <a:rPr lang="en-US" sz="2000" dirty="0" smtClean="0"/>
              <a:t>All the current 3-axis stabilized GEO IR channels experience midnight calibration anomaly</a:t>
            </a:r>
          </a:p>
          <a:p>
            <a:pPr lvl="1">
              <a:lnSpc>
                <a:spcPct val="90000"/>
              </a:lnSpc>
            </a:pPr>
            <a:r>
              <a:rPr lang="en-US" sz="1600" dirty="0" smtClean="0"/>
              <a:t>Mainly caused by the blackbody (BB) reflectance of excessive background flux to the detectors in the BB calibration event</a:t>
            </a:r>
          </a:p>
          <a:p>
            <a:pPr lvl="1">
              <a:lnSpc>
                <a:spcPct val="90000"/>
              </a:lnSpc>
            </a:pPr>
            <a:r>
              <a:rPr lang="en-US" sz="1600" dirty="0" smtClean="0"/>
              <a:t>Last 6-8 hours, centered around the satellite midnight</a:t>
            </a:r>
          </a:p>
          <a:p>
            <a:pPr>
              <a:lnSpc>
                <a:spcPct val="90000"/>
              </a:lnSpc>
            </a:pPr>
            <a:r>
              <a:rPr lang="en-US" sz="2000" dirty="0" smtClean="0"/>
              <a:t>A remedial algorithm, midnight blackbody calibration correction (MBCC) is applied, yet with calibration residual</a:t>
            </a:r>
          </a:p>
          <a:p>
            <a:pPr lvl="1">
              <a:lnSpc>
                <a:spcPct val="90000"/>
              </a:lnSpc>
            </a:pPr>
            <a:r>
              <a:rPr lang="en-US" sz="1600" dirty="0" smtClean="0"/>
              <a:t>Residual dependent on the implementation duration and frequency</a:t>
            </a:r>
          </a:p>
          <a:p>
            <a:pPr lvl="1">
              <a:lnSpc>
                <a:spcPct val="90000"/>
              </a:lnSpc>
            </a:pPr>
            <a:r>
              <a:rPr lang="en-US" sz="1600" dirty="0" smtClean="0"/>
              <a:t>Change with time (season and long-term) and channels</a:t>
            </a:r>
          </a:p>
          <a:p>
            <a:pPr>
              <a:lnSpc>
                <a:spcPct val="90000"/>
              </a:lnSpc>
            </a:pPr>
            <a:r>
              <a:rPr lang="en-US" sz="2000" dirty="0" smtClean="0"/>
              <a:t>Empirical correction to IASI standard with the GSICS GEO-LEO collocation data</a:t>
            </a:r>
          </a:p>
          <a:p>
            <a:pPr lvl="1">
              <a:lnSpc>
                <a:spcPct val="90000"/>
              </a:lnSpc>
            </a:pPr>
            <a:r>
              <a:rPr lang="en-US" sz="1600" dirty="0" smtClean="0"/>
              <a:t>linear regression at half-hour bins with monthly data </a:t>
            </a:r>
          </a:p>
        </p:txBody>
      </p:sp>
      <p:pic>
        <p:nvPicPr>
          <p:cNvPr id="15" name="Picture 14" descr="Description: g11"/>
          <p:cNvPicPr/>
          <p:nvPr/>
        </p:nvPicPr>
        <p:blipFill>
          <a:blip r:embed="rId3" cstate="print"/>
          <a:srcRect/>
          <a:stretch>
            <a:fillRect/>
          </a:stretch>
        </p:blipFill>
        <p:spPr bwMode="auto">
          <a:xfrm>
            <a:off x="6019800" y="1905000"/>
            <a:ext cx="2667000" cy="2057400"/>
          </a:xfrm>
          <a:prstGeom prst="rect">
            <a:avLst/>
          </a:prstGeom>
          <a:noFill/>
          <a:ln w="9525">
            <a:noFill/>
            <a:miter lim="800000"/>
            <a:headEnd/>
            <a:tailEnd/>
          </a:ln>
        </p:spPr>
      </p:pic>
      <p:pic>
        <p:nvPicPr>
          <p:cNvPr id="17" name="Picture 16" descr="GOS11_AIRS+IASI_bin_scatter_Rad_ch4.png"/>
          <p:cNvPicPr>
            <a:picLocks/>
          </p:cNvPicPr>
          <p:nvPr/>
        </p:nvPicPr>
        <p:blipFill>
          <a:blip r:embed="rId4" cstate="print"/>
          <a:stretch>
            <a:fillRect/>
          </a:stretch>
        </p:blipFill>
        <p:spPr>
          <a:xfrm>
            <a:off x="6172200" y="4114800"/>
            <a:ext cx="2667000" cy="2286000"/>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43</a:t>
            </a:fld>
            <a:endParaRPr lang="en-US" dirty="0"/>
          </a:p>
        </p:txBody>
      </p:sp>
    </p:spTree>
    <p:extLst>
      <p:ext uri="{BB962C8B-B14F-4D97-AF65-F5344CB8AC3E}">
        <p14:creationId xmlns:p14="http://schemas.microsoft.com/office/powerpoint/2010/main" val="3813546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Satellite Products Branch and CIMSS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0070C0"/>
                </a:solidFill>
              </a:rPr>
              <a:t>J. </a:t>
            </a:r>
            <a:r>
              <a:rPr lang="en-US" dirty="0" err="1" smtClean="0">
                <a:solidFill>
                  <a:srgbClr val="0070C0"/>
                </a:solidFill>
              </a:rPr>
              <a:t>Feltz</a:t>
            </a:r>
            <a:endParaRPr lang="en-US" dirty="0" smtClean="0">
              <a:solidFill>
                <a:srgbClr val="0070C0"/>
              </a:solidFill>
            </a:endParaRPr>
          </a:p>
          <a:p>
            <a:r>
              <a:rPr lang="en-US" dirty="0" smtClean="0">
                <a:solidFill>
                  <a:srgbClr val="0070C0"/>
                </a:solidFill>
              </a:rPr>
              <a:t>Huang </a:t>
            </a:r>
            <a:r>
              <a:rPr lang="en-US" dirty="0">
                <a:solidFill>
                  <a:srgbClr val="0070C0"/>
                </a:solidFill>
              </a:rPr>
              <a:t>(2</a:t>
            </a:r>
            <a:r>
              <a:rPr lang="en-US" dirty="0" smtClean="0">
                <a:solidFill>
                  <a:srgbClr val="0070C0"/>
                </a:solidFill>
              </a:rPr>
              <a:t>)</a:t>
            </a:r>
          </a:p>
          <a:p>
            <a:r>
              <a:rPr lang="en-US" dirty="0" smtClean="0">
                <a:solidFill>
                  <a:srgbClr val="0070C0"/>
                </a:solidFill>
              </a:rPr>
              <a:t>Lee</a:t>
            </a:r>
          </a:p>
          <a:p>
            <a:r>
              <a:rPr lang="en-US" dirty="0" smtClean="0">
                <a:solidFill>
                  <a:srgbClr val="0070C0"/>
                </a:solidFill>
              </a:rPr>
              <a:t>J. Li (2)</a:t>
            </a:r>
          </a:p>
          <a:p>
            <a:r>
              <a:rPr lang="en-US" dirty="0" smtClean="0">
                <a:solidFill>
                  <a:srgbClr val="0070C0"/>
                </a:solidFill>
              </a:rPr>
              <a:t>Z. Li</a:t>
            </a:r>
          </a:p>
          <a:p>
            <a:r>
              <a:rPr lang="en-US" dirty="0" err="1" smtClean="0">
                <a:solidFill>
                  <a:srgbClr val="0070C0"/>
                </a:solidFill>
              </a:rPr>
              <a:t>Pavolonis</a:t>
            </a:r>
            <a:r>
              <a:rPr lang="en-US" dirty="0" smtClean="0">
                <a:solidFill>
                  <a:srgbClr val="0070C0"/>
                </a:solidFill>
              </a:rPr>
              <a:t> (2)</a:t>
            </a:r>
            <a:endParaRPr lang="en-US" dirty="0">
              <a:solidFill>
                <a:srgbClr val="0070C0"/>
              </a:solidFill>
            </a:endParaRPr>
          </a:p>
          <a:p>
            <a:r>
              <a:rPr lang="en-US" dirty="0" err="1">
                <a:solidFill>
                  <a:srgbClr val="0070C0"/>
                </a:solidFill>
              </a:rPr>
              <a:t>Schmit</a:t>
            </a:r>
            <a:endParaRPr lang="en-US" dirty="0">
              <a:solidFill>
                <a:srgbClr val="0070C0"/>
              </a:solidFill>
            </a:endParaRPr>
          </a:p>
          <a:p>
            <a:r>
              <a:rPr lang="en-US" dirty="0" smtClean="0">
                <a:solidFill>
                  <a:srgbClr val="0070C0"/>
                </a:solidFill>
              </a:rPr>
              <a:t>Zhang</a:t>
            </a:r>
          </a:p>
          <a:p>
            <a:r>
              <a:rPr lang="en-US" dirty="0" err="1" smtClean="0">
                <a:solidFill>
                  <a:srgbClr val="0070C0"/>
                </a:solidFill>
              </a:rPr>
              <a:t>Zheng</a:t>
            </a:r>
            <a:endParaRPr lang="en-US" dirty="0">
              <a:solidFill>
                <a:srgbClr val="0070C0"/>
              </a:solidFill>
            </a:endParaRPr>
          </a:p>
          <a:p>
            <a:endParaRPr lang="en-US" dirty="0">
              <a:solidFill>
                <a:srgbClr val="0070C0"/>
              </a:solidFill>
            </a:endParaRPr>
          </a:p>
        </p:txBody>
      </p:sp>
      <p:sp>
        <p:nvSpPr>
          <p:cNvPr id="4" name="Slide Number Placeholder 3"/>
          <p:cNvSpPr>
            <a:spLocks noGrp="1"/>
          </p:cNvSpPr>
          <p:nvPr>
            <p:ph type="sldNum" sz="quarter" idx="12"/>
          </p:nvPr>
        </p:nvSpPr>
        <p:spPr/>
        <p:txBody>
          <a:bodyPr/>
          <a:lstStyle/>
          <a:p>
            <a:fld id="{4811FE87-FA50-425C-B77B-0916B103A462}" type="slidenum">
              <a:rPr lang="en-US" smtClean="0"/>
              <a:t>44</a:t>
            </a:fld>
            <a:endParaRPr lang="en-US"/>
          </a:p>
        </p:txBody>
      </p:sp>
    </p:spTree>
    <p:extLst>
      <p:ext uri="{BB962C8B-B14F-4D97-AF65-F5344CB8AC3E}">
        <p14:creationId xmlns:p14="http://schemas.microsoft.com/office/powerpoint/2010/main" val="1513364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715962"/>
            <a:ext cx="9144000" cy="1493838"/>
          </a:xfrm>
        </p:spPr>
        <p:txBody>
          <a:bodyPr>
            <a:noAutofit/>
            <a:scene3d>
              <a:camera prst="orthographicFront"/>
              <a:lightRig rig="threePt" dir="t"/>
            </a:scene3d>
            <a:sp3d>
              <a:bevelB w="57150" h="38100" prst="artDeco"/>
            </a:sp3d>
          </a:bodyPr>
          <a:lstStyle/>
          <a:p>
            <a:r>
              <a:rPr lang="en-US" sz="1800" b="1" dirty="0">
                <a:ln w="18000">
                  <a:noFill/>
                  <a:prstDash val="solid"/>
                </a:ln>
                <a:latin typeface="Arial"/>
                <a:cs typeface="Arial"/>
              </a:rPr>
              <a:t>GOES-R Proving Ground Aviation Weather Products Displayed in </a:t>
            </a:r>
            <a:r>
              <a:rPr lang="en-US" sz="1800" b="1" dirty="0" err="1">
                <a:ln w="18000">
                  <a:noFill/>
                  <a:prstDash val="solid"/>
                </a:ln>
                <a:latin typeface="Arial"/>
                <a:cs typeface="Arial"/>
              </a:rPr>
              <a:t>McIDAS</a:t>
            </a:r>
            <a:r>
              <a:rPr lang="en-US" sz="1800" b="1" dirty="0">
                <a:ln w="18000">
                  <a:noFill/>
                  <a:prstDash val="solid"/>
                </a:ln>
                <a:latin typeface="Arial"/>
                <a:cs typeface="Arial"/>
              </a:rPr>
              <a:t>-</a:t>
            </a:r>
            <a:r>
              <a:rPr lang="en-US" sz="1800" b="1" dirty="0" smtClean="0">
                <a:ln w="18000">
                  <a:noFill/>
                  <a:prstDash val="solid"/>
                </a:ln>
                <a:latin typeface="Arial"/>
                <a:cs typeface="Arial"/>
              </a:rPr>
              <a:t>V</a:t>
            </a:r>
            <a:r>
              <a:rPr lang="en-US" sz="1400" b="1" spc="100" dirty="0" smtClean="0">
                <a:ln w="18000">
                  <a:solidFill>
                    <a:schemeClr val="accent1">
                      <a:satMod val="200000"/>
                      <a:tint val="72000"/>
                    </a:schemeClr>
                  </a:solidFill>
                  <a:prstDash val="solid"/>
                </a:ln>
                <a:latin typeface="Arial"/>
                <a:cs typeface="Arial"/>
              </a:rPr>
              <a:t/>
            </a:r>
            <a:br>
              <a:rPr lang="en-US" sz="1400" b="1" spc="100" dirty="0" smtClean="0">
                <a:ln w="18000">
                  <a:solidFill>
                    <a:schemeClr val="accent1">
                      <a:satMod val="200000"/>
                      <a:tint val="72000"/>
                    </a:schemeClr>
                  </a:solidFill>
                  <a:prstDash val="solid"/>
                </a:ln>
                <a:latin typeface="Arial"/>
                <a:cs typeface="Arial"/>
              </a:rPr>
            </a:br>
            <a:r>
              <a:rPr lang="en-US" sz="1400" b="1" u="sng" dirty="0" smtClean="0">
                <a:latin typeface="Arial"/>
                <a:cs typeface="Arial"/>
              </a:rPr>
              <a:t>Joleen Feltz</a:t>
            </a:r>
            <a:r>
              <a:rPr lang="en-US" sz="1400" b="1" dirty="0" smtClean="0">
                <a:latin typeface="Arial"/>
                <a:cs typeface="Arial"/>
              </a:rPr>
              <a:t>, Tim </a:t>
            </a:r>
            <a:r>
              <a:rPr lang="en-US" sz="1400" b="1" dirty="0" err="1" smtClean="0">
                <a:latin typeface="Arial"/>
                <a:cs typeface="Arial"/>
              </a:rPr>
              <a:t>Schmit</a:t>
            </a:r>
            <a:r>
              <a:rPr lang="en-US" sz="1400" b="1" dirty="0" smtClean="0">
                <a:latin typeface="Arial"/>
                <a:cs typeface="Arial"/>
              </a:rPr>
              <a:t>*, </a:t>
            </a:r>
            <a:r>
              <a:rPr lang="en-US" sz="1400" b="1" dirty="0" err="1" smtClean="0">
                <a:latin typeface="Arial"/>
                <a:cs typeface="Arial"/>
              </a:rPr>
              <a:t>Kaba</a:t>
            </a:r>
            <a:r>
              <a:rPr lang="en-US" sz="1400" b="1" dirty="0" smtClean="0">
                <a:latin typeface="Arial"/>
                <a:cs typeface="Arial"/>
              </a:rPr>
              <a:t> Bah, </a:t>
            </a:r>
            <a:br>
              <a:rPr lang="en-US" sz="1400" b="1" dirty="0" smtClean="0">
                <a:latin typeface="Arial"/>
                <a:cs typeface="Arial"/>
              </a:rPr>
            </a:br>
            <a:r>
              <a:rPr lang="en-US" sz="1400" b="1" dirty="0" smtClean="0">
                <a:latin typeface="Arial"/>
                <a:cs typeface="Arial"/>
              </a:rPr>
              <a:t>Tom Rink, Tom </a:t>
            </a:r>
            <a:r>
              <a:rPr lang="en-US" sz="1400" b="1" dirty="0" err="1" smtClean="0">
                <a:latin typeface="Arial"/>
                <a:cs typeface="Arial"/>
              </a:rPr>
              <a:t>Achtor</a:t>
            </a:r>
            <a:r>
              <a:rPr lang="en-US" sz="1400" b="1" dirty="0" smtClean="0">
                <a:latin typeface="Arial"/>
                <a:cs typeface="Arial"/>
              </a:rPr>
              <a:t/>
            </a:r>
            <a:br>
              <a:rPr lang="en-US" sz="1400" b="1" dirty="0" smtClean="0">
                <a:latin typeface="Arial"/>
                <a:cs typeface="Arial"/>
              </a:rPr>
            </a:br>
            <a:r>
              <a:rPr lang="en-US" sz="1400" b="1" dirty="0" smtClean="0">
                <a:latin typeface="Arial"/>
                <a:cs typeface="Arial"/>
              </a:rPr>
              <a:t/>
            </a:r>
            <a:br>
              <a:rPr lang="en-US" sz="1400" b="1" dirty="0" smtClean="0">
                <a:latin typeface="Arial"/>
                <a:cs typeface="Arial"/>
              </a:rPr>
            </a:br>
            <a:r>
              <a:rPr lang="en-US" sz="1400" b="1" dirty="0" smtClean="0">
                <a:latin typeface="Arial"/>
                <a:cs typeface="Arial"/>
              </a:rPr>
              <a:t>Cooperative Institute for Meteorological Satellite Studies (CIMSS) University of Wisconsin-Madison</a:t>
            </a:r>
            <a:br>
              <a:rPr lang="en-US" sz="1400" b="1" dirty="0" smtClean="0">
                <a:latin typeface="Arial"/>
                <a:cs typeface="Arial"/>
              </a:rPr>
            </a:br>
            <a:r>
              <a:rPr lang="en-US" sz="1400" b="1" dirty="0" smtClean="0">
                <a:latin typeface="Arial"/>
                <a:cs typeface="Arial"/>
              </a:rPr>
              <a:t>*NOAA/NESDIS/Satellite Applications and Research</a:t>
            </a:r>
            <a:br>
              <a:rPr lang="en-US" sz="1400" b="1" dirty="0" smtClean="0">
                <a:latin typeface="Arial"/>
                <a:cs typeface="Arial"/>
              </a:rPr>
            </a:br>
            <a:r>
              <a:rPr lang="en-US" sz="1400" b="1" dirty="0" smtClean="0">
                <a:latin typeface="Arial"/>
                <a:cs typeface="Arial"/>
              </a:rPr>
              <a:t>  Advanced Satellite Products Branch (ASPB)</a:t>
            </a:r>
            <a:endParaRPr lang="en-US" sz="1400" b="1" spc="100" dirty="0">
              <a:ln w="18000">
                <a:solidFill>
                  <a:schemeClr val="accent1">
                    <a:satMod val="200000"/>
                    <a:tint val="72000"/>
                  </a:schemeClr>
                </a:solidFill>
                <a:prstDash val="solid"/>
              </a:ln>
              <a:effectLst>
                <a:outerShdw blurRad="25000" dist="20000" dir="16020000" algn="tl">
                  <a:schemeClr val="accent1">
                    <a:satMod val="200000"/>
                    <a:shade val="1000"/>
                    <a:alpha val="60000"/>
                  </a:schemeClr>
                </a:outerShdw>
              </a:effectLst>
              <a:latin typeface="Arial"/>
              <a:cs typeface="Arial"/>
            </a:endParaRPr>
          </a:p>
        </p:txBody>
      </p:sp>
      <p:pic>
        <p:nvPicPr>
          <p:cNvPr id="4" name="Picture 3" descr="wvtrackfoldmas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590800"/>
            <a:ext cx="4876800" cy="3657600"/>
          </a:xfrm>
          <a:prstGeom prst="rect">
            <a:avLst/>
          </a:prstGeom>
        </p:spPr>
      </p:pic>
      <p:pic>
        <p:nvPicPr>
          <p:cNvPr id="8" name="Picture 7" descr="northwestNSSLwe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683" y="2362200"/>
            <a:ext cx="3989832" cy="3607054"/>
          </a:xfrm>
          <a:prstGeom prst="rect">
            <a:avLst/>
          </a:prstGeom>
        </p:spPr>
      </p:pic>
      <p:pic>
        <p:nvPicPr>
          <p:cNvPr id="5" name="Picture 4" descr="3_g13DPI_2012011_1745_194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038600"/>
            <a:ext cx="4064000" cy="2540000"/>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45</a:t>
            </a:fld>
            <a:endParaRPr lang="en-US" dirty="0"/>
          </a:p>
        </p:txBody>
      </p:sp>
    </p:spTree>
    <p:extLst>
      <p:ext uri="{BB962C8B-B14F-4D97-AF65-F5344CB8AC3E}">
        <p14:creationId xmlns:p14="http://schemas.microsoft.com/office/powerpoint/2010/main" val="2950065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533400"/>
            <a:ext cx="8229600" cy="990600"/>
          </a:xfrm>
        </p:spPr>
        <p:txBody>
          <a:bodyPr>
            <a:normAutofit fontScale="90000"/>
          </a:bodyPr>
          <a:lstStyle/>
          <a:p>
            <a:r>
              <a:rPr lang="en-US" sz="2700" b="1" dirty="0" smtClean="0"/>
              <a:t>Eighth </a:t>
            </a:r>
            <a:r>
              <a:rPr lang="en-US" sz="2700" b="1" dirty="0"/>
              <a:t>Annual Symposium on</a:t>
            </a:r>
            <a:br>
              <a:rPr lang="en-US" sz="2700" b="1" dirty="0"/>
            </a:br>
            <a:r>
              <a:rPr lang="en-US" sz="2700" b="1" dirty="0"/>
              <a:t> Future Operational Environmental Satellite </a:t>
            </a:r>
            <a:r>
              <a:rPr lang="en-US" sz="2700" b="1" dirty="0" smtClean="0"/>
              <a:t>Systems:</a:t>
            </a:r>
            <a:br>
              <a:rPr lang="en-US" sz="2700" b="1" dirty="0" smtClean="0"/>
            </a:br>
            <a:r>
              <a:rPr lang="en-US" sz="2000" dirty="0" smtClean="0"/>
              <a:t>Oral </a:t>
            </a:r>
            <a:r>
              <a:rPr lang="en-US" sz="2000" dirty="0"/>
              <a:t>– </a:t>
            </a:r>
            <a:r>
              <a:rPr lang="en-US" sz="2000" b="1" dirty="0">
                <a:cs typeface="Times New Roman" pitchFamily="18" charset="0"/>
              </a:rPr>
              <a:t>Community Satellite Processing Package (CSPP)</a:t>
            </a:r>
            <a:r>
              <a:rPr lang="en-US" sz="2000" b="1" dirty="0">
                <a:solidFill>
                  <a:srgbClr val="0000FF"/>
                </a:solidFill>
                <a:latin typeface="Times New Roman" pitchFamily="18" charset="0"/>
                <a:cs typeface="Times New Roman" pitchFamily="18" charset="0"/>
              </a:rPr>
              <a:t/>
            </a:r>
            <a:br>
              <a:rPr lang="en-US" sz="2000" b="1" dirty="0">
                <a:solidFill>
                  <a:srgbClr val="0000FF"/>
                </a:solidFill>
                <a:latin typeface="Times New Roman" pitchFamily="18" charset="0"/>
                <a:cs typeface="Times New Roman" pitchFamily="18" charset="0"/>
              </a:rPr>
            </a:br>
            <a:endParaRPr lang="en-US" sz="2000" dirty="0">
              <a:solidFill>
                <a:srgbClr val="0000FF"/>
              </a:solidFill>
            </a:endParaRPr>
          </a:p>
        </p:txBody>
      </p:sp>
      <p:sp>
        <p:nvSpPr>
          <p:cNvPr id="10" name="Content Placeholder 2"/>
          <p:cNvSpPr txBox="1">
            <a:spLocks/>
          </p:cNvSpPr>
          <p:nvPr/>
        </p:nvSpPr>
        <p:spPr bwMode="auto">
          <a:xfrm>
            <a:off x="55563" y="1752600"/>
            <a:ext cx="4570412"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fontAlgn="base">
              <a:spcBef>
                <a:spcPct val="20000"/>
              </a:spcBef>
              <a:spcAft>
                <a:spcPct val="0"/>
              </a:spcAft>
              <a:buChar char="•"/>
              <a:defRPr sz="3200">
                <a:solidFill>
                  <a:schemeClr val="accent2"/>
                </a:solidFill>
                <a:latin typeface="+mn-lt"/>
                <a:ea typeface="+mn-ea"/>
                <a:cs typeface="+mn-cs"/>
              </a:defRPr>
            </a:lvl1pPr>
            <a:lvl2pPr marL="742950" indent="-285750" algn="l" rtl="0" fontAlgn="base">
              <a:spcBef>
                <a:spcPct val="20000"/>
              </a:spcBef>
              <a:spcAft>
                <a:spcPct val="0"/>
              </a:spcAft>
              <a:buChar char="–"/>
              <a:defRPr sz="2800">
                <a:solidFill>
                  <a:schemeClr val="hlink"/>
                </a:solidFill>
                <a:latin typeface="+mn-lt"/>
              </a:defRPr>
            </a:lvl2pPr>
            <a:lvl3pPr marL="1143000" indent="-228600" algn="l" rtl="0" fontAlgn="base">
              <a:spcBef>
                <a:spcPct val="20000"/>
              </a:spcBef>
              <a:spcAft>
                <a:spcPct val="0"/>
              </a:spcAft>
              <a:buChar char="•"/>
              <a:defRPr sz="2400">
                <a:solidFill>
                  <a:srgbClr val="FF3300"/>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300" dirty="0" smtClean="0">
                <a:solidFill>
                  <a:schemeClr val="tx1"/>
                </a:solidFill>
              </a:rPr>
              <a:t>Proposal accepted by JPSS project in fall 2011.</a:t>
            </a:r>
          </a:p>
          <a:p>
            <a:pPr>
              <a:lnSpc>
                <a:spcPct val="90000"/>
              </a:lnSpc>
            </a:pPr>
            <a:r>
              <a:rPr lang="en-US" sz="2300" dirty="0" smtClean="0">
                <a:solidFill>
                  <a:srgbClr val="FF0000"/>
                </a:solidFill>
              </a:rPr>
              <a:t>VIIRS, </a:t>
            </a:r>
            <a:r>
              <a:rPr lang="en-US" sz="2300" dirty="0" err="1" smtClean="0">
                <a:solidFill>
                  <a:srgbClr val="FF0000"/>
                </a:solidFill>
              </a:rPr>
              <a:t>CrIS</a:t>
            </a:r>
            <a:r>
              <a:rPr lang="en-US" sz="2300" dirty="0" smtClean="0">
                <a:solidFill>
                  <a:srgbClr val="FF0000"/>
                </a:solidFill>
              </a:rPr>
              <a:t> &amp; ATMS RDR to SDR S/W released to Beta testers on 21 December, 2011</a:t>
            </a:r>
          </a:p>
          <a:p>
            <a:pPr>
              <a:lnSpc>
                <a:spcPct val="90000"/>
              </a:lnSpc>
            </a:pPr>
            <a:r>
              <a:rPr lang="en-US" sz="2300" dirty="0" smtClean="0">
                <a:solidFill>
                  <a:schemeClr val="tx1"/>
                </a:solidFill>
              </a:rPr>
              <a:t>VIIRS, </a:t>
            </a:r>
            <a:r>
              <a:rPr lang="en-US" sz="2300" dirty="0" err="1" smtClean="0">
                <a:solidFill>
                  <a:schemeClr val="tx1"/>
                </a:solidFill>
              </a:rPr>
              <a:t>CrIS</a:t>
            </a:r>
            <a:r>
              <a:rPr lang="en-US" sz="2300" dirty="0" smtClean="0">
                <a:solidFill>
                  <a:schemeClr val="tx1"/>
                </a:solidFill>
              </a:rPr>
              <a:t>, &amp; ATMS SDR and EDR algorithms to the Direct Broadcast community in Jan 2012 (NPP DB starts on Jan 11).</a:t>
            </a:r>
          </a:p>
          <a:p>
            <a:pPr>
              <a:lnSpc>
                <a:spcPct val="90000"/>
              </a:lnSpc>
            </a:pPr>
            <a:r>
              <a:rPr lang="en-US" sz="2300" dirty="0" smtClean="0">
                <a:solidFill>
                  <a:schemeClr val="tx1"/>
                </a:solidFill>
              </a:rPr>
              <a:t>Will also release CLAVR-X from Andy </a:t>
            </a:r>
            <a:r>
              <a:rPr lang="en-US" sz="2300" dirty="0" err="1" smtClean="0">
                <a:solidFill>
                  <a:schemeClr val="tx1"/>
                </a:solidFill>
              </a:rPr>
              <a:t>Heidinger</a:t>
            </a:r>
            <a:r>
              <a:rPr lang="en-US" sz="2300" dirty="0" smtClean="0">
                <a:solidFill>
                  <a:schemeClr val="tx1"/>
                </a:solidFill>
              </a:rPr>
              <a:t> for AVHRR Level-2 products (future version will support MODIS and VIIRS).</a:t>
            </a:r>
          </a:p>
          <a:p>
            <a:pPr>
              <a:lnSpc>
                <a:spcPct val="90000"/>
              </a:lnSpc>
            </a:pPr>
            <a:r>
              <a:rPr lang="en-US" sz="2300" dirty="0" smtClean="0">
                <a:solidFill>
                  <a:schemeClr val="tx1"/>
                </a:solidFill>
              </a:rPr>
              <a:t>Will also release IASI retrieval algorithm from Bill Smith and Elisabeth </a:t>
            </a:r>
            <a:r>
              <a:rPr lang="en-US" sz="2300" dirty="0" err="1" smtClean="0">
                <a:solidFill>
                  <a:schemeClr val="tx1"/>
                </a:solidFill>
              </a:rPr>
              <a:t>Weisz</a:t>
            </a:r>
            <a:r>
              <a:rPr lang="en-US" sz="2300" dirty="0" smtClean="0">
                <a:solidFill>
                  <a:schemeClr val="tx1"/>
                </a:solidFill>
              </a:rPr>
              <a:t>.</a:t>
            </a:r>
          </a:p>
          <a:p>
            <a:pPr>
              <a:lnSpc>
                <a:spcPct val="90000"/>
              </a:lnSpc>
            </a:pPr>
            <a:endParaRPr lang="en-US" sz="2300" dirty="0" smtClean="0"/>
          </a:p>
        </p:txBody>
      </p:sp>
      <p:cxnSp>
        <p:nvCxnSpPr>
          <p:cNvPr id="13" name="Straight Connector 12"/>
          <p:cNvCxnSpPr/>
          <p:nvPr/>
        </p:nvCxnSpPr>
        <p:spPr>
          <a:xfrm>
            <a:off x="4568825" y="1363663"/>
            <a:ext cx="0" cy="5494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542677"/>
            <a:ext cx="438785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p:cNvSpPr>
          <p:nvPr/>
        </p:nvSpPr>
        <p:spPr bwMode="auto">
          <a:xfrm>
            <a:off x="4648200" y="3696914"/>
            <a:ext cx="4419600" cy="26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8" bIns="0" anchor="ctr"/>
          <a:lstStyle/>
          <a:p>
            <a:pPr marL="39688" defTabSz="457200" eaLnBrk="1" hangingPunct="1"/>
            <a:r>
              <a:rPr lang="en-US" sz="1200" b="1" i="0" dirty="0">
                <a:solidFill>
                  <a:srgbClr val="0000CC"/>
                </a:solidFill>
                <a:latin typeface="Gill Sans" pitchFamily="90" charset="0"/>
                <a:ea typeface="ＭＳ Ｐゴシック" pitchFamily="34" charset="-128"/>
                <a:cs typeface="Gill Sans" pitchFamily="90" charset="0"/>
                <a:sym typeface="Gill Sans" pitchFamily="90" charset="0"/>
              </a:rPr>
              <a:t>Potential CSPP Users (&gt;1000 IMAPP users in 65 countries)</a:t>
            </a:r>
          </a:p>
        </p:txBody>
      </p:sp>
      <p:pic>
        <p:nvPicPr>
          <p:cNvPr id="1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575" y="3986213"/>
            <a:ext cx="3446463"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p:cNvSpPr>
          <p:nvPr/>
        </p:nvSpPr>
        <p:spPr bwMode="auto">
          <a:xfrm>
            <a:off x="4629150" y="6324600"/>
            <a:ext cx="4387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8" bIns="0" anchor="ctr"/>
          <a:lstStyle/>
          <a:p>
            <a:pPr marL="39688" algn="ctr" defTabSz="457200" eaLnBrk="1" hangingPunct="1"/>
            <a:r>
              <a:rPr lang="en-US" sz="1200" b="1" i="0" dirty="0">
                <a:solidFill>
                  <a:schemeClr val="accent2">
                    <a:lumMod val="50000"/>
                  </a:schemeClr>
                </a:solidFill>
                <a:latin typeface="Gill Sans" pitchFamily="90" charset="0"/>
                <a:ea typeface="ＭＳ Ｐゴシック" pitchFamily="34" charset="-128"/>
                <a:cs typeface="Gill Sans" pitchFamily="90" charset="0"/>
                <a:sym typeface="Gill Sans" pitchFamily="90" charset="0"/>
              </a:rPr>
              <a:t>CLAVR-X Cloud Effective Radius from NOAA-19 </a:t>
            </a:r>
            <a:r>
              <a:rPr lang="en-US" sz="1200" b="1" i="0" dirty="0" smtClean="0">
                <a:solidFill>
                  <a:schemeClr val="accent2">
                    <a:lumMod val="50000"/>
                  </a:schemeClr>
                </a:solidFill>
                <a:latin typeface="Gill Sans" pitchFamily="90" charset="0"/>
                <a:ea typeface="ＭＳ Ｐゴシック" pitchFamily="34" charset="-128"/>
                <a:cs typeface="Gill Sans" pitchFamily="90" charset="0"/>
                <a:sym typeface="Gill Sans" pitchFamily="90" charset="0"/>
              </a:rPr>
              <a:t>AVHRR</a:t>
            </a:r>
            <a:endParaRPr lang="en-US" sz="1200" b="1" i="0" dirty="0">
              <a:solidFill>
                <a:schemeClr val="accent2">
                  <a:lumMod val="50000"/>
                </a:schemeClr>
              </a:solidFill>
              <a:latin typeface="Gill Sans" pitchFamily="90" charset="0"/>
              <a:ea typeface="ＭＳ Ｐゴシック" pitchFamily="34" charset="-128"/>
              <a:cs typeface="Gill Sans" pitchFamily="90" charset="0"/>
              <a:sym typeface="Gill Sans" pitchFamily="90" charset="0"/>
            </a:endParaRPr>
          </a:p>
        </p:txBody>
      </p:sp>
      <p:sp>
        <p:nvSpPr>
          <p:cNvPr id="18" name="Slide Number Placeholder 4"/>
          <p:cNvSpPr txBox="1">
            <a:spLocks noGrp="1"/>
          </p:cNvSpPr>
          <p:nvPr/>
        </p:nvSpPr>
        <p:spPr bwMode="auto">
          <a:xfrm>
            <a:off x="861060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a:defRPr sz="2200" i="1">
                <a:solidFill>
                  <a:schemeClr val="tx1"/>
                </a:solidFill>
                <a:latin typeface="Times New Roman" pitchFamily="18" charset="0"/>
              </a:defRPr>
            </a:lvl1pPr>
            <a:lvl2pPr marL="742950" indent="-285750">
              <a:defRPr sz="2200" i="1">
                <a:solidFill>
                  <a:schemeClr val="tx1"/>
                </a:solidFill>
                <a:latin typeface="Times New Roman" pitchFamily="18" charset="0"/>
              </a:defRPr>
            </a:lvl2pPr>
            <a:lvl3pPr marL="1143000" indent="-228600">
              <a:defRPr sz="2200" i="1">
                <a:solidFill>
                  <a:schemeClr val="tx1"/>
                </a:solidFill>
                <a:latin typeface="Times New Roman" pitchFamily="18" charset="0"/>
              </a:defRPr>
            </a:lvl3pPr>
            <a:lvl4pPr marL="1600200" indent="-228600">
              <a:defRPr sz="2200" i="1">
                <a:solidFill>
                  <a:schemeClr val="tx1"/>
                </a:solidFill>
                <a:latin typeface="Times New Roman" pitchFamily="18" charset="0"/>
              </a:defRPr>
            </a:lvl4pPr>
            <a:lvl5pPr marL="2057400" indent="-228600">
              <a:defRPr sz="2200" i="1">
                <a:solidFill>
                  <a:schemeClr val="tx1"/>
                </a:solidFill>
                <a:latin typeface="Times New Roman" pitchFamily="18" charset="0"/>
              </a:defRPr>
            </a:lvl5pPr>
            <a:lvl6pPr marL="2514600" indent="-228600" algn="ctr" eaLnBrk="0" fontAlgn="base" hangingPunct="0">
              <a:spcBef>
                <a:spcPct val="0"/>
              </a:spcBef>
              <a:spcAft>
                <a:spcPct val="0"/>
              </a:spcAft>
              <a:defRPr sz="2200" i="1">
                <a:solidFill>
                  <a:schemeClr val="tx1"/>
                </a:solidFill>
                <a:latin typeface="Times New Roman" pitchFamily="18" charset="0"/>
              </a:defRPr>
            </a:lvl6pPr>
            <a:lvl7pPr marL="2971800" indent="-228600" algn="ctr" eaLnBrk="0" fontAlgn="base" hangingPunct="0">
              <a:spcBef>
                <a:spcPct val="0"/>
              </a:spcBef>
              <a:spcAft>
                <a:spcPct val="0"/>
              </a:spcAft>
              <a:defRPr sz="2200" i="1">
                <a:solidFill>
                  <a:schemeClr val="tx1"/>
                </a:solidFill>
                <a:latin typeface="Times New Roman" pitchFamily="18" charset="0"/>
              </a:defRPr>
            </a:lvl7pPr>
            <a:lvl8pPr marL="3429000" indent="-228600" algn="ctr" eaLnBrk="0" fontAlgn="base" hangingPunct="0">
              <a:spcBef>
                <a:spcPct val="0"/>
              </a:spcBef>
              <a:spcAft>
                <a:spcPct val="0"/>
              </a:spcAft>
              <a:defRPr sz="2200" i="1">
                <a:solidFill>
                  <a:schemeClr val="tx1"/>
                </a:solidFill>
                <a:latin typeface="Times New Roman" pitchFamily="18" charset="0"/>
              </a:defRPr>
            </a:lvl8pPr>
            <a:lvl9pPr marL="3886200" indent="-228600" algn="ctr" eaLnBrk="0" fontAlgn="base" hangingPunct="0">
              <a:spcBef>
                <a:spcPct val="0"/>
              </a:spcBef>
              <a:spcAft>
                <a:spcPct val="0"/>
              </a:spcAft>
              <a:defRPr sz="2200" i="1">
                <a:solidFill>
                  <a:schemeClr val="tx1"/>
                </a:solidFill>
                <a:latin typeface="Times New Roman" pitchFamily="18" charset="0"/>
              </a:defRPr>
            </a:lvl9pPr>
          </a:lstStyle>
          <a:p>
            <a:pPr algn="r"/>
            <a:fld id="{9309283D-EAAA-43E9-BC4A-10EDB09CE56A}" type="slidenum">
              <a:rPr lang="en-US" sz="1400" i="0">
                <a:latin typeface="Arial" pitchFamily="34" charset="0"/>
                <a:ea typeface="ＭＳ Ｐゴシック" pitchFamily="34" charset="-128"/>
              </a:rPr>
              <a:pPr algn="r"/>
              <a:t>46</a:t>
            </a:fld>
            <a:endParaRPr lang="en-US" sz="1400" i="0">
              <a:latin typeface="Arial" pitchFamily="34" charset="0"/>
              <a:ea typeface="ＭＳ Ｐゴシック" pitchFamily="34" charset="-128"/>
            </a:endParaRPr>
          </a:p>
        </p:txBody>
      </p:sp>
      <p:pic>
        <p:nvPicPr>
          <p:cNvPr id="20"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553" y="5858798"/>
            <a:ext cx="8715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74E74FF-2236-4B88-9D17-DFCF666A5EBE}" type="slidenum">
              <a:rPr lang="en-US" smtClean="0"/>
              <a:pPr/>
              <a:t>46</a:t>
            </a:fld>
            <a:endParaRPr lang="en-US" dirty="0"/>
          </a:p>
        </p:txBody>
      </p:sp>
    </p:spTree>
    <p:extLst>
      <p:ext uri="{BB962C8B-B14F-4D97-AF65-F5344CB8AC3E}">
        <p14:creationId xmlns:p14="http://schemas.microsoft.com/office/powerpoint/2010/main" val="31941244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2931348259"/>
              </p:ext>
            </p:extLst>
          </p:nvPr>
        </p:nvGraphicFramePr>
        <p:xfrm>
          <a:off x="4841521" y="1676400"/>
          <a:ext cx="4073879" cy="4876800"/>
        </p:xfrm>
        <a:graphic>
          <a:graphicData uri="http://schemas.openxmlformats.org/presentationml/2006/ole">
            <mc:AlternateContent xmlns:mc="http://schemas.openxmlformats.org/markup-compatibility/2006">
              <mc:Choice xmlns:v="urn:schemas-microsoft-com:vml" Requires="v">
                <p:oleObj spid="_x0000_s3160" name="Visio" r:id="rId4" imgW="4039244" imgH="5026104" progId="Visio.Drawing.11">
                  <p:embed/>
                </p:oleObj>
              </mc:Choice>
              <mc:Fallback>
                <p:oleObj name="Visio" r:id="rId4" imgW="4039244" imgH="50261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521" y="1676400"/>
                        <a:ext cx="4073879" cy="4876800"/>
                      </a:xfrm>
                      <a:prstGeom prst="rect">
                        <a:avLst/>
                      </a:prstGeom>
                      <a:noFill/>
                      <a:ln>
                        <a:noFill/>
                      </a:ln>
                    </p:spPr>
                  </p:pic>
                </p:oleObj>
              </mc:Fallback>
            </mc:AlternateContent>
          </a:graphicData>
        </a:graphic>
      </p:graphicFrame>
      <p:sp>
        <p:nvSpPr>
          <p:cNvPr id="2052" name="Rectangle 4"/>
          <p:cNvSpPr>
            <a:spLocks noGrp="1" noChangeArrowheads="1"/>
          </p:cNvSpPr>
          <p:nvPr>
            <p:ph type="title"/>
          </p:nvPr>
        </p:nvSpPr>
        <p:spPr>
          <a:xfrm>
            <a:off x="76200" y="457200"/>
            <a:ext cx="8677815" cy="914400"/>
          </a:xfrm>
        </p:spPr>
        <p:txBody>
          <a:bodyPr>
            <a:noAutofit/>
          </a:bodyPr>
          <a:lstStyle/>
          <a:p>
            <a:r>
              <a:rPr lang="en-US" sz="1600" b="1" dirty="0" smtClean="0"/>
              <a:t>16th </a:t>
            </a:r>
            <a:r>
              <a:rPr lang="en-US" sz="1600" b="1" dirty="0"/>
              <a:t>Symposium on Integrated Observing and Assimilation </a:t>
            </a:r>
            <a:r>
              <a:rPr lang="en-US" sz="1600" b="1" dirty="0" smtClean="0"/>
              <a:t>Systems</a:t>
            </a:r>
            <a:r>
              <a:rPr lang="en-US" sz="1600" b="1" dirty="0"/>
              <a:t/>
            </a:r>
            <a:br>
              <a:rPr lang="en-US" sz="1600" b="1" dirty="0"/>
            </a:br>
            <a:r>
              <a:rPr lang="en-US" sz="1600" b="1" dirty="0"/>
              <a:t>for the Atmosphere, Oceans, and Land Surface (IOAS-AOLS</a:t>
            </a:r>
            <a:r>
              <a:rPr lang="en-US" sz="1600" b="1" dirty="0" smtClean="0"/>
              <a:t>)</a:t>
            </a:r>
            <a:br>
              <a:rPr lang="en-US" sz="1600" b="1" dirty="0" smtClean="0"/>
            </a:br>
            <a:r>
              <a:rPr lang="en-US" sz="1400" b="1" dirty="0" smtClean="0"/>
              <a:t>Progress </a:t>
            </a:r>
            <a:r>
              <a:rPr lang="en-US" sz="1400" b="1" dirty="0"/>
              <a:t>and Plan for the Development of a Research-to-Operation </a:t>
            </a:r>
            <a:r>
              <a:rPr lang="en-US" sz="1400" b="1" dirty="0" smtClean="0"/>
              <a:t/>
            </a:r>
            <a:br>
              <a:rPr lang="en-US" sz="1400" b="1" dirty="0" smtClean="0"/>
            </a:br>
            <a:r>
              <a:rPr lang="en-US" sz="1400" b="1" dirty="0" smtClean="0"/>
              <a:t>High-Performance </a:t>
            </a:r>
            <a:r>
              <a:rPr lang="en-US" sz="1400" b="1" dirty="0"/>
              <a:t>and Low-Cost GPU-Based Satellite Data Processing and Application Enabling Technology</a:t>
            </a:r>
          </a:p>
        </p:txBody>
      </p:sp>
      <p:cxnSp>
        <p:nvCxnSpPr>
          <p:cNvPr id="13" name="Straight Connector 12"/>
          <p:cNvCxnSpPr/>
          <p:nvPr/>
        </p:nvCxnSpPr>
        <p:spPr>
          <a:xfrm>
            <a:off x="4568825" y="1363663"/>
            <a:ext cx="0" cy="5494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2862"/>
            <a:ext cx="8715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114800"/>
            <a:ext cx="4267200" cy="245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85" y="1524000"/>
            <a:ext cx="4258215" cy="258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74E74FF-2236-4B88-9D17-DFCF666A5EBE}" type="slidenum">
              <a:rPr lang="en-US" smtClean="0"/>
              <a:pPr/>
              <a:t>47</a:t>
            </a:fld>
            <a:endParaRPr lang="en-US" dirty="0"/>
          </a:p>
        </p:txBody>
      </p:sp>
    </p:spTree>
    <p:extLst>
      <p:ext uri="{BB962C8B-B14F-4D97-AF65-F5344CB8AC3E}">
        <p14:creationId xmlns:p14="http://schemas.microsoft.com/office/powerpoint/2010/main" val="3448057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9200" y="262116"/>
            <a:ext cx="6727386" cy="1261884"/>
          </a:xfrm>
          <a:prstGeom prst="rect">
            <a:avLst/>
          </a:prstGeom>
          <a:noFill/>
        </p:spPr>
        <p:txBody>
          <a:bodyPr wrap="square" rtlCol="0">
            <a:spAutoFit/>
          </a:bodyPr>
          <a:lstStyle/>
          <a:p>
            <a:pPr algn="ctr"/>
            <a:r>
              <a:rPr lang="en-US" sz="2000" b="1" dirty="0"/>
              <a:t>Validation of GOES-R LAP algorithm with GOES-13 Sounder</a:t>
            </a:r>
          </a:p>
          <a:p>
            <a:pPr algn="ctr"/>
            <a:r>
              <a:rPr lang="en-US" sz="2000" b="1" dirty="0"/>
              <a:t>and Validation Tool with deep dive capability</a:t>
            </a:r>
          </a:p>
          <a:p>
            <a:pPr algn="ctr"/>
            <a:r>
              <a:rPr lang="en-US" dirty="0" smtClean="0"/>
              <a:t>Yong-</a:t>
            </a:r>
            <a:r>
              <a:rPr lang="en-US" dirty="0" err="1" smtClean="0"/>
              <a:t>Keun</a:t>
            </a:r>
            <a:r>
              <a:rPr lang="en-US" dirty="0" smtClean="0"/>
              <a:t> </a:t>
            </a:r>
            <a:r>
              <a:rPr lang="en-US" dirty="0"/>
              <a:t>Lee, </a:t>
            </a:r>
            <a:r>
              <a:rPr lang="en-US" dirty="0" err="1"/>
              <a:t>Zhenglong</a:t>
            </a:r>
            <a:r>
              <a:rPr lang="en-US" dirty="0"/>
              <a:t> Li, and Jun Li</a:t>
            </a:r>
          </a:p>
          <a:p>
            <a:pPr algn="ctr">
              <a:buFont typeface="Times" charset="0"/>
              <a:buNone/>
            </a:pPr>
            <a:r>
              <a:rPr lang="en-US" dirty="0" smtClean="0"/>
              <a:t>CIMSS, UW-Madison</a:t>
            </a:r>
            <a:endParaRPr lang="en-US" dirty="0"/>
          </a:p>
        </p:txBody>
      </p:sp>
      <p:pic>
        <p:nvPicPr>
          <p:cNvPr id="1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9562" y="2377968"/>
            <a:ext cx="3559673" cy="251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9"/>
          <p:cNvSpPr txBox="1">
            <a:spLocks noChangeArrowheads="1"/>
          </p:cNvSpPr>
          <p:nvPr/>
        </p:nvSpPr>
        <p:spPr bwMode="auto">
          <a:xfrm>
            <a:off x="4343401" y="5128472"/>
            <a:ext cx="4571999" cy="134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55" tIns="47428" rIns="94855" bIns="47428">
            <a:spAutoFit/>
          </a:bodyPr>
          <a:lstStyle>
            <a:lvl1pPr defTabSz="950913">
              <a:defRPr sz="2400">
                <a:solidFill>
                  <a:schemeClr val="tx1"/>
                </a:solidFill>
                <a:latin typeface="Times" charset="0"/>
                <a:ea typeface="ＭＳ Ｐゴシック" charset="-128"/>
              </a:defRPr>
            </a:lvl1pPr>
            <a:lvl2pPr marL="37931725" indent="-37474525" defTabSz="950913">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sz="900" dirty="0" smtClean="0"/>
              <a:t>Deep dive capability is available in Validation Tool. Deep dive capability is shown in Time </a:t>
            </a:r>
            <a:r>
              <a:rPr lang="en-US" sz="900" dirty="0"/>
              <a:t>series </a:t>
            </a:r>
            <a:r>
              <a:rPr lang="en-US" sz="900" dirty="0" smtClean="0"/>
              <a:t>of </a:t>
            </a:r>
            <a:r>
              <a:rPr lang="en-US" sz="900" dirty="0"/>
              <a:t>1-dimensional </a:t>
            </a:r>
            <a:r>
              <a:rPr lang="en-US" sz="900" dirty="0" smtClean="0"/>
              <a:t>variables, TPW and 5 stability indices.</a:t>
            </a:r>
          </a:p>
          <a:p>
            <a:r>
              <a:rPr lang="en-US" sz="900" dirty="0" smtClean="0"/>
              <a:t>Time series of 1-demnsional variable will provide the sizes of the data, and their statistical values (bias, </a:t>
            </a:r>
            <a:r>
              <a:rPr lang="en-US" sz="900" dirty="0" err="1" smtClean="0"/>
              <a:t>rms</a:t>
            </a:r>
            <a:r>
              <a:rPr lang="en-US" sz="900" dirty="0" smtClean="0"/>
              <a:t>, </a:t>
            </a:r>
            <a:r>
              <a:rPr lang="en-US" sz="900" dirty="0" err="1" smtClean="0"/>
              <a:t>std</a:t>
            </a:r>
            <a:r>
              <a:rPr lang="en-US" sz="900" dirty="0" smtClean="0"/>
              <a:t>) compared to the truth.</a:t>
            </a:r>
          </a:p>
          <a:p>
            <a:r>
              <a:rPr lang="en-US" sz="900" dirty="0" smtClean="0"/>
              <a:t>Once “Time series” and one of six 1-dimensional variables are selected, Validation Tool will show the time series figure and ask if the user wants to see the atmospheric environment for any specific time (</a:t>
            </a:r>
            <a:r>
              <a:rPr lang="en-US" sz="900" dirty="0" err="1" smtClean="0"/>
              <a:t>upto</a:t>
            </a:r>
            <a:r>
              <a:rPr lang="en-US" sz="900" dirty="0" smtClean="0"/>
              <a:t> 3 specific times). If the user decide to see the detail of any specific time, Validation Tool will show skew-T diagram of temperature and </a:t>
            </a:r>
            <a:r>
              <a:rPr lang="en-US" sz="900" dirty="0" err="1" smtClean="0"/>
              <a:t>dewpoint</a:t>
            </a:r>
            <a:r>
              <a:rPr lang="en-US" sz="900" dirty="0" smtClean="0"/>
              <a:t> temperature at corresponding time.</a:t>
            </a:r>
          </a:p>
        </p:txBody>
      </p:sp>
      <p:sp>
        <p:nvSpPr>
          <p:cNvPr id="6" name="Rectangle 5"/>
          <p:cNvSpPr/>
          <p:nvPr/>
        </p:nvSpPr>
        <p:spPr>
          <a:xfrm>
            <a:off x="4344141" y="1694974"/>
            <a:ext cx="4572000" cy="584775"/>
          </a:xfrm>
          <a:prstGeom prst="rect">
            <a:avLst/>
          </a:prstGeom>
        </p:spPr>
        <p:txBody>
          <a:bodyPr>
            <a:spAutoFit/>
          </a:bodyPr>
          <a:lstStyle/>
          <a:p>
            <a:pPr algn="ctr"/>
            <a:r>
              <a:rPr lang="en-US" sz="1600" b="1" dirty="0"/>
              <a:t>Validation Tool </a:t>
            </a:r>
            <a:r>
              <a:rPr lang="en-US" sz="1600" b="1" dirty="0" smtClean="0"/>
              <a:t>of GOES-R LAP algorithm</a:t>
            </a:r>
          </a:p>
          <a:p>
            <a:pPr algn="ctr"/>
            <a:r>
              <a:rPr lang="en-US" sz="1600" b="1" dirty="0" smtClean="0"/>
              <a:t>with </a:t>
            </a:r>
            <a:r>
              <a:rPr lang="en-US" sz="1600" b="1" dirty="0"/>
              <a:t>deep dive </a:t>
            </a:r>
            <a:r>
              <a:rPr lang="en-US" sz="1600" b="1" dirty="0" smtClean="0"/>
              <a:t>capability</a:t>
            </a:r>
            <a:endParaRPr lang="en-US" sz="1600" b="1" dirty="0"/>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1" r="50415"/>
          <a:stretch/>
        </p:blipFill>
        <p:spPr>
          <a:xfrm>
            <a:off x="495304" y="2203549"/>
            <a:ext cx="1088211" cy="1645920"/>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1" r="49999"/>
          <a:stretch/>
        </p:blipFill>
        <p:spPr>
          <a:xfrm>
            <a:off x="2933704" y="2203549"/>
            <a:ext cx="1097280" cy="1645920"/>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2" r="49230"/>
          <a:stretch/>
        </p:blipFill>
        <p:spPr>
          <a:xfrm>
            <a:off x="1713468" y="2203549"/>
            <a:ext cx="1114161" cy="1645920"/>
          </a:xfrm>
          <a:prstGeom prst="rect">
            <a:avLst/>
          </a:prstGeom>
        </p:spPr>
      </p:pic>
      <p:sp>
        <p:nvSpPr>
          <p:cNvPr id="7" name="Rectangle 6"/>
          <p:cNvSpPr/>
          <p:nvPr/>
        </p:nvSpPr>
        <p:spPr>
          <a:xfrm>
            <a:off x="193112" y="5830669"/>
            <a:ext cx="4150289" cy="646331"/>
          </a:xfrm>
          <a:prstGeom prst="rect">
            <a:avLst/>
          </a:prstGeom>
        </p:spPr>
        <p:txBody>
          <a:bodyPr wrap="square">
            <a:spAutoFit/>
          </a:bodyPr>
          <a:lstStyle/>
          <a:p>
            <a:r>
              <a:rPr lang="en-US" sz="900" dirty="0">
                <a:latin typeface="Times" pitchFamily="18" charset="0"/>
                <a:cs typeface="Times" pitchFamily="18" charset="0"/>
              </a:rPr>
              <a:t>Statistical values (BIAS, RMSE, and STD) of GFS (FCST, blue), regressed </a:t>
            </a:r>
            <a:r>
              <a:rPr lang="en-US" sz="900" dirty="0" smtClean="0">
                <a:latin typeface="Times" pitchFamily="18" charset="0"/>
                <a:cs typeface="Times" pitchFamily="18" charset="0"/>
              </a:rPr>
              <a:t>profiles </a:t>
            </a:r>
            <a:r>
              <a:rPr lang="en-US" sz="900" dirty="0">
                <a:latin typeface="Times" pitchFamily="18" charset="0"/>
                <a:cs typeface="Times" pitchFamily="18" charset="0"/>
              </a:rPr>
              <a:t>(REG, red) and retrieved </a:t>
            </a:r>
            <a:r>
              <a:rPr lang="en-US" sz="900" dirty="0" smtClean="0">
                <a:latin typeface="Times" pitchFamily="18" charset="0"/>
                <a:cs typeface="Times" pitchFamily="18" charset="0"/>
              </a:rPr>
              <a:t>profiles </a:t>
            </a:r>
            <a:r>
              <a:rPr lang="en-US" sz="900" dirty="0">
                <a:latin typeface="Times" pitchFamily="18" charset="0"/>
                <a:cs typeface="Times" pitchFamily="18" charset="0"/>
              </a:rPr>
              <a:t>(PHY, black) from GOES-R LAP algorithm compared to </a:t>
            </a:r>
            <a:r>
              <a:rPr lang="en-US" sz="900" dirty="0" err="1">
                <a:latin typeface="Times" pitchFamily="18" charset="0"/>
                <a:cs typeface="Times" pitchFamily="18" charset="0"/>
              </a:rPr>
              <a:t>radiosonde</a:t>
            </a:r>
            <a:r>
              <a:rPr lang="en-US" sz="900" dirty="0">
                <a:latin typeface="Times" pitchFamily="18" charset="0"/>
                <a:cs typeface="Times" pitchFamily="18" charset="0"/>
              </a:rPr>
              <a:t> measurement. </a:t>
            </a:r>
            <a:endParaRPr lang="en-US" sz="900" dirty="0" smtClean="0">
              <a:latin typeface="Times" pitchFamily="18" charset="0"/>
              <a:cs typeface="Times" pitchFamily="18" charset="0"/>
            </a:endParaRPr>
          </a:p>
          <a:p>
            <a:r>
              <a:rPr lang="en-US" sz="900" dirty="0" smtClean="0">
                <a:latin typeface="Times" pitchFamily="18" charset="0"/>
                <a:cs typeface="Times" pitchFamily="18" charset="0"/>
              </a:rPr>
              <a:t>Upper panel: Temperature, Lower panel: Relative humidity</a:t>
            </a:r>
            <a:endParaRPr lang="en-US" sz="900" dirty="0">
              <a:latin typeface="Times" pitchFamily="18" charset="0"/>
              <a:cs typeface="Times" pitchFamily="18" charset="0"/>
            </a:endParaRPr>
          </a:p>
        </p:txBody>
      </p:sp>
      <p:sp>
        <p:nvSpPr>
          <p:cNvPr id="34" name="Rectangle 33"/>
          <p:cNvSpPr/>
          <p:nvPr/>
        </p:nvSpPr>
        <p:spPr>
          <a:xfrm>
            <a:off x="228600" y="1618774"/>
            <a:ext cx="4038600" cy="584775"/>
          </a:xfrm>
          <a:prstGeom prst="rect">
            <a:avLst/>
          </a:prstGeom>
        </p:spPr>
        <p:txBody>
          <a:bodyPr wrap="square">
            <a:spAutoFit/>
          </a:bodyPr>
          <a:lstStyle/>
          <a:p>
            <a:pPr algn="ctr"/>
            <a:r>
              <a:rPr lang="en-US" sz="1600" b="1" dirty="0" smtClean="0"/>
              <a:t>GOES-R LAP algorithm application </a:t>
            </a:r>
          </a:p>
          <a:p>
            <a:pPr algn="ctr"/>
            <a:r>
              <a:rPr lang="en-US" sz="1600" b="1" dirty="0" smtClean="0"/>
              <a:t>on GOES-13 measurement</a:t>
            </a:r>
            <a:endParaRPr lang="en-US" sz="1600" b="1" dirty="0"/>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49587" r="4579"/>
          <a:stretch/>
        </p:blipFill>
        <p:spPr>
          <a:xfrm>
            <a:off x="618175" y="4001869"/>
            <a:ext cx="1005840" cy="164592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52778" r="5553"/>
          <a:stretch/>
        </p:blipFill>
        <p:spPr>
          <a:xfrm>
            <a:off x="3124200" y="4001869"/>
            <a:ext cx="914400" cy="1645920"/>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50045" r="8288"/>
          <a:stretch/>
        </p:blipFill>
        <p:spPr>
          <a:xfrm>
            <a:off x="1847852" y="4001869"/>
            <a:ext cx="914400" cy="1645920"/>
          </a:xfrm>
          <a:prstGeom prst="rect">
            <a:avLst/>
          </a:prstGeom>
        </p:spPr>
      </p:pic>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2084" r="91249"/>
          <a:stretch/>
        </p:blipFill>
        <p:spPr>
          <a:xfrm>
            <a:off x="541024" y="4001869"/>
            <a:ext cx="146304" cy="1645920"/>
          </a:xfrm>
          <a:prstGeom prst="rect">
            <a:avLst/>
          </a:prstGeom>
        </p:spPr>
      </p:pic>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2084" r="91249"/>
          <a:stretch/>
        </p:blipFill>
        <p:spPr>
          <a:xfrm>
            <a:off x="1757371" y="4001869"/>
            <a:ext cx="146304" cy="1645920"/>
          </a:xfrm>
          <a:prstGeom prst="rect">
            <a:avLst/>
          </a:prstGeom>
        </p:spPr>
      </p:pic>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l="2084" r="91249"/>
          <a:stretch/>
        </p:blipFill>
        <p:spPr>
          <a:xfrm>
            <a:off x="2976571" y="4001869"/>
            <a:ext cx="146304" cy="1645920"/>
          </a:xfrm>
          <a:prstGeom prst="rect">
            <a:avLst/>
          </a:prstGeom>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l="30698" t="37965" r="54719" b="39812"/>
          <a:stretch/>
        </p:blipFill>
        <p:spPr>
          <a:xfrm>
            <a:off x="2388112" y="4779109"/>
            <a:ext cx="320040" cy="365760"/>
          </a:xfrm>
          <a:prstGeom prst="rect">
            <a:avLst/>
          </a:prstGeom>
        </p:spPr>
      </p:pic>
      <p:pic>
        <p:nvPicPr>
          <p:cNvPr id="44" name="Picture 43"/>
          <p:cNvPicPr>
            <a:picLocks noChangeAspect="1"/>
          </p:cNvPicPr>
          <p:nvPr/>
        </p:nvPicPr>
        <p:blipFill rotWithShape="1">
          <a:blip r:embed="rId5" cstate="print">
            <a:extLst>
              <a:ext uri="{28A0092B-C50C-407E-A947-70E740481C1C}">
                <a14:useLocalDpi xmlns:a14="http://schemas.microsoft.com/office/drawing/2010/main" val="0"/>
              </a:ext>
            </a:extLst>
          </a:blip>
          <a:srcRect l="30699" t="40927" r="54718" b="42405"/>
          <a:stretch/>
        </p:blipFill>
        <p:spPr>
          <a:xfrm>
            <a:off x="3604264" y="4827877"/>
            <a:ext cx="320040" cy="274320"/>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31393" t="41484" r="54440" b="41849"/>
          <a:stretch/>
        </p:blipFill>
        <p:spPr>
          <a:xfrm>
            <a:off x="1181104" y="4837021"/>
            <a:ext cx="310896" cy="274320"/>
          </a:xfrm>
          <a:prstGeom prst="rect">
            <a:avLst/>
          </a:prstGeom>
        </p:spPr>
      </p:pic>
      <p:sp>
        <p:nvSpPr>
          <p:cNvPr id="2" name="TextBox 1"/>
          <p:cNvSpPr txBox="1"/>
          <p:nvPr/>
        </p:nvSpPr>
        <p:spPr>
          <a:xfrm>
            <a:off x="381000" y="685800"/>
            <a:ext cx="682623" cy="369332"/>
          </a:xfrm>
          <a:prstGeom prst="rect">
            <a:avLst/>
          </a:prstGeom>
          <a:noFill/>
        </p:spPr>
        <p:txBody>
          <a:bodyPr wrap="none" rtlCol="0">
            <a:spAutoFit/>
          </a:bodyPr>
          <a:lstStyle/>
          <a:p>
            <a:r>
              <a:rPr lang="en-US" dirty="0" smtClean="0"/>
              <a:t>P.319</a:t>
            </a:r>
            <a:endParaRPr lang="en-US" dirty="0"/>
          </a:p>
        </p:txBody>
      </p:sp>
      <p:sp>
        <p:nvSpPr>
          <p:cNvPr id="29" name="Slide Number Placeholder 1"/>
          <p:cNvSpPr>
            <a:spLocks noGrp="1"/>
          </p:cNvSpPr>
          <p:nvPr>
            <p:ph type="sldNum" sz="quarter" idx="12"/>
          </p:nvPr>
        </p:nvSpPr>
        <p:spPr>
          <a:xfrm>
            <a:off x="7010400" y="6629400"/>
            <a:ext cx="2133600" cy="228600"/>
          </a:xfrm>
        </p:spPr>
        <p:txBody>
          <a:bodyPr/>
          <a:lstStyle/>
          <a:p>
            <a:fld id="{774E74FF-2236-4B88-9D17-DFCF666A5EBE}" type="slidenum">
              <a:rPr lang="en-US" smtClean="0"/>
              <a:pPr/>
              <a:t>48</a:t>
            </a:fld>
            <a:endParaRPr lang="en-US" dirty="0"/>
          </a:p>
        </p:txBody>
      </p:sp>
    </p:spTree>
    <p:extLst>
      <p:ext uri="{BB962C8B-B14F-4D97-AF65-F5344CB8AC3E}">
        <p14:creationId xmlns:p14="http://schemas.microsoft.com/office/powerpoint/2010/main" val="4103290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12838"/>
          </a:xfrm>
        </p:spPr>
        <p:txBody>
          <a:bodyPr>
            <a:normAutofit fontScale="90000"/>
          </a:bodyPr>
          <a:lstStyle/>
          <a:p>
            <a:r>
              <a:rPr lang="en-US" sz="2000" b="1" dirty="0" smtClean="0"/>
              <a:t>5.2 </a:t>
            </a:r>
            <a:r>
              <a:rPr lang="en-US" sz="2000" dirty="0" smtClean="0"/>
              <a:t/>
            </a:r>
            <a:br>
              <a:rPr lang="en-US" sz="2000" dirty="0" smtClean="0"/>
            </a:br>
            <a:r>
              <a:rPr lang="en-US" sz="2200" b="1" dirty="0" smtClean="0">
                <a:solidFill>
                  <a:srgbClr val="0000FF"/>
                </a:solidFill>
              </a:rPr>
              <a:t>Improving high impact weather forecasts through assimilating</a:t>
            </a:r>
            <a:br>
              <a:rPr lang="en-US" sz="2200" b="1" dirty="0" smtClean="0">
                <a:solidFill>
                  <a:srgbClr val="0000FF"/>
                </a:solidFill>
              </a:rPr>
            </a:br>
            <a:r>
              <a:rPr lang="en-US" sz="2200" b="1" dirty="0" smtClean="0">
                <a:solidFill>
                  <a:srgbClr val="0000FF"/>
                </a:solidFill>
              </a:rPr>
              <a:t>the satellite advanced infrared soundings </a:t>
            </a:r>
            <a:r>
              <a:rPr lang="en-US" sz="2200" b="1" dirty="0">
                <a:solidFill>
                  <a:srgbClr val="0000FF"/>
                </a:solidFill>
              </a:rPr>
              <a:t>in </a:t>
            </a:r>
            <a:r>
              <a:rPr lang="en-US" sz="2200" b="1" dirty="0" smtClean="0">
                <a:solidFill>
                  <a:srgbClr val="0000FF"/>
                </a:solidFill>
              </a:rPr>
              <a:t>regional </a:t>
            </a:r>
            <a:r>
              <a:rPr lang="en-US" sz="2200" b="1" dirty="0">
                <a:solidFill>
                  <a:srgbClr val="0000FF"/>
                </a:solidFill>
              </a:rPr>
              <a:t>NWP </a:t>
            </a:r>
            <a:r>
              <a:rPr lang="en-US" sz="2200" b="1" dirty="0" smtClean="0">
                <a:solidFill>
                  <a:srgbClr val="0000FF"/>
                </a:solidFill>
              </a:rPr>
              <a:t>models </a:t>
            </a:r>
            <a:r>
              <a:rPr lang="en-US" sz="2200" b="1" dirty="0" smtClean="0"/>
              <a:t/>
            </a:r>
            <a:br>
              <a:rPr lang="en-US" sz="2200" b="1" dirty="0" smtClean="0"/>
            </a:br>
            <a:r>
              <a:rPr lang="en-US" sz="1800" dirty="0" smtClean="0"/>
              <a:t>Jun Li (CIMSS), </a:t>
            </a:r>
            <a:r>
              <a:rPr lang="en-US" sz="1800" dirty="0" err="1" smtClean="0"/>
              <a:t>Jinlong</a:t>
            </a:r>
            <a:r>
              <a:rPr lang="en-US" sz="1800" dirty="0" smtClean="0"/>
              <a:t> Li (CIMSS), </a:t>
            </a:r>
            <a:r>
              <a:rPr lang="en-US" sz="1800" dirty="0" err="1" smtClean="0"/>
              <a:t>Hui</a:t>
            </a:r>
            <a:r>
              <a:rPr lang="en-US" sz="1800" dirty="0" smtClean="0"/>
              <a:t> Liu (NCAR), Jing </a:t>
            </a:r>
            <a:r>
              <a:rPr lang="en-US" sz="1800" dirty="0" err="1" smtClean="0"/>
              <a:t>Zheng</a:t>
            </a:r>
            <a:r>
              <a:rPr lang="en-US" sz="1800" dirty="0" smtClean="0"/>
              <a:t> (CIMSS), </a:t>
            </a:r>
            <a:r>
              <a:rPr lang="en-US" sz="1800" dirty="0"/>
              <a:t>and </a:t>
            </a:r>
            <a:r>
              <a:rPr lang="en-US" sz="1800" dirty="0" smtClean="0"/>
              <a:t>Tim </a:t>
            </a:r>
            <a:r>
              <a:rPr lang="en-US" sz="1800" dirty="0" err="1" smtClean="0"/>
              <a:t>Schmit</a:t>
            </a:r>
            <a:r>
              <a:rPr lang="en-US" sz="1800" dirty="0" smtClean="0"/>
              <a:t> (STAR) </a:t>
            </a:r>
            <a:br>
              <a:rPr lang="en-US" sz="1800" dirty="0" smtClean="0"/>
            </a:br>
            <a:endParaRPr lang="en-US" sz="1800" dirty="0"/>
          </a:p>
        </p:txBody>
      </p:sp>
      <p:sp>
        <p:nvSpPr>
          <p:cNvPr id="5" name="Slide Number Placeholder 1"/>
          <p:cNvSpPr>
            <a:spLocks noGrp="1"/>
          </p:cNvSpPr>
          <p:nvPr>
            <p:ph type="sldNum" sz="quarter" idx="12"/>
          </p:nvPr>
        </p:nvSpPr>
        <p:spPr/>
        <p:txBody>
          <a:bodyPr/>
          <a:lstStyle/>
          <a:p>
            <a:fld id="{774E74FF-2236-4B88-9D17-DFCF666A5EBE}" type="slidenum">
              <a:rPr lang="en-US" smtClean="0"/>
              <a:pPr/>
              <a:t>49</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78" t="12533" r="11189" b="10947"/>
          <a:stretch/>
        </p:blipFill>
        <p:spPr>
          <a:xfrm>
            <a:off x="762000" y="1295400"/>
            <a:ext cx="7276753" cy="4882476"/>
          </a:xfrm>
          <a:prstGeom prst="rect">
            <a:avLst/>
          </a:prstGeom>
        </p:spPr>
      </p:pic>
      <p:sp>
        <p:nvSpPr>
          <p:cNvPr id="3" name="TextBox 2"/>
          <p:cNvSpPr txBox="1"/>
          <p:nvPr/>
        </p:nvSpPr>
        <p:spPr>
          <a:xfrm>
            <a:off x="228600" y="6172200"/>
            <a:ext cx="8610600" cy="523220"/>
          </a:xfrm>
          <a:prstGeom prst="rect">
            <a:avLst/>
          </a:prstGeom>
          <a:noFill/>
        </p:spPr>
        <p:txBody>
          <a:bodyPr wrap="square" rtlCol="0">
            <a:spAutoFit/>
          </a:bodyPr>
          <a:lstStyle/>
          <a:p>
            <a:r>
              <a:rPr lang="en-US" sz="1400" dirty="0" smtClean="0"/>
              <a:t>AIRS </a:t>
            </a:r>
            <a:r>
              <a:rPr lang="en-US" sz="1400" dirty="0"/>
              <a:t>single FOV soundings in clear skies are used. WRF/3DVAR forecasting and assimilation system </a:t>
            </a:r>
            <a:r>
              <a:rPr lang="en-US" sz="1400" dirty="0" smtClean="0"/>
              <a:t>with 12 km resolution is </a:t>
            </a:r>
            <a:r>
              <a:rPr lang="en-US" sz="1400" dirty="0"/>
              <a:t>used.  Assimilation is done every 6 hours. 0-h is from analysis, others are forecasts.</a:t>
            </a:r>
          </a:p>
        </p:txBody>
      </p:sp>
    </p:spTree>
    <p:extLst>
      <p:ext uri="{BB962C8B-B14F-4D97-AF65-F5344CB8AC3E}">
        <p14:creationId xmlns:p14="http://schemas.microsoft.com/office/powerpoint/2010/main" val="300901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C:\Users\Hosannah\Desktop\newyorksta.jpg"/>
          <p:cNvPicPr>
            <a:picLocks noChangeAspect="1" noChangeArrowheads="1"/>
          </p:cNvPicPr>
          <p:nvPr/>
        </p:nvPicPr>
        <p:blipFill>
          <a:blip r:embed="rId3" cstate="print"/>
          <a:srcRect l="60368" t="71977" b="1077"/>
          <a:stretch>
            <a:fillRect/>
          </a:stretch>
        </p:blipFill>
        <p:spPr bwMode="auto">
          <a:xfrm>
            <a:off x="4800600" y="4419600"/>
            <a:ext cx="1450976" cy="762000"/>
          </a:xfrm>
          <a:prstGeom prst="rect">
            <a:avLst/>
          </a:prstGeom>
          <a:noFill/>
          <a:ln w="9525">
            <a:noFill/>
            <a:miter lim="800000"/>
            <a:headEnd/>
            <a:tailEnd/>
          </a:ln>
        </p:spPr>
      </p:pic>
      <p:sp>
        <p:nvSpPr>
          <p:cNvPr id="2052" name="Rectangle 4"/>
          <p:cNvSpPr>
            <a:spLocks noGrp="1" noChangeArrowheads="1"/>
          </p:cNvSpPr>
          <p:nvPr>
            <p:ph type="title"/>
          </p:nvPr>
        </p:nvSpPr>
        <p:spPr>
          <a:xfrm>
            <a:off x="0" y="533400"/>
            <a:ext cx="9144000" cy="960438"/>
          </a:xfrm>
        </p:spPr>
        <p:txBody>
          <a:bodyPr>
            <a:normAutofit fontScale="90000"/>
          </a:bodyPr>
          <a:lstStyle/>
          <a:p>
            <a:r>
              <a:rPr lang="en-US" sz="2000" dirty="0" smtClean="0"/>
              <a:t>92</a:t>
            </a:r>
            <a:r>
              <a:rPr lang="en-US" sz="2000" baseline="30000" dirty="0" smtClean="0"/>
              <a:t>nd</a:t>
            </a:r>
            <a:r>
              <a:rPr lang="en-US" sz="2000" dirty="0" smtClean="0"/>
              <a:t> Annual Meeting of the American Meteorological Society:</a:t>
            </a:r>
            <a:r>
              <a:rPr lang="en-US" sz="2800" dirty="0"/>
              <a:t/>
            </a:r>
            <a:br>
              <a:rPr lang="en-US" sz="2800" dirty="0"/>
            </a:br>
            <a:r>
              <a:rPr lang="en-US" sz="2000" b="1" dirty="0" smtClean="0"/>
              <a:t>Quantifying the Effects of Local PSD on </a:t>
            </a:r>
            <a:br>
              <a:rPr lang="en-US" sz="2000" b="1" dirty="0" smtClean="0"/>
            </a:br>
            <a:r>
              <a:rPr lang="en-US" sz="2000" b="1" dirty="0" smtClean="0"/>
              <a:t>Localized Urban Precipitation Events Using a Cloud-Resolving </a:t>
            </a:r>
            <a:r>
              <a:rPr lang="en-US" sz="2000" b="1" dirty="0" err="1" smtClean="0"/>
              <a:t>Mesoscale</a:t>
            </a:r>
            <a:r>
              <a:rPr lang="en-US" sz="2000" b="1" dirty="0" smtClean="0"/>
              <a:t> Model</a:t>
            </a:r>
            <a:br>
              <a:rPr lang="en-US" sz="2000" b="1" dirty="0" smtClean="0"/>
            </a:br>
            <a:r>
              <a:rPr lang="en-US" sz="2000" b="1" dirty="0" smtClean="0"/>
              <a:t>Nathan </a:t>
            </a:r>
            <a:r>
              <a:rPr lang="en-US" sz="2000" b="1" dirty="0" err="1" smtClean="0"/>
              <a:t>Hosannah</a:t>
            </a:r>
            <a:endParaRPr lang="en-US" sz="2000" dirty="0">
              <a:solidFill>
                <a:srgbClr val="0000FF"/>
              </a:solidFill>
            </a:endParaRPr>
          </a:p>
        </p:txBody>
      </p:sp>
      <p:sp>
        <p:nvSpPr>
          <p:cNvPr id="2053" name="Rectangle 5"/>
          <p:cNvSpPr>
            <a:spLocks noGrp="1" noChangeArrowheads="1"/>
          </p:cNvSpPr>
          <p:nvPr>
            <p:ph type="body" sz="half" idx="1"/>
          </p:nvPr>
        </p:nvSpPr>
        <p:spPr>
          <a:xfrm>
            <a:off x="0" y="1905000"/>
            <a:ext cx="4953000" cy="4953000"/>
          </a:xfrm>
        </p:spPr>
        <p:txBody>
          <a:bodyPr/>
          <a:lstStyle/>
          <a:p>
            <a:pPr>
              <a:lnSpc>
                <a:spcPct val="90000"/>
              </a:lnSpc>
            </a:pPr>
            <a:r>
              <a:rPr lang="en-US" sz="2400" dirty="0" smtClean="0"/>
              <a:t>Cities impact precipitation</a:t>
            </a:r>
            <a:endParaRPr lang="en-US" sz="2400" dirty="0"/>
          </a:p>
          <a:p>
            <a:pPr lvl="1">
              <a:lnSpc>
                <a:spcPct val="90000"/>
              </a:lnSpc>
            </a:pPr>
            <a:r>
              <a:rPr lang="en-US" sz="2000" dirty="0" smtClean="0"/>
              <a:t>LCLU, UHI, &amp; Aerosol</a:t>
            </a:r>
            <a:endParaRPr lang="en-US" sz="2000" dirty="0"/>
          </a:p>
          <a:p>
            <a:pPr lvl="1">
              <a:lnSpc>
                <a:spcPct val="90000"/>
              </a:lnSpc>
            </a:pPr>
            <a:r>
              <a:rPr lang="en-US" sz="2000" dirty="0" smtClean="0"/>
              <a:t>Storm Dynamics</a:t>
            </a:r>
            <a:endParaRPr lang="en-US" sz="2000" dirty="0"/>
          </a:p>
          <a:p>
            <a:pPr>
              <a:lnSpc>
                <a:spcPct val="90000"/>
              </a:lnSpc>
            </a:pPr>
            <a:r>
              <a:rPr lang="en-US" sz="2400" dirty="0" smtClean="0"/>
              <a:t>Research Tools</a:t>
            </a:r>
            <a:endParaRPr lang="en-US" sz="2400" dirty="0"/>
          </a:p>
          <a:p>
            <a:pPr lvl="1">
              <a:lnSpc>
                <a:spcPct val="90000"/>
              </a:lnSpc>
            </a:pPr>
            <a:r>
              <a:rPr lang="en-US" sz="2000" dirty="0" smtClean="0"/>
              <a:t>AERONET, NWS, USGS</a:t>
            </a:r>
            <a:endParaRPr lang="en-US" sz="2000" dirty="0"/>
          </a:p>
          <a:p>
            <a:pPr lvl="1">
              <a:lnSpc>
                <a:spcPct val="90000"/>
              </a:lnSpc>
            </a:pPr>
            <a:r>
              <a:rPr lang="en-GB" sz="2000" dirty="0" smtClean="0"/>
              <a:t>RAMS</a:t>
            </a:r>
            <a:endParaRPr lang="en-GB" sz="2000" dirty="0"/>
          </a:p>
          <a:p>
            <a:pPr lvl="2">
              <a:lnSpc>
                <a:spcPct val="90000"/>
              </a:lnSpc>
              <a:spcBef>
                <a:spcPct val="35000"/>
              </a:spcBef>
            </a:pPr>
            <a:r>
              <a:rPr lang="en-US" sz="1600" dirty="0" smtClean="0"/>
              <a:t>3 Grids, 16km,4km,1km , 30s</a:t>
            </a:r>
            <a:endParaRPr lang="en-GB" sz="1600" dirty="0" smtClean="0"/>
          </a:p>
          <a:p>
            <a:pPr lvl="2">
              <a:lnSpc>
                <a:spcPct val="90000"/>
              </a:lnSpc>
              <a:spcBef>
                <a:spcPct val="35000"/>
              </a:spcBef>
            </a:pPr>
            <a:r>
              <a:rPr lang="en-GB" sz="1600" dirty="0" smtClean="0"/>
              <a:t>NCEP Data</a:t>
            </a:r>
          </a:p>
          <a:p>
            <a:pPr>
              <a:lnSpc>
                <a:spcPct val="90000"/>
              </a:lnSpc>
            </a:pPr>
            <a:r>
              <a:rPr lang="en-US" sz="2400" dirty="0" smtClean="0"/>
              <a:t>Results</a:t>
            </a:r>
            <a:endParaRPr lang="en-US" sz="2400" dirty="0"/>
          </a:p>
          <a:p>
            <a:pPr lvl="1">
              <a:lnSpc>
                <a:spcPct val="90000"/>
              </a:lnSpc>
            </a:pPr>
            <a:r>
              <a:rPr lang="en-US" sz="2000" dirty="0" smtClean="0"/>
              <a:t>Ingesting varied PSD affects precipitation patterns</a:t>
            </a:r>
            <a:endParaRPr lang="en-US" sz="2000" dirty="0"/>
          </a:p>
          <a:p>
            <a:pPr lvl="1">
              <a:lnSpc>
                <a:spcPct val="90000"/>
              </a:lnSpc>
            </a:pPr>
            <a:r>
              <a:rPr lang="en-US" sz="2000" dirty="0" smtClean="0"/>
              <a:t>LCLU  impacts precipitation totals</a:t>
            </a:r>
            <a:endParaRPr lang="en-US" sz="2000" dirty="0"/>
          </a:p>
        </p:txBody>
      </p:sp>
      <p:sp>
        <p:nvSpPr>
          <p:cNvPr id="15" name="Right Arrow 55"/>
          <p:cNvSpPr>
            <a:spLocks noChangeArrowheads="1"/>
          </p:cNvSpPr>
          <p:nvPr/>
        </p:nvSpPr>
        <p:spPr bwMode="auto">
          <a:xfrm rot="5400000" flipV="1">
            <a:off x="5327652" y="3435348"/>
            <a:ext cx="228598" cy="215902"/>
          </a:xfrm>
          <a:prstGeom prst="rightArrow">
            <a:avLst>
              <a:gd name="adj1" fmla="val 50000"/>
              <a:gd name="adj2" fmla="val 50076"/>
            </a:avLst>
          </a:prstGeom>
          <a:solidFill>
            <a:schemeClr val="accent1"/>
          </a:solidFill>
          <a:ln w="9525" algn="ctr">
            <a:solidFill>
              <a:schemeClr val="tx1"/>
            </a:solidFill>
            <a:round/>
            <a:headEnd/>
            <a:tailEnd/>
          </a:ln>
        </p:spPr>
        <p:txBody>
          <a:bodyPr lIns="71844" tIns="35922" rIns="71844" bIns="35922"/>
          <a:lstStyle/>
          <a:p>
            <a:pPr defTabSz="2955925"/>
            <a:endParaRPr lang="en-US"/>
          </a:p>
        </p:txBody>
      </p:sp>
      <p:sp>
        <p:nvSpPr>
          <p:cNvPr id="16" name="TextBox 61"/>
          <p:cNvSpPr txBox="1">
            <a:spLocks noChangeArrowheads="1"/>
          </p:cNvSpPr>
          <p:nvPr/>
        </p:nvSpPr>
        <p:spPr bwMode="auto">
          <a:xfrm>
            <a:off x="4191000" y="3657600"/>
            <a:ext cx="787400" cy="56498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71844" tIns="35922" rIns="71844" bIns="35922">
            <a:spAutoFit/>
          </a:bodyPr>
          <a:lstStyle/>
          <a:p>
            <a:pPr>
              <a:defRPr/>
            </a:pPr>
            <a:endParaRPr lang="en-US" sz="1000" dirty="0"/>
          </a:p>
          <a:p>
            <a:pPr>
              <a:defRPr/>
            </a:pPr>
            <a:r>
              <a:rPr lang="en-US" sz="1000" b="1" dirty="0"/>
              <a:t>    </a:t>
            </a:r>
            <a:r>
              <a:rPr lang="en-US" sz="1200" b="1" dirty="0" smtClean="0"/>
              <a:t>NCEP</a:t>
            </a:r>
            <a:r>
              <a:rPr lang="en-US" sz="1000" b="1" dirty="0" smtClean="0"/>
              <a:t>     </a:t>
            </a:r>
            <a:endParaRPr lang="en-US" sz="1000" b="1" dirty="0"/>
          </a:p>
          <a:p>
            <a:pPr>
              <a:defRPr/>
            </a:pPr>
            <a:r>
              <a:rPr lang="en-US" sz="1000" b="1" dirty="0"/>
              <a:t>    </a:t>
            </a:r>
            <a:endParaRPr lang="en-US" sz="1000" dirty="0"/>
          </a:p>
        </p:txBody>
      </p:sp>
      <p:sp>
        <p:nvSpPr>
          <p:cNvPr id="17" name="Right Arrow 55"/>
          <p:cNvSpPr>
            <a:spLocks noChangeArrowheads="1"/>
          </p:cNvSpPr>
          <p:nvPr/>
        </p:nvSpPr>
        <p:spPr bwMode="auto">
          <a:xfrm rot="16200000" flipV="1">
            <a:off x="5334000" y="4191000"/>
            <a:ext cx="228600" cy="228600"/>
          </a:xfrm>
          <a:prstGeom prst="rightArrow">
            <a:avLst>
              <a:gd name="adj1" fmla="val 50000"/>
              <a:gd name="adj2" fmla="val 50076"/>
            </a:avLst>
          </a:prstGeom>
          <a:solidFill>
            <a:schemeClr val="accent1"/>
          </a:solidFill>
          <a:ln w="9525" algn="ctr">
            <a:solidFill>
              <a:schemeClr val="tx1"/>
            </a:solidFill>
            <a:round/>
            <a:headEnd/>
            <a:tailEnd/>
          </a:ln>
        </p:spPr>
        <p:txBody>
          <a:bodyPr lIns="71844" tIns="35922" rIns="71844" bIns="35922"/>
          <a:lstStyle/>
          <a:p>
            <a:pPr defTabSz="2955925"/>
            <a:endParaRPr lang="en-US"/>
          </a:p>
        </p:txBody>
      </p:sp>
      <p:sp>
        <p:nvSpPr>
          <p:cNvPr id="18" name="Right Arrow 55"/>
          <p:cNvSpPr>
            <a:spLocks noChangeArrowheads="1"/>
          </p:cNvSpPr>
          <p:nvPr/>
        </p:nvSpPr>
        <p:spPr bwMode="auto">
          <a:xfrm flipV="1">
            <a:off x="4953000" y="3810000"/>
            <a:ext cx="171450" cy="228600"/>
          </a:xfrm>
          <a:prstGeom prst="rightArrow">
            <a:avLst>
              <a:gd name="adj1" fmla="val 50000"/>
              <a:gd name="adj2" fmla="val 50076"/>
            </a:avLst>
          </a:prstGeom>
          <a:solidFill>
            <a:schemeClr val="accent1"/>
          </a:solidFill>
          <a:ln w="9525" algn="ctr">
            <a:solidFill>
              <a:schemeClr val="tx1"/>
            </a:solidFill>
            <a:round/>
            <a:headEnd/>
            <a:tailEnd/>
          </a:ln>
        </p:spPr>
        <p:txBody>
          <a:bodyPr lIns="71844" tIns="35922" rIns="71844" bIns="35922"/>
          <a:lstStyle/>
          <a:p>
            <a:pPr defTabSz="2955925"/>
            <a:endParaRPr lang="en-US"/>
          </a:p>
        </p:txBody>
      </p:sp>
      <p:sp>
        <p:nvSpPr>
          <p:cNvPr id="19" name="Right Arrow 55"/>
          <p:cNvSpPr>
            <a:spLocks noChangeArrowheads="1"/>
          </p:cNvSpPr>
          <p:nvPr/>
        </p:nvSpPr>
        <p:spPr bwMode="auto">
          <a:xfrm flipV="1">
            <a:off x="5867400" y="3810000"/>
            <a:ext cx="533400" cy="228600"/>
          </a:xfrm>
          <a:prstGeom prst="rightArrow">
            <a:avLst>
              <a:gd name="adj1" fmla="val 50000"/>
              <a:gd name="adj2" fmla="val 50069"/>
            </a:avLst>
          </a:prstGeom>
          <a:solidFill>
            <a:srgbClr val="FFC000"/>
          </a:solidFill>
          <a:ln w="9525" algn="ctr">
            <a:solidFill>
              <a:schemeClr val="tx1"/>
            </a:solidFill>
            <a:round/>
            <a:headEnd/>
            <a:tailEnd/>
          </a:ln>
        </p:spPr>
        <p:txBody>
          <a:bodyPr lIns="71844" tIns="35922" rIns="71844" bIns="35922"/>
          <a:lstStyle/>
          <a:p>
            <a:pPr defTabSz="2955925"/>
            <a:endParaRPr lang="en-US"/>
          </a:p>
        </p:txBody>
      </p:sp>
      <p:pic>
        <p:nvPicPr>
          <p:cNvPr id="22" name="Picture 1" descr="C:\Users\Hosannah\Desktop\JulyPSD.jpg"/>
          <p:cNvPicPr>
            <a:picLocks noChangeAspect="1" noChangeArrowheads="1"/>
          </p:cNvPicPr>
          <p:nvPr/>
        </p:nvPicPr>
        <p:blipFill>
          <a:blip r:embed="rId4" cstate="print"/>
          <a:srcRect/>
          <a:stretch>
            <a:fillRect/>
          </a:stretch>
        </p:blipFill>
        <p:spPr bwMode="auto">
          <a:xfrm>
            <a:off x="4419600" y="2286000"/>
            <a:ext cx="1622425" cy="1156881"/>
          </a:xfrm>
          <a:prstGeom prst="rect">
            <a:avLst/>
          </a:prstGeom>
          <a:noFill/>
          <a:ln w="9525">
            <a:noFill/>
            <a:miter lim="800000"/>
            <a:headEnd/>
            <a:tailEnd/>
          </a:ln>
        </p:spPr>
      </p:pic>
      <p:sp>
        <p:nvSpPr>
          <p:cNvPr id="25" name="TextBox 61"/>
          <p:cNvSpPr txBox="1">
            <a:spLocks noChangeArrowheads="1"/>
          </p:cNvSpPr>
          <p:nvPr/>
        </p:nvSpPr>
        <p:spPr bwMode="auto">
          <a:xfrm>
            <a:off x="5105400" y="3657600"/>
            <a:ext cx="787400" cy="564988"/>
          </a:xfrm>
          <a:prstGeom prst="flowChartProcess">
            <a:avLst/>
          </a:prstGeom>
          <a:solidFill>
            <a:srgbClr val="FFC000"/>
          </a:solidFill>
          <a:ln>
            <a:headEnd/>
            <a:tailEnd/>
          </a:ln>
        </p:spPr>
        <p:style>
          <a:lnRef idx="2">
            <a:schemeClr val="dk1"/>
          </a:lnRef>
          <a:fillRef idx="1">
            <a:schemeClr val="lt1"/>
          </a:fillRef>
          <a:effectRef idx="0">
            <a:schemeClr val="dk1"/>
          </a:effectRef>
          <a:fontRef idx="minor">
            <a:schemeClr val="dk1"/>
          </a:fontRef>
        </p:style>
        <p:txBody>
          <a:bodyPr wrap="square" lIns="71844" tIns="35922" rIns="71844" bIns="35922">
            <a:spAutoFit/>
          </a:bodyPr>
          <a:lstStyle/>
          <a:p>
            <a:pPr>
              <a:defRPr/>
            </a:pPr>
            <a:endParaRPr lang="en-US" sz="1000" dirty="0"/>
          </a:p>
          <a:p>
            <a:pPr>
              <a:defRPr/>
            </a:pPr>
            <a:r>
              <a:rPr lang="en-US" sz="1000" b="1" dirty="0"/>
              <a:t>    </a:t>
            </a:r>
            <a:r>
              <a:rPr lang="en-US" sz="1200" b="1" dirty="0" smtClean="0"/>
              <a:t>RAMS</a:t>
            </a:r>
            <a:r>
              <a:rPr lang="en-US" sz="1000" b="1" dirty="0" smtClean="0"/>
              <a:t>    </a:t>
            </a:r>
            <a:endParaRPr lang="en-US" sz="1000" b="1" dirty="0"/>
          </a:p>
          <a:p>
            <a:pPr>
              <a:defRPr/>
            </a:pPr>
            <a:r>
              <a:rPr lang="en-US" sz="1000" b="1" dirty="0"/>
              <a:t>    </a:t>
            </a:r>
            <a:endParaRPr lang="en-US" sz="1000" dirty="0"/>
          </a:p>
        </p:txBody>
      </p:sp>
      <p:pic>
        <p:nvPicPr>
          <p:cNvPr id="26" name="Picture 17" descr="C:\GrADS20\data\TAPJ.jpg"/>
          <p:cNvPicPr>
            <a:picLocks noChangeAspect="1" noChangeArrowheads="1"/>
          </p:cNvPicPr>
          <p:nvPr/>
        </p:nvPicPr>
        <p:blipFill>
          <a:blip r:embed="rId5" cstate="print"/>
          <a:srcRect/>
          <a:stretch>
            <a:fillRect/>
          </a:stretch>
        </p:blipFill>
        <p:spPr bwMode="auto">
          <a:xfrm>
            <a:off x="6248400" y="4098303"/>
            <a:ext cx="2768600" cy="2226297"/>
          </a:xfrm>
          <a:prstGeom prst="rect">
            <a:avLst/>
          </a:prstGeom>
          <a:noFill/>
          <a:ln w="9525">
            <a:noFill/>
            <a:miter lim="800000"/>
            <a:headEnd/>
            <a:tailEnd/>
          </a:ln>
        </p:spPr>
      </p:pic>
      <p:pic>
        <p:nvPicPr>
          <p:cNvPr id="27" name="Picture 10" descr="C:\GrADS20\data\711718precip.jpg"/>
          <p:cNvPicPr>
            <a:picLocks noChangeAspect="1" noChangeArrowheads="1"/>
          </p:cNvPicPr>
          <p:nvPr/>
        </p:nvPicPr>
        <p:blipFill>
          <a:blip r:embed="rId6" cstate="print"/>
          <a:srcRect/>
          <a:stretch>
            <a:fillRect/>
          </a:stretch>
        </p:blipFill>
        <p:spPr bwMode="auto">
          <a:xfrm>
            <a:off x="6248400" y="1676400"/>
            <a:ext cx="2743200" cy="2057400"/>
          </a:xfrm>
          <a:prstGeom prst="rect">
            <a:avLst/>
          </a:prstGeom>
          <a:noFill/>
          <a:ln w="9525">
            <a:noFill/>
            <a:miter lim="800000"/>
            <a:headEnd/>
            <a:tailEnd/>
          </a:ln>
        </p:spPr>
      </p:pic>
      <p:pic>
        <p:nvPicPr>
          <p:cNvPr id="28" name="Picture 10" descr="C:\Users\Hosannah\Desktop\psd711.jpg"/>
          <p:cNvPicPr>
            <a:picLocks noChangeAspect="1" noChangeArrowheads="1"/>
          </p:cNvPicPr>
          <p:nvPr/>
        </p:nvPicPr>
        <p:blipFill>
          <a:blip r:embed="rId7" cstate="print"/>
          <a:srcRect r="10638"/>
          <a:stretch>
            <a:fillRect/>
          </a:stretch>
        </p:blipFill>
        <p:spPr bwMode="auto">
          <a:xfrm>
            <a:off x="7975600" y="3048000"/>
            <a:ext cx="863600" cy="503237"/>
          </a:xfrm>
          <a:prstGeom prst="rect">
            <a:avLst/>
          </a:prstGeom>
          <a:noFill/>
          <a:ln w="9525">
            <a:noFill/>
            <a:miter lim="800000"/>
            <a:headEnd/>
            <a:tailEnd/>
          </a:ln>
        </p:spPr>
      </p:pic>
      <p:pic>
        <p:nvPicPr>
          <p:cNvPr id="29" name="Picture 7" descr="C:\Users\Hosannah\Desktop\psd718.jpg"/>
          <p:cNvPicPr>
            <a:picLocks noChangeAspect="1" noChangeArrowheads="1"/>
          </p:cNvPicPr>
          <p:nvPr/>
        </p:nvPicPr>
        <p:blipFill>
          <a:blip r:embed="rId8" cstate="print"/>
          <a:srcRect r="6212"/>
          <a:stretch>
            <a:fillRect/>
          </a:stretch>
        </p:blipFill>
        <p:spPr bwMode="auto">
          <a:xfrm>
            <a:off x="8077200" y="5638800"/>
            <a:ext cx="762000" cy="5222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74E74FF-2236-4B88-9D17-DFCF666A5EBE}" type="slidenum">
              <a:rPr lang="en-US" smtClean="0"/>
              <a:pPr/>
              <a:t>5</a:t>
            </a:fld>
            <a:endParaRPr lang="en-US" dirty="0"/>
          </a:p>
        </p:txBody>
      </p:sp>
    </p:spTree>
    <p:extLst>
      <p:ext uri="{BB962C8B-B14F-4D97-AF65-F5344CB8AC3E}">
        <p14:creationId xmlns:p14="http://schemas.microsoft.com/office/powerpoint/2010/main" val="3465131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b="1" dirty="0" smtClean="0"/>
              <a:t>TJ16.2 </a:t>
            </a:r>
            <a:r>
              <a:rPr lang="en-US" sz="2000" dirty="0" smtClean="0"/>
              <a:t/>
            </a:r>
            <a:br>
              <a:rPr lang="en-US" sz="2000" dirty="0" smtClean="0"/>
            </a:br>
            <a:r>
              <a:rPr lang="en-US" sz="2000" b="1" dirty="0" smtClean="0"/>
              <a:t>Evaluation and application of JPSS products through assimilation in regional NWP models </a:t>
            </a:r>
            <a:br>
              <a:rPr lang="en-US" sz="2000" b="1" dirty="0" smtClean="0"/>
            </a:br>
            <a:r>
              <a:rPr lang="en-US" sz="1600" dirty="0" smtClean="0"/>
              <a:t>Jun Li (CIMSS), Mitch Goldberg (JPSS), </a:t>
            </a:r>
            <a:r>
              <a:rPr lang="en-US" sz="1600" dirty="0" err="1" smtClean="0"/>
              <a:t>Jinlong</a:t>
            </a:r>
            <a:r>
              <a:rPr lang="en-US" sz="1600" dirty="0" smtClean="0"/>
              <a:t> Li (CIMSS), Jing </a:t>
            </a:r>
            <a:r>
              <a:rPr lang="en-US" sz="1600" dirty="0" err="1" smtClean="0"/>
              <a:t>Zheng</a:t>
            </a:r>
            <a:r>
              <a:rPr lang="en-US" sz="1600" dirty="0" smtClean="0"/>
              <a:t> (CIMSS), </a:t>
            </a:r>
            <a:br>
              <a:rPr lang="en-US" sz="1600" dirty="0" smtClean="0"/>
            </a:br>
            <a:r>
              <a:rPr lang="en-US" sz="1600" dirty="0" smtClean="0"/>
              <a:t>Chris Barnet (STAR), </a:t>
            </a:r>
            <a:r>
              <a:rPr lang="en-US" sz="1600" dirty="0" err="1" smtClean="0"/>
              <a:t>Lihang</a:t>
            </a:r>
            <a:r>
              <a:rPr lang="en-US" sz="1600" dirty="0" smtClean="0"/>
              <a:t> Zhou (STAR), and Tim </a:t>
            </a:r>
            <a:r>
              <a:rPr lang="en-US" sz="1600" dirty="0" err="1" smtClean="0"/>
              <a:t>Schmit</a:t>
            </a:r>
            <a:r>
              <a:rPr lang="en-US" sz="1600" dirty="0" smtClean="0"/>
              <a:t> (STAR)</a:t>
            </a:r>
            <a:br>
              <a:rPr lang="en-US" sz="1600" dirty="0" smtClean="0"/>
            </a:br>
            <a:endParaRPr lang="en-US" sz="1600" dirty="0"/>
          </a:p>
        </p:txBody>
      </p:sp>
      <p:sp>
        <p:nvSpPr>
          <p:cNvPr id="8" name="Slide Number Placeholder 1"/>
          <p:cNvSpPr>
            <a:spLocks noGrp="1"/>
          </p:cNvSpPr>
          <p:nvPr>
            <p:ph type="sldNum" sz="quarter" idx="12"/>
          </p:nvPr>
        </p:nvSpPr>
        <p:spPr/>
        <p:txBody>
          <a:bodyPr/>
          <a:lstStyle/>
          <a:p>
            <a:fld id="{774E74FF-2236-4B88-9D17-DFCF666A5EBE}" type="slidenum">
              <a:rPr lang="en-US" smtClean="0"/>
              <a:pPr/>
              <a:t>50</a:t>
            </a:fld>
            <a:endParaRPr lang="en-US" dirty="0"/>
          </a:p>
        </p:txBody>
      </p:sp>
      <p:sp>
        <p:nvSpPr>
          <p:cNvPr id="4" name="TextBox 3"/>
          <p:cNvSpPr txBox="1"/>
          <p:nvPr/>
        </p:nvSpPr>
        <p:spPr>
          <a:xfrm>
            <a:off x="381000" y="1420505"/>
            <a:ext cx="8534400" cy="1246495"/>
          </a:xfrm>
          <a:prstGeom prst="rect">
            <a:avLst/>
          </a:prstGeom>
          <a:noFill/>
        </p:spPr>
        <p:txBody>
          <a:bodyPr wrap="square" rtlCol="0">
            <a:spAutoFit/>
          </a:bodyPr>
          <a:lstStyle/>
          <a:p>
            <a:r>
              <a:rPr lang="en-US" sz="1500" dirty="0" err="1" smtClean="0">
                <a:solidFill>
                  <a:schemeClr val="tx2"/>
                </a:solidFill>
              </a:rPr>
              <a:t>CrIMSS</a:t>
            </a:r>
            <a:r>
              <a:rPr lang="en-US" sz="1500" dirty="0" smtClean="0">
                <a:solidFill>
                  <a:schemeClr val="tx2"/>
                </a:solidFill>
              </a:rPr>
              <a:t> provides not only the high vertical resolution information but also good spatial information. In-situ measurements (e.g., </a:t>
            </a:r>
            <a:r>
              <a:rPr lang="en-US" sz="1500" dirty="0" err="1" smtClean="0">
                <a:solidFill>
                  <a:schemeClr val="tx2"/>
                </a:solidFill>
              </a:rPr>
              <a:t>radiosondes</a:t>
            </a:r>
            <a:r>
              <a:rPr lang="en-US" sz="1500" dirty="0" smtClean="0">
                <a:solidFill>
                  <a:schemeClr val="tx2"/>
                </a:solidFill>
              </a:rPr>
              <a:t>) provide less spatial information that is also needed for validation purposes. An impact study through assimilating NPP/JPSS soundings in regional NWP models can help the evaluation of both the spatial and vertical information, as well as evaluation of the soundings over the ocean and areas where in-situ measurements are rare. AIRS soundings are used as proxy at this moment.</a:t>
            </a:r>
            <a:endParaRPr lang="en-US" sz="1500" dirty="0">
              <a:solidFill>
                <a:schemeClr val="tx2"/>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95" t="44627" r="66190" b="11460"/>
          <a:stretch/>
        </p:blipFill>
        <p:spPr>
          <a:xfrm>
            <a:off x="4585301" y="2590800"/>
            <a:ext cx="3720499" cy="341763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98" t="3917" r="66037" b="55175"/>
          <a:stretch/>
        </p:blipFill>
        <p:spPr>
          <a:xfrm>
            <a:off x="470501" y="2655630"/>
            <a:ext cx="3678103" cy="3183809"/>
          </a:xfrm>
          <a:prstGeom prst="rect">
            <a:avLst/>
          </a:prstGeom>
        </p:spPr>
      </p:pic>
      <p:sp>
        <p:nvSpPr>
          <p:cNvPr id="7" name="TextBox 6"/>
          <p:cNvSpPr txBox="1"/>
          <p:nvPr/>
        </p:nvSpPr>
        <p:spPr>
          <a:xfrm>
            <a:off x="152400" y="5965448"/>
            <a:ext cx="8839201" cy="892552"/>
          </a:xfrm>
          <a:prstGeom prst="rect">
            <a:avLst/>
          </a:prstGeom>
          <a:noFill/>
        </p:spPr>
        <p:txBody>
          <a:bodyPr wrap="square" rtlCol="0">
            <a:spAutoFit/>
          </a:bodyPr>
          <a:lstStyle/>
          <a:p>
            <a:r>
              <a:rPr lang="en-US" sz="1300" dirty="0" smtClean="0">
                <a:solidFill>
                  <a:schemeClr val="tx2"/>
                </a:solidFill>
              </a:rPr>
              <a:t>Hurricane Ike (2008) 48 – hour track forecasts (left) and track error (right). The conventional data (GTS), atmospheric temperatures between 200 – 700 </a:t>
            </a:r>
            <a:r>
              <a:rPr lang="en-US" sz="1300" dirty="0" err="1" smtClean="0">
                <a:solidFill>
                  <a:schemeClr val="tx2"/>
                </a:solidFill>
              </a:rPr>
              <a:t>hPa</a:t>
            </a:r>
            <a:r>
              <a:rPr lang="en-US" sz="1300" dirty="0">
                <a:solidFill>
                  <a:schemeClr val="tx2"/>
                </a:solidFill>
              </a:rPr>
              <a:t> </a:t>
            </a:r>
            <a:r>
              <a:rPr lang="en-US" sz="1300" dirty="0" smtClean="0">
                <a:solidFill>
                  <a:schemeClr val="tx2"/>
                </a:solidFill>
              </a:rPr>
              <a:t>(A1T27), 300 – 700 </a:t>
            </a:r>
            <a:r>
              <a:rPr lang="en-US" sz="1300" dirty="0" err="1" smtClean="0">
                <a:solidFill>
                  <a:schemeClr val="tx2"/>
                </a:solidFill>
              </a:rPr>
              <a:t>hPa</a:t>
            </a:r>
            <a:r>
              <a:rPr lang="en-US" sz="1300" dirty="0" smtClean="0">
                <a:solidFill>
                  <a:schemeClr val="tx2"/>
                </a:solidFill>
              </a:rPr>
              <a:t> (A1T37), 500 – 700 </a:t>
            </a:r>
            <a:r>
              <a:rPr lang="en-US" sz="1300" dirty="0" err="1" smtClean="0">
                <a:solidFill>
                  <a:schemeClr val="tx2"/>
                </a:solidFill>
              </a:rPr>
              <a:t>hPa</a:t>
            </a:r>
            <a:r>
              <a:rPr lang="en-US" sz="1300" dirty="0" smtClean="0">
                <a:solidFill>
                  <a:schemeClr val="tx2"/>
                </a:solidFill>
              </a:rPr>
              <a:t> (A1T57) from AIRS are assimilated, respectively.  Temperatures between 200 – 700 </a:t>
            </a:r>
            <a:r>
              <a:rPr lang="en-US" sz="1300" dirty="0" err="1" smtClean="0">
                <a:solidFill>
                  <a:schemeClr val="tx2"/>
                </a:solidFill>
              </a:rPr>
              <a:t>hPa</a:t>
            </a:r>
            <a:r>
              <a:rPr lang="en-US" sz="1300" dirty="0" smtClean="0">
                <a:solidFill>
                  <a:schemeClr val="tx2"/>
                </a:solidFill>
              </a:rPr>
              <a:t> provide best track forecast in this case.  The GTS data are always included when AIRS soundings are assimilated.  </a:t>
            </a:r>
            <a:endParaRPr lang="en-US" sz="1300" dirty="0">
              <a:solidFill>
                <a:schemeClr val="tx2"/>
              </a:solidFill>
            </a:endParaRPr>
          </a:p>
        </p:txBody>
      </p:sp>
    </p:spTree>
    <p:extLst>
      <p:ext uri="{BB962C8B-B14F-4D97-AF65-F5344CB8AC3E}">
        <p14:creationId xmlns:p14="http://schemas.microsoft.com/office/powerpoint/2010/main" val="39018459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8943"/>
            <a:ext cx="9144000" cy="744057"/>
          </a:xfrm>
        </p:spPr>
        <p:txBody>
          <a:bodyPr>
            <a:normAutofit/>
          </a:bodyPr>
          <a:lstStyle/>
          <a:p>
            <a:r>
              <a:rPr lang="en-US" sz="2600" b="1" dirty="0" smtClean="0"/>
              <a:t>A fast physical algorithm for hyperspectral sounding retrieval</a:t>
            </a:r>
            <a:endParaRPr lang="en-US" b="1" dirty="0"/>
          </a:p>
        </p:txBody>
      </p:sp>
      <p:sp>
        <p:nvSpPr>
          <p:cNvPr id="3" name="Content Placeholder 2"/>
          <p:cNvSpPr>
            <a:spLocks noGrp="1"/>
          </p:cNvSpPr>
          <p:nvPr>
            <p:ph idx="1"/>
          </p:nvPr>
        </p:nvSpPr>
        <p:spPr>
          <a:xfrm>
            <a:off x="4" y="2290838"/>
            <a:ext cx="5375882" cy="4567162"/>
          </a:xfrm>
        </p:spPr>
        <p:txBody>
          <a:bodyPr>
            <a:normAutofit/>
          </a:bodyPr>
          <a:lstStyle/>
          <a:p>
            <a:pPr>
              <a:spcAft>
                <a:spcPts val="600"/>
              </a:spcAft>
            </a:pPr>
            <a:r>
              <a:rPr lang="en-US" sz="2400" dirty="0" smtClean="0"/>
              <a:t>A new fast physical algorithm to simultaneously retrieve T/Q/O3/</a:t>
            </a:r>
            <a:r>
              <a:rPr lang="en-US" sz="2400" dirty="0" err="1" smtClean="0"/>
              <a:t>ε</a:t>
            </a:r>
            <a:r>
              <a:rPr lang="en-US" sz="2400" dirty="0" smtClean="0"/>
              <a:t>/</a:t>
            </a:r>
            <a:r>
              <a:rPr lang="en-US" sz="2400" dirty="0" err="1" smtClean="0"/>
              <a:t>T</a:t>
            </a:r>
            <a:r>
              <a:rPr lang="en-US" sz="2400" baseline="-25000" dirty="0" err="1" smtClean="0"/>
              <a:t>s</a:t>
            </a:r>
            <a:r>
              <a:rPr lang="en-US" sz="2400" dirty="0" smtClean="0"/>
              <a:t> using hyperspectral infrared (HIR) radiance measurements is developed by performing retrieval in Eigenvector space of radiances</a:t>
            </a:r>
          </a:p>
          <a:p>
            <a:pPr>
              <a:spcAft>
                <a:spcPts val="600"/>
              </a:spcAft>
            </a:pPr>
            <a:r>
              <a:rPr lang="en-US" sz="2400" dirty="0" smtClean="0"/>
              <a:t>The new algorithm reduces the computation by 83 %</a:t>
            </a:r>
          </a:p>
          <a:p>
            <a:pPr>
              <a:spcAft>
                <a:spcPts val="600"/>
              </a:spcAft>
            </a:pPr>
            <a:r>
              <a:rPr lang="en-US" sz="2400" dirty="0" smtClean="0"/>
              <a:t>The new algorithm could improve the moisture retrieval quality.</a:t>
            </a:r>
          </a:p>
        </p:txBody>
      </p:sp>
      <p:sp>
        <p:nvSpPr>
          <p:cNvPr id="4" name="TextBox 3"/>
          <p:cNvSpPr txBox="1"/>
          <p:nvPr/>
        </p:nvSpPr>
        <p:spPr>
          <a:xfrm>
            <a:off x="4" y="180438"/>
            <a:ext cx="735522" cy="369332"/>
          </a:xfrm>
          <a:prstGeom prst="rect">
            <a:avLst/>
          </a:prstGeom>
          <a:noFill/>
        </p:spPr>
        <p:txBody>
          <a:bodyPr wrap="none" rtlCol="0">
            <a:spAutoFit/>
          </a:bodyPr>
          <a:lstStyle/>
          <a:p>
            <a:pPr defTabSz="457200"/>
            <a:r>
              <a:rPr lang="en-US" dirty="0" smtClean="0">
                <a:solidFill>
                  <a:prstClr val="black"/>
                </a:solidFill>
              </a:rPr>
              <a:t>P. 316</a:t>
            </a:r>
            <a:endParaRPr lang="en-US" dirty="0">
              <a:solidFill>
                <a:prstClr val="black"/>
              </a:solidFill>
            </a:endParaRPr>
          </a:p>
        </p:txBody>
      </p:sp>
      <p:pic>
        <p:nvPicPr>
          <p:cNvPr id="5" name="Picture 4" descr="computation_efficiency_cmp.png"/>
          <p:cNvPicPr>
            <a:picLocks/>
          </p:cNvPicPr>
          <p:nvPr/>
        </p:nvPicPr>
        <p:blipFill rotWithShape="1">
          <a:blip r:embed="rId2" cstate="print">
            <a:extLst>
              <a:ext uri="{28A0092B-C50C-407E-A947-70E740481C1C}">
                <a14:useLocalDpi xmlns:a14="http://schemas.microsoft.com/office/drawing/2010/main" val="0"/>
              </a:ext>
            </a:extLst>
          </a:blip>
          <a:srcRect l="3546" t="4594" r="7214" b="6772"/>
          <a:stretch/>
        </p:blipFill>
        <p:spPr>
          <a:xfrm>
            <a:off x="5576880" y="924356"/>
            <a:ext cx="3153730" cy="1971244"/>
          </a:xfrm>
          <a:prstGeom prst="rect">
            <a:avLst/>
          </a:prstGeom>
        </p:spPr>
      </p:pic>
      <p:sp>
        <p:nvSpPr>
          <p:cNvPr id="10" name="TextBox 9"/>
          <p:cNvSpPr txBox="1"/>
          <p:nvPr/>
        </p:nvSpPr>
        <p:spPr>
          <a:xfrm>
            <a:off x="4" y="1116449"/>
            <a:ext cx="5576876" cy="1169551"/>
          </a:xfrm>
          <a:prstGeom prst="rect">
            <a:avLst/>
          </a:prstGeom>
          <a:noFill/>
        </p:spPr>
        <p:txBody>
          <a:bodyPr wrap="square" rtlCol="0">
            <a:spAutoFit/>
          </a:bodyPr>
          <a:lstStyle/>
          <a:p>
            <a:pPr algn="ctr" defTabSz="457200"/>
            <a:r>
              <a:rPr lang="en-US" altLang="zh-CN" sz="1400" b="1" dirty="0" smtClean="0">
                <a:latin typeface="Times New Roman" charset="0"/>
                <a:cs typeface="Times New Roman" charset="0"/>
              </a:rPr>
              <a:t>Zhenglong Li</a:t>
            </a:r>
            <a:r>
              <a:rPr lang="en-US" altLang="zh-CN" sz="1400" b="1" baseline="30000" dirty="0" smtClean="0">
                <a:latin typeface="Times New Roman" charset="0"/>
                <a:cs typeface="Times New Roman" charset="0"/>
              </a:rPr>
              <a:t>#</a:t>
            </a:r>
            <a:r>
              <a:rPr lang="en-US" altLang="zh-CN" sz="1400" b="1" dirty="0" smtClean="0">
                <a:latin typeface="Times New Roman" charset="0"/>
                <a:cs typeface="Times New Roman" charset="0"/>
              </a:rPr>
              <a:t>, Jun Li</a:t>
            </a:r>
            <a:r>
              <a:rPr lang="en-US" altLang="zh-CN" sz="1400" b="1" baseline="30000" dirty="0" smtClean="0">
                <a:latin typeface="Times New Roman" charset="0"/>
                <a:cs typeface="Times New Roman" charset="0"/>
              </a:rPr>
              <a:t>#</a:t>
            </a:r>
            <a:r>
              <a:rPr lang="en-US" altLang="zh-CN" sz="1400" b="1" dirty="0" smtClean="0">
                <a:latin typeface="Times New Roman" charset="0"/>
                <a:cs typeface="Times New Roman" charset="0"/>
              </a:rPr>
              <a:t>, Timothy J. Schmit</a:t>
            </a:r>
            <a:r>
              <a:rPr lang="en-US" altLang="zh-CN" sz="1400" b="1" baseline="30000" dirty="0" smtClean="0">
                <a:latin typeface="Times New Roman" charset="0"/>
                <a:cs typeface="Times New Roman" charset="0"/>
              </a:rPr>
              <a:t>@ </a:t>
            </a:r>
            <a:r>
              <a:rPr lang="en-US" altLang="zh-CN" sz="1400" b="1" dirty="0" smtClean="0">
                <a:latin typeface="Times New Roman" charset="0"/>
                <a:cs typeface="Times New Roman" charset="0"/>
              </a:rPr>
              <a:t>and M. Paul Menzel</a:t>
            </a:r>
            <a:r>
              <a:rPr lang="en-US" altLang="zh-CN" sz="1400" b="1" baseline="30000" dirty="0" smtClean="0">
                <a:latin typeface="Times New Roman" charset="0"/>
                <a:cs typeface="Times New Roman" charset="0"/>
              </a:rPr>
              <a:t>#</a:t>
            </a:r>
            <a:endParaRPr lang="en-US" altLang="zh-CN" sz="1400" baseline="30000" dirty="0" smtClean="0">
              <a:latin typeface="Times New Roman" charset="0"/>
              <a:cs typeface="Times New Roman" charset="0"/>
            </a:endParaRPr>
          </a:p>
          <a:p>
            <a:pPr algn="ctr" defTabSz="457200"/>
            <a:r>
              <a:rPr lang="en-US" altLang="zh-CN" sz="1400" b="1" baseline="30000" dirty="0" smtClean="0">
                <a:latin typeface="Times New Roman" charset="0"/>
                <a:cs typeface="Times New Roman" charset="0"/>
              </a:rPr>
              <a:t>#</a:t>
            </a:r>
            <a:r>
              <a:rPr lang="en-US" altLang="zh-CN" sz="1400" b="1" dirty="0" smtClean="0">
                <a:latin typeface="Times New Roman" charset="0"/>
                <a:cs typeface="Times New Roman" charset="0"/>
              </a:rPr>
              <a:t>Cooperative Institute for Meteorological Satellite Studies (CIMSS), University of Wisconsin-Madison</a:t>
            </a:r>
          </a:p>
          <a:p>
            <a:pPr algn="ctr" defTabSz="457200"/>
            <a:r>
              <a:rPr lang="en-US" altLang="zh-CN" sz="1400" b="1" baseline="30000" dirty="0" smtClean="0">
                <a:latin typeface="Times New Roman" charset="0"/>
                <a:cs typeface="Times New Roman" charset="0"/>
              </a:rPr>
              <a:t>@</a:t>
            </a:r>
            <a:r>
              <a:rPr lang="en-US" altLang="zh-CN" sz="1400" b="1" dirty="0" smtClean="0">
                <a:latin typeface="Times New Roman" charset="0"/>
                <a:cs typeface="Times New Roman" charset="0"/>
              </a:rPr>
              <a:t>Center for Satellite Applications and Research, NESDIS</a:t>
            </a:r>
          </a:p>
          <a:p>
            <a:pPr algn="ctr" defTabSz="457200"/>
            <a:r>
              <a:rPr lang="en-US" altLang="zh-CN" sz="1400" b="1" dirty="0" smtClean="0">
                <a:latin typeface="Times New Roman" charset="0"/>
                <a:cs typeface="Times New Roman" charset="0"/>
              </a:rPr>
              <a:t>Email: </a:t>
            </a:r>
            <a:r>
              <a:rPr lang="en-US" altLang="zh-CN" sz="1400" b="1" dirty="0" err="1" smtClean="0">
                <a:latin typeface="Times New Roman" charset="0"/>
                <a:cs typeface="Times New Roman" charset="0"/>
              </a:rPr>
              <a:t>zhenglong.li@ssec.wisc.edu</a:t>
            </a:r>
            <a:endParaRPr lang="en-US" altLang="zh-CN" sz="1400" b="1" dirty="0" smtClean="0">
              <a:latin typeface="Times New Roman" charset="0"/>
              <a:cs typeface="Times New Roman" charset="0"/>
            </a:endParaRPr>
          </a:p>
        </p:txBody>
      </p:sp>
      <p:pic>
        <p:nvPicPr>
          <p:cNvPr id="11" name="Picture 10" descr="bar_cmp_tpw_std_bias_new.png"/>
          <p:cNvPicPr>
            <a:picLocks noChangeAspect="1"/>
          </p:cNvPicPr>
          <p:nvPr/>
        </p:nvPicPr>
        <p:blipFill rotWithShape="1">
          <a:blip r:embed="rId3" cstate="print">
            <a:extLst>
              <a:ext uri="{28A0092B-C50C-407E-A947-70E740481C1C}">
                <a14:useLocalDpi xmlns:a14="http://schemas.microsoft.com/office/drawing/2010/main" val="0"/>
              </a:ext>
            </a:extLst>
          </a:blip>
          <a:srcRect l="3223" t="4357" r="6474" b="6288"/>
          <a:stretch/>
        </p:blipFill>
        <p:spPr>
          <a:xfrm>
            <a:off x="5375886" y="3482882"/>
            <a:ext cx="3727149" cy="2765518"/>
          </a:xfrm>
          <a:prstGeom prst="rect">
            <a:avLst/>
          </a:prstGeom>
        </p:spPr>
      </p:pic>
      <p:sp>
        <p:nvSpPr>
          <p:cNvPr id="6" name="TextBox 5"/>
          <p:cNvSpPr txBox="1"/>
          <p:nvPr/>
        </p:nvSpPr>
        <p:spPr>
          <a:xfrm>
            <a:off x="5721484" y="2858869"/>
            <a:ext cx="3422516" cy="646331"/>
          </a:xfrm>
          <a:prstGeom prst="rect">
            <a:avLst/>
          </a:prstGeom>
          <a:noFill/>
        </p:spPr>
        <p:txBody>
          <a:bodyPr wrap="square" rtlCol="0">
            <a:spAutoFit/>
          </a:bodyPr>
          <a:lstStyle/>
          <a:p>
            <a:pPr defTabSz="457200"/>
            <a:r>
              <a:rPr lang="en-US" sz="1200" i="1" dirty="0" smtClean="0">
                <a:solidFill>
                  <a:prstClr val="black"/>
                </a:solidFill>
                <a:cs typeface="Times"/>
              </a:rPr>
              <a:t>Figure 1. Time to process the IASI granule of 20080901003559 using the old and the new techniques.</a:t>
            </a:r>
          </a:p>
        </p:txBody>
      </p:sp>
      <p:sp>
        <p:nvSpPr>
          <p:cNvPr id="8" name="TextBox 7"/>
          <p:cNvSpPr txBox="1"/>
          <p:nvPr/>
        </p:nvSpPr>
        <p:spPr>
          <a:xfrm>
            <a:off x="5721484" y="6213157"/>
            <a:ext cx="3422516" cy="492443"/>
          </a:xfrm>
          <a:prstGeom prst="rect">
            <a:avLst/>
          </a:prstGeom>
          <a:noFill/>
        </p:spPr>
        <p:txBody>
          <a:bodyPr wrap="square" rtlCol="0">
            <a:spAutoFit/>
          </a:bodyPr>
          <a:lstStyle>
            <a:defPPr>
              <a:defRPr lang="en-US"/>
            </a:defPPr>
            <a:lvl1pPr defTabSz="457200">
              <a:defRPr sz="1300" i="1">
                <a:solidFill>
                  <a:prstClr val="black"/>
                </a:solidFill>
                <a:cs typeface="Times"/>
              </a:defRPr>
            </a:lvl1pPr>
          </a:lstStyle>
          <a:p>
            <a:r>
              <a:rPr lang="en-US" dirty="0"/>
              <a:t>Figure 2. AIRS TPW retrievals validated using ECMWF of Granule 176 on Sep 6 2008. </a:t>
            </a:r>
          </a:p>
        </p:txBody>
      </p:sp>
      <p:sp>
        <p:nvSpPr>
          <p:cNvPr id="12" name="Slide Number Placeholder 1"/>
          <p:cNvSpPr txBox="1">
            <a:spLocks/>
          </p:cNvSpPr>
          <p:nvPr/>
        </p:nvSpPr>
        <p:spPr>
          <a:xfrm>
            <a:off x="7010400" y="6629400"/>
            <a:ext cx="21336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4E74FF-2236-4B88-9D17-DFCF666A5EBE}" type="slidenum">
              <a:rPr lang="en-US" smtClean="0"/>
              <a:pPr/>
              <a:t>51</a:t>
            </a:fld>
            <a:endParaRPr lang="en-US" dirty="0"/>
          </a:p>
        </p:txBody>
      </p:sp>
    </p:spTree>
    <p:extLst>
      <p:ext uri="{BB962C8B-B14F-4D97-AF65-F5344CB8AC3E}">
        <p14:creationId xmlns:p14="http://schemas.microsoft.com/office/powerpoint/2010/main" val="4245722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02159"/>
            <a:ext cx="9144000" cy="769441"/>
          </a:xfrm>
          <a:prstGeom prst="rect">
            <a:avLst/>
          </a:prstGeom>
          <a:noFill/>
        </p:spPr>
        <p:txBody>
          <a:bodyPr wrap="square" rtlCol="0">
            <a:spAutoFit/>
          </a:bodyPr>
          <a:lstStyle/>
          <a:p>
            <a:pPr algn="ctr"/>
            <a:r>
              <a:rPr lang="en-US" sz="2400" b="1" i="1" dirty="0" smtClean="0"/>
              <a:t>New Quantitative Volcanic Cloud and Fog Products for GOES-R</a:t>
            </a:r>
          </a:p>
          <a:p>
            <a:pPr algn="ctr"/>
            <a:r>
              <a:rPr lang="en-US" sz="2000" b="1" i="1" dirty="0" smtClean="0"/>
              <a:t>M. </a:t>
            </a:r>
            <a:r>
              <a:rPr lang="en-US" sz="2000" b="1" i="1" dirty="0" err="1" smtClean="0"/>
              <a:t>Pavolonis</a:t>
            </a:r>
            <a:r>
              <a:rPr lang="en-US" sz="2000" b="1" i="1" dirty="0" smtClean="0"/>
              <a:t> (NOAA/NESDIS/STAR), C. Calvert (CIMSS), and J. </a:t>
            </a:r>
            <a:r>
              <a:rPr lang="en-US" sz="2000" b="1" i="1" dirty="0" err="1" smtClean="0"/>
              <a:t>Sieglaff</a:t>
            </a:r>
            <a:r>
              <a:rPr lang="en-US" sz="2000" b="1" i="1" dirty="0" smtClean="0"/>
              <a:t> (CIMSS)</a:t>
            </a:r>
            <a:endParaRPr lang="en-US" sz="2000" i="1" dirty="0"/>
          </a:p>
        </p:txBody>
      </p:sp>
      <p:pic>
        <p:nvPicPr>
          <p:cNvPr id="3" name="Picture 2" descr="GOES-13_Upper_Midwest_fog_goes_4panel_12-15-2011_0815.tiff"/>
          <p:cNvPicPr>
            <a:picLocks noChangeAspect="1"/>
          </p:cNvPicPr>
          <p:nvPr/>
        </p:nvPicPr>
        <p:blipFill>
          <a:blip r:embed="rId3"/>
          <a:stretch>
            <a:fillRect/>
          </a:stretch>
        </p:blipFill>
        <p:spPr>
          <a:xfrm>
            <a:off x="4737100" y="3162438"/>
            <a:ext cx="4181940" cy="3581261"/>
          </a:xfrm>
          <a:prstGeom prst="rect">
            <a:avLst/>
          </a:prstGeom>
        </p:spPr>
      </p:pic>
      <p:pic>
        <p:nvPicPr>
          <p:cNvPr id="4" name="Picture 3" descr="cleveland_dec28_2011_1404.tiff"/>
          <p:cNvPicPr>
            <a:picLocks noChangeAspect="1"/>
          </p:cNvPicPr>
          <p:nvPr/>
        </p:nvPicPr>
        <p:blipFill>
          <a:blip r:embed="rId4"/>
          <a:stretch>
            <a:fillRect/>
          </a:stretch>
        </p:blipFill>
        <p:spPr>
          <a:xfrm>
            <a:off x="228945" y="3175000"/>
            <a:ext cx="4377477" cy="3517899"/>
          </a:xfrm>
          <a:prstGeom prst="rect">
            <a:avLst/>
          </a:prstGeom>
        </p:spPr>
      </p:pic>
      <p:sp>
        <p:nvSpPr>
          <p:cNvPr id="5" name="TextBox 4"/>
          <p:cNvSpPr txBox="1"/>
          <p:nvPr/>
        </p:nvSpPr>
        <p:spPr>
          <a:xfrm>
            <a:off x="228945" y="1528227"/>
            <a:ext cx="8690095" cy="1138773"/>
          </a:xfrm>
          <a:prstGeom prst="rect">
            <a:avLst/>
          </a:prstGeom>
          <a:solidFill>
            <a:schemeClr val="accent1">
              <a:lumMod val="20000"/>
              <a:lumOff val="80000"/>
            </a:schemeClr>
          </a:solidFill>
        </p:spPr>
        <p:txBody>
          <a:bodyPr wrap="square" rtlCol="0">
            <a:spAutoFit/>
          </a:bodyPr>
          <a:lstStyle/>
          <a:p>
            <a:pPr marL="119063" indent="-119063">
              <a:buFont typeface="Arial"/>
              <a:buChar char="•"/>
            </a:pPr>
            <a:r>
              <a:rPr lang="en-US" sz="1700" b="1" dirty="0" smtClean="0"/>
              <a:t>This talk will feature examples on how satellites (GOES-R in particular) can be used to quantitatively characterize hazards such as volcanic clouds and low cloud/fog</a:t>
            </a:r>
          </a:p>
          <a:p>
            <a:pPr marL="119063" indent="-119063">
              <a:buFont typeface="Arial"/>
              <a:buChar char="•"/>
            </a:pPr>
            <a:r>
              <a:rPr lang="en-US" sz="1700" b="1" dirty="0" smtClean="0"/>
              <a:t>Topics: automated volcanic cloud alerts, quantifying volcanic cloud properties, assessing the probability of low cloud ceilings</a:t>
            </a:r>
          </a:p>
        </p:txBody>
      </p:sp>
      <p:sp>
        <p:nvSpPr>
          <p:cNvPr id="6" name="TextBox 5"/>
          <p:cNvSpPr txBox="1"/>
          <p:nvPr/>
        </p:nvSpPr>
        <p:spPr>
          <a:xfrm>
            <a:off x="508000" y="2806700"/>
            <a:ext cx="3797300" cy="369332"/>
          </a:xfrm>
          <a:prstGeom prst="rect">
            <a:avLst/>
          </a:prstGeom>
          <a:solidFill>
            <a:srgbClr val="FFFF00"/>
          </a:solidFill>
        </p:spPr>
        <p:txBody>
          <a:bodyPr wrap="square" rtlCol="0">
            <a:spAutoFit/>
          </a:bodyPr>
          <a:lstStyle/>
          <a:p>
            <a:pPr algn="ctr"/>
            <a:r>
              <a:rPr lang="en-US" b="1" dirty="0" smtClean="0"/>
              <a:t>Automated Volcanic Cloud Alerts</a:t>
            </a:r>
            <a:endParaRPr lang="en-US" b="1" dirty="0"/>
          </a:p>
        </p:txBody>
      </p:sp>
      <p:sp>
        <p:nvSpPr>
          <p:cNvPr id="7" name="TextBox 6"/>
          <p:cNvSpPr txBox="1"/>
          <p:nvPr/>
        </p:nvSpPr>
        <p:spPr>
          <a:xfrm>
            <a:off x="4927600" y="2793106"/>
            <a:ext cx="3797300" cy="369332"/>
          </a:xfrm>
          <a:prstGeom prst="rect">
            <a:avLst/>
          </a:prstGeom>
          <a:solidFill>
            <a:srgbClr val="FFFF00"/>
          </a:solidFill>
        </p:spPr>
        <p:txBody>
          <a:bodyPr wrap="square" rtlCol="0">
            <a:spAutoFit/>
          </a:bodyPr>
          <a:lstStyle/>
          <a:p>
            <a:pPr algn="ctr"/>
            <a:r>
              <a:rPr lang="en-US" b="1" dirty="0" smtClean="0"/>
              <a:t>Identifying Low cloud Ceilings</a:t>
            </a:r>
            <a:endParaRPr lang="en-US" b="1" dirty="0"/>
          </a:p>
        </p:txBody>
      </p:sp>
      <p:sp>
        <p:nvSpPr>
          <p:cNvPr id="8" name="Slide Number Placeholder 7"/>
          <p:cNvSpPr>
            <a:spLocks noGrp="1"/>
          </p:cNvSpPr>
          <p:nvPr>
            <p:ph type="sldNum" sz="quarter" idx="12"/>
          </p:nvPr>
        </p:nvSpPr>
        <p:spPr/>
        <p:txBody>
          <a:bodyPr/>
          <a:lstStyle/>
          <a:p>
            <a:fld id="{A82DA831-E060-DE43-8C89-3544B6081064}"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7820300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600" y="140494"/>
            <a:ext cx="8204200" cy="1231106"/>
          </a:xfrm>
          <a:prstGeom prst="rect">
            <a:avLst/>
          </a:prstGeom>
          <a:noFill/>
        </p:spPr>
        <p:txBody>
          <a:bodyPr wrap="square" rtlCol="0">
            <a:spAutoFit/>
          </a:bodyPr>
          <a:lstStyle/>
          <a:p>
            <a:pPr algn="ctr"/>
            <a:r>
              <a:rPr lang="en-US" sz="2000" b="1" i="1" dirty="0" smtClean="0"/>
              <a:t>Satellite Retrievals of Volcanic Ash Cloud Properties:</a:t>
            </a:r>
            <a:br>
              <a:rPr lang="en-US" sz="2000" b="1" i="1" dirty="0" smtClean="0"/>
            </a:br>
            <a:r>
              <a:rPr lang="en-US" b="1" i="1" dirty="0" smtClean="0"/>
              <a:t>Evaluation of near Real Time Results and Suggestions</a:t>
            </a:r>
            <a:br>
              <a:rPr lang="en-US" b="1" i="1" dirty="0" smtClean="0"/>
            </a:br>
            <a:r>
              <a:rPr lang="en-US" b="1" i="1" dirty="0" smtClean="0"/>
              <a:t>for Improving Operational Satellite Products</a:t>
            </a:r>
            <a:br>
              <a:rPr lang="en-US" b="1" i="1" dirty="0" smtClean="0"/>
            </a:br>
            <a:r>
              <a:rPr lang="en-US" b="1" i="1" dirty="0" smtClean="0"/>
              <a:t>M. </a:t>
            </a:r>
            <a:r>
              <a:rPr lang="en-US" b="1" i="1" dirty="0" err="1" smtClean="0"/>
              <a:t>Pavolonis</a:t>
            </a:r>
            <a:r>
              <a:rPr lang="en-US" b="1" i="1" dirty="0" smtClean="0"/>
              <a:t> (NOAA/NESDIS/STAR) and J. </a:t>
            </a:r>
            <a:r>
              <a:rPr lang="en-US" b="1" i="1" dirty="0" err="1" smtClean="0"/>
              <a:t>Sieglaff</a:t>
            </a:r>
            <a:r>
              <a:rPr lang="en-US" b="1" i="1" dirty="0" smtClean="0"/>
              <a:t> (CIMSS)</a:t>
            </a:r>
            <a:endParaRPr lang="en-US" i="1" dirty="0"/>
          </a:p>
        </p:txBody>
      </p:sp>
      <p:pic>
        <p:nvPicPr>
          <p:cNvPr id="6" name="Picture 5" descr="noaa18_des_ashprob_composite_june8_2011.tiff"/>
          <p:cNvPicPr>
            <a:picLocks noChangeAspect="1"/>
          </p:cNvPicPr>
          <p:nvPr/>
        </p:nvPicPr>
        <p:blipFill>
          <a:blip r:embed="rId3"/>
          <a:stretch>
            <a:fillRect/>
          </a:stretch>
        </p:blipFill>
        <p:spPr>
          <a:xfrm>
            <a:off x="5410200" y="3962400"/>
            <a:ext cx="3548427" cy="2856484"/>
          </a:xfrm>
          <a:prstGeom prst="rect">
            <a:avLst/>
          </a:prstGeom>
        </p:spPr>
      </p:pic>
      <p:pic>
        <p:nvPicPr>
          <p:cNvPr id="7" name="Picture 6" descr="cldz_top_pdf.tiff"/>
          <p:cNvPicPr>
            <a:picLocks noChangeAspect="1"/>
          </p:cNvPicPr>
          <p:nvPr/>
        </p:nvPicPr>
        <p:blipFill>
          <a:blip r:embed="rId4"/>
          <a:stretch>
            <a:fillRect/>
          </a:stretch>
        </p:blipFill>
        <p:spPr>
          <a:xfrm>
            <a:off x="5440680" y="1371600"/>
            <a:ext cx="3627120" cy="2590800"/>
          </a:xfrm>
          <a:prstGeom prst="rect">
            <a:avLst/>
          </a:prstGeom>
        </p:spPr>
      </p:pic>
      <p:pic>
        <p:nvPicPr>
          <p:cNvPr id="8" name="Picture 5" descr="SA_realtime_example.tiff"/>
          <p:cNvPicPr>
            <a:picLocks noChangeAspect="1"/>
          </p:cNvPicPr>
          <p:nvPr/>
        </p:nvPicPr>
        <p:blipFill>
          <a:blip r:embed="rId5"/>
          <a:srcRect/>
          <a:stretch>
            <a:fillRect/>
          </a:stretch>
        </p:blipFill>
        <p:spPr bwMode="auto">
          <a:xfrm>
            <a:off x="368300" y="3048000"/>
            <a:ext cx="4279900" cy="3593762"/>
          </a:xfrm>
          <a:prstGeom prst="rect">
            <a:avLst/>
          </a:prstGeom>
          <a:noFill/>
          <a:ln w="9525">
            <a:noFill/>
            <a:miter lim="800000"/>
            <a:headEnd/>
            <a:tailEnd/>
          </a:ln>
        </p:spPr>
      </p:pic>
      <p:sp>
        <p:nvSpPr>
          <p:cNvPr id="9" name="TextBox 8"/>
          <p:cNvSpPr txBox="1"/>
          <p:nvPr/>
        </p:nvSpPr>
        <p:spPr>
          <a:xfrm>
            <a:off x="330200" y="1494472"/>
            <a:ext cx="4749800" cy="1477328"/>
          </a:xfrm>
          <a:prstGeom prst="rect">
            <a:avLst/>
          </a:prstGeom>
          <a:solidFill>
            <a:schemeClr val="accent1">
              <a:lumMod val="20000"/>
              <a:lumOff val="80000"/>
            </a:schemeClr>
          </a:solidFill>
        </p:spPr>
        <p:txBody>
          <a:bodyPr wrap="square" rtlCol="0">
            <a:spAutoFit/>
          </a:bodyPr>
          <a:lstStyle/>
          <a:p>
            <a:pPr marL="119063" indent="-119063">
              <a:buFont typeface="Arial"/>
              <a:buChar char="•"/>
            </a:pPr>
            <a:r>
              <a:rPr lang="en-US" b="1" dirty="0" smtClean="0"/>
              <a:t>Overview of satellite-based volcanic cloud products produced in near real-time</a:t>
            </a:r>
          </a:p>
          <a:p>
            <a:pPr marL="119063" indent="-119063">
              <a:buFont typeface="Arial"/>
              <a:buChar char="•"/>
            </a:pPr>
            <a:r>
              <a:rPr lang="en-US" b="1" dirty="0" smtClean="0"/>
              <a:t>Validation efforts</a:t>
            </a:r>
          </a:p>
          <a:p>
            <a:pPr marL="119063" indent="-119063">
              <a:buFont typeface="Arial"/>
              <a:buChar char="•"/>
            </a:pPr>
            <a:r>
              <a:rPr lang="en-US" b="1" dirty="0" smtClean="0"/>
              <a:t>Working towards improving satellite-based volcanic ash product</a:t>
            </a:r>
            <a:r>
              <a:rPr lang="en-US" dirty="0"/>
              <a:t>s</a:t>
            </a:r>
            <a:endParaRPr lang="en-US" b="1" dirty="0" smtClean="0"/>
          </a:p>
        </p:txBody>
      </p:sp>
      <p:sp>
        <p:nvSpPr>
          <p:cNvPr id="2" name="Slide Number Placeholder 1"/>
          <p:cNvSpPr>
            <a:spLocks noGrp="1"/>
          </p:cNvSpPr>
          <p:nvPr>
            <p:ph type="sldNum" sz="quarter" idx="12"/>
          </p:nvPr>
        </p:nvSpPr>
        <p:spPr/>
        <p:txBody>
          <a:bodyPr/>
          <a:lstStyle/>
          <a:p>
            <a:fld id="{A82DA831-E060-DE43-8C89-3544B6081064}"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212113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381000"/>
            <a:ext cx="9144000" cy="1143000"/>
          </a:xfrm>
        </p:spPr>
        <p:txBody>
          <a:bodyPr>
            <a:normAutofit fontScale="90000"/>
          </a:bodyPr>
          <a:lstStyle/>
          <a:p>
            <a:r>
              <a:rPr lang="en-US" sz="2700" dirty="0" smtClean="0"/>
              <a:t>8th </a:t>
            </a:r>
            <a:r>
              <a:rPr lang="en-US" sz="2700" dirty="0"/>
              <a:t>Annual Symposium </a:t>
            </a:r>
            <a:r>
              <a:rPr lang="en-US" sz="2700" dirty="0" smtClean="0"/>
              <a:t>on</a:t>
            </a:r>
            <a:br>
              <a:rPr lang="en-US" sz="2700" dirty="0" smtClean="0"/>
            </a:br>
            <a:r>
              <a:rPr lang="en-US" sz="2700" dirty="0" smtClean="0"/>
              <a:t>Future </a:t>
            </a:r>
            <a:r>
              <a:rPr lang="en-US" sz="2700" dirty="0"/>
              <a:t>Operational Environmental Satellite </a:t>
            </a:r>
            <a:r>
              <a:rPr lang="en-US" sz="2700" dirty="0" smtClean="0"/>
              <a:t>Systems:</a:t>
            </a:r>
            <a:br>
              <a:rPr lang="en-US" sz="2700" dirty="0" smtClean="0"/>
            </a:br>
            <a:r>
              <a:rPr lang="en-US" sz="2000" dirty="0" smtClean="0">
                <a:solidFill>
                  <a:srgbClr val="0000FF"/>
                </a:solidFill>
              </a:rPr>
              <a:t>Oral – “The ABI on GOES-R”</a:t>
            </a:r>
            <a:br>
              <a:rPr lang="en-US" sz="2000" dirty="0" smtClean="0">
                <a:solidFill>
                  <a:srgbClr val="0000FF"/>
                </a:solidFill>
              </a:rPr>
            </a:br>
            <a:r>
              <a:rPr lang="en-US" sz="2000" dirty="0" smtClean="0">
                <a:solidFill>
                  <a:srgbClr val="0000FF"/>
                </a:solidFill>
              </a:rPr>
              <a:t>Tim Schmit and colleagues</a:t>
            </a:r>
            <a:endParaRPr lang="en-US" sz="2000" dirty="0">
              <a:solidFill>
                <a:srgbClr val="0000FF"/>
              </a:solidFill>
            </a:endParaRPr>
          </a:p>
        </p:txBody>
      </p:sp>
      <p:sp>
        <p:nvSpPr>
          <p:cNvPr id="2053" name="Rectangle 5"/>
          <p:cNvSpPr>
            <a:spLocks noGrp="1" noChangeArrowheads="1"/>
          </p:cNvSpPr>
          <p:nvPr>
            <p:ph type="body" sz="half" idx="1"/>
          </p:nvPr>
        </p:nvSpPr>
        <p:spPr/>
        <p:txBody>
          <a:bodyPr/>
          <a:lstStyle/>
          <a:p>
            <a:pPr>
              <a:lnSpc>
                <a:spcPct val="90000"/>
              </a:lnSpc>
            </a:pPr>
            <a:r>
              <a:rPr lang="en-US" sz="2800" dirty="0" smtClean="0"/>
              <a:t>Instrument Noise</a:t>
            </a:r>
          </a:p>
          <a:p>
            <a:pPr lvl="1">
              <a:lnSpc>
                <a:spcPct val="90000"/>
              </a:lnSpc>
            </a:pPr>
            <a:r>
              <a:rPr lang="en-US" sz="2400" dirty="0" smtClean="0"/>
              <a:t>Comparable</a:t>
            </a:r>
          </a:p>
          <a:p>
            <a:pPr lvl="1">
              <a:lnSpc>
                <a:spcPct val="90000"/>
              </a:lnSpc>
            </a:pPr>
            <a:r>
              <a:rPr lang="en-US" sz="2400" dirty="0" smtClean="0"/>
              <a:t>With finer resolutions</a:t>
            </a:r>
          </a:p>
          <a:p>
            <a:pPr>
              <a:lnSpc>
                <a:spcPct val="90000"/>
              </a:lnSpc>
            </a:pPr>
            <a:r>
              <a:rPr lang="en-US" sz="2800" dirty="0" smtClean="0"/>
              <a:t>Image Navigation</a:t>
            </a:r>
          </a:p>
          <a:p>
            <a:pPr lvl="1">
              <a:lnSpc>
                <a:spcPct val="90000"/>
              </a:lnSpc>
            </a:pPr>
            <a:r>
              <a:rPr lang="en-US" sz="2400" dirty="0" smtClean="0"/>
              <a:t>~ 2 times improved</a:t>
            </a:r>
          </a:p>
          <a:p>
            <a:pPr>
              <a:lnSpc>
                <a:spcPct val="90000"/>
              </a:lnSpc>
            </a:pPr>
            <a:r>
              <a:rPr lang="en-US" sz="2800" dirty="0" smtClean="0"/>
              <a:t>Spectral</a:t>
            </a:r>
            <a:endParaRPr lang="en-US" sz="2800" dirty="0"/>
          </a:p>
          <a:p>
            <a:pPr lvl="1">
              <a:lnSpc>
                <a:spcPct val="90000"/>
              </a:lnSpc>
            </a:pPr>
            <a:r>
              <a:rPr lang="en-US" sz="2400" dirty="0" smtClean="0"/>
              <a:t>~ 3 times improved</a:t>
            </a:r>
            <a:endParaRPr lang="en-US" sz="2400" dirty="0"/>
          </a:p>
          <a:p>
            <a:pPr>
              <a:lnSpc>
                <a:spcPct val="90000"/>
              </a:lnSpc>
            </a:pPr>
            <a:r>
              <a:rPr lang="en-US" sz="2800" dirty="0" smtClean="0"/>
              <a:t>Spatial</a:t>
            </a:r>
            <a:endParaRPr lang="en-US" sz="2800" dirty="0"/>
          </a:p>
          <a:p>
            <a:pPr lvl="1">
              <a:lnSpc>
                <a:spcPct val="90000"/>
              </a:lnSpc>
            </a:pPr>
            <a:r>
              <a:rPr lang="en-US" sz="2400" dirty="0" smtClean="0"/>
              <a:t>4 times improved</a:t>
            </a:r>
            <a:endParaRPr lang="en-GB" sz="2000" dirty="0"/>
          </a:p>
          <a:p>
            <a:pPr>
              <a:lnSpc>
                <a:spcPct val="90000"/>
              </a:lnSpc>
            </a:pPr>
            <a:r>
              <a:rPr lang="en-US" sz="2800" dirty="0" smtClean="0"/>
              <a:t>Temporal</a:t>
            </a:r>
            <a:endParaRPr lang="en-US" sz="2800" dirty="0"/>
          </a:p>
          <a:p>
            <a:pPr lvl="1">
              <a:lnSpc>
                <a:spcPct val="90000"/>
              </a:lnSpc>
            </a:pPr>
            <a:r>
              <a:rPr lang="en-US" sz="2400" dirty="0" smtClean="0"/>
              <a:t>5 times improved</a:t>
            </a:r>
            <a:endParaRPr lang="en-US" sz="2000" dirty="0"/>
          </a:p>
        </p:txBody>
      </p:sp>
      <p:graphicFrame>
        <p:nvGraphicFramePr>
          <p:cNvPr id="10" name="Table 9"/>
          <p:cNvGraphicFramePr>
            <a:graphicFrameLocks noGrp="1"/>
          </p:cNvGraphicFramePr>
          <p:nvPr>
            <p:extLst>
              <p:ext uri="{D42A27DB-BD31-4B8C-83A1-F6EECF244321}">
                <p14:modId xmlns:p14="http://schemas.microsoft.com/office/powerpoint/2010/main" val="1931015914"/>
              </p:ext>
            </p:extLst>
          </p:nvPr>
        </p:nvGraphicFramePr>
        <p:xfrm>
          <a:off x="3733800" y="1676400"/>
          <a:ext cx="5257800" cy="4773313"/>
        </p:xfrm>
        <a:graphic>
          <a:graphicData uri="http://schemas.openxmlformats.org/drawingml/2006/table">
            <a:tbl>
              <a:tblPr firstRow="1" bandRow="1">
                <a:tableStyleId>{5C22544A-7EE6-4342-B048-85BDC9FD1C3A}</a:tableStyleId>
              </a:tblPr>
              <a:tblGrid>
                <a:gridCol w="609600"/>
                <a:gridCol w="533400"/>
                <a:gridCol w="533400"/>
                <a:gridCol w="911553"/>
                <a:gridCol w="675117"/>
                <a:gridCol w="623130"/>
                <a:gridCol w="533400"/>
                <a:gridCol w="838200"/>
              </a:tblGrid>
              <a:tr h="917944">
                <a:tc>
                  <a:txBody>
                    <a:bodyPr/>
                    <a:lstStyle/>
                    <a:p>
                      <a:pPr algn="r"/>
                      <a:r>
                        <a:rPr lang="en-US" sz="1100" dirty="0" smtClean="0">
                          <a:solidFill>
                            <a:schemeClr val="tx1"/>
                          </a:solidFill>
                        </a:rPr>
                        <a:t>ABI</a:t>
                      </a:r>
                    </a:p>
                    <a:p>
                      <a:pPr algn="r"/>
                      <a:r>
                        <a:rPr lang="en-US" sz="1100" dirty="0" smtClean="0">
                          <a:solidFill>
                            <a:schemeClr val="tx1"/>
                          </a:solidFill>
                        </a:rPr>
                        <a:t>Band</a:t>
                      </a:r>
                      <a:endParaRPr lang="en-US" sz="1100" dirty="0">
                        <a:solidFill>
                          <a:schemeClr val="tx1"/>
                        </a:solidFill>
                      </a:endParaRPr>
                    </a:p>
                  </a:txBody>
                  <a:tcPr/>
                </a:tc>
                <a:tc>
                  <a:txBody>
                    <a:bodyPr/>
                    <a:lstStyle/>
                    <a:p>
                      <a:pPr algn="ctr"/>
                      <a:r>
                        <a:rPr lang="en-US" sz="1100" dirty="0" err="1" smtClean="0">
                          <a:solidFill>
                            <a:schemeClr val="tx1"/>
                          </a:solidFill>
                        </a:rPr>
                        <a:t>Freq</a:t>
                      </a:r>
                      <a:endParaRPr lang="en-US" sz="11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(um)</a:t>
                      </a:r>
                      <a:endParaRPr lang="en-US" sz="1100" dirty="0">
                        <a:solidFill>
                          <a:schemeClr val="tx1"/>
                        </a:solidFill>
                      </a:endParaRPr>
                    </a:p>
                  </a:txBody>
                  <a:tcPr/>
                </a:tc>
                <a:tc>
                  <a:txBody>
                    <a:bodyPr/>
                    <a:lstStyle/>
                    <a:p>
                      <a:pPr algn="ctr"/>
                      <a:r>
                        <a:rPr lang="en-US" sz="1100" dirty="0" smtClean="0">
                          <a:solidFill>
                            <a:schemeClr val="tx1"/>
                          </a:solidFill>
                        </a:rPr>
                        <a:t>Spec</a:t>
                      </a:r>
                    </a:p>
                    <a:p>
                      <a:pPr algn="ctr"/>
                      <a:r>
                        <a:rPr lang="en-US" sz="1100" dirty="0" smtClean="0">
                          <a:solidFill>
                            <a:schemeClr val="tx1"/>
                          </a:solidFill>
                        </a:rPr>
                        <a:t>(K)</a:t>
                      </a:r>
                      <a:endParaRPr lang="en-US" sz="1100" dirty="0">
                        <a:solidFill>
                          <a:schemeClr val="tx1"/>
                        </a:solidFill>
                      </a:endParaRPr>
                    </a:p>
                  </a:txBody>
                  <a:tcPr/>
                </a:tc>
                <a:tc>
                  <a:txBody>
                    <a:bodyPr/>
                    <a:lstStyle/>
                    <a:p>
                      <a:pPr algn="ctr"/>
                      <a:r>
                        <a:rPr lang="en-US" sz="1100" dirty="0" smtClean="0">
                          <a:solidFill>
                            <a:schemeClr val="tx1"/>
                          </a:solidFill>
                        </a:rPr>
                        <a:t>Worst Case Estimate*</a:t>
                      </a:r>
                      <a:endParaRPr lang="en-US" sz="11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sz="1100" dirty="0" smtClean="0">
                          <a:solidFill>
                            <a:schemeClr val="tx1"/>
                          </a:solidFill>
                        </a:rPr>
                        <a:t>GOES-12</a:t>
                      </a:r>
                    </a:p>
                    <a:p>
                      <a:pPr algn="r"/>
                      <a:r>
                        <a:rPr lang="en-US" sz="1100" dirty="0" smtClean="0">
                          <a:solidFill>
                            <a:schemeClr val="tx1"/>
                          </a:solidFill>
                        </a:rPr>
                        <a:t>Band</a:t>
                      </a:r>
                      <a:endParaRPr lang="en-US" sz="11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en-US" sz="1100" dirty="0" err="1" smtClean="0">
                          <a:solidFill>
                            <a:schemeClr val="tx1"/>
                          </a:solidFill>
                        </a:rPr>
                        <a:t>Freq</a:t>
                      </a:r>
                      <a:endParaRPr lang="en-US" sz="11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(um)</a:t>
                      </a:r>
                    </a:p>
                  </a:txBody>
                  <a:tcPr/>
                </a:tc>
                <a:tc>
                  <a:txBody>
                    <a:bodyPr/>
                    <a:lstStyle/>
                    <a:p>
                      <a:pPr algn="ctr"/>
                      <a:r>
                        <a:rPr lang="en-US" sz="1100" dirty="0" smtClean="0">
                          <a:solidFill>
                            <a:schemeClr val="tx1"/>
                          </a:solidFill>
                        </a:rPr>
                        <a:t>Spec</a:t>
                      </a:r>
                    </a:p>
                    <a:p>
                      <a:pPr algn="ctr"/>
                      <a:r>
                        <a:rPr lang="en-US" sz="1100" dirty="0" smtClean="0">
                          <a:solidFill>
                            <a:schemeClr val="tx1"/>
                          </a:solidFill>
                        </a:rPr>
                        <a:t>(K)</a:t>
                      </a:r>
                      <a:endParaRPr lang="en-US" sz="1100" dirty="0">
                        <a:solidFill>
                          <a:schemeClr val="tx1"/>
                        </a:solidFill>
                      </a:endParaRPr>
                    </a:p>
                  </a:txBody>
                  <a:tcPr/>
                </a:tc>
                <a:tc>
                  <a:txBody>
                    <a:bodyPr/>
                    <a:lstStyle/>
                    <a:p>
                      <a:pPr algn="ctr"/>
                      <a:r>
                        <a:rPr lang="en-US" sz="1100" dirty="0" smtClean="0">
                          <a:solidFill>
                            <a:schemeClr val="tx1"/>
                          </a:solidFill>
                        </a:rPr>
                        <a:t>Measured</a:t>
                      </a:r>
                    </a:p>
                    <a:p>
                      <a:pPr algn="ctr"/>
                      <a:r>
                        <a:rPr lang="en-US" sz="1100" dirty="0" smtClean="0">
                          <a:solidFill>
                            <a:schemeClr val="tx1"/>
                          </a:solidFill>
                        </a:rPr>
                        <a:t>(PLT)</a:t>
                      </a:r>
                      <a:endParaRPr lang="en-US" sz="1100" dirty="0">
                        <a:solidFill>
                          <a:schemeClr val="tx1"/>
                        </a:solidFill>
                      </a:endParaRPr>
                    </a:p>
                  </a:txBody>
                  <a:tcPr/>
                </a:tc>
              </a:tr>
              <a:tr h="314724">
                <a:tc>
                  <a:txBody>
                    <a:bodyPr/>
                    <a:lstStyle/>
                    <a:p>
                      <a:pPr algn="r"/>
                      <a:r>
                        <a:rPr lang="en-US" sz="1200" dirty="0" smtClean="0">
                          <a:solidFill>
                            <a:schemeClr val="tx1"/>
                          </a:solidFill>
                          <a:latin typeface="+mj-lt"/>
                        </a:rPr>
                        <a:t>7</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n-lt"/>
                        </a:rPr>
                        <a:t>3.9</a:t>
                      </a:r>
                      <a:endParaRPr lang="en-US" sz="12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0.1</a:t>
                      </a:r>
                      <a:endParaRPr lang="en-US" sz="1200" dirty="0">
                        <a:solidFill>
                          <a:schemeClr val="tx1"/>
                        </a:solidFill>
                        <a:latin typeface="+mn-lt"/>
                      </a:endParaRPr>
                    </a:p>
                  </a:txBody>
                  <a:tcPr anchor="ctr"/>
                </a:tc>
                <a:tc>
                  <a:txBody>
                    <a:bodyPr/>
                    <a:lstStyle/>
                    <a:p>
                      <a:pPr algn="ctr"/>
                      <a:r>
                        <a:rPr lang="en-US" sz="1200" dirty="0" smtClean="0">
                          <a:solidFill>
                            <a:schemeClr val="tx1"/>
                          </a:solidFill>
                          <a:latin typeface="+mj-lt"/>
                        </a:rPr>
                        <a:t>0.10</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200" dirty="0" smtClean="0">
                          <a:solidFill>
                            <a:schemeClr val="tx1"/>
                          </a:solidFill>
                          <a:latin typeface="+mj-lt"/>
                        </a:rPr>
                        <a:t>2</a:t>
                      </a: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smtClean="0">
                          <a:solidFill>
                            <a:schemeClr val="tx1"/>
                          </a:solidFill>
                          <a:latin typeface="+mj-lt"/>
                        </a:rPr>
                        <a:t>3.9</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1.4</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0.13</a:t>
                      </a:r>
                      <a:endParaRPr lang="en-US" sz="1200" dirty="0">
                        <a:solidFill>
                          <a:schemeClr val="tx1"/>
                        </a:solidFill>
                        <a:latin typeface="+mj-lt"/>
                      </a:endParaRPr>
                    </a:p>
                  </a:txBody>
                  <a:tcPr anchor="ctr"/>
                </a:tc>
              </a:tr>
              <a:tr h="314724">
                <a:tc>
                  <a:txBody>
                    <a:bodyPr/>
                    <a:lstStyle/>
                    <a:p>
                      <a:pPr algn="r"/>
                      <a:r>
                        <a:rPr lang="en-US" sz="1200" dirty="0" smtClean="0">
                          <a:solidFill>
                            <a:schemeClr val="tx1"/>
                          </a:solidFill>
                          <a:latin typeface="+mj-lt"/>
                        </a:rPr>
                        <a:t>8</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6.185</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0.06</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latin typeface="+mj-lt"/>
                      </a:endParaRPr>
                    </a:p>
                  </a:txBody>
                  <a:tcPr anchor="ctr"/>
                </a:tc>
                <a:tc>
                  <a:txBody>
                    <a:bodyPr/>
                    <a:lstStyle/>
                    <a:p>
                      <a:pPr algn="ctr"/>
                      <a:endParaRPr lang="en-US" sz="1200" dirty="0">
                        <a:solidFill>
                          <a:schemeClr val="tx1"/>
                        </a:solidFill>
                        <a:latin typeface="+mj-lt"/>
                      </a:endParaRPr>
                    </a:p>
                  </a:txBody>
                  <a:tcPr anchor="ctr"/>
                </a:tc>
                <a:tc>
                  <a:txBody>
                    <a:bodyPr/>
                    <a:lstStyle/>
                    <a:p>
                      <a:pPr algn="ctr"/>
                      <a:endParaRPr lang="en-US" sz="1200" dirty="0">
                        <a:solidFill>
                          <a:schemeClr val="tx1"/>
                        </a:solidFill>
                        <a:latin typeface="+mj-lt"/>
                      </a:endParaRPr>
                    </a:p>
                  </a:txBody>
                  <a:tcPr anchor="ctr"/>
                </a:tc>
              </a:tr>
              <a:tr h="314724">
                <a:tc>
                  <a:txBody>
                    <a:bodyPr/>
                    <a:lstStyle/>
                    <a:p>
                      <a:pPr algn="r"/>
                      <a:r>
                        <a:rPr lang="en-US" sz="1200" dirty="0" smtClean="0">
                          <a:solidFill>
                            <a:schemeClr val="tx1"/>
                          </a:solidFill>
                          <a:latin typeface="+mj-lt"/>
                        </a:rPr>
                        <a:t>9</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6.95</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0.09</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200" dirty="0" smtClean="0">
                          <a:solidFill>
                            <a:schemeClr val="tx1"/>
                          </a:solidFill>
                          <a:latin typeface="+mj-lt"/>
                        </a:rPr>
                        <a:t>3</a:t>
                      </a: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smtClean="0">
                          <a:solidFill>
                            <a:schemeClr val="tx1"/>
                          </a:solidFill>
                          <a:latin typeface="+mj-lt"/>
                        </a:rPr>
                        <a:t>6.5</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1.0</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0.15</a:t>
                      </a:r>
                      <a:endParaRPr lang="en-US" sz="1200" dirty="0">
                        <a:solidFill>
                          <a:schemeClr val="tx1"/>
                        </a:solidFill>
                        <a:latin typeface="+mj-lt"/>
                      </a:endParaRPr>
                    </a:p>
                  </a:txBody>
                  <a:tcPr anchor="ctr"/>
                </a:tc>
              </a:tr>
              <a:tr h="314724">
                <a:tc>
                  <a:txBody>
                    <a:bodyPr/>
                    <a:lstStyle/>
                    <a:p>
                      <a:pPr algn="r"/>
                      <a:r>
                        <a:rPr lang="en-US" sz="1200" dirty="0" smtClean="0">
                          <a:solidFill>
                            <a:schemeClr val="tx1"/>
                          </a:solidFill>
                          <a:latin typeface="+mj-lt"/>
                        </a:rPr>
                        <a:t>10</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7.34</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0.11</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latin typeface="+mj-lt"/>
                      </a:endParaRPr>
                    </a:p>
                  </a:txBody>
                  <a:tcPr anchor="ctr"/>
                </a:tc>
                <a:tc>
                  <a:txBody>
                    <a:bodyPr/>
                    <a:lstStyle/>
                    <a:p>
                      <a:pPr algn="ctr"/>
                      <a:endParaRPr lang="en-US" sz="1200">
                        <a:solidFill>
                          <a:schemeClr val="tx1"/>
                        </a:solidFill>
                        <a:latin typeface="+mj-lt"/>
                      </a:endParaRPr>
                    </a:p>
                  </a:txBody>
                  <a:tcPr anchor="ctr"/>
                </a:tc>
                <a:tc>
                  <a:txBody>
                    <a:bodyPr/>
                    <a:lstStyle/>
                    <a:p>
                      <a:pPr algn="ctr"/>
                      <a:endParaRPr lang="en-US" sz="1200" dirty="0">
                        <a:solidFill>
                          <a:schemeClr val="tx1"/>
                        </a:solidFill>
                        <a:latin typeface="+mj-lt"/>
                      </a:endParaRPr>
                    </a:p>
                  </a:txBody>
                  <a:tcPr anchor="ctr"/>
                </a:tc>
              </a:tr>
              <a:tr h="314724">
                <a:tc>
                  <a:txBody>
                    <a:bodyPr/>
                    <a:lstStyle/>
                    <a:p>
                      <a:pPr algn="r"/>
                      <a:r>
                        <a:rPr lang="en-US" sz="1200" dirty="0" smtClean="0">
                          <a:solidFill>
                            <a:schemeClr val="tx1"/>
                          </a:solidFill>
                          <a:latin typeface="+mj-lt"/>
                        </a:rPr>
                        <a:t>11</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8.5</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0.04</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latin typeface="+mj-lt"/>
                      </a:endParaRPr>
                    </a:p>
                  </a:txBody>
                  <a:tcPr anchor="ctr"/>
                </a:tc>
                <a:tc>
                  <a:txBody>
                    <a:bodyPr/>
                    <a:lstStyle/>
                    <a:p>
                      <a:pPr algn="ctr"/>
                      <a:endParaRPr lang="en-US" sz="1200">
                        <a:solidFill>
                          <a:schemeClr val="tx1"/>
                        </a:solidFill>
                        <a:latin typeface="+mj-lt"/>
                      </a:endParaRPr>
                    </a:p>
                  </a:txBody>
                  <a:tcPr anchor="ctr"/>
                </a:tc>
                <a:tc>
                  <a:txBody>
                    <a:bodyPr/>
                    <a:lstStyle/>
                    <a:p>
                      <a:pPr algn="ctr"/>
                      <a:endParaRPr lang="en-US" sz="1200">
                        <a:solidFill>
                          <a:schemeClr val="tx1"/>
                        </a:solidFill>
                        <a:latin typeface="+mj-lt"/>
                      </a:endParaRPr>
                    </a:p>
                  </a:txBody>
                  <a:tcPr anchor="ctr"/>
                </a:tc>
              </a:tr>
              <a:tr h="314724">
                <a:tc>
                  <a:txBody>
                    <a:bodyPr/>
                    <a:lstStyle/>
                    <a:p>
                      <a:pPr algn="r"/>
                      <a:r>
                        <a:rPr lang="en-US" sz="1200" dirty="0" smtClean="0">
                          <a:solidFill>
                            <a:schemeClr val="tx1"/>
                          </a:solidFill>
                          <a:latin typeface="+mj-lt"/>
                        </a:rPr>
                        <a:t>12</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9.61</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0.04</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latin typeface="+mj-lt"/>
                      </a:endParaRPr>
                    </a:p>
                  </a:txBody>
                  <a:tcPr anchor="ctr"/>
                </a:tc>
                <a:tc>
                  <a:txBody>
                    <a:bodyPr/>
                    <a:lstStyle/>
                    <a:p>
                      <a:pPr algn="ctr"/>
                      <a:endParaRPr lang="en-US" sz="1200" dirty="0">
                        <a:solidFill>
                          <a:schemeClr val="tx1"/>
                        </a:solidFill>
                        <a:latin typeface="+mj-lt"/>
                      </a:endParaRPr>
                    </a:p>
                  </a:txBody>
                  <a:tcPr anchor="ctr"/>
                </a:tc>
                <a:tc>
                  <a:txBody>
                    <a:bodyPr/>
                    <a:lstStyle/>
                    <a:p>
                      <a:pPr algn="ctr"/>
                      <a:endParaRPr lang="en-US" sz="1200">
                        <a:solidFill>
                          <a:schemeClr val="tx1"/>
                        </a:solidFill>
                        <a:latin typeface="+mj-lt"/>
                      </a:endParaRPr>
                    </a:p>
                  </a:txBody>
                  <a:tcPr anchor="ctr"/>
                </a:tc>
              </a:tr>
              <a:tr h="314724">
                <a:tc>
                  <a:txBody>
                    <a:bodyPr/>
                    <a:lstStyle/>
                    <a:p>
                      <a:pPr algn="r"/>
                      <a:r>
                        <a:rPr lang="en-US" sz="1200" dirty="0" smtClean="0">
                          <a:solidFill>
                            <a:schemeClr val="tx1"/>
                          </a:solidFill>
                          <a:latin typeface="+mj-lt"/>
                        </a:rPr>
                        <a:t>13</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10.35</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0.05</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latin typeface="+mj-lt"/>
                      </a:endParaRPr>
                    </a:p>
                  </a:txBody>
                  <a:tcPr anchor="ctr"/>
                </a:tc>
                <a:tc>
                  <a:txBody>
                    <a:bodyPr/>
                    <a:lstStyle/>
                    <a:p>
                      <a:pPr algn="ctr"/>
                      <a:endParaRPr lang="en-US" sz="1200" dirty="0">
                        <a:solidFill>
                          <a:schemeClr val="tx1"/>
                        </a:solidFill>
                        <a:latin typeface="+mj-lt"/>
                      </a:endParaRPr>
                    </a:p>
                  </a:txBody>
                  <a:tcPr anchor="ctr"/>
                </a:tc>
                <a:tc>
                  <a:txBody>
                    <a:bodyPr/>
                    <a:lstStyle/>
                    <a:p>
                      <a:pPr algn="ctr"/>
                      <a:endParaRPr lang="en-US" sz="1200">
                        <a:solidFill>
                          <a:schemeClr val="tx1"/>
                        </a:solidFill>
                        <a:latin typeface="+mj-lt"/>
                      </a:endParaRPr>
                    </a:p>
                  </a:txBody>
                  <a:tcPr anchor="ctr"/>
                </a:tc>
              </a:tr>
              <a:tr h="550767">
                <a:tc>
                  <a:txBody>
                    <a:bodyPr/>
                    <a:lstStyle/>
                    <a:p>
                      <a:pPr algn="r"/>
                      <a:r>
                        <a:rPr lang="en-US" sz="1200" dirty="0" smtClean="0">
                          <a:solidFill>
                            <a:schemeClr val="tx1"/>
                          </a:solidFill>
                          <a:latin typeface="+mj-lt"/>
                        </a:rPr>
                        <a:t>14</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11.2</a:t>
                      </a:r>
                    </a:p>
                  </a:txBody>
                  <a:tcPr marL="9525" marR="9525" marT="9525" marB="0" anchor="ctr"/>
                </a:tc>
                <a:tc>
                  <a:txBody>
                    <a:bodyPr/>
                    <a:lstStyle/>
                    <a:p>
                      <a:pPr algn="ctr" fontAlgn="b"/>
                      <a:r>
                        <a:rPr lang="en-US" sz="1200" b="0" i="0" u="none" strike="noStrike" dirty="0" smtClean="0">
                          <a:effectLst/>
                          <a:latin typeface="+mn-lt"/>
                        </a:rPr>
                        <a:t>0.1</a:t>
                      </a:r>
                      <a:endParaRPr lang="en-US" sz="1200" b="0" i="0" u="none" strike="noStrike" dirty="0">
                        <a:effectLst/>
                        <a:latin typeface="+mn-lt"/>
                      </a:endParaRPr>
                    </a:p>
                  </a:txBody>
                  <a:tcPr marL="9525" marR="9525" marT="9525" marB="0" anchor="ctr"/>
                </a:tc>
                <a:tc>
                  <a:txBody>
                    <a:bodyPr/>
                    <a:lstStyle/>
                    <a:p>
                      <a:pPr algn="ctr"/>
                      <a:r>
                        <a:rPr lang="en-US" sz="1200" dirty="0" smtClean="0">
                          <a:solidFill>
                            <a:schemeClr val="tx1"/>
                          </a:solidFill>
                          <a:latin typeface="+mj-lt"/>
                        </a:rPr>
                        <a:t>0.04</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200" dirty="0" smtClean="0">
                          <a:solidFill>
                            <a:schemeClr val="tx1"/>
                          </a:solidFill>
                          <a:latin typeface="+mj-lt"/>
                        </a:rPr>
                        <a:t>4</a:t>
                      </a: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smtClean="0">
                          <a:solidFill>
                            <a:schemeClr val="tx1"/>
                          </a:solidFill>
                          <a:latin typeface="+mj-lt"/>
                        </a:rPr>
                        <a:t>10.7</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0.35</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0.11</a:t>
                      </a:r>
                      <a:endParaRPr lang="en-US" sz="1200" dirty="0">
                        <a:solidFill>
                          <a:schemeClr val="tx1"/>
                        </a:solidFill>
                        <a:latin typeface="+mj-lt"/>
                      </a:endParaRPr>
                    </a:p>
                  </a:txBody>
                  <a:tcPr anchor="ctr"/>
                </a:tc>
              </a:tr>
              <a:tr h="550767">
                <a:tc>
                  <a:txBody>
                    <a:bodyPr/>
                    <a:lstStyle/>
                    <a:p>
                      <a:pPr algn="r"/>
                      <a:r>
                        <a:rPr lang="en-US" sz="1200" dirty="0" smtClean="0">
                          <a:solidFill>
                            <a:schemeClr val="tx1"/>
                          </a:solidFill>
                          <a:latin typeface="+mj-lt"/>
                        </a:rPr>
                        <a:t>15</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12.3</a:t>
                      </a:r>
                    </a:p>
                  </a:txBody>
                  <a:tcPr marL="9525" marR="9525" marT="9525" marB="0" anchor="ctr"/>
                </a:tc>
                <a:tc>
                  <a:txBody>
                    <a:bodyPr/>
                    <a:lstStyle/>
                    <a:p>
                      <a:pPr algn="ctr" fontAlgn="b"/>
                      <a:r>
                        <a:rPr lang="en-US" sz="1200" b="0" i="0" u="none" strike="noStrike" dirty="0">
                          <a:effectLst/>
                          <a:latin typeface="+mn-lt"/>
                        </a:rPr>
                        <a:t>0.1</a:t>
                      </a:r>
                    </a:p>
                  </a:txBody>
                  <a:tcPr marL="9525" marR="9525" marT="9525" marB="0" anchor="ctr"/>
                </a:tc>
                <a:tc>
                  <a:txBody>
                    <a:bodyPr/>
                    <a:lstStyle/>
                    <a:p>
                      <a:pPr algn="ctr"/>
                      <a:r>
                        <a:rPr lang="en-US" sz="1200" dirty="0" smtClean="0">
                          <a:solidFill>
                            <a:schemeClr val="tx1"/>
                          </a:solidFill>
                          <a:latin typeface="+mj-lt"/>
                        </a:rPr>
                        <a:t>0.05</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200" dirty="0" smtClean="0">
                          <a:solidFill>
                            <a:schemeClr val="tx1"/>
                          </a:solidFill>
                          <a:latin typeface="+mj-lt"/>
                        </a:rPr>
                        <a:t>5</a:t>
                      </a: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smtClean="0">
                          <a:solidFill>
                            <a:schemeClr val="tx1"/>
                          </a:solidFill>
                          <a:latin typeface="+mj-lt"/>
                        </a:rPr>
                        <a:t>12.0</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0.35</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a:t>
                      </a:r>
                      <a:endParaRPr lang="en-US" sz="1200" dirty="0">
                        <a:solidFill>
                          <a:schemeClr val="tx1"/>
                        </a:solidFill>
                        <a:latin typeface="+mj-lt"/>
                      </a:endParaRPr>
                    </a:p>
                  </a:txBody>
                  <a:tcPr anchor="ctr"/>
                </a:tc>
              </a:tr>
              <a:tr h="550767">
                <a:tc>
                  <a:txBody>
                    <a:bodyPr/>
                    <a:lstStyle/>
                    <a:p>
                      <a:pPr algn="r"/>
                      <a:r>
                        <a:rPr lang="en-US" sz="1200" dirty="0" smtClean="0">
                          <a:solidFill>
                            <a:schemeClr val="tx1"/>
                          </a:solidFill>
                          <a:latin typeface="+mj-lt"/>
                        </a:rPr>
                        <a:t>16</a:t>
                      </a:r>
                      <a:endParaRPr lang="en-US" sz="1200" dirty="0">
                        <a:solidFill>
                          <a:schemeClr val="tx1"/>
                        </a:solidFill>
                        <a:latin typeface="+mj-lt"/>
                      </a:endParaRPr>
                    </a:p>
                  </a:txBody>
                  <a:tcPr anchor="ctr"/>
                </a:tc>
                <a:tc>
                  <a:txBody>
                    <a:bodyPr/>
                    <a:lstStyle/>
                    <a:p>
                      <a:pPr algn="ctr" fontAlgn="t"/>
                      <a:r>
                        <a:rPr lang="en-US" sz="1200" b="0" i="0" u="none" strike="noStrike" dirty="0">
                          <a:effectLst/>
                          <a:latin typeface="+mn-lt"/>
                        </a:rPr>
                        <a:t>13.3</a:t>
                      </a:r>
                    </a:p>
                  </a:txBody>
                  <a:tcPr marL="9525" marR="9525" marT="9525" marB="0" anchor="ctr"/>
                </a:tc>
                <a:tc>
                  <a:txBody>
                    <a:bodyPr/>
                    <a:lstStyle/>
                    <a:p>
                      <a:pPr algn="ctr" fontAlgn="b"/>
                      <a:r>
                        <a:rPr lang="en-US" sz="1200" b="0" i="0" u="none" strike="noStrike" dirty="0">
                          <a:effectLst/>
                          <a:latin typeface="+mn-lt"/>
                        </a:rPr>
                        <a:t>0.3</a:t>
                      </a:r>
                    </a:p>
                  </a:txBody>
                  <a:tcPr marL="9525" marR="9525" marT="9525" marB="0" anchor="ctr"/>
                </a:tc>
                <a:tc>
                  <a:txBody>
                    <a:bodyPr/>
                    <a:lstStyle/>
                    <a:p>
                      <a:pPr algn="ctr"/>
                      <a:r>
                        <a:rPr lang="en-US" sz="1200" dirty="0" smtClean="0">
                          <a:solidFill>
                            <a:schemeClr val="tx1"/>
                          </a:solidFill>
                          <a:latin typeface="+mj-lt"/>
                        </a:rPr>
                        <a:t>0.14</a:t>
                      </a:r>
                      <a:endParaRPr lang="en-US" sz="12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200" dirty="0" smtClean="0">
                          <a:solidFill>
                            <a:schemeClr val="tx1"/>
                          </a:solidFill>
                          <a:latin typeface="+mj-lt"/>
                        </a:rPr>
                        <a:t>6</a:t>
                      </a:r>
                      <a:endParaRPr lang="en-US" sz="12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smtClean="0">
                          <a:solidFill>
                            <a:schemeClr val="tx1"/>
                          </a:solidFill>
                          <a:latin typeface="+mj-lt"/>
                        </a:rPr>
                        <a:t>13.3</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0.32</a:t>
                      </a:r>
                      <a:endParaRPr lang="en-US" sz="1200" dirty="0">
                        <a:solidFill>
                          <a:schemeClr val="tx1"/>
                        </a:solidFill>
                        <a:latin typeface="+mj-lt"/>
                      </a:endParaRPr>
                    </a:p>
                  </a:txBody>
                  <a:tcPr anchor="ctr"/>
                </a:tc>
                <a:tc>
                  <a:txBody>
                    <a:bodyPr/>
                    <a:lstStyle/>
                    <a:p>
                      <a:pPr algn="ctr"/>
                      <a:r>
                        <a:rPr lang="en-US" sz="1200" dirty="0" smtClean="0">
                          <a:solidFill>
                            <a:schemeClr val="tx1"/>
                          </a:solidFill>
                          <a:latin typeface="+mj-lt"/>
                        </a:rPr>
                        <a:t>0.19</a:t>
                      </a:r>
                      <a:endParaRPr lang="en-US" sz="1200" dirty="0">
                        <a:solidFill>
                          <a:schemeClr val="tx1"/>
                        </a:solidFill>
                        <a:latin typeface="+mj-lt"/>
                      </a:endParaRPr>
                    </a:p>
                  </a:txBody>
                  <a:tcPr anchor="ctr"/>
                </a:tc>
              </a:tr>
            </a:tbl>
          </a:graphicData>
        </a:graphic>
      </p:graphicFrame>
      <p:sp>
        <p:nvSpPr>
          <p:cNvPr id="2" name="Slide Number Placeholder 1"/>
          <p:cNvSpPr>
            <a:spLocks noGrp="1"/>
          </p:cNvSpPr>
          <p:nvPr>
            <p:ph type="sldNum" sz="quarter" idx="12"/>
          </p:nvPr>
        </p:nvSpPr>
        <p:spPr/>
        <p:txBody>
          <a:bodyPr/>
          <a:lstStyle/>
          <a:p>
            <a:fld id="{774E74FF-2236-4B88-9D17-DFCF666A5EBE}" type="slidenum">
              <a:rPr lang="en-US" smtClean="0"/>
              <a:pPr/>
              <a:t>54</a:t>
            </a:fld>
            <a:endParaRPr lang="en-US" dirty="0"/>
          </a:p>
        </p:txBody>
      </p:sp>
    </p:spTree>
    <p:extLst>
      <p:ext uri="{BB962C8B-B14F-4D97-AF65-F5344CB8AC3E}">
        <p14:creationId xmlns:p14="http://schemas.microsoft.com/office/powerpoint/2010/main" val="33486968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884238"/>
          </a:xfrm>
        </p:spPr>
        <p:txBody>
          <a:bodyPr>
            <a:normAutofit fontScale="90000"/>
          </a:bodyPr>
          <a:lstStyle/>
          <a:p>
            <a:r>
              <a:rPr lang="en-US" sz="1800" b="1" dirty="0"/>
              <a:t>8th Annual Symposium on Future Operational Environmental Satellite </a:t>
            </a:r>
            <a:r>
              <a:rPr lang="en-US" sz="1800" b="1" dirty="0" smtClean="0"/>
              <a:t>Systems:  </a:t>
            </a:r>
            <a:br>
              <a:rPr lang="en-US" sz="1800" b="1" dirty="0" smtClean="0"/>
            </a:br>
            <a:r>
              <a:rPr lang="en-US" sz="1600" dirty="0" smtClean="0"/>
              <a:t>Poster </a:t>
            </a:r>
            <a:r>
              <a:rPr lang="en-US" sz="1600" dirty="0"/>
              <a:t>– </a:t>
            </a:r>
            <a:r>
              <a:rPr lang="en-US" sz="1600" dirty="0" smtClean="0"/>
              <a:t>“GRAFIIR: An </a:t>
            </a:r>
            <a:r>
              <a:rPr lang="en-US" sz="1600" dirty="0"/>
              <a:t>Efficient End-to-End GOES-R ABI Product Performance </a:t>
            </a:r>
            <a:r>
              <a:rPr lang="en-US" sz="1600" dirty="0" smtClean="0"/>
              <a:t>Analysis,</a:t>
            </a:r>
            <a:br>
              <a:rPr lang="en-US" sz="1600" dirty="0" smtClean="0"/>
            </a:br>
            <a:r>
              <a:rPr lang="en-US" sz="1600" dirty="0" smtClean="0"/>
              <a:t>Implementation, </a:t>
            </a:r>
            <a:r>
              <a:rPr lang="en-US" sz="1600" dirty="0"/>
              <a:t>and Validation System”</a:t>
            </a:r>
            <a:br>
              <a:rPr lang="en-US" sz="1600" dirty="0"/>
            </a:br>
            <a:r>
              <a:rPr lang="en-US" sz="1600" dirty="0" smtClean="0"/>
              <a:t>UW-Madison/CIMSS: Hong </a:t>
            </a:r>
            <a:r>
              <a:rPr lang="en-US" sz="1600" dirty="0"/>
              <a:t>Zhang, Mat Gunshor, Allen Huang, Eva </a:t>
            </a:r>
            <a:r>
              <a:rPr lang="en-US" sz="1600" dirty="0" err="1"/>
              <a:t>Schiffer</a:t>
            </a:r>
            <a:r>
              <a:rPr lang="en-US" sz="1600" dirty="0"/>
              <a:t>, William </a:t>
            </a:r>
            <a:r>
              <a:rPr lang="en-US" sz="1600" dirty="0" err="1" smtClean="0"/>
              <a:t>Straka</a:t>
            </a:r>
            <a:r>
              <a:rPr lang="en-US" sz="1600" dirty="0" smtClean="0"/>
              <a:t>…</a:t>
            </a:r>
            <a:endParaRPr lang="en-US" sz="1600" dirty="0"/>
          </a:p>
        </p:txBody>
      </p:sp>
      <p:sp>
        <p:nvSpPr>
          <p:cNvPr id="2053" name="Rectangle 5"/>
          <p:cNvSpPr>
            <a:spLocks noGrp="1" noChangeArrowheads="1"/>
          </p:cNvSpPr>
          <p:nvPr>
            <p:ph type="body" sz="half" idx="1"/>
          </p:nvPr>
        </p:nvSpPr>
        <p:spPr/>
        <p:txBody>
          <a:bodyPr>
            <a:normAutofit lnSpcReduction="10000"/>
          </a:bodyPr>
          <a:lstStyle/>
          <a:p>
            <a:pPr>
              <a:lnSpc>
                <a:spcPct val="90000"/>
              </a:lnSpc>
            </a:pPr>
            <a:r>
              <a:rPr lang="en-US" sz="2800" dirty="0" smtClean="0"/>
              <a:t>ABI Waiver analysis</a:t>
            </a:r>
          </a:p>
          <a:p>
            <a:pPr lvl="1">
              <a:lnSpc>
                <a:spcPct val="90000"/>
              </a:lnSpc>
            </a:pPr>
            <a:r>
              <a:rPr lang="en-US" sz="2400" dirty="0" smtClean="0"/>
              <a:t>Impact of instrument effects on products and their ability to meet </a:t>
            </a:r>
            <a:r>
              <a:rPr lang="en-US" sz="2400" dirty="0" err="1" smtClean="0"/>
              <a:t>reqs</a:t>
            </a:r>
            <a:r>
              <a:rPr lang="en-US" sz="2400" dirty="0" smtClean="0"/>
              <a:t>.</a:t>
            </a:r>
          </a:p>
          <a:p>
            <a:pPr>
              <a:lnSpc>
                <a:spcPct val="90000"/>
              </a:lnSpc>
            </a:pPr>
            <a:r>
              <a:rPr lang="en-US" sz="2800" dirty="0" smtClean="0"/>
              <a:t>ABI Instrument Effects </a:t>
            </a:r>
          </a:p>
          <a:p>
            <a:pPr lvl="1">
              <a:lnSpc>
                <a:spcPct val="90000"/>
              </a:lnSpc>
            </a:pPr>
            <a:r>
              <a:rPr lang="en-US" sz="2400" dirty="0" smtClean="0"/>
              <a:t>Simulating effects in data</a:t>
            </a:r>
          </a:p>
          <a:p>
            <a:pPr lvl="2">
              <a:lnSpc>
                <a:spcPct val="90000"/>
              </a:lnSpc>
            </a:pPr>
            <a:r>
              <a:rPr lang="en-US" sz="2000" dirty="0"/>
              <a:t>(noise, </a:t>
            </a:r>
            <a:r>
              <a:rPr lang="en-US" sz="2000" dirty="0" smtClean="0"/>
              <a:t>nav., cal.,…)</a:t>
            </a:r>
            <a:endParaRPr lang="en-US" sz="2000" dirty="0"/>
          </a:p>
          <a:p>
            <a:pPr>
              <a:lnSpc>
                <a:spcPct val="90000"/>
              </a:lnSpc>
            </a:pPr>
            <a:r>
              <a:rPr lang="en-US" sz="2800" dirty="0" smtClean="0"/>
              <a:t>“Connecting </a:t>
            </a:r>
            <a:r>
              <a:rPr lang="en-US" sz="2800" dirty="0"/>
              <a:t>the </a:t>
            </a:r>
            <a:r>
              <a:rPr lang="en-US" sz="2800" dirty="0" smtClean="0"/>
              <a:t>dots”</a:t>
            </a:r>
          </a:p>
          <a:p>
            <a:pPr lvl="2">
              <a:lnSpc>
                <a:spcPct val="90000"/>
              </a:lnSpc>
            </a:pPr>
            <a:r>
              <a:rPr lang="en-US" sz="2000" dirty="0" smtClean="0"/>
              <a:t>Product algorithms, proxy data, frameworks,…</a:t>
            </a:r>
            <a:endParaRPr lang="en-US" sz="2000" dirty="0"/>
          </a:p>
          <a:p>
            <a:pPr>
              <a:lnSpc>
                <a:spcPct val="90000"/>
              </a:lnSpc>
            </a:pPr>
            <a:r>
              <a:rPr lang="en-US" sz="2800" dirty="0" smtClean="0"/>
              <a:t>GOES-R ABI Validation</a:t>
            </a:r>
          </a:p>
          <a:p>
            <a:pPr lvl="1">
              <a:lnSpc>
                <a:spcPct val="90000"/>
              </a:lnSpc>
            </a:pPr>
            <a:r>
              <a:rPr lang="en-US" sz="2400" dirty="0" smtClean="0"/>
              <a:t>Clouds, soundings</a:t>
            </a:r>
            <a:r>
              <a:rPr lang="en-US" sz="2400" dirty="0"/>
              <a:t>, </a:t>
            </a:r>
            <a:r>
              <a:rPr lang="en-US" sz="2400" dirty="0" smtClean="0"/>
              <a:t>winds, </a:t>
            </a:r>
            <a:r>
              <a:rPr lang="en-US" sz="2400" dirty="0" err="1" smtClean="0"/>
              <a:t>etc</a:t>
            </a:r>
            <a:r>
              <a:rPr lang="en-US" sz="2400" dirty="0" smtClean="0"/>
              <a:t>; implementation</a:t>
            </a:r>
          </a:p>
        </p:txBody>
      </p:sp>
      <p:pic>
        <p:nvPicPr>
          <p:cNvPr id="2074" name="Picture 2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695"/>
          <a:stretch/>
        </p:blipFill>
        <p:spPr bwMode="auto">
          <a:xfrm>
            <a:off x="4495800" y="1524000"/>
            <a:ext cx="4618730" cy="300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24600" y="2677180"/>
            <a:ext cx="762000" cy="523220"/>
          </a:xfrm>
          <a:prstGeom prst="rect">
            <a:avLst/>
          </a:prstGeom>
          <a:noFill/>
        </p:spPr>
        <p:txBody>
          <a:bodyPr wrap="square" rtlCol="0">
            <a:spAutoFit/>
          </a:bodyPr>
          <a:lstStyle/>
          <a:p>
            <a:r>
              <a:rPr lang="en-US" sz="1400" b="1" dirty="0" smtClean="0">
                <a:solidFill>
                  <a:srgbClr val="0000FF"/>
                </a:solidFill>
              </a:rPr>
              <a:t>HTML</a:t>
            </a:r>
          </a:p>
          <a:p>
            <a:r>
              <a:rPr lang="en-US" sz="1400" b="1" dirty="0" smtClean="0">
                <a:solidFill>
                  <a:srgbClr val="0000FF"/>
                </a:solidFill>
              </a:rPr>
              <a:t>Report</a:t>
            </a:r>
            <a:endParaRPr lang="en-US" sz="1400" b="1" dirty="0">
              <a:solidFill>
                <a:srgbClr val="0000FF"/>
              </a:solidFil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40"/>
          <a:stretch/>
        </p:blipFill>
        <p:spPr bwMode="auto">
          <a:xfrm>
            <a:off x="5794555" y="4572000"/>
            <a:ext cx="3044606" cy="19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4595336"/>
            <a:ext cx="1271956" cy="738664"/>
          </a:xfrm>
          <a:prstGeom prst="rect">
            <a:avLst/>
          </a:prstGeom>
          <a:noFill/>
          <a:ln>
            <a:solidFill>
              <a:schemeClr val="tx1"/>
            </a:solidFill>
          </a:ln>
        </p:spPr>
        <p:txBody>
          <a:bodyPr wrap="square" rtlCol="0">
            <a:spAutoFit/>
          </a:bodyPr>
          <a:lstStyle/>
          <a:p>
            <a:r>
              <a:rPr lang="en-US" sz="1400" b="1" dirty="0" smtClean="0">
                <a:solidFill>
                  <a:srgbClr val="0000FF"/>
                </a:solidFill>
                <a:latin typeface="Times New Roman" pitchFamily="18" charset="0"/>
                <a:cs typeface="Times New Roman" pitchFamily="18" charset="0"/>
              </a:rPr>
              <a:t>GRAFIIR Responds to ABI Waivers:</a:t>
            </a:r>
          </a:p>
        </p:txBody>
      </p:sp>
      <p:sp>
        <p:nvSpPr>
          <p:cNvPr id="2" name="Slide Number Placeholder 1"/>
          <p:cNvSpPr>
            <a:spLocks noGrp="1"/>
          </p:cNvSpPr>
          <p:nvPr>
            <p:ph type="sldNum" sz="quarter" idx="12"/>
          </p:nvPr>
        </p:nvSpPr>
        <p:spPr/>
        <p:txBody>
          <a:bodyPr/>
          <a:lstStyle/>
          <a:p>
            <a:fld id="{774E74FF-2236-4B88-9D17-DFCF666A5EBE}" type="slidenum">
              <a:rPr lang="en-US" smtClean="0"/>
              <a:pPr/>
              <a:t>55</a:t>
            </a:fld>
            <a:endParaRPr lang="en-US" dirty="0"/>
          </a:p>
        </p:txBody>
      </p:sp>
    </p:spTree>
    <p:extLst>
      <p:ext uri="{BB962C8B-B14F-4D97-AF65-F5344CB8AC3E}">
        <p14:creationId xmlns:p14="http://schemas.microsoft.com/office/powerpoint/2010/main" val="15427715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609600"/>
            <a:ext cx="9144000" cy="520700"/>
          </a:xfrm>
        </p:spPr>
        <p:txBody>
          <a:bodyPr>
            <a:normAutofit/>
          </a:bodyPr>
          <a:lstStyle/>
          <a:p>
            <a:pPr algn="ctr" eaLnBrk="1" hangingPunct="1"/>
            <a:r>
              <a:rPr lang="en-US" altLang="zh-CN" sz="1800" b="1" dirty="0" smtClean="0">
                <a:solidFill>
                  <a:schemeClr val="folHlink"/>
                </a:solidFill>
              </a:rPr>
              <a:t>Assimilating AIRS Soundings with WRF/3DVAR for Hurricane Forecast Improvement</a:t>
            </a:r>
            <a:endParaRPr lang="zh-CN" altLang="en-US" sz="1800" b="1" dirty="0" smtClean="0">
              <a:solidFill>
                <a:schemeClr val="folHlink"/>
              </a:solidFill>
            </a:endParaRPr>
          </a:p>
        </p:txBody>
      </p:sp>
      <p:sp>
        <p:nvSpPr>
          <p:cNvPr id="2" name="Slide Number Placeholder 1"/>
          <p:cNvSpPr>
            <a:spLocks noGrp="1"/>
          </p:cNvSpPr>
          <p:nvPr>
            <p:ph type="sldNum" sz="quarter" idx="12"/>
          </p:nvPr>
        </p:nvSpPr>
        <p:spPr/>
        <p:txBody>
          <a:bodyPr/>
          <a:lstStyle/>
          <a:p>
            <a:fld id="{4811FE87-FA50-425C-B77B-0916B103A462}" type="slidenum">
              <a:rPr lang="en-US" smtClean="0"/>
              <a:t>56</a:t>
            </a:fld>
            <a:endParaRPr lang="en-US"/>
          </a:p>
        </p:txBody>
      </p:sp>
      <p:sp>
        <p:nvSpPr>
          <p:cNvPr id="3075" name="Rectangle 5"/>
          <p:cNvSpPr>
            <a:spLocks noChangeArrowheads="1"/>
          </p:cNvSpPr>
          <p:nvPr/>
        </p:nvSpPr>
        <p:spPr bwMode="auto">
          <a:xfrm>
            <a:off x="395288" y="1752600"/>
            <a:ext cx="8520112"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66688" indent="-166688">
              <a:buFont typeface="Wingdings" pitchFamily="2" charset="2"/>
              <a:buChar char="Ø"/>
            </a:pPr>
            <a:r>
              <a:rPr lang="en-US" altLang="zh-CN" sz="1300" dirty="0"/>
              <a:t>Satellite products, such as T and Q, can be directly assimilated in the NWP models to capture the initial conditions, thus to improve the forecasts.</a:t>
            </a:r>
          </a:p>
          <a:p>
            <a:pPr marL="166688" indent="-166688">
              <a:buFont typeface="Wingdings" pitchFamily="2" charset="2"/>
              <a:buChar char="Ø"/>
            </a:pPr>
            <a:r>
              <a:rPr lang="en-US" altLang="zh-CN" sz="1300" dirty="0"/>
              <a:t>Quality control is the essential step to start with.</a:t>
            </a:r>
          </a:p>
          <a:p>
            <a:pPr marL="166688" indent="-166688">
              <a:buFont typeface="Wingdings" pitchFamily="2" charset="2"/>
              <a:buChar char="Ø"/>
            </a:pPr>
            <a:r>
              <a:rPr lang="en-US" altLang="zh-CN" sz="1300" dirty="0"/>
              <a:t>Results from the experiments with AIRS profiles from single field-of-view (SFOV) research product show some positive impacts and encouraging improvements on the HT, SLP and SPD forecasts for Hurricane Ike (2008). </a:t>
            </a:r>
          </a:p>
        </p:txBody>
      </p:sp>
      <p:grpSp>
        <p:nvGrpSpPr>
          <p:cNvPr id="3076" name="Group 6"/>
          <p:cNvGrpSpPr>
            <a:grpSpLocks/>
          </p:cNvGrpSpPr>
          <p:nvPr/>
        </p:nvGrpSpPr>
        <p:grpSpPr bwMode="auto">
          <a:xfrm>
            <a:off x="490538" y="2819400"/>
            <a:ext cx="8424862" cy="4081462"/>
            <a:chOff x="-204" y="205"/>
            <a:chExt cx="6391" cy="4616"/>
          </a:xfrm>
        </p:grpSpPr>
        <p:pic>
          <p:nvPicPr>
            <p:cNvPr id="3080" name="Picture 7" descr="track6hr_cycle_6hr2dy_dt60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 y="402"/>
              <a:ext cx="6391" cy="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8"/>
            <p:cNvSpPr txBox="1">
              <a:spLocks noChangeArrowheads="1"/>
            </p:cNvSpPr>
            <p:nvPr/>
          </p:nvSpPr>
          <p:spPr bwMode="auto">
            <a:xfrm>
              <a:off x="884" y="205"/>
              <a:ext cx="4308"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eaLnBrk="1" hangingPunct="1">
                <a:spcBef>
                  <a:spcPct val="50000"/>
                </a:spcBef>
              </a:pPr>
              <a:r>
                <a:rPr lang="en-US" altLang="zh-CN" b="1">
                  <a:solidFill>
                    <a:srgbClr val="FF33CC"/>
                  </a:solidFill>
                  <a:latin typeface="Arial" charset="0"/>
                </a:rPr>
                <a:t>HT                 	           SLP                   	     SPD</a:t>
              </a:r>
            </a:p>
          </p:txBody>
        </p:sp>
        <p:sp>
          <p:nvSpPr>
            <p:cNvPr id="3082" name="Text Box 9"/>
            <p:cNvSpPr txBox="1">
              <a:spLocks noChangeArrowheads="1"/>
            </p:cNvSpPr>
            <p:nvPr/>
          </p:nvSpPr>
          <p:spPr bwMode="auto">
            <a:xfrm>
              <a:off x="203" y="4098"/>
              <a:ext cx="5444" cy="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eaLnBrk="1" hangingPunct="1">
                <a:spcBef>
                  <a:spcPct val="50000"/>
                </a:spcBef>
              </a:pPr>
              <a:r>
                <a:rPr lang="en-US" altLang="zh-CN" sz="1200" dirty="0"/>
                <a:t>Figure 1. Observed and simulated 48-hour hurricane track (HT), minimum sea level pressure (SLP), maximum low-level wind speed (SPD) and their biases. </a:t>
              </a:r>
              <a:endParaRPr lang="zh-CN" altLang="en-US" sz="1200" dirty="0"/>
            </a:p>
          </p:txBody>
        </p:sp>
      </p:grpSp>
      <p:sp>
        <p:nvSpPr>
          <p:cNvPr id="3077" name="Rectangle 12"/>
          <p:cNvSpPr>
            <a:spLocks noChangeArrowheads="1"/>
          </p:cNvSpPr>
          <p:nvPr/>
        </p:nvSpPr>
        <p:spPr bwMode="auto">
          <a:xfrm>
            <a:off x="468313" y="1066800"/>
            <a:ext cx="8351837"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80000"/>
              </a:lnSpc>
              <a:spcBef>
                <a:spcPct val="20000"/>
              </a:spcBef>
              <a:buClr>
                <a:schemeClr val="folHlink"/>
              </a:buClr>
              <a:buSzPct val="60000"/>
              <a:buFont typeface="Wingdings" pitchFamily="2" charset="2"/>
              <a:buNone/>
            </a:pPr>
            <a:r>
              <a:rPr lang="en-US" altLang="zh-CN" sz="1200" b="1" dirty="0"/>
              <a:t>Jing Zheng</a:t>
            </a:r>
            <a:r>
              <a:rPr lang="en-US" altLang="zh-CN" sz="1200" b="1" baseline="30000" dirty="0"/>
              <a:t>1</a:t>
            </a:r>
            <a:r>
              <a:rPr lang="en-US" altLang="zh-CN" sz="1200" b="1" dirty="0"/>
              <a:t>, Jun Li</a:t>
            </a:r>
            <a:r>
              <a:rPr lang="en-US" altLang="zh-CN" sz="1200" b="1" baseline="30000" dirty="0"/>
              <a:t>1</a:t>
            </a:r>
            <a:r>
              <a:rPr lang="en-US" altLang="zh-CN" sz="1200" b="1" dirty="0"/>
              <a:t>, </a:t>
            </a:r>
            <a:r>
              <a:rPr lang="en-US" altLang="zh-CN" sz="1200" b="1" dirty="0" err="1"/>
              <a:t>Jinlong</a:t>
            </a:r>
            <a:r>
              <a:rPr lang="en-US" altLang="zh-CN" sz="1200" b="1" dirty="0"/>
              <a:t> Li</a:t>
            </a:r>
            <a:r>
              <a:rPr lang="en-US" altLang="zh-CN" sz="1200" b="1" baseline="30000" dirty="0"/>
              <a:t>1</a:t>
            </a:r>
            <a:r>
              <a:rPr lang="en-US" altLang="zh-CN" sz="1200" b="1" dirty="0"/>
              <a:t>, Timothy J. Schmit</a:t>
            </a:r>
            <a:r>
              <a:rPr lang="en-US" altLang="zh-CN" sz="1200" b="1" baseline="30000" dirty="0"/>
              <a:t>2</a:t>
            </a:r>
            <a:r>
              <a:rPr lang="en-US" altLang="zh-CN" sz="1200" b="1" dirty="0"/>
              <a:t>, </a:t>
            </a:r>
            <a:r>
              <a:rPr lang="en-US" altLang="zh-CN" sz="1200" b="1" dirty="0" err="1"/>
              <a:t>Zhiquan</a:t>
            </a:r>
            <a:r>
              <a:rPr lang="en-US" altLang="zh-CN" sz="1200" b="1" dirty="0"/>
              <a:t> Liu</a:t>
            </a:r>
            <a:r>
              <a:rPr lang="en-US" altLang="zh-CN" sz="1200" b="1" baseline="30000" dirty="0"/>
              <a:t>3</a:t>
            </a:r>
            <a:endParaRPr lang="en-US" altLang="zh-CN" sz="1200" b="1" dirty="0"/>
          </a:p>
          <a:p>
            <a:pPr algn="ctr">
              <a:lnSpc>
                <a:spcPct val="80000"/>
              </a:lnSpc>
              <a:spcBef>
                <a:spcPct val="20000"/>
              </a:spcBef>
              <a:buClr>
                <a:schemeClr val="folHlink"/>
              </a:buClr>
              <a:buSzPct val="60000"/>
              <a:buFont typeface="Wingdings" pitchFamily="2" charset="2"/>
              <a:buNone/>
            </a:pPr>
            <a:r>
              <a:rPr lang="en-US" altLang="zh-CN" sz="1100" b="1" baseline="30000" dirty="0"/>
              <a:t>1</a:t>
            </a:r>
            <a:r>
              <a:rPr lang="en-US" altLang="zh-CN" sz="1100" i="1" dirty="0"/>
              <a:t>Cooperative Institute for Meteorological Satellite Studies (CIMSS), University of Wisconsin</a:t>
            </a:r>
            <a:r>
              <a:rPr lang="en-US" altLang="zh-CN" sz="1100" i="1" dirty="0">
                <a:latin typeface="Arial" charset="0"/>
              </a:rPr>
              <a:t>—</a:t>
            </a:r>
            <a:r>
              <a:rPr lang="en-US" altLang="zh-CN" sz="1100" i="1" dirty="0"/>
              <a:t>Madison</a:t>
            </a:r>
          </a:p>
          <a:p>
            <a:pPr algn="ctr">
              <a:lnSpc>
                <a:spcPct val="80000"/>
              </a:lnSpc>
              <a:spcBef>
                <a:spcPct val="20000"/>
              </a:spcBef>
              <a:buClr>
                <a:schemeClr val="folHlink"/>
              </a:buClr>
              <a:buSzPct val="60000"/>
              <a:buFont typeface="Wingdings" pitchFamily="2" charset="2"/>
              <a:buNone/>
            </a:pPr>
            <a:r>
              <a:rPr lang="en-US" altLang="zh-CN" sz="1100" b="1" baseline="30000" dirty="0"/>
              <a:t>2</a:t>
            </a:r>
            <a:r>
              <a:rPr lang="en-US" altLang="zh-CN" sz="1100" i="1" dirty="0"/>
              <a:t>Center for Satellite Applications and Research, NESDIS/NOAA</a:t>
            </a:r>
            <a:r>
              <a:rPr lang="en-US" altLang="zh-CN" sz="1100" dirty="0"/>
              <a:t> </a:t>
            </a:r>
          </a:p>
          <a:p>
            <a:pPr algn="ctr">
              <a:lnSpc>
                <a:spcPct val="80000"/>
              </a:lnSpc>
              <a:spcBef>
                <a:spcPct val="20000"/>
              </a:spcBef>
              <a:buClr>
                <a:schemeClr val="folHlink"/>
              </a:buClr>
              <a:buSzPct val="60000"/>
              <a:buFont typeface="Wingdings" pitchFamily="2" charset="2"/>
              <a:buNone/>
            </a:pPr>
            <a:r>
              <a:rPr lang="en-US" altLang="zh-CN" sz="1100" b="1" baseline="30000" dirty="0"/>
              <a:t>3</a:t>
            </a:r>
            <a:r>
              <a:rPr lang="en-US" altLang="zh-CN" sz="1100" i="1" dirty="0"/>
              <a:t>National Center for Atmospheric Research (NCAR)</a:t>
            </a:r>
            <a:r>
              <a:rPr lang="en-US" altLang="zh-CN" sz="1200" dirty="0"/>
              <a:t> </a:t>
            </a:r>
            <a:endParaRPr lang="zh-CN" altLang="en-US" sz="1200" dirty="0"/>
          </a:p>
        </p:txBody>
      </p:sp>
      <p:sp>
        <p:nvSpPr>
          <p:cNvPr id="3078" name="Text Box 19"/>
          <p:cNvSpPr txBox="1">
            <a:spLocks noChangeArrowheads="1"/>
          </p:cNvSpPr>
          <p:nvPr/>
        </p:nvSpPr>
        <p:spPr bwMode="auto">
          <a:xfrm>
            <a:off x="468313" y="238780"/>
            <a:ext cx="83518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algn="ctr" eaLnBrk="1" hangingPunct="1">
              <a:spcBef>
                <a:spcPct val="50000"/>
              </a:spcBef>
            </a:pPr>
            <a:r>
              <a:rPr lang="en-US" altLang="zh-CN" sz="1400" b="1" dirty="0">
                <a:latin typeface="+mj-lt"/>
              </a:rPr>
              <a:t>16th Symposium on Integrated Observing and Assimilation </a:t>
            </a:r>
            <a:r>
              <a:rPr lang="en-US" altLang="zh-CN" sz="1400" b="1" dirty="0" smtClean="0">
                <a:latin typeface="+mj-lt"/>
              </a:rPr>
              <a:t>Systems</a:t>
            </a:r>
            <a:br>
              <a:rPr lang="en-US" altLang="zh-CN" sz="1400" b="1" dirty="0" smtClean="0">
                <a:latin typeface="+mj-lt"/>
              </a:rPr>
            </a:br>
            <a:r>
              <a:rPr lang="en-US" altLang="zh-CN" sz="1400" b="1" dirty="0" smtClean="0">
                <a:latin typeface="+mj-lt"/>
              </a:rPr>
              <a:t>for </a:t>
            </a:r>
            <a:r>
              <a:rPr lang="en-US" altLang="zh-CN" sz="1400" b="1" dirty="0">
                <a:latin typeface="+mj-lt"/>
              </a:rPr>
              <a:t>the Atmosphere, Oceans, and Land Surface (IOAS-AOLS)</a:t>
            </a:r>
            <a:r>
              <a:rPr lang="en-US" altLang="zh-CN" sz="1400" dirty="0">
                <a:latin typeface="+mj-lt"/>
              </a:rPr>
              <a:t> </a:t>
            </a:r>
          </a:p>
        </p:txBody>
      </p:sp>
      <p:sp>
        <p:nvSpPr>
          <p:cNvPr id="4116" name="AutoShape 20"/>
          <p:cNvSpPr>
            <a:spLocks noChangeArrowheads="1"/>
          </p:cNvSpPr>
          <p:nvPr/>
        </p:nvSpPr>
        <p:spPr bwMode="auto">
          <a:xfrm>
            <a:off x="900113" y="304800"/>
            <a:ext cx="1081087" cy="431800"/>
          </a:xfrm>
          <a:prstGeom prst="irregularSeal1">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b="1">
                <a:solidFill>
                  <a:schemeClr val="hlink"/>
                </a:solidFill>
                <a:effectLst>
                  <a:outerShdw blurRad="38100" dist="38100" dir="2700000" algn="tl">
                    <a:srgbClr val="C0C0C0"/>
                  </a:outerShdw>
                </a:effectLst>
              </a:rPr>
              <a:t>5.4</a:t>
            </a:r>
          </a:p>
        </p:txBody>
      </p:sp>
    </p:spTree>
    <p:extLst>
      <p:ext uri="{BB962C8B-B14F-4D97-AF65-F5344CB8AC3E}">
        <p14:creationId xmlns:p14="http://schemas.microsoft.com/office/powerpoint/2010/main" val="2391319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Regional and </a:t>
            </a:r>
            <a:r>
              <a:rPr lang="en-US" dirty="0" err="1" smtClean="0"/>
              <a:t>Mesoscale</a:t>
            </a:r>
            <a:r>
              <a:rPr lang="en-US" dirty="0" smtClean="0"/>
              <a:t> </a:t>
            </a:r>
            <a:r>
              <a:rPr lang="en-US" dirty="0" err="1" smtClean="0"/>
              <a:t>Modelling</a:t>
            </a:r>
            <a:r>
              <a:rPr lang="en-US" dirty="0" smtClean="0"/>
              <a:t>  Branch and CIRA</a:t>
            </a:r>
            <a:endParaRPr lang="en-US" dirty="0"/>
          </a:p>
        </p:txBody>
      </p:sp>
      <p:sp>
        <p:nvSpPr>
          <p:cNvPr id="3" name="Content Placeholder 2"/>
          <p:cNvSpPr>
            <a:spLocks noGrp="1"/>
          </p:cNvSpPr>
          <p:nvPr>
            <p:ph idx="1"/>
          </p:nvPr>
        </p:nvSpPr>
        <p:spPr/>
        <p:txBody>
          <a:bodyPr>
            <a:normAutofit/>
          </a:bodyPr>
          <a:lstStyle/>
          <a:p>
            <a:r>
              <a:rPr lang="en-US" dirty="0" err="1">
                <a:solidFill>
                  <a:srgbClr val="0070C0"/>
                </a:solidFill>
              </a:rPr>
              <a:t>DeMaria</a:t>
            </a:r>
            <a:endParaRPr lang="en-US" dirty="0">
              <a:solidFill>
                <a:srgbClr val="0070C0"/>
              </a:solidFill>
            </a:endParaRPr>
          </a:p>
          <a:p>
            <a:r>
              <a:rPr lang="en-US" dirty="0" err="1">
                <a:solidFill>
                  <a:srgbClr val="0070C0"/>
                </a:solidFill>
              </a:rPr>
              <a:t>Hillger</a:t>
            </a:r>
            <a:r>
              <a:rPr lang="en-US" dirty="0">
                <a:solidFill>
                  <a:srgbClr val="0070C0"/>
                </a:solidFill>
              </a:rPr>
              <a:t> (2)</a:t>
            </a:r>
          </a:p>
          <a:p>
            <a:r>
              <a:rPr lang="en-US" dirty="0">
                <a:solidFill>
                  <a:srgbClr val="0070C0"/>
                </a:solidFill>
              </a:rPr>
              <a:t>Lindsey </a:t>
            </a:r>
            <a:r>
              <a:rPr lang="en-US" dirty="0" smtClean="0">
                <a:solidFill>
                  <a:srgbClr val="0070C0"/>
                </a:solidFill>
              </a:rPr>
              <a:t>(2)</a:t>
            </a:r>
            <a:endParaRPr lang="en-US" dirty="0">
              <a:solidFill>
                <a:srgbClr val="0070C0"/>
              </a:solidFill>
            </a:endParaRPr>
          </a:p>
          <a:p>
            <a:endParaRPr lang="en-US" dirty="0">
              <a:solidFill>
                <a:srgbClr val="0070C0"/>
              </a:solidFill>
            </a:endParaRPr>
          </a:p>
        </p:txBody>
      </p:sp>
      <p:sp>
        <p:nvSpPr>
          <p:cNvPr id="4" name="Slide Number Placeholder 3"/>
          <p:cNvSpPr>
            <a:spLocks noGrp="1"/>
          </p:cNvSpPr>
          <p:nvPr>
            <p:ph type="sldNum" sz="quarter" idx="12"/>
          </p:nvPr>
        </p:nvSpPr>
        <p:spPr/>
        <p:txBody>
          <a:bodyPr/>
          <a:lstStyle/>
          <a:p>
            <a:fld id="{4811FE87-FA50-425C-B77B-0916B103A462}" type="slidenum">
              <a:rPr lang="en-US" smtClean="0"/>
              <a:t>57</a:t>
            </a:fld>
            <a:endParaRPr lang="en-US"/>
          </a:p>
        </p:txBody>
      </p:sp>
    </p:spTree>
    <p:extLst>
      <p:ext uri="{BB962C8B-B14F-4D97-AF65-F5344CB8AC3E}">
        <p14:creationId xmlns:p14="http://schemas.microsoft.com/office/powerpoint/2010/main" val="27476823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22746" y="609600"/>
            <a:ext cx="9144000" cy="1447800"/>
          </a:xfrm>
        </p:spPr>
        <p:txBody>
          <a:bodyPr>
            <a:normAutofit fontScale="90000"/>
          </a:bodyPr>
          <a:lstStyle/>
          <a:p>
            <a:r>
              <a:rPr lang="en-US" sz="2200" b="1" dirty="0" smtClean="0"/>
              <a:t>8</a:t>
            </a:r>
            <a:r>
              <a:rPr lang="en-US" sz="2200" b="1" baseline="30000" dirty="0" smtClean="0"/>
              <a:t>th</a:t>
            </a:r>
            <a:r>
              <a:rPr lang="en-US" sz="2200" b="1" dirty="0" smtClean="0"/>
              <a:t> Symposium on Future Operational Satellite Systems:</a:t>
            </a:r>
            <a:r>
              <a:rPr lang="en-US" sz="2200" dirty="0"/>
              <a:t/>
            </a:r>
            <a:br>
              <a:rPr lang="en-US" sz="2200" dirty="0"/>
            </a:br>
            <a:r>
              <a:rPr lang="en-US" sz="2000" dirty="0"/>
              <a:t>Oral </a:t>
            </a:r>
            <a:r>
              <a:rPr lang="en-US" sz="2000" dirty="0" smtClean="0"/>
              <a:t>Presentation </a:t>
            </a:r>
            <a:r>
              <a:rPr lang="en-US" sz="2000" dirty="0"/>
              <a:t>– </a:t>
            </a:r>
            <a:r>
              <a:rPr lang="en-US" sz="2000" dirty="0" smtClean="0"/>
              <a:t>Applications of ATMS/</a:t>
            </a:r>
            <a:r>
              <a:rPr lang="en-US" sz="2000" dirty="0" err="1" smtClean="0"/>
              <a:t>CrIS</a:t>
            </a:r>
            <a:r>
              <a:rPr lang="en-US" sz="2000" dirty="0" smtClean="0"/>
              <a:t> Soundings to </a:t>
            </a:r>
            <a:br>
              <a:rPr lang="en-US" sz="2000" dirty="0" smtClean="0"/>
            </a:br>
            <a:r>
              <a:rPr lang="en-US" sz="2000" dirty="0" smtClean="0"/>
              <a:t>Tropical Cyclone Analysis and Forecasting</a:t>
            </a:r>
            <a:r>
              <a:rPr lang="en-US" sz="2000" dirty="0"/>
              <a:t/>
            </a:r>
            <a:br>
              <a:rPr lang="en-US" sz="2000" dirty="0"/>
            </a:br>
            <a:r>
              <a:rPr lang="en-US" sz="2000" dirty="0" smtClean="0"/>
              <a:t>Mark DeMaria and John Knaff (NOAA/STAR)</a:t>
            </a:r>
            <a:br>
              <a:rPr lang="en-US" sz="2000" dirty="0" smtClean="0"/>
            </a:br>
            <a:r>
              <a:rPr lang="en-US" sz="2000" dirty="0" smtClean="0"/>
              <a:t>Andrea Schumacher, Jack Dostalek, Robert DeMaria, Dan Welsh (CIRA/CSU) </a:t>
            </a:r>
            <a:endParaRPr lang="en-US" sz="2000" dirty="0"/>
          </a:p>
        </p:txBody>
      </p:sp>
      <p:sp>
        <p:nvSpPr>
          <p:cNvPr id="2053" name="Rectangle 5"/>
          <p:cNvSpPr>
            <a:spLocks noGrp="1" noChangeArrowheads="1"/>
          </p:cNvSpPr>
          <p:nvPr>
            <p:ph type="body" sz="half" idx="1"/>
          </p:nvPr>
        </p:nvSpPr>
        <p:spPr>
          <a:xfrm>
            <a:off x="228600" y="2667000"/>
            <a:ext cx="4495800" cy="3581400"/>
          </a:xfrm>
        </p:spPr>
        <p:txBody>
          <a:bodyPr/>
          <a:lstStyle/>
          <a:p>
            <a:pPr>
              <a:lnSpc>
                <a:spcPct val="90000"/>
              </a:lnSpc>
            </a:pPr>
            <a:r>
              <a:rPr lang="en-US" sz="2000" b="1" dirty="0" smtClean="0"/>
              <a:t>Hurricane Applications of ATMS/</a:t>
            </a:r>
            <a:r>
              <a:rPr lang="en-US" sz="2000" b="1" dirty="0" err="1" smtClean="0"/>
              <a:t>CrIS</a:t>
            </a:r>
            <a:r>
              <a:rPr lang="en-US" sz="2000" b="1" dirty="0" smtClean="0"/>
              <a:t> soundings </a:t>
            </a:r>
          </a:p>
          <a:p>
            <a:pPr>
              <a:lnSpc>
                <a:spcPct val="90000"/>
              </a:lnSpc>
            </a:pPr>
            <a:r>
              <a:rPr lang="en-US" sz="2000" b="1" dirty="0" smtClean="0"/>
              <a:t>Conversion of operational hurricane products from AMSU</a:t>
            </a:r>
          </a:p>
          <a:p>
            <a:pPr lvl="1">
              <a:lnSpc>
                <a:spcPct val="90000"/>
              </a:lnSpc>
            </a:pPr>
            <a:r>
              <a:rPr lang="en-US" sz="2000" b="1" dirty="0" smtClean="0"/>
              <a:t>Intensity/structure estimates</a:t>
            </a:r>
          </a:p>
          <a:p>
            <a:pPr>
              <a:lnSpc>
                <a:spcPct val="90000"/>
              </a:lnSpc>
            </a:pPr>
            <a:r>
              <a:rPr lang="en-US" sz="2000" b="1" dirty="0" smtClean="0"/>
              <a:t>New applications for intensity forecasting</a:t>
            </a:r>
          </a:p>
          <a:p>
            <a:pPr>
              <a:lnSpc>
                <a:spcPct val="90000"/>
              </a:lnSpc>
            </a:pPr>
            <a:r>
              <a:rPr lang="en-US" sz="2000" b="1" smtClean="0"/>
              <a:t>AMSU examples </a:t>
            </a:r>
            <a:r>
              <a:rPr lang="en-US" sz="2000" b="1" dirty="0" smtClean="0"/>
              <a:t>from Hurricane Irene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62200"/>
            <a:ext cx="2857011"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49605" y="5509736"/>
            <a:ext cx="4294395" cy="738664"/>
          </a:xfrm>
          <a:prstGeom prst="rect">
            <a:avLst/>
          </a:prstGeom>
          <a:noFill/>
        </p:spPr>
        <p:txBody>
          <a:bodyPr wrap="square" rtlCol="0">
            <a:spAutoFit/>
          </a:bodyPr>
          <a:lstStyle/>
          <a:p>
            <a:r>
              <a:rPr lang="en-US" sz="1400" b="1" i="1" dirty="0" smtClean="0"/>
              <a:t>Caption: r-z cross section of </a:t>
            </a:r>
            <a:r>
              <a:rPr lang="en-US" sz="1400" b="1" i="1" dirty="0"/>
              <a:t>h</a:t>
            </a:r>
            <a:r>
              <a:rPr lang="en-US" sz="1400" b="1" i="1" dirty="0" smtClean="0"/>
              <a:t>urricane warm core</a:t>
            </a:r>
          </a:p>
          <a:p>
            <a:r>
              <a:rPr lang="en-US" sz="1400" b="1" i="1" dirty="0"/>
              <a:t>f</a:t>
            </a:r>
            <a:r>
              <a:rPr lang="en-US" sz="1400" b="1" i="1" dirty="0" smtClean="0"/>
              <a:t>rom model simulation and AMSU (blue) and </a:t>
            </a:r>
          </a:p>
          <a:p>
            <a:r>
              <a:rPr lang="en-US" sz="1400" b="1" i="1" dirty="0" smtClean="0"/>
              <a:t>ATMS (red) footprint size near nadir</a:t>
            </a:r>
            <a:endParaRPr lang="en-US" sz="1400" b="1" i="1"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58</a:t>
            </a:fld>
            <a:endParaRPr lang="en-US" dirty="0"/>
          </a:p>
        </p:txBody>
      </p:sp>
    </p:spTree>
    <p:extLst>
      <p:ext uri="{BB962C8B-B14F-4D97-AF65-F5344CB8AC3E}">
        <p14:creationId xmlns:p14="http://schemas.microsoft.com/office/powerpoint/2010/main" val="29737182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92162"/>
            <a:ext cx="9144000" cy="731838"/>
          </a:xfrm>
        </p:spPr>
        <p:txBody>
          <a:bodyPr>
            <a:normAutofit fontScale="90000"/>
          </a:bodyPr>
          <a:lstStyle/>
          <a:p>
            <a:r>
              <a:rPr lang="en-US" sz="2200" b="1" dirty="0" smtClean="0"/>
              <a:t>18th </a:t>
            </a:r>
            <a:r>
              <a:rPr lang="en-US" sz="2200" b="1" dirty="0"/>
              <a:t>Conference on </a:t>
            </a:r>
            <a:r>
              <a:rPr lang="en-US" sz="2200" b="1" dirty="0" smtClean="0"/>
              <a:t>Satellite Meteorology, Oceanography, and Climatology:</a:t>
            </a:r>
            <a:r>
              <a:rPr lang="en-US" sz="2800" dirty="0"/>
              <a:t/>
            </a:r>
            <a:br>
              <a:rPr lang="en-US" sz="2800" dirty="0"/>
            </a:br>
            <a:r>
              <a:rPr lang="en-US" sz="1800" dirty="0"/>
              <a:t>Oral </a:t>
            </a:r>
            <a:r>
              <a:rPr lang="en-US" sz="1800" dirty="0" smtClean="0"/>
              <a:t> </a:t>
            </a:r>
            <a:r>
              <a:rPr lang="en-US" sz="1800" dirty="0"/>
              <a:t>– </a:t>
            </a:r>
            <a:r>
              <a:rPr lang="en-US" sz="1800" dirty="0" smtClean="0"/>
              <a:t>“GOES Science Tests: Results of the last two of the current GOES series”</a:t>
            </a:r>
            <a:r>
              <a:rPr lang="en-US" sz="2000" dirty="0"/>
              <a:t/>
            </a:r>
            <a:br>
              <a:rPr lang="en-US" sz="2000" dirty="0"/>
            </a:br>
            <a:r>
              <a:rPr lang="en-US" sz="2000" dirty="0" smtClean="0"/>
              <a:t>Don Hillger and Tim Schmit</a:t>
            </a:r>
            <a:endParaRPr lang="en-US" sz="2000" dirty="0"/>
          </a:p>
        </p:txBody>
      </p:sp>
      <p:sp>
        <p:nvSpPr>
          <p:cNvPr id="2053" name="Rectangle 5"/>
          <p:cNvSpPr>
            <a:spLocks noGrp="1" noChangeArrowheads="1"/>
          </p:cNvSpPr>
          <p:nvPr>
            <p:ph type="body" sz="half" idx="1"/>
          </p:nvPr>
        </p:nvSpPr>
        <p:spPr>
          <a:xfrm>
            <a:off x="152400" y="1752600"/>
            <a:ext cx="4495800" cy="4800600"/>
          </a:xfrm>
        </p:spPr>
        <p:txBody>
          <a:bodyPr/>
          <a:lstStyle/>
          <a:p>
            <a:pPr eaLnBrk="1" hangingPunct="1">
              <a:lnSpc>
                <a:spcPct val="90000"/>
              </a:lnSpc>
            </a:pPr>
            <a:r>
              <a:rPr lang="en-US" sz="1400" i="1" dirty="0" smtClean="0"/>
              <a:t>NOAA Technical Report NESDIS 141</a:t>
            </a:r>
            <a:r>
              <a:rPr lang="en-US" sz="1400" dirty="0" smtClean="0"/>
              <a:t> released </a:t>
            </a:r>
            <a:r>
              <a:rPr lang="en-US" sz="1400" i="1" dirty="0" smtClean="0">
                <a:hlinkClick r:id="rId3"/>
              </a:rPr>
              <a:t>http://rammb.cira.colostate.edu/projects/goes-p/</a:t>
            </a:r>
            <a:r>
              <a:rPr lang="en-US" sz="1400" i="1" dirty="0" smtClean="0"/>
              <a:t> </a:t>
            </a:r>
          </a:p>
          <a:p>
            <a:pPr eaLnBrk="1" hangingPunct="1">
              <a:lnSpc>
                <a:spcPct val="90000"/>
              </a:lnSpc>
            </a:pPr>
            <a:r>
              <a:rPr lang="en-US" sz="1400" dirty="0" smtClean="0"/>
              <a:t>Hillger, D.W., and T.J. Schmit, 2011:  Imager and Sounder Radiance and Product Validation for the GOES-15 Science Test, NOAA Technical Report, NESDIS 141, (November), 101 pp.</a:t>
            </a:r>
          </a:p>
          <a:p>
            <a:pPr eaLnBrk="1" hangingPunct="1">
              <a:lnSpc>
                <a:spcPct val="90000"/>
              </a:lnSpc>
            </a:pPr>
            <a:r>
              <a:rPr lang="en-US" sz="1400" dirty="0" smtClean="0"/>
              <a:t>Report contributors are noted on the inside cover page</a:t>
            </a:r>
          </a:p>
          <a:p>
            <a:pPr eaLnBrk="1" hangingPunct="1">
              <a:lnSpc>
                <a:spcPct val="90000"/>
              </a:lnSpc>
            </a:pPr>
            <a:r>
              <a:rPr lang="en-US" sz="1400" dirty="0" smtClean="0"/>
              <a:t>The Science Test part of Post Launch Testing for GOES-15 occurred in Aug/Sep 2010</a:t>
            </a:r>
          </a:p>
          <a:p>
            <a:pPr eaLnBrk="1" hangingPunct="1">
              <a:lnSpc>
                <a:spcPct val="90000"/>
              </a:lnSpc>
            </a:pPr>
            <a:r>
              <a:rPr lang="en-US" sz="1400" dirty="0" smtClean="0"/>
              <a:t>Science Test coordination involved CIRA, CIMSS, NASA/MSFC, SAB, and OSPO (and others)</a:t>
            </a:r>
          </a:p>
          <a:p>
            <a:pPr eaLnBrk="1" hangingPunct="1">
              <a:lnSpc>
                <a:spcPct val="90000"/>
              </a:lnSpc>
            </a:pPr>
            <a:r>
              <a:rPr lang="en-US" sz="1400" dirty="0" smtClean="0"/>
              <a:t>Several GOES-15 instrument-related issues were addressed</a:t>
            </a:r>
          </a:p>
          <a:p>
            <a:pPr eaLnBrk="1" hangingPunct="1">
              <a:lnSpc>
                <a:spcPct val="90000"/>
              </a:lnSpc>
            </a:pPr>
            <a:r>
              <a:rPr lang="en-US" sz="1400" dirty="0" smtClean="0"/>
              <a:t>Data flow was tested to the AWIPS/NWS level</a:t>
            </a:r>
          </a:p>
          <a:p>
            <a:pPr eaLnBrk="1" hangingPunct="1">
              <a:lnSpc>
                <a:spcPct val="90000"/>
              </a:lnSpc>
            </a:pPr>
            <a:r>
              <a:rPr lang="en-US" sz="1400" dirty="0" smtClean="0"/>
              <a:t>Comparisons with AIRS and IASI have found a bias of Imager bands 3 and 6; subsequently mitigated</a:t>
            </a:r>
          </a:p>
          <a:p>
            <a:pPr eaLnBrk="1" hangingPunct="1">
              <a:lnSpc>
                <a:spcPct val="90000"/>
              </a:lnSpc>
            </a:pPr>
            <a:r>
              <a:rPr lang="en-US" sz="1400" dirty="0" smtClean="0"/>
              <a:t>Unique 1-minute rapid scan imagery acquired</a:t>
            </a:r>
          </a:p>
          <a:p>
            <a:pPr eaLnBrk="1" hangingPunct="1">
              <a:lnSpc>
                <a:spcPct val="90000"/>
              </a:lnSpc>
            </a:pPr>
            <a:r>
              <a:rPr lang="en-US" sz="1400" dirty="0" smtClean="0"/>
              <a:t>GOES-15 went operational on 6 December 2011</a:t>
            </a:r>
          </a:p>
          <a:p>
            <a:pPr eaLnBrk="1" hangingPunct="1">
              <a:lnSpc>
                <a:spcPct val="90000"/>
              </a:lnSpc>
            </a:pPr>
            <a:r>
              <a:rPr lang="en-US" sz="1400" dirty="0" smtClean="0"/>
              <a:t>Recommendation for a one-year checkout of GOES-R Advanced Baseline Imager (ABI)</a:t>
            </a:r>
          </a:p>
        </p:txBody>
      </p:sp>
      <p:pic>
        <p:nvPicPr>
          <p:cNvPr id="10" name="Picture 13" descr="D:\GOES-15\NOAA_Tech_Report_Final_141_cover.jpg"/>
          <p:cNvPicPr>
            <a:picLocks noGrp="1" noChangeAspect="1" noChangeArrowheads="1"/>
          </p:cNvPicPr>
          <p:nvPr>
            <p:ph sz="quarter" idx="2"/>
          </p:nvPr>
        </p:nvPicPr>
        <p:blipFill>
          <a:blip r:embed="rId4" cstate="print"/>
          <a:srcRect/>
          <a:stretch>
            <a:fillRect/>
          </a:stretch>
        </p:blipFill>
        <p:spPr bwMode="auto">
          <a:xfrm>
            <a:off x="5791200" y="1704201"/>
            <a:ext cx="2184873" cy="2826919"/>
          </a:xfrm>
          <a:prstGeom prst="rect">
            <a:avLst/>
          </a:prstGeom>
          <a:noFill/>
          <a:ln w="9525">
            <a:solidFill>
              <a:schemeClr val="tx1"/>
            </a:solidFill>
            <a:miter lim="800000"/>
            <a:headEnd/>
            <a:tailEnd/>
          </a:ln>
        </p:spPr>
      </p:pic>
      <p:sp>
        <p:nvSpPr>
          <p:cNvPr id="8" name="Text Box 13"/>
          <p:cNvSpPr txBox="1">
            <a:spLocks noChangeArrowheads="1"/>
          </p:cNvSpPr>
          <p:nvPr/>
        </p:nvSpPr>
        <p:spPr bwMode="auto">
          <a:xfrm>
            <a:off x="5334000" y="4599801"/>
            <a:ext cx="3090863" cy="276999"/>
          </a:xfrm>
          <a:prstGeom prst="rect">
            <a:avLst/>
          </a:prstGeom>
          <a:noFill/>
          <a:ln w="9525" algn="ctr">
            <a:noFill/>
            <a:miter lim="800000"/>
            <a:headEnd/>
            <a:tailEnd/>
          </a:ln>
        </p:spPr>
        <p:txBody>
          <a:bodyPr>
            <a:spAutoFit/>
          </a:bodyPr>
          <a:lstStyle/>
          <a:p>
            <a:pPr algn="ctr">
              <a:spcBef>
                <a:spcPct val="0"/>
              </a:spcBef>
            </a:pPr>
            <a:r>
              <a:rPr lang="en-US" sz="1200" b="1" i="1" dirty="0"/>
              <a:t>NOAA Technical Report NESDIS 141</a:t>
            </a:r>
          </a:p>
        </p:txBody>
      </p:sp>
      <p:sp>
        <p:nvSpPr>
          <p:cNvPr id="9" name="Text Box 4"/>
          <p:cNvSpPr txBox="1">
            <a:spLocks noGrp="1" noChangeArrowheads="1"/>
          </p:cNvSpPr>
          <p:nvPr>
            <p:ph sz="quarter" idx="3"/>
          </p:nvPr>
        </p:nvSpPr>
        <p:spPr bwMode="auto">
          <a:xfrm>
            <a:off x="4648200" y="4939605"/>
            <a:ext cx="4343400" cy="1384995"/>
          </a:xfrm>
          <a:prstGeom prst="rect">
            <a:avLst/>
          </a:prstGeom>
          <a:solidFill>
            <a:srgbClr val="99CCFF"/>
          </a:solidFill>
          <a:ln w="9525">
            <a:noFill/>
            <a:miter lim="800000"/>
            <a:headEnd/>
            <a:tailEnd/>
          </a:ln>
        </p:spPr>
        <p:txBody>
          <a:bodyPr wrap="square">
            <a:spAutoFit/>
          </a:bodyPr>
          <a:lstStyle/>
          <a:p>
            <a:pPr marL="166688" indent="0">
              <a:buNone/>
            </a:pPr>
            <a:r>
              <a:rPr lang="en-US" sz="1400" dirty="0" smtClean="0"/>
              <a:t>Significance:  The NOAA Science test is a critical function to ensure the GOES-P/15 Imager and Sounder are ultimately operational.  There are many goals of the Science Test, including to assess the GOES-15 data, generate products, investigate instrument changes, and collect unique rapid-scan imagery.</a:t>
            </a:r>
            <a:endParaRPr lang="en-US" sz="1400"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59</a:t>
            </a:fld>
            <a:endParaRPr lang="en-US" dirty="0"/>
          </a:p>
        </p:txBody>
      </p:sp>
    </p:spTree>
    <p:extLst>
      <p:ext uri="{BB962C8B-B14F-4D97-AF65-F5344CB8AC3E}">
        <p14:creationId xmlns:p14="http://schemas.microsoft.com/office/powerpoint/2010/main" val="2075651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top-full"/>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779463"/>
          </a:xfrm>
        </p:spPr>
      </p:pic>
      <p:sp>
        <p:nvSpPr>
          <p:cNvPr id="2051" name="Text Box 9"/>
          <p:cNvSpPr txBox="1">
            <a:spLocks noChangeArrowheads="1"/>
          </p:cNvSpPr>
          <p:nvPr/>
        </p:nvSpPr>
        <p:spPr bwMode="auto">
          <a:xfrm>
            <a:off x="221605" y="1988840"/>
            <a:ext cx="5070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buClr>
                <a:srgbClr val="FF0000"/>
              </a:buClr>
            </a:pPr>
            <a:r>
              <a:rPr lang="en-US" sz="1600" dirty="0">
                <a:solidFill>
                  <a:srgbClr val="FF0000"/>
                </a:solidFill>
                <a:latin typeface="Times New Roman" pitchFamily="18" charset="0"/>
                <a:cs typeface="Times New Roman" pitchFamily="18" charset="0"/>
              </a:rPr>
              <a:t>This research aims to generate the following products: </a:t>
            </a:r>
          </a:p>
        </p:txBody>
      </p:sp>
      <p:sp>
        <p:nvSpPr>
          <p:cNvPr id="2052" name="AutoShape 13" descr="Ice in the northern Caspian Sea"/>
          <p:cNvSpPr>
            <a:spLocks noChangeAspect="1" noChangeArrowheads="1"/>
          </p:cNvSpPr>
          <p:nvPr/>
        </p:nvSpPr>
        <p:spPr bwMode="auto">
          <a:xfrm>
            <a:off x="4492625" y="3349625"/>
            <a:ext cx="231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053" name="AutoShape 15" descr="Ice in the northern Caspian Sea"/>
          <p:cNvSpPr>
            <a:spLocks noChangeAspect="1" noChangeArrowheads="1"/>
          </p:cNvSpPr>
          <p:nvPr/>
        </p:nvSpPr>
        <p:spPr bwMode="auto">
          <a:xfrm>
            <a:off x="4492625" y="3349625"/>
            <a:ext cx="231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054" name="AutoShape 19" descr="Ice in the northern Caspian Sea"/>
          <p:cNvSpPr>
            <a:spLocks noChangeAspect="1" noChangeArrowheads="1"/>
          </p:cNvSpPr>
          <p:nvPr/>
        </p:nvSpPr>
        <p:spPr bwMode="auto">
          <a:xfrm>
            <a:off x="4492625" y="3349625"/>
            <a:ext cx="231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055" name="Text Box 6"/>
          <p:cNvSpPr txBox="1">
            <a:spLocks noChangeArrowheads="1"/>
          </p:cNvSpPr>
          <p:nvPr/>
        </p:nvSpPr>
        <p:spPr bwMode="auto">
          <a:xfrm>
            <a:off x="0" y="660737"/>
            <a:ext cx="9144000" cy="103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spcBef>
                <a:spcPct val="50000"/>
              </a:spcBef>
            </a:pPr>
            <a:r>
              <a:rPr lang="en-US" sz="1600" dirty="0" smtClean="0">
                <a:latin typeface="+mj-lt"/>
              </a:rPr>
              <a:t>Development Of An Advanced Technique For Mapping </a:t>
            </a:r>
            <a:br>
              <a:rPr lang="en-US" sz="1600" dirty="0" smtClean="0">
                <a:latin typeface="+mj-lt"/>
              </a:rPr>
            </a:br>
            <a:r>
              <a:rPr lang="en-US" sz="1600" dirty="0" smtClean="0">
                <a:latin typeface="+mj-lt"/>
              </a:rPr>
              <a:t>And Monitoring Sea And Lake Ice For The Future GOES-R Advanced Baseline Imager (ABI)</a:t>
            </a:r>
          </a:p>
          <a:p>
            <a:pPr algn="ctr" eaLnBrk="1" hangingPunct="1">
              <a:lnSpc>
                <a:spcPct val="50000"/>
              </a:lnSpc>
              <a:spcBef>
                <a:spcPct val="50000"/>
              </a:spcBef>
            </a:pPr>
            <a:r>
              <a:rPr lang="en-US" sz="1400" dirty="0" err="1" smtClean="0">
                <a:latin typeface="+mj-lt"/>
              </a:rPr>
              <a:t>Rouzbeh</a:t>
            </a:r>
            <a:r>
              <a:rPr lang="en-US" sz="1400" dirty="0" smtClean="0">
                <a:latin typeface="+mj-lt"/>
              </a:rPr>
              <a:t> </a:t>
            </a:r>
            <a:r>
              <a:rPr lang="en-US" sz="1400" dirty="0" err="1" smtClean="0">
                <a:latin typeface="+mj-lt"/>
              </a:rPr>
              <a:t>Nazari</a:t>
            </a:r>
            <a:r>
              <a:rPr lang="en-US" sz="1400" dirty="0" smtClean="0">
                <a:latin typeface="+mj-lt"/>
              </a:rPr>
              <a:t>, PhD</a:t>
            </a:r>
          </a:p>
          <a:p>
            <a:pPr algn="ctr" eaLnBrk="1" hangingPunct="1">
              <a:lnSpc>
                <a:spcPct val="50000"/>
              </a:lnSpc>
              <a:spcBef>
                <a:spcPct val="50000"/>
              </a:spcBef>
            </a:pPr>
            <a:r>
              <a:rPr lang="en-US" sz="1400" dirty="0" smtClean="0">
                <a:latin typeface="+mj-lt"/>
              </a:rPr>
              <a:t>The City University Of New York, NOAA CREST</a:t>
            </a:r>
            <a:endParaRPr lang="en-US" sz="1400" dirty="0">
              <a:latin typeface="+mj-lt"/>
            </a:endParaRPr>
          </a:p>
        </p:txBody>
      </p:sp>
      <p:pic>
        <p:nvPicPr>
          <p:cNvPr id="205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444" y="2776538"/>
            <a:ext cx="31877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513" y="4341813"/>
            <a:ext cx="3265487"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713" y="1717030"/>
            <a:ext cx="31892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Box 29"/>
          <p:cNvSpPr txBox="1">
            <a:spLocks noChangeArrowheads="1"/>
          </p:cNvSpPr>
          <p:nvPr/>
        </p:nvSpPr>
        <p:spPr bwMode="auto">
          <a:xfrm>
            <a:off x="139030" y="2583309"/>
            <a:ext cx="2396208"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lnSpc>
                <a:spcPct val="110000"/>
              </a:lnSpc>
              <a:spcBef>
                <a:spcPct val="50000"/>
              </a:spcBef>
            </a:pPr>
            <a:r>
              <a:rPr lang="en-US" dirty="0">
                <a:solidFill>
                  <a:srgbClr val="00B050"/>
                </a:solidFill>
                <a:latin typeface="Times New Roman" pitchFamily="18" charset="0"/>
                <a:cs typeface="Times New Roman" pitchFamily="18" charset="0"/>
              </a:rPr>
              <a:t>Product 1: Hourly Ice Map </a:t>
            </a:r>
          </a:p>
        </p:txBody>
      </p:sp>
      <p:sp>
        <p:nvSpPr>
          <p:cNvPr id="2060" name="TextBox 30"/>
          <p:cNvSpPr txBox="1">
            <a:spLocks noChangeArrowheads="1"/>
          </p:cNvSpPr>
          <p:nvPr/>
        </p:nvSpPr>
        <p:spPr bwMode="auto">
          <a:xfrm>
            <a:off x="0" y="3836244"/>
            <a:ext cx="2419350" cy="7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lnSpc>
                <a:spcPct val="110000"/>
              </a:lnSpc>
              <a:spcBef>
                <a:spcPct val="50000"/>
              </a:spcBef>
            </a:pPr>
            <a:r>
              <a:rPr lang="en-US" sz="2000" dirty="0">
                <a:solidFill>
                  <a:srgbClr val="C00000"/>
                </a:solidFill>
                <a:latin typeface="Times New Roman" pitchFamily="18" charset="0"/>
                <a:cs typeface="Times New Roman" pitchFamily="18" charset="0"/>
              </a:rPr>
              <a:t>Product 2: Daily Ice Map with Cloud</a:t>
            </a:r>
          </a:p>
        </p:txBody>
      </p:sp>
      <p:sp>
        <p:nvSpPr>
          <p:cNvPr id="2061" name="TextBox 31"/>
          <p:cNvSpPr txBox="1">
            <a:spLocks noChangeArrowheads="1"/>
          </p:cNvSpPr>
          <p:nvPr/>
        </p:nvSpPr>
        <p:spPr bwMode="auto">
          <a:xfrm>
            <a:off x="0" y="5313798"/>
            <a:ext cx="2535238" cy="142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lnSpc>
                <a:spcPct val="110000"/>
              </a:lnSpc>
              <a:spcBef>
                <a:spcPct val="50000"/>
              </a:spcBef>
            </a:pPr>
            <a:r>
              <a:rPr lang="en-US" sz="1800" dirty="0">
                <a:solidFill>
                  <a:srgbClr val="0000FF"/>
                </a:solidFill>
                <a:latin typeface="Times New Roman" pitchFamily="18" charset="0"/>
                <a:cs typeface="Times New Roman" pitchFamily="18" charset="0"/>
              </a:rPr>
              <a:t>Product 3: Daily Cloud-free ice map </a:t>
            </a:r>
          </a:p>
          <a:p>
            <a:pPr eaLnBrk="1" hangingPunct="1">
              <a:lnSpc>
                <a:spcPct val="110000"/>
              </a:lnSpc>
              <a:spcBef>
                <a:spcPct val="50000"/>
              </a:spcBef>
            </a:pPr>
            <a:r>
              <a:rPr lang="en-US" sz="1800" dirty="0">
                <a:solidFill>
                  <a:srgbClr val="0000FF"/>
                </a:solidFill>
                <a:latin typeface="Times New Roman" pitchFamily="18" charset="0"/>
                <a:cs typeface="Times New Roman" pitchFamily="18" charset="0"/>
              </a:rPr>
              <a:t>(multi-date image composited approach)</a:t>
            </a:r>
          </a:p>
        </p:txBody>
      </p:sp>
      <p:cxnSp>
        <p:nvCxnSpPr>
          <p:cNvPr id="2062" name="Straight Arrow Connector 33"/>
          <p:cNvCxnSpPr>
            <a:cxnSpLocks noChangeShapeType="1"/>
            <a:stCxn id="2059" idx="3"/>
          </p:cNvCxnSpPr>
          <p:nvPr/>
        </p:nvCxnSpPr>
        <p:spPr bwMode="auto">
          <a:xfrm flipV="1">
            <a:off x="2535238" y="2583309"/>
            <a:ext cx="2251992" cy="45243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2063" name="Straight Arrow Connector 35"/>
          <p:cNvCxnSpPr>
            <a:cxnSpLocks noChangeShapeType="1"/>
          </p:cNvCxnSpPr>
          <p:nvPr/>
        </p:nvCxnSpPr>
        <p:spPr bwMode="auto">
          <a:xfrm flipV="1">
            <a:off x="2051720" y="2584450"/>
            <a:ext cx="4032448" cy="192088"/>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064" name="Straight Arrow Connector 38"/>
          <p:cNvCxnSpPr>
            <a:cxnSpLocks noChangeShapeType="1"/>
          </p:cNvCxnSpPr>
          <p:nvPr/>
        </p:nvCxnSpPr>
        <p:spPr bwMode="auto">
          <a:xfrm flipV="1">
            <a:off x="1768475" y="4159250"/>
            <a:ext cx="922338" cy="381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065" name="Straight Arrow Connector 42"/>
          <p:cNvCxnSpPr>
            <a:cxnSpLocks noChangeShapeType="1"/>
          </p:cNvCxnSpPr>
          <p:nvPr/>
        </p:nvCxnSpPr>
        <p:spPr bwMode="auto">
          <a:xfrm flipV="1">
            <a:off x="1835696" y="5839172"/>
            <a:ext cx="4148138" cy="38100"/>
          </a:xfrm>
          <a:prstGeom prst="straightConnector1">
            <a:avLst/>
          </a:prstGeom>
          <a:noFill/>
          <a:ln w="381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1126BDB5-EC8F-4663-A11A-A61615783985}" type="slidenum">
              <a:rPr lang="en-US" smtClean="0"/>
              <a:pPr>
                <a:defRPr/>
              </a:pPr>
              <a:t>6</a:t>
            </a:fld>
            <a:endParaRPr lang="en-US"/>
          </a:p>
        </p:txBody>
      </p:sp>
    </p:spTree>
    <p:extLst>
      <p:ext uri="{BB962C8B-B14F-4D97-AF65-F5344CB8AC3E}">
        <p14:creationId xmlns:p14="http://schemas.microsoft.com/office/powerpoint/2010/main" val="20397661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533400"/>
            <a:ext cx="9144000" cy="808038"/>
          </a:xfrm>
        </p:spPr>
        <p:txBody>
          <a:bodyPr>
            <a:normAutofit fontScale="90000"/>
          </a:bodyPr>
          <a:lstStyle/>
          <a:p>
            <a:r>
              <a:rPr lang="en-US" sz="2700" b="1" dirty="0" smtClean="0"/>
              <a:t>8</a:t>
            </a:r>
            <a:r>
              <a:rPr lang="en-US" sz="2700" b="1" baseline="30000" dirty="0" smtClean="0"/>
              <a:t>th</a:t>
            </a:r>
            <a:r>
              <a:rPr lang="en-US" sz="2700" b="1" dirty="0" smtClean="0"/>
              <a:t> Symposium on Future Operational Satellite Systems:</a:t>
            </a:r>
            <a:r>
              <a:rPr lang="en-US" sz="2800" dirty="0"/>
              <a:t/>
            </a:r>
            <a:br>
              <a:rPr lang="en-US" sz="2800" dirty="0"/>
            </a:br>
            <a:r>
              <a:rPr lang="en-US" sz="2000" dirty="0"/>
              <a:t>Oral </a:t>
            </a:r>
            <a:r>
              <a:rPr lang="en-US" sz="2000" dirty="0" smtClean="0"/>
              <a:t> </a:t>
            </a:r>
            <a:r>
              <a:rPr lang="en-US" sz="2000" dirty="0"/>
              <a:t>– </a:t>
            </a:r>
            <a:r>
              <a:rPr lang="en-US" sz="2000" dirty="0" smtClean="0"/>
              <a:t>“First images and products from VIIRS on NPP”</a:t>
            </a:r>
            <a:r>
              <a:rPr lang="en-US" sz="2000" dirty="0"/>
              <a:t/>
            </a:r>
            <a:br>
              <a:rPr lang="en-US" sz="2000" dirty="0"/>
            </a:br>
            <a:r>
              <a:rPr lang="en-US" sz="2000" dirty="0" smtClean="0"/>
              <a:t>Don Hillger (NOAA/STAR) and Tom Kopp (Aerospace)</a:t>
            </a:r>
            <a:endParaRPr lang="en-US" sz="2000" dirty="0"/>
          </a:p>
        </p:txBody>
      </p:sp>
      <p:sp>
        <p:nvSpPr>
          <p:cNvPr id="2053" name="Rectangle 5"/>
          <p:cNvSpPr>
            <a:spLocks noGrp="1" noChangeArrowheads="1"/>
          </p:cNvSpPr>
          <p:nvPr>
            <p:ph type="body" sz="half" idx="1"/>
          </p:nvPr>
        </p:nvSpPr>
        <p:spPr>
          <a:xfrm>
            <a:off x="228600" y="1600200"/>
            <a:ext cx="4495800" cy="4953000"/>
          </a:xfrm>
        </p:spPr>
        <p:txBody>
          <a:bodyPr/>
          <a:lstStyle/>
          <a:p>
            <a:pPr>
              <a:lnSpc>
                <a:spcPct val="90000"/>
              </a:lnSpc>
            </a:pPr>
            <a:r>
              <a:rPr lang="en-US" sz="1800" b="1" dirty="0" smtClean="0"/>
              <a:t>VIIRS EDR Imagery and Visualization Team </a:t>
            </a:r>
            <a:r>
              <a:rPr lang="en-US" sz="1800" dirty="0" smtClean="0"/>
              <a:t>(includes scientists as several sites: CIRA, CIMSS, NRL, NGDC, NIC, Aerospace, AFWA, and Northrop Grumman)</a:t>
            </a:r>
          </a:p>
          <a:p>
            <a:pPr>
              <a:lnSpc>
                <a:spcPct val="90000"/>
              </a:lnSpc>
            </a:pPr>
            <a:r>
              <a:rPr lang="en-US" sz="1800" dirty="0" smtClean="0"/>
              <a:t>VIIRS includes:</a:t>
            </a:r>
          </a:p>
          <a:p>
            <a:pPr lvl="1">
              <a:lnSpc>
                <a:spcPct val="90000"/>
              </a:lnSpc>
            </a:pPr>
            <a:r>
              <a:rPr lang="en-US" sz="1400" dirty="0" smtClean="0"/>
              <a:t>5 high-resolution (375 m) “I” bands</a:t>
            </a:r>
          </a:p>
          <a:p>
            <a:pPr lvl="1">
              <a:lnSpc>
                <a:spcPct val="90000"/>
              </a:lnSpc>
            </a:pPr>
            <a:r>
              <a:rPr lang="en-US" sz="1400" dirty="0" smtClean="0"/>
              <a:t>16 lower-resolution (750 m) “M” bands</a:t>
            </a:r>
          </a:p>
          <a:p>
            <a:pPr lvl="1">
              <a:lnSpc>
                <a:spcPct val="90000"/>
              </a:lnSpc>
            </a:pPr>
            <a:r>
              <a:rPr lang="en-US" sz="1400" dirty="0" smtClean="0"/>
              <a:t>1 day-night band (375 m)</a:t>
            </a:r>
            <a:endParaRPr lang="en-US" sz="1000" dirty="0" smtClean="0"/>
          </a:p>
          <a:p>
            <a:pPr>
              <a:lnSpc>
                <a:spcPct val="90000"/>
              </a:lnSpc>
            </a:pPr>
            <a:r>
              <a:rPr lang="en-US" sz="1800" dirty="0" smtClean="0"/>
              <a:t>Checkout of </a:t>
            </a:r>
            <a:r>
              <a:rPr lang="en-US" sz="1800" b="1" dirty="0" smtClean="0"/>
              <a:t>NPP VIIRS Imagery </a:t>
            </a:r>
            <a:r>
              <a:rPr lang="en-US" sz="1800" dirty="0" smtClean="0"/>
              <a:t>(qualitatively and quantitatively)</a:t>
            </a:r>
          </a:p>
          <a:p>
            <a:pPr lvl="1">
              <a:lnSpc>
                <a:spcPct val="90000"/>
              </a:lnSpc>
            </a:pPr>
            <a:r>
              <a:rPr lang="en-US" sz="1600" dirty="0" smtClean="0"/>
              <a:t>Visible/reflective imagery</a:t>
            </a:r>
          </a:p>
          <a:p>
            <a:pPr lvl="1">
              <a:lnSpc>
                <a:spcPct val="90000"/>
              </a:lnSpc>
            </a:pPr>
            <a:r>
              <a:rPr lang="en-US" sz="1600" dirty="0" smtClean="0"/>
              <a:t>Infrared/thermal imagery</a:t>
            </a:r>
          </a:p>
          <a:p>
            <a:pPr lvl="1">
              <a:lnSpc>
                <a:spcPct val="90000"/>
              </a:lnSpc>
            </a:pPr>
            <a:r>
              <a:rPr lang="en-US" sz="1600" dirty="0" smtClean="0"/>
              <a:t>Day Night Band (DNB), aka near-constant contrast (NCC) imagery</a:t>
            </a:r>
          </a:p>
          <a:p>
            <a:pPr>
              <a:lnSpc>
                <a:spcPct val="90000"/>
              </a:lnSpc>
            </a:pPr>
            <a:r>
              <a:rPr lang="en-US" sz="1800" dirty="0" smtClean="0"/>
              <a:t>First imagery examples, including </a:t>
            </a:r>
            <a:r>
              <a:rPr lang="en-US" sz="1800" b="1" dirty="0" smtClean="0"/>
              <a:t>true-color imagery </a:t>
            </a:r>
            <a:r>
              <a:rPr lang="en-US" sz="1800" dirty="0" smtClean="0"/>
              <a:t>of interesting phenomena</a:t>
            </a:r>
            <a:endParaRPr lang="en-GB" sz="1200" dirty="0"/>
          </a:p>
        </p:txBody>
      </p:sp>
      <p:pic>
        <p:nvPicPr>
          <p:cNvPr id="9" name="Picture 2" descr="C:\McIDAS-V\true_color_14dec11_0725Z_nepal.png"/>
          <p:cNvPicPr>
            <a:picLocks noGrp="1" noChangeAspect="1" noChangeArrowheads="1"/>
          </p:cNvPicPr>
          <p:nvPr>
            <p:ph sz="quarter" idx="2"/>
          </p:nvPr>
        </p:nvPicPr>
        <p:blipFill>
          <a:blip r:embed="rId3" cstate="print"/>
          <a:srcRect/>
          <a:stretch>
            <a:fillRect/>
          </a:stretch>
        </p:blipFill>
        <p:spPr bwMode="auto">
          <a:xfrm>
            <a:off x="5029200" y="3962400"/>
            <a:ext cx="2743200" cy="2479198"/>
          </a:xfrm>
          <a:prstGeom prst="rect">
            <a:avLst/>
          </a:prstGeom>
          <a:noFill/>
        </p:spPr>
      </p:pic>
      <p:pic>
        <p:nvPicPr>
          <p:cNvPr id="10" name="Picture 3" descr="C:\McIDAS-V\VIIRS_RGB_Kenneth_22nov11_4.png"/>
          <p:cNvPicPr>
            <a:picLocks noChangeAspect="1" noChangeArrowheads="1"/>
          </p:cNvPicPr>
          <p:nvPr/>
        </p:nvPicPr>
        <p:blipFill>
          <a:blip r:embed="rId4" cstate="print"/>
          <a:srcRect/>
          <a:stretch>
            <a:fillRect/>
          </a:stretch>
        </p:blipFill>
        <p:spPr bwMode="auto">
          <a:xfrm>
            <a:off x="5029200" y="1600200"/>
            <a:ext cx="2743200" cy="2277636"/>
          </a:xfrm>
          <a:prstGeom prst="rect">
            <a:avLst/>
          </a:prstGeom>
          <a:noFill/>
        </p:spPr>
      </p:pic>
      <p:sp>
        <p:nvSpPr>
          <p:cNvPr id="8" name="TextBox 7"/>
          <p:cNvSpPr txBox="1"/>
          <p:nvPr/>
        </p:nvSpPr>
        <p:spPr>
          <a:xfrm>
            <a:off x="7848600" y="1981200"/>
            <a:ext cx="1066800" cy="1600438"/>
          </a:xfrm>
          <a:prstGeom prst="rect">
            <a:avLst/>
          </a:prstGeom>
          <a:noFill/>
        </p:spPr>
        <p:txBody>
          <a:bodyPr wrap="square" rtlCol="0">
            <a:spAutoFit/>
          </a:bodyPr>
          <a:lstStyle/>
          <a:p>
            <a:pPr algn="ctr"/>
            <a:r>
              <a:rPr lang="en-US" sz="1400" dirty="0" smtClean="0"/>
              <a:t>True-color (RGB) of Hurricane Kenneth from 22 November 2011 </a:t>
            </a:r>
            <a:endParaRPr lang="en-US" sz="1400" dirty="0"/>
          </a:p>
        </p:txBody>
      </p:sp>
      <p:sp>
        <p:nvSpPr>
          <p:cNvPr id="11" name="TextBox 10"/>
          <p:cNvSpPr txBox="1"/>
          <p:nvPr/>
        </p:nvSpPr>
        <p:spPr>
          <a:xfrm>
            <a:off x="7848600" y="4191000"/>
            <a:ext cx="1066800" cy="2031325"/>
          </a:xfrm>
          <a:prstGeom prst="rect">
            <a:avLst/>
          </a:prstGeom>
          <a:noFill/>
        </p:spPr>
        <p:txBody>
          <a:bodyPr wrap="square" rtlCol="0">
            <a:spAutoFit/>
          </a:bodyPr>
          <a:lstStyle/>
          <a:p>
            <a:pPr algn="ctr"/>
            <a:r>
              <a:rPr lang="en-US" sz="1400" dirty="0" smtClean="0"/>
              <a:t>True-color (RGB) of smog south of the Himalayas from 14 December 2011</a:t>
            </a:r>
            <a:endParaRPr lang="en-US" sz="1400" dirty="0"/>
          </a:p>
        </p:txBody>
      </p:sp>
      <p:sp>
        <p:nvSpPr>
          <p:cNvPr id="2" name="Slide Number Placeholder 1"/>
          <p:cNvSpPr>
            <a:spLocks noGrp="1"/>
          </p:cNvSpPr>
          <p:nvPr>
            <p:ph type="sldNum" sz="quarter" idx="12"/>
          </p:nvPr>
        </p:nvSpPr>
        <p:spPr/>
        <p:txBody>
          <a:bodyPr/>
          <a:lstStyle/>
          <a:p>
            <a:fld id="{774E74FF-2236-4B88-9D17-DFCF666A5EBE}" type="slidenum">
              <a:rPr lang="en-US" smtClean="0"/>
              <a:pPr/>
              <a:t>60</a:t>
            </a:fld>
            <a:endParaRPr lang="en-US" dirty="0"/>
          </a:p>
        </p:txBody>
      </p:sp>
    </p:spTree>
    <p:extLst>
      <p:ext uri="{BB962C8B-B14F-4D97-AF65-F5344CB8AC3E}">
        <p14:creationId xmlns:p14="http://schemas.microsoft.com/office/powerpoint/2010/main" val="19581036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62000"/>
            <a:ext cx="9144000" cy="1066800"/>
          </a:xfrm>
        </p:spPr>
        <p:txBody>
          <a:bodyPr>
            <a:normAutofit fontScale="90000"/>
          </a:bodyPr>
          <a:lstStyle/>
          <a:p>
            <a:r>
              <a:rPr lang="en-US" sz="2000" b="1" dirty="0" smtClean="0"/>
              <a:t>8th Annual Symposium </a:t>
            </a:r>
            <a:r>
              <a:rPr lang="en-US" sz="2000" b="1" dirty="0"/>
              <a:t>on </a:t>
            </a:r>
            <a:r>
              <a:rPr lang="en-US" sz="2000" b="1" dirty="0" smtClean="0"/>
              <a:t>Future Operational Environmental Satellite Systems:</a:t>
            </a:r>
            <a:r>
              <a:rPr lang="en-US" sz="2800" dirty="0"/>
              <a:t/>
            </a:r>
            <a:br>
              <a:rPr lang="en-US" sz="2800" dirty="0"/>
            </a:br>
            <a:r>
              <a:rPr lang="en-US" sz="2000" dirty="0" smtClean="0"/>
              <a:t>Oral Presentation – “The 10.35 µm Band: A More Appropriate Window Band</a:t>
            </a:r>
            <a:br>
              <a:rPr lang="en-US" sz="2000" dirty="0" smtClean="0"/>
            </a:br>
            <a:r>
              <a:rPr lang="en-US" sz="2000" dirty="0" smtClean="0"/>
              <a:t>for the GOES-R ABI Than 11.2 µm?”</a:t>
            </a:r>
            <a:r>
              <a:rPr lang="en-US" sz="2000" dirty="0"/>
              <a:t/>
            </a:r>
            <a:br>
              <a:rPr lang="en-US" sz="2000" dirty="0"/>
            </a:br>
            <a:r>
              <a:rPr lang="en-US" sz="2000" dirty="0" smtClean="0"/>
              <a:t>D. Lindsey, W. MacKenzie, Jr., C. Jewett, T. Schmit, M. Gunshor, L. Grasso</a:t>
            </a:r>
            <a:endParaRPr lang="en-US" sz="2000" dirty="0"/>
          </a:p>
        </p:txBody>
      </p:sp>
      <p:sp>
        <p:nvSpPr>
          <p:cNvPr id="2053" name="Rectangle 5"/>
          <p:cNvSpPr>
            <a:spLocks noGrp="1" noChangeArrowheads="1"/>
          </p:cNvSpPr>
          <p:nvPr>
            <p:ph type="body" sz="half" idx="1"/>
          </p:nvPr>
        </p:nvSpPr>
        <p:spPr>
          <a:xfrm>
            <a:off x="76200" y="2133600"/>
            <a:ext cx="4495800" cy="4071730"/>
          </a:xfrm>
        </p:spPr>
        <p:txBody>
          <a:bodyPr/>
          <a:lstStyle/>
          <a:p>
            <a:pPr>
              <a:lnSpc>
                <a:spcPct val="90000"/>
              </a:lnSpc>
            </a:pPr>
            <a:r>
              <a:rPr lang="en-US" sz="2400" dirty="0" smtClean="0"/>
              <a:t>The ABI will have 2 window IR bands: 10.35 and 11.2 µm</a:t>
            </a:r>
            <a:endParaRPr lang="en-US" sz="2400" dirty="0"/>
          </a:p>
          <a:p>
            <a:pPr lvl="1">
              <a:lnSpc>
                <a:spcPct val="90000"/>
              </a:lnSpc>
            </a:pPr>
            <a:r>
              <a:rPr lang="en-US" sz="2200" dirty="0" smtClean="0"/>
              <a:t>What are the relative advantages of each?</a:t>
            </a:r>
            <a:endParaRPr lang="en-US" sz="2200" dirty="0"/>
          </a:p>
          <a:p>
            <a:pPr>
              <a:lnSpc>
                <a:spcPct val="90000"/>
              </a:lnSpc>
            </a:pPr>
            <a:r>
              <a:rPr lang="en-US" sz="2400" dirty="0" smtClean="0"/>
              <a:t>The </a:t>
            </a:r>
            <a:r>
              <a:rPr lang="en-US" sz="2400" dirty="0"/>
              <a:t>11.2 </a:t>
            </a:r>
            <a:r>
              <a:rPr lang="en-US" sz="2400" dirty="0" smtClean="0"/>
              <a:t>µm band has more water vapor absorption, but 10.35 µm has a little ozone and CO</a:t>
            </a:r>
            <a:r>
              <a:rPr lang="en-US" sz="2400" baseline="-25000" dirty="0" smtClean="0"/>
              <a:t>2</a:t>
            </a:r>
            <a:r>
              <a:rPr lang="en-US" sz="2400" dirty="0" smtClean="0"/>
              <a:t> absorption</a:t>
            </a:r>
          </a:p>
          <a:p>
            <a:pPr>
              <a:lnSpc>
                <a:spcPct val="90000"/>
              </a:lnSpc>
            </a:pPr>
            <a:r>
              <a:rPr lang="en-US" sz="2400" dirty="0" smtClean="0"/>
              <a:t>In this talk, we argue that GOES-R algorithms should actually use </a:t>
            </a:r>
            <a:r>
              <a:rPr lang="en-US" sz="2400" i="1" dirty="0" smtClean="0"/>
              <a:t>both</a:t>
            </a:r>
            <a:r>
              <a:rPr lang="en-US" sz="2400" dirty="0" smtClean="0"/>
              <a:t> bands </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343150"/>
            <a:ext cx="4495800" cy="3371850"/>
          </a:xfrm>
          <a:prstGeom prst="rect">
            <a:avLst/>
          </a:prstGeom>
        </p:spPr>
      </p:pic>
      <p:sp>
        <p:nvSpPr>
          <p:cNvPr id="2" name="Slide Number Placeholder 1"/>
          <p:cNvSpPr>
            <a:spLocks noGrp="1"/>
          </p:cNvSpPr>
          <p:nvPr>
            <p:ph type="sldNum" sz="quarter" idx="12"/>
          </p:nvPr>
        </p:nvSpPr>
        <p:spPr/>
        <p:txBody>
          <a:bodyPr/>
          <a:lstStyle/>
          <a:p>
            <a:fld id="{774E74FF-2236-4B88-9D17-DFCF666A5EBE}" type="slidenum">
              <a:rPr lang="en-US" smtClean="0"/>
              <a:pPr/>
              <a:t>61</a:t>
            </a:fld>
            <a:endParaRPr lang="en-US" dirty="0"/>
          </a:p>
        </p:txBody>
      </p:sp>
    </p:spTree>
    <p:extLst>
      <p:ext uri="{BB962C8B-B14F-4D97-AF65-F5344CB8AC3E}">
        <p14:creationId xmlns:p14="http://schemas.microsoft.com/office/powerpoint/2010/main" val="6520805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62000"/>
            <a:ext cx="9144000" cy="884238"/>
          </a:xfrm>
        </p:spPr>
        <p:txBody>
          <a:bodyPr>
            <a:normAutofit fontScale="90000"/>
          </a:bodyPr>
          <a:lstStyle/>
          <a:p>
            <a:r>
              <a:rPr lang="en-US" sz="2000" b="1" dirty="0" smtClean="0"/>
              <a:t>8th Annual Symposium </a:t>
            </a:r>
            <a:r>
              <a:rPr lang="en-US" sz="2000" b="1" dirty="0"/>
              <a:t>on </a:t>
            </a:r>
            <a:r>
              <a:rPr lang="en-US" sz="2000" b="1" dirty="0" smtClean="0"/>
              <a:t>Future Operational Environmental Satellite Systems:</a:t>
            </a:r>
            <a:r>
              <a:rPr lang="en-US" sz="2800" dirty="0"/>
              <a:t/>
            </a:r>
            <a:br>
              <a:rPr lang="en-US" sz="2800" dirty="0"/>
            </a:br>
            <a:r>
              <a:rPr lang="en-US" sz="2000" dirty="0" smtClean="0"/>
              <a:t>Poster Presentation – “Predicting Where Convective Clouds Will Form with the GOES-R ABI”</a:t>
            </a:r>
            <a:r>
              <a:rPr lang="en-US" sz="2000" dirty="0"/>
              <a:t/>
            </a:r>
            <a:br>
              <a:rPr lang="en-US" sz="2000" dirty="0"/>
            </a:br>
            <a:r>
              <a:rPr lang="en-US" sz="2000" dirty="0" smtClean="0"/>
              <a:t>Dan Lindsey and Louie Grasso</a:t>
            </a:r>
            <a:endParaRPr lang="en-US" sz="2000" dirty="0"/>
          </a:p>
        </p:txBody>
      </p:sp>
      <p:sp>
        <p:nvSpPr>
          <p:cNvPr id="2053" name="Rectangle 5"/>
          <p:cNvSpPr>
            <a:spLocks noGrp="1" noChangeArrowheads="1"/>
          </p:cNvSpPr>
          <p:nvPr>
            <p:ph type="body" sz="half" idx="1"/>
          </p:nvPr>
        </p:nvSpPr>
        <p:spPr>
          <a:xfrm>
            <a:off x="0" y="2057400"/>
            <a:ext cx="4495800" cy="4267200"/>
          </a:xfrm>
        </p:spPr>
        <p:txBody>
          <a:bodyPr>
            <a:normAutofit fontScale="92500" lnSpcReduction="10000"/>
          </a:bodyPr>
          <a:lstStyle/>
          <a:p>
            <a:pPr>
              <a:lnSpc>
                <a:spcPct val="110000"/>
              </a:lnSpc>
            </a:pPr>
            <a:r>
              <a:rPr lang="en-US" sz="2200" dirty="0" smtClean="0"/>
              <a:t>The split window difference (10.35-12.3 µm) is tracked with time to identify areas of deepening low level moisture</a:t>
            </a:r>
            <a:endParaRPr lang="en-US" sz="2200" dirty="0"/>
          </a:p>
          <a:p>
            <a:pPr>
              <a:lnSpc>
                <a:spcPct val="110000"/>
              </a:lnSpc>
            </a:pPr>
            <a:r>
              <a:rPr lang="en-US" sz="2200" dirty="0" smtClean="0"/>
              <a:t>These regions often pinpoint where convective clouds, and sometimes storms, will form hours in advance</a:t>
            </a:r>
          </a:p>
          <a:p>
            <a:pPr>
              <a:lnSpc>
                <a:spcPct val="110000"/>
              </a:lnSpc>
            </a:pPr>
            <a:r>
              <a:rPr lang="en-US" sz="2200" dirty="0" smtClean="0"/>
              <a:t>This work is part of a larger multi-group project to improve Convective Initiation forecasts 1-6 hours in advance</a:t>
            </a:r>
          </a:p>
          <a:p>
            <a:pPr lvl="1">
              <a:lnSpc>
                <a:spcPct val="110000"/>
              </a:lnSpc>
            </a:pPr>
            <a:r>
              <a:rPr lang="en-US" sz="1800" dirty="0" smtClean="0"/>
              <a:t>See the Mecikalski et al. poster  (299) in the same session</a:t>
            </a:r>
            <a:endParaRPr lang="en-US" sz="1800" dirty="0"/>
          </a:p>
        </p:txBody>
      </p:sp>
      <p:pic>
        <p:nvPicPr>
          <p:cNvPr id="8" name="Picture 7" descr="21may11_LWD_4panel.png"/>
          <p:cNvPicPr>
            <a:picLocks noChangeAspect="1"/>
          </p:cNvPicPr>
          <p:nvPr/>
        </p:nvPicPr>
        <p:blipFill>
          <a:blip r:embed="rId3" cstate="print"/>
          <a:stretch>
            <a:fillRect/>
          </a:stretch>
        </p:blipFill>
        <p:spPr>
          <a:xfrm>
            <a:off x="4611757" y="2133600"/>
            <a:ext cx="4379843" cy="3284882"/>
          </a:xfrm>
          <a:prstGeom prst="rect">
            <a:avLst/>
          </a:prstGeom>
        </p:spPr>
      </p:pic>
      <p:sp>
        <p:nvSpPr>
          <p:cNvPr id="2" name="Slide Number Placeholder 1"/>
          <p:cNvSpPr>
            <a:spLocks noGrp="1"/>
          </p:cNvSpPr>
          <p:nvPr>
            <p:ph type="sldNum" sz="quarter" idx="12"/>
          </p:nvPr>
        </p:nvSpPr>
        <p:spPr>
          <a:noFill/>
        </p:spPr>
        <p:txBody>
          <a:bodyPr/>
          <a:lstStyle/>
          <a:p>
            <a:fld id="{774E74FF-2236-4B88-9D17-DFCF666A5EBE}" type="slidenum">
              <a:rPr lang="en-US" sz="1600" b="1" smtClean="0">
                <a:solidFill>
                  <a:srgbClr val="FF0000"/>
                </a:solidFill>
              </a:rPr>
              <a:pPr/>
              <a:t>62</a:t>
            </a:fld>
            <a:endParaRPr lang="en-US" b="1" dirty="0">
              <a:solidFill>
                <a:srgbClr val="FF0000"/>
              </a:solidFill>
            </a:endParaRPr>
          </a:p>
        </p:txBody>
      </p:sp>
    </p:spTree>
    <p:extLst>
      <p:ext uri="{BB962C8B-B14F-4D97-AF65-F5344CB8AC3E}">
        <p14:creationId xmlns:p14="http://schemas.microsoft.com/office/powerpoint/2010/main" val="34651014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5"/>
          <p:cNvSpPr>
            <a:spLocks noGrp="1"/>
          </p:cNvSpPr>
          <p:nvPr>
            <p:ph type="dt" sz="quarter" idx="10"/>
          </p:nvPr>
        </p:nvSpPr>
        <p:spPr>
          <a:ln>
            <a:miter lim="800000"/>
            <a:headEnd/>
            <a:tailEnd/>
          </a:ln>
        </p:spPr>
        <p:txBody>
          <a:bodyPr/>
          <a:lstStyle/>
          <a:p>
            <a:pPr>
              <a:defRPr/>
            </a:pPr>
            <a:r>
              <a:rPr lang="en-US" smtClean="0"/>
              <a:t>22-26 January 2012</a:t>
            </a:r>
          </a:p>
        </p:txBody>
      </p:sp>
      <p:sp>
        <p:nvSpPr>
          <p:cNvPr id="3075" name="Footer Placeholder 6"/>
          <p:cNvSpPr>
            <a:spLocks noGrp="1"/>
          </p:cNvSpPr>
          <p:nvPr>
            <p:ph type="ftr" sz="quarter" idx="11"/>
          </p:nvPr>
        </p:nvSpPr>
        <p:spPr>
          <a:xfrm>
            <a:off x="2743200" y="6553200"/>
            <a:ext cx="4114800" cy="152400"/>
          </a:xfrm>
          <a:ln>
            <a:miter lim="800000"/>
            <a:headEnd/>
            <a:tailEnd/>
          </a:ln>
        </p:spPr>
        <p:txBody>
          <a:bodyPr/>
          <a:lstStyle/>
          <a:p>
            <a:pPr>
              <a:defRPr/>
            </a:pPr>
            <a:r>
              <a:rPr lang="en-US" smtClean="0"/>
              <a:t>92nd AMS Annual Meeting – New Orleans, LA</a:t>
            </a:r>
          </a:p>
        </p:txBody>
      </p:sp>
      <p:sp>
        <p:nvSpPr>
          <p:cNvPr id="3076" name="Rectangle 4"/>
          <p:cNvSpPr>
            <a:spLocks noGrp="1" noChangeArrowheads="1"/>
          </p:cNvSpPr>
          <p:nvPr>
            <p:ph type="title"/>
          </p:nvPr>
        </p:nvSpPr>
        <p:spPr>
          <a:xfrm>
            <a:off x="0" y="944563"/>
            <a:ext cx="9144000" cy="731837"/>
          </a:xfrm>
        </p:spPr>
        <p:txBody>
          <a:bodyPr>
            <a:normAutofit fontScale="90000"/>
          </a:bodyPr>
          <a:lstStyle/>
          <a:p>
            <a:pPr eaLnBrk="1" hangingPunct="1"/>
            <a:r>
              <a:rPr lang="en-US" sz="1600" smtClean="0">
                <a:hlinkClick r:id="rId3"/>
              </a:rPr>
              <a:t>17th Conference on Air Pollution Meteorology with the A&amp;WMA</a:t>
            </a:r>
            <a:r>
              <a:rPr lang="en-US" sz="1600" smtClean="0"/>
              <a:t> </a:t>
            </a:r>
            <a:br>
              <a:rPr lang="en-US" sz="1600" smtClean="0"/>
            </a:br>
            <a:r>
              <a:rPr lang="en-US" sz="1600" smtClean="0">
                <a:solidFill>
                  <a:srgbClr val="0000FF"/>
                </a:solidFill>
              </a:rPr>
              <a:t>Oral– “PM2.5 Retrieval Improvements Over Urban Scenes by Refining Surface Albedo Model”</a:t>
            </a:r>
            <a:br>
              <a:rPr lang="en-US" sz="1600" smtClean="0">
                <a:solidFill>
                  <a:srgbClr val="0000FF"/>
                </a:solidFill>
              </a:rPr>
            </a:br>
            <a:r>
              <a:rPr lang="en-US" sz="1600" smtClean="0">
                <a:solidFill>
                  <a:srgbClr val="0000FF"/>
                </a:solidFill>
              </a:rPr>
              <a:t>A. Picon, B. Madhavan, B. Gross, F. Moshary, S. Ahmed, R. Levy, I. Laslzo</a:t>
            </a:r>
            <a:br>
              <a:rPr lang="en-US" sz="1600" smtClean="0">
                <a:solidFill>
                  <a:srgbClr val="0000FF"/>
                </a:solidFill>
              </a:rPr>
            </a:br>
            <a:endParaRPr lang="en-US" sz="1600" smtClean="0">
              <a:solidFill>
                <a:srgbClr val="0000FF"/>
              </a:solidFill>
            </a:endParaRPr>
          </a:p>
        </p:txBody>
      </p:sp>
      <p:sp>
        <p:nvSpPr>
          <p:cNvPr id="3077" name="Rectangle 5"/>
          <p:cNvSpPr>
            <a:spLocks noGrp="1" noChangeArrowheads="1"/>
          </p:cNvSpPr>
          <p:nvPr>
            <p:ph type="body" sz="half" idx="1"/>
          </p:nvPr>
        </p:nvSpPr>
        <p:spPr>
          <a:xfrm>
            <a:off x="304800" y="1905000"/>
            <a:ext cx="8669338" cy="2209800"/>
          </a:xfrm>
        </p:spPr>
        <p:txBody>
          <a:bodyPr>
            <a:normAutofit lnSpcReduction="10000"/>
          </a:bodyPr>
          <a:lstStyle/>
          <a:p>
            <a:pPr eaLnBrk="1" hangingPunct="1">
              <a:lnSpc>
                <a:spcPct val="90000"/>
              </a:lnSpc>
            </a:pPr>
            <a:r>
              <a:rPr lang="en-US" sz="1800" smtClean="0"/>
              <a:t>MODIS C005 algorithm often overestimates AOD over urban areas</a:t>
            </a:r>
          </a:p>
          <a:p>
            <a:pPr lvl="1" eaLnBrk="1" hangingPunct="1">
              <a:lnSpc>
                <a:spcPct val="90000"/>
              </a:lnSpc>
            </a:pPr>
            <a:r>
              <a:rPr lang="en-US" sz="1800" smtClean="0"/>
              <a:t>A regional model based on surface retrievals using combined MODIS and AERONET data improves accuracy and resolution</a:t>
            </a:r>
          </a:p>
          <a:p>
            <a:pPr eaLnBrk="1" hangingPunct="1">
              <a:lnSpc>
                <a:spcPct val="90000"/>
              </a:lnSpc>
            </a:pPr>
            <a:r>
              <a:rPr lang="en-US" sz="1800" smtClean="0"/>
              <a:t>Current algorithm cannot distinguish between bright urban and soils</a:t>
            </a:r>
          </a:p>
          <a:p>
            <a:pPr lvl="1" eaLnBrk="1" hangingPunct="1">
              <a:lnSpc>
                <a:spcPct val="90000"/>
              </a:lnSpc>
            </a:pPr>
            <a:r>
              <a:rPr lang="en-US" sz="1800" smtClean="0"/>
              <a:t>Consistent with direct spectral mixing models between vegetation and urban materials </a:t>
            </a:r>
          </a:p>
          <a:p>
            <a:pPr eaLnBrk="1" hangingPunct="1">
              <a:lnSpc>
                <a:spcPct val="90000"/>
              </a:lnSpc>
            </a:pPr>
            <a:r>
              <a:rPr lang="en-US" sz="1800" smtClean="0"/>
              <a:t>Removal of AOD Bias based on regional tuning can remove difficulties with PM2.5 estimates  and remove incorrect exceedances</a:t>
            </a:r>
          </a:p>
        </p:txBody>
      </p:sp>
      <p:pic>
        <p:nvPicPr>
          <p:cNvPr id="30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063" y="4786313"/>
            <a:ext cx="1828800"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24400"/>
            <a:ext cx="6559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TextBox 2"/>
          <p:cNvSpPr txBox="1">
            <a:spLocks noChangeArrowheads="1"/>
          </p:cNvSpPr>
          <p:nvPr/>
        </p:nvSpPr>
        <p:spPr bwMode="auto">
          <a:xfrm>
            <a:off x="990600" y="4495800"/>
            <a:ext cx="454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Regional Tuning improves AOD retrieval and resolution</a:t>
            </a:r>
          </a:p>
        </p:txBody>
      </p:sp>
      <p:sp>
        <p:nvSpPr>
          <p:cNvPr id="3081" name="TextBox 3"/>
          <p:cNvSpPr txBox="1">
            <a:spLocks noChangeArrowheads="1"/>
          </p:cNvSpPr>
          <p:nvPr/>
        </p:nvSpPr>
        <p:spPr bwMode="auto">
          <a:xfrm>
            <a:off x="6831013" y="4324350"/>
            <a:ext cx="2119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Removal of biases makes </a:t>
            </a:r>
          </a:p>
          <a:p>
            <a:pPr eaLnBrk="1" hangingPunct="1"/>
            <a:r>
              <a:rPr lang="en-US" sz="1200"/>
              <a:t>False exceedences go away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5"/>
          <p:cNvSpPr>
            <a:spLocks noGrp="1"/>
          </p:cNvSpPr>
          <p:nvPr>
            <p:ph type="dt" sz="quarter" idx="10"/>
          </p:nvPr>
        </p:nvSpPr>
        <p:spPr>
          <a:ln>
            <a:miter lim="800000"/>
            <a:headEnd/>
            <a:tailEnd/>
          </a:ln>
        </p:spPr>
        <p:txBody>
          <a:bodyPr/>
          <a:lstStyle/>
          <a:p>
            <a:pPr>
              <a:defRPr/>
            </a:pPr>
            <a:r>
              <a:rPr lang="en-US" smtClean="0"/>
              <a:t>22-26 January 2012</a:t>
            </a:r>
          </a:p>
        </p:txBody>
      </p:sp>
      <p:sp>
        <p:nvSpPr>
          <p:cNvPr id="3075" name="Footer Placeholder 6"/>
          <p:cNvSpPr>
            <a:spLocks noGrp="1"/>
          </p:cNvSpPr>
          <p:nvPr>
            <p:ph type="ftr" sz="quarter" idx="11"/>
          </p:nvPr>
        </p:nvSpPr>
        <p:spPr>
          <a:xfrm>
            <a:off x="2743200" y="6553200"/>
            <a:ext cx="4114800" cy="152400"/>
          </a:xfrm>
          <a:ln>
            <a:miter lim="800000"/>
            <a:headEnd/>
            <a:tailEnd/>
          </a:ln>
        </p:spPr>
        <p:txBody>
          <a:bodyPr/>
          <a:lstStyle/>
          <a:p>
            <a:pPr>
              <a:defRPr/>
            </a:pPr>
            <a:r>
              <a:rPr lang="en-US" smtClean="0"/>
              <a:t>92nd AMS Annual Meeting – New Orleans, LA</a:t>
            </a:r>
          </a:p>
        </p:txBody>
      </p:sp>
      <p:sp>
        <p:nvSpPr>
          <p:cNvPr id="1029" name="Rectangle 4"/>
          <p:cNvSpPr>
            <a:spLocks noGrp="1" noChangeArrowheads="1"/>
          </p:cNvSpPr>
          <p:nvPr>
            <p:ph type="title"/>
          </p:nvPr>
        </p:nvSpPr>
        <p:spPr>
          <a:xfrm>
            <a:off x="0" y="944562"/>
            <a:ext cx="9144000" cy="731838"/>
          </a:xfrm>
        </p:spPr>
        <p:txBody>
          <a:bodyPr>
            <a:normAutofit fontScale="90000"/>
          </a:bodyPr>
          <a:lstStyle/>
          <a:p>
            <a:pPr eaLnBrk="1" hangingPunct="1"/>
            <a:r>
              <a:rPr lang="en-US" sz="1600" dirty="0" smtClean="0">
                <a:effectLst/>
                <a:hlinkClick r:id="rId3"/>
              </a:rPr>
              <a:t>17th Conference on Air Pollution Meteorology with the A&amp;WMA</a:t>
            </a:r>
            <a:r>
              <a:rPr lang="en-US" sz="1600" dirty="0" smtClean="0"/>
              <a:t> </a:t>
            </a:r>
            <a:br>
              <a:rPr lang="en-US" sz="1600" dirty="0" smtClean="0"/>
            </a:br>
            <a:r>
              <a:rPr lang="en-US" sz="1600" dirty="0" smtClean="0">
                <a:solidFill>
                  <a:srgbClr val="0000FF"/>
                </a:solidFill>
              </a:rPr>
              <a:t>Oral– “Application of Active Optical Sensors to Probe the Vertical Structure of the Urban Boundary Layer and Assess Anomalies in Air Quality Model PM2.5 Forecasts”</a:t>
            </a:r>
            <a:br>
              <a:rPr lang="en-US" sz="1600" dirty="0" smtClean="0">
                <a:solidFill>
                  <a:srgbClr val="0000FF"/>
                </a:solidFill>
              </a:rPr>
            </a:br>
            <a:r>
              <a:rPr lang="en-US" sz="1600" dirty="0" err="1" smtClean="0">
                <a:solidFill>
                  <a:srgbClr val="0000FF"/>
                </a:solidFill>
              </a:rPr>
              <a:t>Chuen-Meei</a:t>
            </a:r>
            <a:r>
              <a:rPr lang="en-US" sz="1600" dirty="0" smtClean="0">
                <a:solidFill>
                  <a:srgbClr val="0000FF"/>
                </a:solidFill>
              </a:rPr>
              <a:t> </a:t>
            </a:r>
            <a:r>
              <a:rPr lang="en-US" sz="1600" dirty="0" err="1" smtClean="0">
                <a:solidFill>
                  <a:srgbClr val="0000FF"/>
                </a:solidFill>
              </a:rPr>
              <a:t>Gan</a:t>
            </a:r>
            <a:r>
              <a:rPr lang="en-US" sz="1600" dirty="0" smtClean="0">
                <a:solidFill>
                  <a:srgbClr val="0000FF"/>
                </a:solidFill>
              </a:rPr>
              <a:t>, B. Gross, Y. Wu, B. </a:t>
            </a:r>
            <a:r>
              <a:rPr lang="en-US" sz="1600" dirty="0" err="1" smtClean="0">
                <a:solidFill>
                  <a:srgbClr val="0000FF"/>
                </a:solidFill>
              </a:rPr>
              <a:t>Madhavan</a:t>
            </a:r>
            <a:r>
              <a:rPr lang="en-US" sz="1600" dirty="0" smtClean="0">
                <a:solidFill>
                  <a:srgbClr val="0000FF"/>
                </a:solidFill>
              </a:rPr>
              <a:t>, F. </a:t>
            </a:r>
            <a:r>
              <a:rPr lang="en-US" sz="1600" dirty="0" err="1" smtClean="0">
                <a:solidFill>
                  <a:srgbClr val="0000FF"/>
                </a:solidFill>
              </a:rPr>
              <a:t>Moshary</a:t>
            </a:r>
            <a:r>
              <a:rPr lang="en-US" sz="1600" dirty="0" smtClean="0">
                <a:solidFill>
                  <a:srgbClr val="0000FF"/>
                </a:solidFill>
              </a:rPr>
              <a:t>,  M. Ku</a:t>
            </a:r>
            <a:br>
              <a:rPr lang="en-US" sz="1600" dirty="0" smtClean="0">
                <a:solidFill>
                  <a:srgbClr val="0000FF"/>
                </a:solidFill>
              </a:rPr>
            </a:br>
            <a:endParaRPr lang="en-US" sz="1600" dirty="0" smtClean="0">
              <a:solidFill>
                <a:srgbClr val="0000FF"/>
              </a:solidFill>
            </a:endParaRPr>
          </a:p>
        </p:txBody>
      </p:sp>
      <p:sp>
        <p:nvSpPr>
          <p:cNvPr id="1030" name="Rectangle 5"/>
          <p:cNvSpPr>
            <a:spLocks noGrp="1" noChangeArrowheads="1"/>
          </p:cNvSpPr>
          <p:nvPr>
            <p:ph type="body" sz="half" idx="1"/>
          </p:nvPr>
        </p:nvSpPr>
        <p:spPr>
          <a:xfrm>
            <a:off x="17890" y="1752600"/>
            <a:ext cx="4495800" cy="4953000"/>
          </a:xfrm>
        </p:spPr>
        <p:txBody>
          <a:bodyPr/>
          <a:lstStyle/>
          <a:p>
            <a:pPr eaLnBrk="1" hangingPunct="1">
              <a:lnSpc>
                <a:spcPct val="90000"/>
              </a:lnSpc>
            </a:pPr>
            <a:r>
              <a:rPr lang="en-US" sz="1800" dirty="0" smtClean="0"/>
              <a:t>The WRF model (12km x 12km) coupled with the CMAQ model for the urban New York City area shows strong biases that need to be explained</a:t>
            </a:r>
          </a:p>
          <a:p>
            <a:pPr lvl="1" eaLnBrk="1" hangingPunct="1">
              <a:lnSpc>
                <a:spcPct val="90000"/>
              </a:lnSpc>
            </a:pPr>
            <a:r>
              <a:rPr lang="en-US" sz="1400" dirty="0" smtClean="0"/>
              <a:t>We show that vertical sounding measurements from </a:t>
            </a:r>
            <a:r>
              <a:rPr lang="en-US" sz="1400" dirty="0" err="1" smtClean="0"/>
              <a:t>lidar</a:t>
            </a:r>
            <a:r>
              <a:rPr lang="en-US" sz="1400" dirty="0" smtClean="0"/>
              <a:t> / ceilometer can explain the root issues of these </a:t>
            </a:r>
            <a:r>
              <a:rPr lang="en-US" sz="1400" dirty="0" err="1" smtClean="0"/>
              <a:t>anomolies</a:t>
            </a:r>
            <a:r>
              <a:rPr lang="en-US" sz="1400" dirty="0" smtClean="0"/>
              <a:t>. </a:t>
            </a:r>
          </a:p>
          <a:p>
            <a:pPr eaLnBrk="1" hangingPunct="1">
              <a:lnSpc>
                <a:spcPct val="90000"/>
              </a:lnSpc>
            </a:pPr>
            <a:r>
              <a:rPr lang="en-US" sz="1800" dirty="0" smtClean="0"/>
              <a:t>Boundary Layer Height Dynamics is  shown to be well modeled during the intense mid day period where convective forces dominate</a:t>
            </a:r>
          </a:p>
          <a:p>
            <a:pPr eaLnBrk="1" hangingPunct="1">
              <a:lnSpc>
                <a:spcPct val="90000"/>
              </a:lnSpc>
            </a:pPr>
            <a:r>
              <a:rPr lang="en-US" sz="1800" dirty="0" smtClean="0"/>
              <a:t>On the other hand, prior to onset of convection, CMAQ model forecasts do not properly distribute pollutants vertically through the boundary layer</a:t>
            </a:r>
          </a:p>
          <a:p>
            <a:pPr lvl="1" eaLnBrk="1" hangingPunct="1">
              <a:lnSpc>
                <a:spcPct val="90000"/>
              </a:lnSpc>
            </a:pPr>
            <a:r>
              <a:rPr lang="en-US" sz="1400" dirty="0" smtClean="0"/>
              <a:t>This finding is the central cause of model overestimates of PM2.5 </a:t>
            </a:r>
          </a:p>
        </p:txBody>
      </p:sp>
      <p:pic>
        <p:nvPicPr>
          <p:cNvPr id="10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169" y="1905000"/>
            <a:ext cx="2363949"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53000" y="3898900"/>
            <a:ext cx="3759106" cy="307777"/>
          </a:xfrm>
          <a:prstGeom prst="rect">
            <a:avLst/>
          </a:prstGeom>
          <a:noFill/>
        </p:spPr>
        <p:txBody>
          <a:bodyPr wrap="none" rtlCol="0">
            <a:spAutoFit/>
          </a:bodyPr>
          <a:lstStyle/>
          <a:p>
            <a:r>
              <a:rPr lang="en-US" sz="1400" dirty="0" smtClean="0"/>
              <a:t>Pre/dawn – Post Sunset Anomalies in Model </a:t>
            </a:r>
            <a:endParaRPr lang="en-US" sz="14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443" y="4310999"/>
            <a:ext cx="4343400" cy="186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5"/>
          <p:cNvSpPr>
            <a:spLocks noGrp="1"/>
          </p:cNvSpPr>
          <p:nvPr>
            <p:ph type="dt" sz="quarter" idx="10"/>
          </p:nvPr>
        </p:nvSpPr>
        <p:spPr>
          <a:ln>
            <a:miter lim="800000"/>
            <a:headEnd/>
            <a:tailEnd/>
          </a:ln>
        </p:spPr>
        <p:txBody>
          <a:bodyPr/>
          <a:lstStyle/>
          <a:p>
            <a:pPr>
              <a:defRPr/>
            </a:pPr>
            <a:r>
              <a:rPr lang="en-US" smtClean="0"/>
              <a:t>22-26 January 2012</a:t>
            </a:r>
          </a:p>
        </p:txBody>
      </p:sp>
      <p:sp>
        <p:nvSpPr>
          <p:cNvPr id="3075" name="Footer Placeholder 6"/>
          <p:cNvSpPr>
            <a:spLocks noGrp="1"/>
          </p:cNvSpPr>
          <p:nvPr>
            <p:ph type="ftr" sz="quarter" idx="11"/>
          </p:nvPr>
        </p:nvSpPr>
        <p:spPr>
          <a:xfrm>
            <a:off x="2743200" y="6553200"/>
            <a:ext cx="4114800" cy="152400"/>
          </a:xfrm>
          <a:ln>
            <a:miter lim="800000"/>
            <a:headEnd/>
            <a:tailEnd/>
          </a:ln>
        </p:spPr>
        <p:txBody>
          <a:bodyPr/>
          <a:lstStyle/>
          <a:p>
            <a:pPr>
              <a:defRPr/>
            </a:pPr>
            <a:r>
              <a:rPr lang="en-US" smtClean="0"/>
              <a:t>92nd AMS Annual Meeting – New Orleans, LA</a:t>
            </a:r>
          </a:p>
        </p:txBody>
      </p:sp>
      <p:sp>
        <p:nvSpPr>
          <p:cNvPr id="3076" name="Rectangle 4"/>
          <p:cNvSpPr>
            <a:spLocks noGrp="1" noChangeArrowheads="1"/>
          </p:cNvSpPr>
          <p:nvPr>
            <p:ph type="title"/>
          </p:nvPr>
        </p:nvSpPr>
        <p:spPr>
          <a:xfrm>
            <a:off x="0" y="944563"/>
            <a:ext cx="9144000" cy="731837"/>
          </a:xfrm>
        </p:spPr>
        <p:txBody>
          <a:bodyPr>
            <a:normAutofit fontScale="90000"/>
          </a:bodyPr>
          <a:lstStyle/>
          <a:p>
            <a:pPr eaLnBrk="1" hangingPunct="1"/>
            <a:r>
              <a:rPr lang="en-US" sz="1600" smtClean="0">
                <a:hlinkClick r:id="rId3"/>
              </a:rPr>
              <a:t>Fourth Symposium on Aerosol-Cloud-Climate Interactions</a:t>
            </a:r>
            <a:r>
              <a:rPr lang="en-US" sz="1600" smtClean="0"/>
              <a:t> </a:t>
            </a:r>
            <a:br>
              <a:rPr lang="en-US" sz="1600" smtClean="0"/>
            </a:br>
            <a:r>
              <a:rPr lang="en-US" sz="1600" smtClean="0">
                <a:solidFill>
                  <a:srgbClr val="0000FF"/>
                </a:solidFill>
              </a:rPr>
              <a:t>Oral– “Quantifying the Aerosol-Cloud Interaction From Ground Based Observations”</a:t>
            </a:r>
            <a:br>
              <a:rPr lang="en-US" sz="1600" smtClean="0">
                <a:solidFill>
                  <a:srgbClr val="0000FF"/>
                </a:solidFill>
              </a:rPr>
            </a:br>
            <a:r>
              <a:rPr lang="en-US" sz="1600" smtClean="0">
                <a:solidFill>
                  <a:srgbClr val="0000FF"/>
                </a:solidFill>
              </a:rPr>
              <a:t>L.Bomidi, J. He, N. Pujols, B. Gross, F. Moshary, S. Ahmed, Q. Min, G. Feingold</a:t>
            </a:r>
            <a:br>
              <a:rPr lang="en-US" sz="1600" smtClean="0">
                <a:solidFill>
                  <a:srgbClr val="0000FF"/>
                </a:solidFill>
              </a:rPr>
            </a:br>
            <a:endParaRPr lang="en-US" sz="1600" smtClean="0">
              <a:solidFill>
                <a:srgbClr val="0000FF"/>
              </a:solidFill>
            </a:endParaRPr>
          </a:p>
        </p:txBody>
      </p:sp>
      <p:sp>
        <p:nvSpPr>
          <p:cNvPr id="1030" name="Rectangle 5"/>
          <p:cNvSpPr>
            <a:spLocks noGrp="1" noChangeArrowheads="1"/>
          </p:cNvSpPr>
          <p:nvPr>
            <p:ph type="body" sz="half" idx="1"/>
          </p:nvPr>
        </p:nvSpPr>
        <p:spPr>
          <a:xfrm>
            <a:off x="17463" y="1752600"/>
            <a:ext cx="4495800" cy="4953000"/>
          </a:xfrm>
        </p:spPr>
        <p:txBody>
          <a:bodyPr/>
          <a:lstStyle/>
          <a:p>
            <a:pPr eaLnBrk="1" hangingPunct="1">
              <a:lnSpc>
                <a:spcPct val="90000"/>
              </a:lnSpc>
              <a:defRPr/>
            </a:pPr>
            <a:r>
              <a:rPr lang="en-US" sz="1800" dirty="0"/>
              <a:t>I</a:t>
            </a:r>
            <a:r>
              <a:rPr lang="en-US" sz="1800" dirty="0" smtClean="0"/>
              <a:t>ndirect aerosol cloud mechanisms </a:t>
            </a:r>
            <a:r>
              <a:rPr lang="en-US" sz="1800" dirty="0"/>
              <a:t>are hard to quantify and  uncertainty arising in these mechanisms result in largest uncertainty in Earth’s radiation budget for climate studies. </a:t>
            </a:r>
          </a:p>
          <a:p>
            <a:pPr marL="0" indent="0" eaLnBrk="1" hangingPunct="1">
              <a:lnSpc>
                <a:spcPct val="90000"/>
              </a:lnSpc>
              <a:buFontTx/>
              <a:buNone/>
              <a:defRPr/>
            </a:pPr>
            <a:endParaRPr lang="en-US" sz="1800" dirty="0"/>
          </a:p>
          <a:p>
            <a:pPr eaLnBrk="1" hangingPunct="1">
              <a:lnSpc>
                <a:spcPct val="90000"/>
              </a:lnSpc>
              <a:defRPr/>
            </a:pPr>
            <a:r>
              <a:rPr lang="en-US" sz="1800" dirty="0" smtClean="0"/>
              <a:t>We </a:t>
            </a:r>
            <a:r>
              <a:rPr lang="en-US" sz="1800" dirty="0"/>
              <a:t>focus on c</a:t>
            </a:r>
            <a:r>
              <a:rPr lang="en-US" sz="1800" dirty="0" smtClean="0"/>
              <a:t>ombining </a:t>
            </a:r>
            <a:r>
              <a:rPr lang="en-US" sz="1800" dirty="0"/>
              <a:t>ground based measurements from different instruments to provide simultaneous measurements of aerosol and cloud properties</a:t>
            </a:r>
            <a:r>
              <a:rPr lang="en-US" sz="1800" dirty="0" smtClean="0"/>
              <a:t>.</a:t>
            </a:r>
          </a:p>
          <a:p>
            <a:pPr marL="0" indent="0" eaLnBrk="1" hangingPunct="1">
              <a:lnSpc>
                <a:spcPct val="90000"/>
              </a:lnSpc>
              <a:buFontTx/>
              <a:buNone/>
              <a:defRPr/>
            </a:pPr>
            <a:endParaRPr lang="en-US" sz="1800" dirty="0" smtClean="0"/>
          </a:p>
          <a:p>
            <a:pPr lvl="1" eaLnBrk="1" hangingPunct="1">
              <a:lnSpc>
                <a:spcPct val="90000"/>
              </a:lnSpc>
              <a:defRPr/>
            </a:pPr>
            <a:r>
              <a:rPr lang="en-US" sz="1400" dirty="0" smtClean="0"/>
              <a:t>We verify COD retrieval algorithms against several models using SGP Data</a:t>
            </a:r>
          </a:p>
          <a:p>
            <a:pPr lvl="1" eaLnBrk="1" hangingPunct="1">
              <a:lnSpc>
                <a:spcPct val="90000"/>
              </a:lnSpc>
              <a:defRPr/>
            </a:pPr>
            <a:r>
              <a:rPr lang="en-US" sz="1400" dirty="0" smtClean="0"/>
              <a:t>Results for COD for CCNY consistent with the matchups. </a:t>
            </a:r>
          </a:p>
          <a:p>
            <a:pPr lvl="1" eaLnBrk="1" hangingPunct="1">
              <a:lnSpc>
                <a:spcPct val="90000"/>
              </a:lnSpc>
              <a:defRPr/>
            </a:pPr>
            <a:r>
              <a:rPr lang="en-US" sz="1400" dirty="0" smtClean="0"/>
              <a:t>Biases in matchups consistent with sub-pixel variability. </a:t>
            </a:r>
            <a:endParaRPr lang="en-US" sz="1400" dirty="0"/>
          </a:p>
        </p:txBody>
      </p:sp>
      <p:pic>
        <p:nvPicPr>
          <p:cNvPr id="30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419600"/>
            <a:ext cx="2557463"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538" y="2819400"/>
            <a:ext cx="4419600"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TextBox 3"/>
          <p:cNvSpPr txBox="1">
            <a:spLocks noChangeArrowheads="1"/>
          </p:cNvSpPr>
          <p:nvPr/>
        </p:nvSpPr>
        <p:spPr bwMode="auto">
          <a:xfrm>
            <a:off x="5334000" y="2133600"/>
            <a:ext cx="3360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Preliminary Matchups of COD </a:t>
            </a:r>
          </a:p>
          <a:p>
            <a:pPr eaLnBrk="1" hangingPunct="1"/>
            <a:r>
              <a:rPr lang="en-US"/>
              <a:t>Consistent with SGP matchups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457200" y="6553200"/>
            <a:ext cx="2133600" cy="16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r>
              <a:rPr lang="en-US" sz="1400">
                <a:solidFill>
                  <a:srgbClr val="000000"/>
                </a:solidFill>
              </a:rPr>
              <a:t>22-26 January 2012</a:t>
            </a:r>
          </a:p>
        </p:txBody>
      </p:sp>
      <p:sp>
        <p:nvSpPr>
          <p:cNvPr id="3075" name="Text Box 2"/>
          <p:cNvSpPr txBox="1">
            <a:spLocks noChangeArrowheads="1"/>
          </p:cNvSpPr>
          <p:nvPr/>
        </p:nvSpPr>
        <p:spPr bwMode="auto">
          <a:xfrm>
            <a:off x="2743200" y="6553200"/>
            <a:ext cx="41148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r>
              <a:rPr lang="en-US" sz="1400">
                <a:solidFill>
                  <a:srgbClr val="000000"/>
                </a:solidFill>
              </a:rPr>
              <a:t>92nd AMS Annual Meeting – New Orleans, LA</a:t>
            </a:r>
          </a:p>
        </p:txBody>
      </p:sp>
      <p:sp>
        <p:nvSpPr>
          <p:cNvPr id="3076" name="Text Box 3"/>
          <p:cNvSpPr txBox="1">
            <a:spLocks noChangeArrowheads="1"/>
          </p:cNvSpPr>
          <p:nvPr/>
        </p:nvSpPr>
        <p:spPr bwMode="auto">
          <a:xfrm>
            <a:off x="0" y="549275"/>
            <a:ext cx="91440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r>
              <a:rPr lang="en-US" sz="1500">
                <a:solidFill>
                  <a:srgbClr val="000000"/>
                </a:solidFill>
              </a:rPr>
              <a:t> Eighth Annual Symposium on Future Operational Environmental Satellite System</a:t>
            </a:r>
            <a:br>
              <a:rPr lang="en-US" sz="1500">
                <a:solidFill>
                  <a:srgbClr val="000000"/>
                </a:solidFill>
              </a:rPr>
            </a:br>
            <a:r>
              <a:rPr lang="en-US" sz="1500">
                <a:solidFill>
                  <a:srgbClr val="0070C0"/>
                </a:solidFill>
              </a:rPr>
              <a:t>Poster- </a:t>
            </a:r>
            <a:r>
              <a:rPr lang="en-US" sz="1500">
                <a:solidFill>
                  <a:srgbClr val="0000FF"/>
                </a:solidFill>
              </a:rPr>
              <a:t>Potential Difficulties for GOES-R to Extract Aerosol Optical Depth and Surface PM2.5 </a:t>
            </a:r>
            <a:br>
              <a:rPr lang="en-US" sz="1500">
                <a:solidFill>
                  <a:srgbClr val="0000FF"/>
                </a:solidFill>
              </a:rPr>
            </a:br>
            <a:r>
              <a:rPr lang="en-US" sz="1500">
                <a:solidFill>
                  <a:srgbClr val="0000FF"/>
                </a:solidFill>
              </a:rPr>
              <a:t>in An Urban Environment</a:t>
            </a:r>
            <a:br>
              <a:rPr lang="en-US" sz="1500">
                <a:solidFill>
                  <a:srgbClr val="0000FF"/>
                </a:solidFill>
              </a:rPr>
            </a:br>
            <a:r>
              <a:rPr lang="en-US" sz="1500">
                <a:solidFill>
                  <a:srgbClr val="0000FF"/>
                </a:solidFill>
              </a:rPr>
              <a:t>Yuzhe He, A. Picon, L. Cordero, B. Madhavan, B. Gross,  F. Moshary, P. Ciren</a:t>
            </a:r>
          </a:p>
        </p:txBody>
      </p:sp>
      <p:sp>
        <p:nvSpPr>
          <p:cNvPr id="3077" name="Text Box 4"/>
          <p:cNvSpPr txBox="1">
            <a:spLocks noChangeArrowheads="1"/>
          </p:cNvSpPr>
          <p:nvPr/>
        </p:nvSpPr>
        <p:spPr bwMode="auto">
          <a:xfrm>
            <a:off x="433388" y="1730375"/>
            <a:ext cx="8458200"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Font typeface="Arial" charset="0"/>
              <a:buChar char="•"/>
            </a:pPr>
            <a:r>
              <a:rPr lang="en-US">
                <a:solidFill>
                  <a:srgbClr val="000000"/>
                </a:solidFill>
              </a:rPr>
              <a:t> </a:t>
            </a:r>
            <a:r>
              <a:rPr lang="en-US" sz="1600">
                <a:solidFill>
                  <a:srgbClr val="000000"/>
                </a:solidFill>
              </a:rPr>
              <a:t>The GOES-R aerosol retrieval over land surface heavily relies on the heritage of MODIS retrieval algorithm since the ABI of GOES-R are similar to MODIS bands.</a:t>
            </a:r>
          </a:p>
          <a:p>
            <a:pPr lvl="1" eaLnBrk="1" hangingPunct="1">
              <a:buFont typeface="Arial" charset="0"/>
              <a:buChar char="•"/>
            </a:pPr>
            <a:r>
              <a:rPr lang="en-US" sz="1600">
                <a:solidFill>
                  <a:srgbClr val="000000"/>
                </a:solidFill>
              </a:rPr>
              <a:t> The MODIS algorithm has shown difficulties in retrieving AOD in urban regions because of the bright surface.</a:t>
            </a:r>
          </a:p>
          <a:p>
            <a:pPr lvl="1" eaLnBrk="1" hangingPunct="1">
              <a:buFont typeface="Arial" charset="0"/>
              <a:buChar char="•"/>
            </a:pPr>
            <a:r>
              <a:rPr lang="en-US" sz="1600">
                <a:solidFill>
                  <a:srgbClr val="000000"/>
                </a:solidFill>
              </a:rPr>
              <a:t> AOD often overestimated due to poor surface estimation and possible aloft plumes</a:t>
            </a:r>
          </a:p>
          <a:p>
            <a:pPr lvl="1" eaLnBrk="1" hangingPunct="1">
              <a:buFont typeface="Arial" charset="0"/>
              <a:buChar char="•"/>
            </a:pPr>
            <a:r>
              <a:rPr lang="en-US" sz="1600">
                <a:solidFill>
                  <a:srgbClr val="000000"/>
                </a:solidFill>
              </a:rPr>
              <a:t> The PM2.5 estimation from GOES-R may be affected too.</a:t>
            </a:r>
          </a:p>
          <a:p>
            <a:pPr eaLnBrk="1" hangingPunct="1">
              <a:buFont typeface="Arial" charset="0"/>
              <a:buChar char="•"/>
            </a:pPr>
            <a:r>
              <a:rPr lang="en-US" sz="1600">
                <a:solidFill>
                  <a:srgbClr val="000000"/>
                </a:solidFill>
              </a:rPr>
              <a:t> Preliminary assessment with operational retrieval shows good correlations for summer months</a:t>
            </a:r>
          </a:p>
          <a:p>
            <a:pPr lvl="1" eaLnBrk="1" hangingPunct="1">
              <a:buFont typeface="Arial" charset="0"/>
              <a:buChar char="•"/>
            </a:pPr>
            <a:r>
              <a:rPr lang="en-US" sz="1600">
                <a:solidFill>
                  <a:srgbClr val="000000"/>
                </a:solidFill>
              </a:rPr>
              <a:t>Regional models  were applied but regional aerosol model close to operational in the VIS band  so corrections for summer were found to be small</a:t>
            </a:r>
            <a:br>
              <a:rPr lang="en-US" sz="1600">
                <a:solidFill>
                  <a:srgbClr val="000000"/>
                </a:solidFill>
              </a:rPr>
            </a:br>
            <a:r>
              <a:rPr lang="en-US" sz="1600">
                <a:solidFill>
                  <a:srgbClr val="000000"/>
                </a:solidFill>
              </a:rPr>
              <a:t>	</a:t>
            </a:r>
          </a:p>
          <a:p>
            <a:pPr eaLnBrk="1" hangingPunct="1"/>
            <a:endParaRPr lang="en-US" sz="1600">
              <a:solidFill>
                <a:srgbClr val="000000"/>
              </a:solidFill>
            </a:endParaRPr>
          </a:p>
        </p:txBody>
      </p:sp>
      <p:grpSp>
        <p:nvGrpSpPr>
          <p:cNvPr id="3078" name="Group 5"/>
          <p:cNvGrpSpPr>
            <a:grpSpLocks/>
          </p:cNvGrpSpPr>
          <p:nvPr/>
        </p:nvGrpSpPr>
        <p:grpSpPr bwMode="auto">
          <a:xfrm>
            <a:off x="3675063" y="4387850"/>
            <a:ext cx="3338512" cy="2166938"/>
            <a:chOff x="1524000" y="1676400"/>
            <a:chExt cx="5330825" cy="3995738"/>
          </a:xfrm>
        </p:grpSpPr>
        <p:pic>
          <p:nvPicPr>
            <p:cNvPr id="3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53308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877629" y="2437493"/>
              <a:ext cx="1827640" cy="764021"/>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8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286000"/>
              <a:ext cx="1852613"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9" name="TextBox 3"/>
          <p:cNvSpPr txBox="1">
            <a:spLocks noChangeArrowheads="1"/>
          </p:cNvSpPr>
          <p:nvPr/>
        </p:nvSpPr>
        <p:spPr bwMode="auto">
          <a:xfrm flipH="1">
            <a:off x="7162800" y="4386263"/>
            <a:ext cx="1447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DejaVu Sans" charset="0"/>
                <a:cs typeface="DejaVu Sans" charset="0"/>
              </a:defRPr>
            </a:lvl1pPr>
            <a:lvl2pPr marL="742950" indent="-285750" eaLnBrk="0" hangingPunct="0">
              <a:defRPr>
                <a:solidFill>
                  <a:schemeClr val="bg1"/>
                </a:solidFill>
                <a:latin typeface="Arial" charset="0"/>
                <a:ea typeface="DejaVu Sans" charset="0"/>
                <a:cs typeface="DejaVu Sans" charset="0"/>
              </a:defRPr>
            </a:lvl2pPr>
            <a:lvl3pPr marL="1143000" indent="-228600" eaLnBrk="0" hangingPunct="0">
              <a:defRPr>
                <a:solidFill>
                  <a:schemeClr val="bg1"/>
                </a:solidFill>
                <a:latin typeface="Arial" charset="0"/>
                <a:ea typeface="DejaVu Sans" charset="0"/>
                <a:cs typeface="DejaVu Sans" charset="0"/>
              </a:defRPr>
            </a:lvl3pPr>
            <a:lvl4pPr marL="1600200" indent="-228600" eaLnBrk="0" hangingPunct="0">
              <a:defRPr>
                <a:solidFill>
                  <a:schemeClr val="bg1"/>
                </a:solidFill>
                <a:latin typeface="Arial" charset="0"/>
                <a:ea typeface="DejaVu Sans" charset="0"/>
                <a:cs typeface="DejaVu Sans" charset="0"/>
              </a:defRPr>
            </a:lvl4pPr>
            <a:lvl5pPr marL="2057400" indent="-228600" eaLnBrk="0" hangingPunct="0">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9pPr>
          </a:lstStyle>
          <a:p>
            <a:pPr eaLnBrk="1" hangingPunct="1"/>
            <a:r>
              <a:rPr lang="en-US">
                <a:solidFill>
                  <a:srgbClr val="000000"/>
                </a:solidFill>
                <a:latin typeface="Calibri" pitchFamily="34" charset="0"/>
              </a:rPr>
              <a:t>Ignore Winter months since satellite data is almost totally unavailable</a:t>
            </a:r>
          </a:p>
        </p:txBody>
      </p:sp>
      <p:grpSp>
        <p:nvGrpSpPr>
          <p:cNvPr id="3080" name="Group 12"/>
          <p:cNvGrpSpPr>
            <a:grpSpLocks/>
          </p:cNvGrpSpPr>
          <p:nvPr/>
        </p:nvGrpSpPr>
        <p:grpSpPr bwMode="auto">
          <a:xfrm>
            <a:off x="228600" y="4308475"/>
            <a:ext cx="3352800" cy="2360613"/>
            <a:chOff x="4114800" y="3810000"/>
            <a:chExt cx="4267200" cy="3198813"/>
          </a:xfrm>
        </p:grpSpPr>
        <p:pic>
          <p:nvPicPr>
            <p:cNvPr id="308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810000"/>
              <a:ext cx="42672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5104823" y="4115468"/>
              <a:ext cx="2058844" cy="2514736"/>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81" name="TextBox 1"/>
          <p:cNvSpPr txBox="1">
            <a:spLocks noChangeArrowheads="1"/>
          </p:cNvSpPr>
          <p:nvPr/>
        </p:nvSpPr>
        <p:spPr bwMode="auto">
          <a:xfrm>
            <a:off x="609600" y="4648200"/>
            <a:ext cx="989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DejaVu Sans" charset="0"/>
                <a:cs typeface="DejaVu Sans" charset="0"/>
              </a:defRPr>
            </a:lvl1pPr>
            <a:lvl2pPr marL="742950" indent="-285750" eaLnBrk="0" hangingPunct="0">
              <a:defRPr>
                <a:solidFill>
                  <a:schemeClr val="bg1"/>
                </a:solidFill>
                <a:latin typeface="Arial" charset="0"/>
                <a:ea typeface="DejaVu Sans" charset="0"/>
                <a:cs typeface="DejaVu Sans" charset="0"/>
              </a:defRPr>
            </a:lvl2pPr>
            <a:lvl3pPr marL="1143000" indent="-228600" eaLnBrk="0" hangingPunct="0">
              <a:defRPr>
                <a:solidFill>
                  <a:schemeClr val="bg1"/>
                </a:solidFill>
                <a:latin typeface="Arial" charset="0"/>
                <a:ea typeface="DejaVu Sans" charset="0"/>
                <a:cs typeface="DejaVu Sans" charset="0"/>
              </a:defRPr>
            </a:lvl3pPr>
            <a:lvl4pPr marL="1600200" indent="-228600" eaLnBrk="0" hangingPunct="0">
              <a:defRPr>
                <a:solidFill>
                  <a:schemeClr val="bg1"/>
                </a:solidFill>
                <a:latin typeface="Arial" charset="0"/>
                <a:ea typeface="DejaVu Sans" charset="0"/>
                <a:cs typeface="DejaVu Sans" charset="0"/>
              </a:defRPr>
            </a:lvl4pPr>
            <a:lvl5pPr marL="2057400" indent="-228600" eaLnBrk="0" hangingPunct="0">
              <a:defRPr>
                <a:solidFill>
                  <a:schemeClr val="bg1"/>
                </a:solidFill>
                <a:latin typeface="Arial"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ea typeface="DejaVu Sans" charset="0"/>
                <a:cs typeface="DejaVu Sans" charset="0"/>
              </a:defRPr>
            </a:lvl9pPr>
          </a:lstStyle>
          <a:p>
            <a:pPr eaLnBrk="1" hangingPunct="1"/>
            <a:r>
              <a:rPr lang="en-US" sz="1000">
                <a:solidFill>
                  <a:schemeClr val="tx1"/>
                </a:solidFill>
              </a:rPr>
              <a:t>IDEA 60ug </a:t>
            </a:r>
          </a:p>
          <a:p>
            <a:pPr eaLnBrk="1" hangingPunct="1"/>
            <a:r>
              <a:rPr lang="en-US" sz="1000">
                <a:solidFill>
                  <a:schemeClr val="tx1"/>
                </a:solidFill>
              </a:rPr>
              <a:t> ~ 1 AOD Line</a:t>
            </a:r>
          </a:p>
        </p:txBody>
      </p:sp>
      <p:cxnSp>
        <p:nvCxnSpPr>
          <p:cNvPr id="3082" name="Straight Arrow Connector 3"/>
          <p:cNvCxnSpPr>
            <a:cxnSpLocks noChangeShapeType="1"/>
          </p:cNvCxnSpPr>
          <p:nvPr/>
        </p:nvCxnSpPr>
        <p:spPr bwMode="auto">
          <a:xfrm>
            <a:off x="1219200" y="5145088"/>
            <a:ext cx="457200" cy="41751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5"/>
          <p:cNvSpPr>
            <a:spLocks noGrp="1"/>
          </p:cNvSpPr>
          <p:nvPr>
            <p:ph type="dt" sz="quarter" idx="10"/>
          </p:nvPr>
        </p:nvSpPr>
        <p:spPr>
          <a:ln>
            <a:miter lim="800000"/>
            <a:headEnd/>
            <a:tailEnd/>
          </a:ln>
        </p:spPr>
        <p:txBody>
          <a:bodyPr/>
          <a:lstStyle/>
          <a:p>
            <a:pPr>
              <a:defRPr/>
            </a:pPr>
            <a:r>
              <a:rPr lang="en-US" smtClean="0"/>
              <a:t>22-26 January 2012</a:t>
            </a:r>
          </a:p>
        </p:txBody>
      </p:sp>
      <p:sp>
        <p:nvSpPr>
          <p:cNvPr id="3075" name="Footer Placeholder 6"/>
          <p:cNvSpPr>
            <a:spLocks noGrp="1"/>
          </p:cNvSpPr>
          <p:nvPr>
            <p:ph type="ftr" sz="quarter" idx="11"/>
          </p:nvPr>
        </p:nvSpPr>
        <p:spPr>
          <a:xfrm>
            <a:off x="2743200" y="6553200"/>
            <a:ext cx="4114800" cy="152400"/>
          </a:xfrm>
          <a:ln>
            <a:miter lim="800000"/>
            <a:headEnd/>
            <a:tailEnd/>
          </a:ln>
        </p:spPr>
        <p:txBody>
          <a:bodyPr/>
          <a:lstStyle/>
          <a:p>
            <a:pPr>
              <a:defRPr/>
            </a:pPr>
            <a:r>
              <a:rPr lang="en-US" smtClean="0"/>
              <a:t>92nd AMS Annual Meeting – New Orleans, LA</a:t>
            </a:r>
          </a:p>
        </p:txBody>
      </p:sp>
      <p:sp>
        <p:nvSpPr>
          <p:cNvPr id="3076" name="Rectangle 4"/>
          <p:cNvSpPr>
            <a:spLocks noGrp="1" noChangeArrowheads="1"/>
          </p:cNvSpPr>
          <p:nvPr>
            <p:ph type="title"/>
          </p:nvPr>
        </p:nvSpPr>
        <p:spPr>
          <a:xfrm>
            <a:off x="0" y="944563"/>
            <a:ext cx="9144000" cy="731837"/>
          </a:xfrm>
        </p:spPr>
        <p:txBody>
          <a:bodyPr>
            <a:normAutofit fontScale="90000"/>
          </a:bodyPr>
          <a:lstStyle/>
          <a:p>
            <a:pPr eaLnBrk="1" hangingPunct="1"/>
            <a:r>
              <a:rPr lang="en-US" sz="1600" dirty="0" smtClean="0">
                <a:hlinkClick r:id="rId3"/>
              </a:rPr>
              <a:t>17th Conference on Air Pollution Meteorology with the A&amp;WMA</a:t>
            </a:r>
            <a:r>
              <a:rPr lang="en-US" sz="1600" dirty="0" smtClean="0"/>
              <a:t> </a:t>
            </a:r>
            <a:br>
              <a:rPr lang="en-US" sz="1600" dirty="0" smtClean="0"/>
            </a:br>
            <a:r>
              <a:rPr lang="en-US" sz="1600" dirty="0" smtClean="0">
                <a:solidFill>
                  <a:srgbClr val="0000FF"/>
                </a:solidFill>
              </a:rPr>
              <a:t>Oral– “Smoke plume optical properties and transport </a:t>
            </a:r>
            <a:br>
              <a:rPr lang="en-US" sz="1600" dirty="0" smtClean="0">
                <a:solidFill>
                  <a:srgbClr val="0000FF"/>
                </a:solidFill>
              </a:rPr>
            </a:br>
            <a:r>
              <a:rPr lang="en-US" sz="1600" dirty="0" smtClean="0">
                <a:solidFill>
                  <a:srgbClr val="0000FF"/>
                </a:solidFill>
              </a:rPr>
              <a:t>observed by a multi-wavelength </a:t>
            </a:r>
            <a:r>
              <a:rPr lang="en-US" sz="1600" dirty="0" err="1" smtClean="0">
                <a:solidFill>
                  <a:srgbClr val="0000FF"/>
                </a:solidFill>
              </a:rPr>
              <a:t>lidar</a:t>
            </a:r>
            <a:r>
              <a:rPr lang="en-US" sz="1600" dirty="0" smtClean="0">
                <a:solidFill>
                  <a:srgbClr val="0000FF"/>
                </a:solidFill>
              </a:rPr>
              <a:t>, </a:t>
            </a:r>
            <a:r>
              <a:rPr lang="en-US" sz="1600" dirty="0" err="1" smtClean="0">
                <a:solidFill>
                  <a:srgbClr val="0000FF"/>
                </a:solidFill>
              </a:rPr>
              <a:t>sunphotometer</a:t>
            </a:r>
            <a:r>
              <a:rPr lang="en-US" sz="1600" dirty="0" smtClean="0">
                <a:solidFill>
                  <a:srgbClr val="0000FF"/>
                </a:solidFill>
              </a:rPr>
              <a:t> and satellite”</a:t>
            </a:r>
            <a:br>
              <a:rPr lang="en-US" sz="1600" dirty="0" smtClean="0">
                <a:solidFill>
                  <a:srgbClr val="0000FF"/>
                </a:solidFill>
              </a:rPr>
            </a:br>
            <a:r>
              <a:rPr lang="en-US" sz="1600" dirty="0" err="1" smtClean="0">
                <a:solidFill>
                  <a:srgbClr val="0000FF"/>
                </a:solidFill>
              </a:rPr>
              <a:t>Lina</a:t>
            </a:r>
            <a:r>
              <a:rPr lang="en-US" sz="1600" dirty="0" smtClean="0">
                <a:solidFill>
                  <a:srgbClr val="0000FF"/>
                </a:solidFill>
              </a:rPr>
              <a:t> </a:t>
            </a:r>
            <a:r>
              <a:rPr lang="en-US" sz="1600" dirty="0" smtClean="0">
                <a:solidFill>
                  <a:srgbClr val="0000FF"/>
                </a:solidFill>
              </a:rPr>
              <a:t>Cordero, </a:t>
            </a:r>
            <a:r>
              <a:rPr lang="en-US" sz="1600" dirty="0" err="1" smtClean="0">
                <a:solidFill>
                  <a:srgbClr val="0000FF"/>
                </a:solidFill>
              </a:rPr>
              <a:t>Yonghua</a:t>
            </a:r>
            <a:r>
              <a:rPr lang="en-US" sz="1600" dirty="0" smtClean="0">
                <a:solidFill>
                  <a:srgbClr val="0000FF"/>
                </a:solidFill>
              </a:rPr>
              <a:t> Wu , Barry Gross , Fred </a:t>
            </a:r>
            <a:r>
              <a:rPr lang="en-US" sz="1600" dirty="0" err="1" smtClean="0">
                <a:solidFill>
                  <a:srgbClr val="0000FF"/>
                </a:solidFill>
              </a:rPr>
              <a:t>Moshary</a:t>
            </a:r>
            <a:r>
              <a:rPr lang="en-US" sz="1600" dirty="0" smtClean="0">
                <a:solidFill>
                  <a:srgbClr val="0000FF"/>
                </a:solidFill>
              </a:rPr>
              <a:t> ,Sam Ahmed</a:t>
            </a:r>
            <a:br>
              <a:rPr lang="en-US" sz="1600" dirty="0" smtClean="0">
                <a:solidFill>
                  <a:srgbClr val="0000FF"/>
                </a:solidFill>
              </a:rPr>
            </a:br>
            <a:endParaRPr lang="en-US" sz="1600" dirty="0" smtClean="0">
              <a:solidFill>
                <a:srgbClr val="0000FF"/>
              </a:solidFill>
            </a:endParaRPr>
          </a:p>
        </p:txBody>
      </p:sp>
      <p:sp>
        <p:nvSpPr>
          <p:cNvPr id="3077" name="Rectangle 5"/>
          <p:cNvSpPr>
            <a:spLocks noGrp="1" noChangeArrowheads="1"/>
          </p:cNvSpPr>
          <p:nvPr>
            <p:ph type="body" sz="half" idx="1"/>
          </p:nvPr>
        </p:nvSpPr>
        <p:spPr>
          <a:xfrm>
            <a:off x="17463" y="1981200"/>
            <a:ext cx="4495800" cy="4953000"/>
          </a:xfrm>
        </p:spPr>
        <p:txBody>
          <a:bodyPr/>
          <a:lstStyle/>
          <a:p>
            <a:pPr eaLnBrk="1" hangingPunct="1">
              <a:lnSpc>
                <a:spcPct val="90000"/>
              </a:lnSpc>
            </a:pPr>
            <a:r>
              <a:rPr lang="en-US" sz="1800" smtClean="0"/>
              <a:t>Local Air Quality Can be affected by long scale smoke plume transport</a:t>
            </a:r>
          </a:p>
          <a:p>
            <a:pPr lvl="1" eaLnBrk="1" hangingPunct="1">
              <a:lnSpc>
                <a:spcPct val="90000"/>
              </a:lnSpc>
            </a:pPr>
            <a:r>
              <a:rPr lang="en-US" sz="1800" smtClean="0"/>
              <a:t>Multiwavelength lidar ,  sun radiometers and satellite imagery identify the events unambiguously</a:t>
            </a:r>
          </a:p>
          <a:p>
            <a:pPr lvl="1" eaLnBrk="1" hangingPunct="1">
              <a:lnSpc>
                <a:spcPct val="90000"/>
              </a:lnSpc>
            </a:pPr>
            <a:r>
              <a:rPr lang="en-US" sz="1800" smtClean="0"/>
              <a:t>Consistent Optical Properties across different instruments obtained</a:t>
            </a:r>
          </a:p>
          <a:p>
            <a:pPr eaLnBrk="1" hangingPunct="1">
              <a:lnSpc>
                <a:spcPct val="90000"/>
              </a:lnSpc>
            </a:pPr>
            <a:r>
              <a:rPr lang="en-US" sz="1800" smtClean="0"/>
              <a:t>Lidar shows clear smoke intrusions into PBL </a:t>
            </a:r>
          </a:p>
          <a:p>
            <a:pPr lvl="1" eaLnBrk="1" hangingPunct="1">
              <a:lnSpc>
                <a:spcPct val="90000"/>
              </a:lnSpc>
            </a:pPr>
            <a:r>
              <a:rPr lang="en-US" sz="1800" smtClean="0"/>
              <a:t>Local PM2.5 spikes are observed to occur with the intrusions</a:t>
            </a:r>
          </a:p>
          <a:p>
            <a:pPr eaLnBrk="1" hangingPunct="1">
              <a:lnSpc>
                <a:spcPct val="90000"/>
              </a:lnSpc>
            </a:pPr>
            <a:r>
              <a:rPr lang="en-US" sz="1800" smtClean="0"/>
              <a:t>PM2.5 estimates connected to column AOD’s strongly affected by  plumes</a:t>
            </a:r>
          </a:p>
          <a:p>
            <a:pPr lvl="1" eaLnBrk="1" hangingPunct="1">
              <a:lnSpc>
                <a:spcPct val="90000"/>
              </a:lnSpc>
            </a:pPr>
            <a:r>
              <a:rPr lang="en-US" sz="1800" smtClean="0"/>
              <a:t>Lidar filtering and compensation is needed.  </a:t>
            </a:r>
          </a:p>
        </p:txBody>
      </p:sp>
      <p:grpSp>
        <p:nvGrpSpPr>
          <p:cNvPr id="3078" name="Group 9"/>
          <p:cNvGrpSpPr>
            <a:grpSpLocks/>
          </p:cNvGrpSpPr>
          <p:nvPr/>
        </p:nvGrpSpPr>
        <p:grpSpPr bwMode="auto">
          <a:xfrm>
            <a:off x="4533900" y="1747838"/>
            <a:ext cx="4381500" cy="2336800"/>
            <a:chOff x="152400" y="1676400"/>
            <a:chExt cx="4381500" cy="2336800"/>
          </a:xfrm>
        </p:grpSpPr>
        <p:pic>
          <p:nvPicPr>
            <p:cNvPr id="3083" name="Picture 2" descr="20110531Pbar1064"/>
            <p:cNvPicPr>
              <a:picLocks noChangeAspect="1" noChangeArrowheads="1"/>
            </p:cNvPicPr>
            <p:nvPr/>
          </p:nvPicPr>
          <p:blipFill>
            <a:blip r:embed="rId4">
              <a:extLst>
                <a:ext uri="{28A0092B-C50C-407E-A947-70E740481C1C}">
                  <a14:useLocalDpi xmlns:a14="http://schemas.microsoft.com/office/drawing/2010/main" val="0"/>
                </a:ext>
              </a:extLst>
            </a:blip>
            <a:srcRect l="2483" r="7448" b="2016"/>
            <a:stretch>
              <a:fillRect/>
            </a:stretch>
          </p:blipFill>
          <p:spPr bwMode="auto">
            <a:xfrm>
              <a:off x="1524000" y="1676400"/>
              <a:ext cx="30099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Rectangle 11"/>
            <p:cNvSpPr>
              <a:spLocks noChangeArrowheads="1"/>
            </p:cNvSpPr>
            <p:nvPr/>
          </p:nvSpPr>
          <p:spPr bwMode="auto">
            <a:xfrm>
              <a:off x="304800" y="2293938"/>
              <a:ext cx="114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latin typeface="Times New Roman" pitchFamily="18" charset="0"/>
                  <a:cs typeface="Times New Roman" pitchFamily="18" charset="0"/>
                </a:rPr>
                <a:t>Three plume layers</a:t>
              </a:r>
            </a:p>
          </p:txBody>
        </p:sp>
        <p:cxnSp>
          <p:nvCxnSpPr>
            <p:cNvPr id="13" name="Straight Arrow Connector 12"/>
            <p:cNvCxnSpPr>
              <a:stCxn id="3084" idx="3"/>
            </p:cNvCxnSpPr>
            <p:nvPr/>
          </p:nvCxnSpPr>
          <p:spPr>
            <a:xfrm>
              <a:off x="1447800" y="2708275"/>
              <a:ext cx="762000" cy="111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084" idx="3"/>
            </p:cNvCxnSpPr>
            <p:nvPr/>
          </p:nvCxnSpPr>
          <p:spPr>
            <a:xfrm>
              <a:off x="1447800" y="2708275"/>
              <a:ext cx="838200" cy="4159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084" idx="3"/>
            </p:cNvCxnSpPr>
            <p:nvPr/>
          </p:nvCxnSpPr>
          <p:spPr>
            <a:xfrm>
              <a:off x="1447800" y="2708275"/>
              <a:ext cx="685800" cy="612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88" name="Rectangle 15"/>
            <p:cNvSpPr>
              <a:spLocks noChangeArrowheads="1"/>
            </p:cNvSpPr>
            <p:nvPr/>
          </p:nvSpPr>
          <p:spPr bwMode="auto">
            <a:xfrm>
              <a:off x="152400" y="34290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latin typeface="Times New Roman" pitchFamily="18" charset="0"/>
                  <a:cs typeface="Times New Roman" pitchFamily="18" charset="0"/>
                </a:rPr>
                <a:t>Lowest layer mixed into PBL</a:t>
              </a:r>
            </a:p>
          </p:txBody>
        </p:sp>
        <p:cxnSp>
          <p:nvCxnSpPr>
            <p:cNvPr id="17" name="Straight Arrow Connector 16"/>
            <p:cNvCxnSpPr>
              <a:stCxn id="3088" idx="3"/>
            </p:cNvCxnSpPr>
            <p:nvPr/>
          </p:nvCxnSpPr>
          <p:spPr>
            <a:xfrm flipV="1">
              <a:off x="1676400" y="3352800"/>
              <a:ext cx="1524000" cy="3683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079" name="Group 18"/>
          <p:cNvGrpSpPr>
            <a:grpSpLocks/>
          </p:cNvGrpSpPr>
          <p:nvPr/>
        </p:nvGrpSpPr>
        <p:grpSpPr bwMode="auto">
          <a:xfrm>
            <a:off x="5703888" y="4170363"/>
            <a:ext cx="2971800" cy="2163762"/>
            <a:chOff x="990600" y="3429000"/>
            <a:chExt cx="3200400" cy="2362200"/>
          </a:xfrm>
        </p:grpSpPr>
        <p:pic>
          <p:nvPicPr>
            <p:cNvPr id="3080" name="Picture 2" descr="20110531_0601_PM25"/>
            <p:cNvPicPr>
              <a:picLocks noChangeAspect="1" noChangeArrowheads="1"/>
            </p:cNvPicPr>
            <p:nvPr/>
          </p:nvPicPr>
          <p:blipFill>
            <a:blip r:embed="rId5">
              <a:extLst>
                <a:ext uri="{28A0092B-C50C-407E-A947-70E740481C1C}">
                  <a14:useLocalDpi xmlns:a14="http://schemas.microsoft.com/office/drawing/2010/main" val="0"/>
                </a:ext>
              </a:extLst>
            </a:blip>
            <a:srcRect l="4016" t="6000" r="18745" b="1399"/>
            <a:stretch>
              <a:fillRect/>
            </a:stretch>
          </p:blipFill>
          <p:spPr bwMode="auto">
            <a:xfrm>
              <a:off x="990600" y="34290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p:cNvSpPr/>
            <p:nvPr/>
          </p:nvSpPr>
          <p:spPr>
            <a:xfrm>
              <a:off x="2134332" y="4039047"/>
              <a:ext cx="608623" cy="11421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 name="Oval 21"/>
            <p:cNvSpPr/>
            <p:nvPr/>
          </p:nvSpPr>
          <p:spPr>
            <a:xfrm>
              <a:off x="3353288" y="3505256"/>
              <a:ext cx="685555" cy="7625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p:txBody>
          <a:bodyPr>
            <a:normAutofit fontScale="90000"/>
          </a:bodyPr>
          <a:lstStyle/>
          <a:p>
            <a:pPr eaLnBrk="1" hangingPunct="1"/>
            <a:r>
              <a:rPr lang="en-US" sz="2000" dirty="0"/>
              <a:t>26th Conference on Hydrology:</a:t>
            </a:r>
            <a:r>
              <a:rPr lang="en-US" sz="2800" dirty="0"/>
              <a:t/>
            </a:r>
            <a:br>
              <a:rPr lang="en-US" sz="2800" dirty="0"/>
            </a:br>
            <a:r>
              <a:rPr lang="en-US" sz="2000" dirty="0"/>
              <a:t>Oral – “Convective Towers and Precipitation Frequency and Intensity”</a:t>
            </a:r>
            <a:br>
              <a:rPr lang="en-US" sz="2000" dirty="0"/>
            </a:br>
            <a:r>
              <a:rPr lang="en-US" sz="2000" dirty="0"/>
              <a:t>B. Vant-Hull, F. </a:t>
            </a:r>
            <a:r>
              <a:rPr lang="en-US" sz="2000" dirty="0" err="1"/>
              <a:t>Autones</a:t>
            </a:r>
            <a:r>
              <a:rPr lang="en-US" sz="2000" dirty="0"/>
              <a:t>, S. </a:t>
            </a:r>
            <a:r>
              <a:rPr lang="en-US" sz="2000" dirty="0" err="1"/>
              <a:t>Mahaneh</a:t>
            </a:r>
            <a:r>
              <a:rPr lang="en-US" sz="2000" dirty="0"/>
              <a:t>, R. Rabin, J. Mecikalski, R. Khanbilvardi</a:t>
            </a:r>
          </a:p>
        </p:txBody>
      </p:sp>
      <p:sp>
        <p:nvSpPr>
          <p:cNvPr id="15364" name="Rectangle 5"/>
          <p:cNvSpPr>
            <a:spLocks noGrp="1" noChangeArrowheads="1"/>
          </p:cNvSpPr>
          <p:nvPr>
            <p:ph type="body" sz="half" idx="1"/>
          </p:nvPr>
        </p:nvSpPr>
        <p:spPr>
          <a:xfrm>
            <a:off x="0" y="1600200"/>
            <a:ext cx="4724400" cy="4953000"/>
          </a:xfrm>
        </p:spPr>
        <p:txBody>
          <a:bodyPr/>
          <a:lstStyle/>
          <a:p>
            <a:pPr eaLnBrk="1" hangingPunct="1"/>
            <a:r>
              <a:rPr lang="en-US" sz="2400" dirty="0"/>
              <a:t>Convective Towers (top)</a:t>
            </a:r>
          </a:p>
          <a:p>
            <a:pPr lvl="1" eaLnBrk="1" hangingPunct="1"/>
            <a:r>
              <a:rPr lang="en-US" sz="2000" dirty="0"/>
              <a:t>Selected by RDT IR algorithm</a:t>
            </a:r>
          </a:p>
          <a:p>
            <a:pPr lvl="1" eaLnBrk="1" hangingPunct="1"/>
            <a:r>
              <a:rPr lang="en-US" sz="2000" dirty="0"/>
              <a:t>May be subset of larger cloud mass</a:t>
            </a:r>
          </a:p>
          <a:p>
            <a:pPr eaLnBrk="1" hangingPunct="1"/>
            <a:r>
              <a:rPr lang="en-US" sz="2400" dirty="0"/>
              <a:t>Precipitation Distributions</a:t>
            </a:r>
          </a:p>
          <a:p>
            <a:pPr lvl="1" eaLnBrk="1" hangingPunct="1"/>
            <a:r>
              <a:rPr lang="en-US" sz="2000" dirty="0"/>
              <a:t>Ratios of pixels inside/total formed for each tower average cloud top temperature</a:t>
            </a:r>
          </a:p>
          <a:p>
            <a:pPr lvl="1" eaLnBrk="1" hangingPunct="1"/>
            <a:r>
              <a:rPr lang="en-GB" sz="2000" dirty="0"/>
              <a:t>Above 5 mm/</a:t>
            </a:r>
            <a:r>
              <a:rPr lang="en-GB" sz="2000" dirty="0" err="1"/>
              <a:t>hr</a:t>
            </a:r>
            <a:r>
              <a:rPr lang="en-GB" sz="2000" dirty="0"/>
              <a:t>, the distributions inside and outside the towers are the same until the average cloud top temperature becomes colder than 220 C</a:t>
            </a:r>
          </a:p>
        </p:txBody>
      </p:sp>
      <p:pic>
        <p:nvPicPr>
          <p:cNvPr id="15365" name="Picture 28" descr="RDTrain_200905162345-dt3"/>
          <p:cNvPicPr>
            <a:picLocks noChangeAspect="1" noChangeArrowheads="1"/>
          </p:cNvPicPr>
          <p:nvPr/>
        </p:nvPicPr>
        <p:blipFill>
          <a:blip r:embed="rId3"/>
          <a:srcRect/>
          <a:stretch>
            <a:fillRect/>
          </a:stretch>
        </p:blipFill>
        <p:spPr bwMode="auto">
          <a:xfrm>
            <a:off x="5257800" y="1681163"/>
            <a:ext cx="2209800" cy="2209800"/>
          </a:xfrm>
          <a:prstGeom prst="rect">
            <a:avLst/>
          </a:prstGeom>
          <a:noFill/>
          <a:ln w="9525">
            <a:noFill/>
            <a:miter lim="800000"/>
            <a:headEnd/>
            <a:tailEnd/>
          </a:ln>
        </p:spPr>
      </p:pic>
      <p:sp>
        <p:nvSpPr>
          <p:cNvPr id="15366" name="Text Box 29"/>
          <p:cNvSpPr txBox="1">
            <a:spLocks noChangeArrowheads="1"/>
          </p:cNvSpPr>
          <p:nvPr/>
        </p:nvSpPr>
        <p:spPr bwMode="auto">
          <a:xfrm>
            <a:off x="7543800" y="1766888"/>
            <a:ext cx="1587500" cy="1368425"/>
          </a:xfrm>
          <a:prstGeom prst="rect">
            <a:avLst/>
          </a:prstGeom>
          <a:noFill/>
          <a:ln w="9525">
            <a:noFill/>
            <a:miter lim="800000"/>
            <a:headEnd/>
            <a:tailEnd/>
          </a:ln>
        </p:spPr>
        <p:txBody>
          <a:bodyPr wrap="none">
            <a:prstTxWarp prst="textNoShape">
              <a:avLst/>
            </a:prstTxWarp>
            <a:spAutoFit/>
          </a:bodyPr>
          <a:lstStyle/>
          <a:p>
            <a:r>
              <a:rPr lang="en-US" sz="1400">
                <a:solidFill>
                  <a:srgbClr val="159E93"/>
                </a:solidFill>
              </a:rPr>
              <a:t>Green-blue: radar</a:t>
            </a:r>
            <a:endParaRPr lang="en-US" sz="1400"/>
          </a:p>
          <a:p>
            <a:r>
              <a:rPr lang="en-US" sz="1400">
                <a:solidFill>
                  <a:srgbClr val="BB9B01"/>
                </a:solidFill>
              </a:rPr>
              <a:t>Orange: lightning</a:t>
            </a:r>
            <a:endParaRPr lang="en-US" sz="1400"/>
          </a:p>
          <a:p>
            <a:r>
              <a:rPr lang="en-US" sz="1400"/>
              <a:t>Red/Yellow:</a:t>
            </a:r>
          </a:p>
          <a:p>
            <a:r>
              <a:rPr lang="en-US" sz="1400"/>
              <a:t>    </a:t>
            </a:r>
            <a:r>
              <a:rPr lang="en-US" sz="1400">
                <a:solidFill>
                  <a:srgbClr val="FF0000"/>
                </a:solidFill>
              </a:rPr>
              <a:t>RDT</a:t>
            </a:r>
            <a:r>
              <a:rPr lang="en-US" sz="1400"/>
              <a:t> </a:t>
            </a:r>
            <a:r>
              <a:rPr lang="en-US" sz="1400">
                <a:solidFill>
                  <a:srgbClr val="B4AE1B"/>
                </a:solidFill>
              </a:rPr>
              <a:t>towers</a:t>
            </a:r>
            <a:endParaRPr lang="en-US" sz="1400"/>
          </a:p>
          <a:p>
            <a:r>
              <a:rPr lang="en-US" sz="1400"/>
              <a:t>Black Diamonds:</a:t>
            </a:r>
          </a:p>
          <a:p>
            <a:r>
              <a:rPr lang="en-US" sz="1400"/>
              <a:t>      cold points</a:t>
            </a:r>
          </a:p>
        </p:txBody>
      </p:sp>
      <p:pic>
        <p:nvPicPr>
          <p:cNvPr id="15367" name="Picture 30" descr="precip_ratio_temps-dT6"/>
          <p:cNvPicPr>
            <a:picLocks noChangeAspect="1" noChangeArrowheads="1"/>
          </p:cNvPicPr>
          <p:nvPr/>
        </p:nvPicPr>
        <p:blipFill>
          <a:blip r:embed="rId4"/>
          <a:srcRect/>
          <a:stretch>
            <a:fillRect/>
          </a:stretch>
        </p:blipFill>
        <p:spPr bwMode="auto">
          <a:xfrm>
            <a:off x="4648200" y="4038600"/>
            <a:ext cx="3581400" cy="2387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74E74FF-2236-4B88-9D17-DFCF666A5EBE}" type="slidenum">
              <a:rPr lang="en-US" smtClean="0"/>
              <a:pPr/>
              <a:t>7</a:t>
            </a:fld>
            <a:endParaRPr lang="en-US" dirty="0"/>
          </a:p>
        </p:txBody>
      </p:sp>
    </p:spTree>
    <p:extLst>
      <p:ext uri="{BB962C8B-B14F-4D97-AF65-F5344CB8AC3E}">
        <p14:creationId xmlns:p14="http://schemas.microsoft.com/office/powerpoint/2010/main" val="3037073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0" y="762000"/>
            <a:ext cx="9144000" cy="960438"/>
          </a:xfrm>
        </p:spPr>
        <p:txBody>
          <a:bodyPr>
            <a:normAutofit fontScale="90000"/>
          </a:bodyPr>
          <a:lstStyle/>
          <a:p>
            <a:pPr eaLnBrk="1" hangingPunct="1"/>
            <a:r>
              <a:rPr lang="en-US" sz="2800" dirty="0" smtClean="0"/>
              <a:t/>
            </a:r>
            <a:br>
              <a:rPr lang="en-US" sz="2800" dirty="0" smtClean="0"/>
            </a:br>
            <a:r>
              <a:rPr lang="en-US" sz="2000" dirty="0" smtClean="0"/>
              <a:t>Oral– “Satellite Based Soil Moisture Data </a:t>
            </a:r>
            <a:br>
              <a:rPr lang="en-US" sz="2000" dirty="0" smtClean="0"/>
            </a:br>
            <a:r>
              <a:rPr lang="en-US" sz="2000" dirty="0" smtClean="0"/>
              <a:t>on Gridded Flash Flood Guidance for Arkansas Red River Basin”</a:t>
            </a:r>
            <a:br>
              <a:rPr lang="en-US" sz="2000" dirty="0" smtClean="0"/>
            </a:br>
            <a:r>
              <a:rPr lang="en-US" sz="1600" dirty="0" err="1" smtClean="0"/>
              <a:t>Dugwon</a:t>
            </a:r>
            <a:r>
              <a:rPr lang="en-US" sz="1600" dirty="0" smtClean="0"/>
              <a:t> </a:t>
            </a:r>
            <a:r>
              <a:rPr lang="en-US" sz="1600" dirty="0" err="1" smtClean="0"/>
              <a:t>Seo</a:t>
            </a:r>
            <a:r>
              <a:rPr lang="en-US" sz="1600" dirty="0" smtClean="0"/>
              <a:t>, </a:t>
            </a:r>
            <a:r>
              <a:rPr lang="en-US" sz="1600" dirty="0" err="1" smtClean="0"/>
              <a:t>Dr.Reza</a:t>
            </a:r>
            <a:r>
              <a:rPr lang="en-US" sz="1600" dirty="0" smtClean="0"/>
              <a:t> </a:t>
            </a:r>
            <a:r>
              <a:rPr lang="en-US" sz="1600" dirty="0" err="1" smtClean="0"/>
              <a:t>Khanbilvardi</a:t>
            </a:r>
            <a:r>
              <a:rPr lang="en-US" sz="1600" dirty="0" smtClean="0"/>
              <a:t>, </a:t>
            </a:r>
            <a:r>
              <a:rPr lang="en-US" sz="1600" dirty="0" err="1" smtClean="0"/>
              <a:t>Dr.Tarendra</a:t>
            </a:r>
            <a:r>
              <a:rPr lang="en-US" sz="1600" dirty="0" smtClean="0"/>
              <a:t> </a:t>
            </a:r>
            <a:r>
              <a:rPr lang="en-US" sz="1600" dirty="0" err="1" smtClean="0"/>
              <a:t>Lakhankar</a:t>
            </a:r>
            <a:r>
              <a:rPr lang="en-US" sz="1600" dirty="0" smtClean="0"/>
              <a:t> and Brian Cosgrove (NWS/OHD)</a:t>
            </a:r>
            <a:r>
              <a:rPr lang="en-US" sz="2000" dirty="0" smtClean="0"/>
              <a:t/>
            </a:r>
            <a:br>
              <a:rPr lang="en-US" sz="2000" dirty="0" smtClean="0"/>
            </a:br>
            <a:r>
              <a:rPr lang="en-US" sz="2000" dirty="0" smtClean="0"/>
              <a:t/>
            </a:r>
            <a:br>
              <a:rPr lang="en-US" sz="2000" dirty="0" smtClean="0"/>
            </a:br>
            <a:endParaRPr lang="en-US" sz="2000" dirty="0" smtClean="0"/>
          </a:p>
        </p:txBody>
      </p:sp>
      <p:sp>
        <p:nvSpPr>
          <p:cNvPr id="3077" name="Rectangle 5"/>
          <p:cNvSpPr>
            <a:spLocks noGrp="1" noChangeArrowheads="1"/>
          </p:cNvSpPr>
          <p:nvPr>
            <p:ph type="body" sz="half" idx="1"/>
          </p:nvPr>
        </p:nvSpPr>
        <p:spPr>
          <a:xfrm>
            <a:off x="304800" y="1981200"/>
            <a:ext cx="4191000" cy="4572000"/>
          </a:xfrm>
        </p:spPr>
        <p:txBody>
          <a:bodyPr/>
          <a:lstStyle/>
          <a:p>
            <a:pPr eaLnBrk="1" hangingPunct="1"/>
            <a:r>
              <a:rPr lang="en-US" sz="2000" dirty="0" smtClean="0"/>
              <a:t>Developed a framework for integrating the satellite based soil moisture with hydrological modeling system.  </a:t>
            </a:r>
          </a:p>
          <a:p>
            <a:pPr eaLnBrk="1" hangingPunct="1"/>
            <a:r>
              <a:rPr lang="en-US" sz="2000" dirty="0" smtClean="0"/>
              <a:t>Currently working on spatial, vertical, and temporal assimilation of soil moisture data using SMOS in to the GFFG system.</a:t>
            </a:r>
          </a:p>
          <a:p>
            <a:pPr eaLnBrk="1" hangingPunct="1"/>
            <a:r>
              <a:rPr lang="en-US" sz="2000" dirty="0" smtClean="0"/>
              <a:t>Verified current GFFG System with reported flood events in ABRFC for 2010 and 2011. </a:t>
            </a:r>
          </a:p>
          <a:p>
            <a:pPr eaLnBrk="1" hangingPunct="1"/>
            <a:endParaRPr lang="en-US" sz="2400" dirty="0" smtClean="0"/>
          </a:p>
        </p:txBody>
      </p:sp>
      <p:pic>
        <p:nvPicPr>
          <p:cNvPr id="3078" name="Picture 2"/>
          <p:cNvPicPr>
            <a:picLocks noChangeAspect="1"/>
          </p:cNvPicPr>
          <p:nvPr/>
        </p:nvPicPr>
        <p:blipFill>
          <a:blip r:embed="rId3" cstate="print">
            <a:extLst>
              <a:ext uri="{28A0092B-C50C-407E-A947-70E740481C1C}">
                <a14:useLocalDpi xmlns:a14="http://schemas.microsoft.com/office/drawing/2010/main" val="0"/>
              </a:ext>
            </a:extLst>
          </a:blip>
          <a:srcRect l="7880" t="15489" r="14978" b="11627"/>
          <a:stretch>
            <a:fillRect/>
          </a:stretch>
        </p:blipFill>
        <p:spPr bwMode="auto">
          <a:xfrm>
            <a:off x="6629400" y="2097088"/>
            <a:ext cx="236220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10"/>
          <p:cNvGrpSpPr>
            <a:grpSpLocks/>
          </p:cNvGrpSpPr>
          <p:nvPr/>
        </p:nvGrpSpPr>
        <p:grpSpPr bwMode="auto">
          <a:xfrm>
            <a:off x="4800600" y="2133600"/>
            <a:ext cx="1752600" cy="1524000"/>
            <a:chOff x="152400" y="1143000"/>
            <a:chExt cx="1752600" cy="1524000"/>
          </a:xfrm>
        </p:grpSpPr>
        <p:pic>
          <p:nvPicPr>
            <p:cNvPr id="3090" name="Picture 11" descr="http://www.smos-bec.icm.csic.es/sites/www.smos-bec.icm.csic.es/files/smos_final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171404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914400" y="1828800"/>
              <a:ext cx="2286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0600" y="1752600"/>
              <a:ext cx="914400" cy="533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80" name="Group 14"/>
          <p:cNvGrpSpPr>
            <a:grpSpLocks/>
          </p:cNvGrpSpPr>
          <p:nvPr/>
        </p:nvGrpSpPr>
        <p:grpSpPr bwMode="auto">
          <a:xfrm>
            <a:off x="6705600" y="3519488"/>
            <a:ext cx="2286000" cy="2957512"/>
            <a:chOff x="1752600" y="2184400"/>
            <a:chExt cx="2286000" cy="2957513"/>
          </a:xfrm>
        </p:grpSpPr>
        <p:grpSp>
          <p:nvGrpSpPr>
            <p:cNvPr id="3083" name="Group 8"/>
            <p:cNvGrpSpPr>
              <a:grpSpLocks/>
            </p:cNvGrpSpPr>
            <p:nvPr/>
          </p:nvGrpSpPr>
          <p:grpSpPr bwMode="auto">
            <a:xfrm>
              <a:off x="1752600" y="2184400"/>
              <a:ext cx="2286000" cy="2957513"/>
              <a:chOff x="1840216" y="2334909"/>
              <a:chExt cx="2286000" cy="2957848"/>
            </a:xfrm>
          </p:grpSpPr>
          <p:grpSp>
            <p:nvGrpSpPr>
              <p:cNvPr id="3086" name="Group 2"/>
              <p:cNvGrpSpPr>
                <a:grpSpLocks/>
              </p:cNvGrpSpPr>
              <p:nvPr/>
            </p:nvGrpSpPr>
            <p:grpSpPr bwMode="auto">
              <a:xfrm>
                <a:off x="1916416" y="2334909"/>
                <a:ext cx="2209800" cy="2957848"/>
                <a:chOff x="778042" y="1219619"/>
                <a:chExt cx="1860884" cy="1651810"/>
              </a:xfrm>
            </p:grpSpPr>
            <p:pic>
              <p:nvPicPr>
                <p:cNvPr id="3088" name="Picture 14"/>
                <p:cNvPicPr>
                  <a:picLocks noChangeAspect="1"/>
                </p:cNvPicPr>
                <p:nvPr/>
              </p:nvPicPr>
              <p:blipFill>
                <a:blip r:embed="rId5">
                  <a:extLst>
                    <a:ext uri="{28A0092B-C50C-407E-A947-70E740481C1C}">
                      <a14:useLocalDpi xmlns:a14="http://schemas.microsoft.com/office/drawing/2010/main" val="0"/>
                    </a:ext>
                  </a:extLst>
                </a:blip>
                <a:srcRect l="13564" t="7233" r="13190"/>
                <a:stretch>
                  <a:fillRect/>
                </a:stretch>
              </p:blipFill>
              <p:spPr bwMode="auto">
                <a:xfrm>
                  <a:off x="778042" y="1233805"/>
                  <a:ext cx="1732547" cy="163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
                <p:cNvSpPr/>
                <p:nvPr/>
              </p:nvSpPr>
              <p:spPr>
                <a:xfrm>
                  <a:off x="2438400" y="1219619"/>
                  <a:ext cx="200526" cy="1370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charset="0"/>
                  </a:endParaRPr>
                </a:p>
              </p:txBody>
            </p:sp>
          </p:grpSp>
          <p:sp>
            <p:nvSpPr>
              <p:cNvPr id="20" name="Rectangle 7"/>
              <p:cNvSpPr/>
              <p:nvPr/>
            </p:nvSpPr>
            <p:spPr>
              <a:xfrm>
                <a:off x="1840216" y="2665147"/>
                <a:ext cx="533400" cy="2473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charset="0"/>
                </a:endParaRPr>
              </a:p>
            </p:txBody>
          </p:sp>
        </p:grpSp>
        <p:sp>
          <p:nvSpPr>
            <p:cNvPr id="3084" name="TextBox 16"/>
            <p:cNvSpPr txBox="1">
              <a:spLocks noChangeArrowheads="1"/>
            </p:cNvSpPr>
            <p:nvPr/>
          </p:nvSpPr>
          <p:spPr bwMode="auto">
            <a:xfrm>
              <a:off x="1752600" y="2680156"/>
              <a:ext cx="457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t>~5cm</a:t>
              </a:r>
            </a:p>
          </p:txBody>
        </p:sp>
        <p:sp>
          <p:nvSpPr>
            <p:cNvPr id="18" name="Left Bracket 20"/>
            <p:cNvSpPr/>
            <p:nvPr/>
          </p:nvSpPr>
          <p:spPr>
            <a:xfrm>
              <a:off x="2133600" y="2743200"/>
              <a:ext cx="95250" cy="152400"/>
            </a:xfrm>
            <a:prstGeom prst="leftBracket">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cs typeface="Arial" charset="0"/>
              </a:endParaRPr>
            </a:p>
          </p:txBody>
        </p:sp>
      </p:grpSp>
      <p:pic>
        <p:nvPicPr>
          <p:cNvPr id="308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141913"/>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3694113"/>
            <a:ext cx="19002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74E74FF-2236-4B88-9D17-DFCF666A5EBE}" type="slidenum">
              <a:rPr lang="en-US" smtClean="0"/>
              <a:pPr/>
              <a:t>8</a:t>
            </a:fld>
            <a:endParaRPr lang="en-US" dirty="0"/>
          </a:p>
        </p:txBody>
      </p:sp>
    </p:spTree>
    <p:extLst>
      <p:ext uri="{BB962C8B-B14F-4D97-AF65-F5344CB8AC3E}">
        <p14:creationId xmlns:p14="http://schemas.microsoft.com/office/powerpoint/2010/main" val="3280024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457200" y="6553200"/>
            <a:ext cx="2133600" cy="16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eaLnBrk="1" hangingPunct="1">
              <a:buClrTx/>
              <a:buFontTx/>
              <a:buNone/>
            </a:pPr>
            <a:r>
              <a:rPr lang="en-US" sz="1400">
                <a:solidFill>
                  <a:srgbClr val="000000"/>
                </a:solidFill>
              </a:rPr>
              <a:t>22-26 January 2012</a:t>
            </a:r>
          </a:p>
        </p:txBody>
      </p:sp>
      <p:sp>
        <p:nvSpPr>
          <p:cNvPr id="3075" name="Text Box 2"/>
          <p:cNvSpPr txBox="1">
            <a:spLocks noChangeArrowheads="1"/>
          </p:cNvSpPr>
          <p:nvPr/>
        </p:nvSpPr>
        <p:spPr bwMode="auto">
          <a:xfrm>
            <a:off x="2743200" y="6553200"/>
            <a:ext cx="41148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algn="ctr" eaLnBrk="1" hangingPunct="1">
              <a:buClrTx/>
              <a:buFontTx/>
              <a:buNone/>
            </a:pPr>
            <a:r>
              <a:rPr lang="en-US" sz="1400">
                <a:solidFill>
                  <a:srgbClr val="000000"/>
                </a:solidFill>
              </a:rPr>
              <a:t>92nd AMS Annual Meeting – New Orleans, LA</a:t>
            </a:r>
          </a:p>
        </p:txBody>
      </p:sp>
      <p:sp>
        <p:nvSpPr>
          <p:cNvPr id="3076" name="Rectangle 3"/>
          <p:cNvSpPr>
            <a:spLocks noGrp="1" noChangeArrowheads="1"/>
          </p:cNvSpPr>
          <p:nvPr>
            <p:ph type="title"/>
          </p:nvPr>
        </p:nvSpPr>
        <p:spPr>
          <a:xfrm>
            <a:off x="0" y="609600"/>
            <a:ext cx="9144000" cy="1311275"/>
          </a:xfrm>
        </p:spPr>
        <p:txBody>
          <a:bodyPr lIns="91440" tIns="45720" rIns="91440" bIns="4572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t>Second Symposium on Advances in Modeling and Analysis Using Python</a:t>
            </a:r>
            <a:r>
              <a:rPr lang="en-US" sz="2800" dirty="0" smtClean="0"/>
              <a:t/>
            </a:r>
            <a:br>
              <a:rPr lang="en-US" sz="2800" dirty="0" smtClean="0"/>
            </a:br>
            <a:r>
              <a:rPr lang="en-US" sz="2000" dirty="0" smtClean="0">
                <a:solidFill>
                  <a:srgbClr val="0000FF"/>
                </a:solidFill>
              </a:rPr>
              <a:t>Oral - Web Based Visualization Tool for Climate Data Using Python</a:t>
            </a:r>
            <a:br>
              <a:rPr lang="en-US" sz="2000" dirty="0" smtClean="0">
                <a:solidFill>
                  <a:srgbClr val="0000FF"/>
                </a:solidFill>
              </a:rPr>
            </a:br>
            <a:r>
              <a:rPr lang="en-US" sz="2000" dirty="0" smtClean="0">
                <a:solidFill>
                  <a:srgbClr val="0000FF"/>
                </a:solidFill>
              </a:rPr>
              <a:t>Hannah </a:t>
            </a:r>
            <a:r>
              <a:rPr lang="en-US" sz="2000" dirty="0" err="1" smtClean="0">
                <a:solidFill>
                  <a:srgbClr val="0000FF"/>
                </a:solidFill>
              </a:rPr>
              <a:t>Aizenman</a:t>
            </a:r>
            <a:r>
              <a:rPr lang="en-US" sz="2000" dirty="0" smtClean="0">
                <a:solidFill>
                  <a:srgbClr val="0000FF"/>
                </a:solidFill>
              </a:rPr>
              <a:t>, M. </a:t>
            </a:r>
            <a:r>
              <a:rPr lang="en-US" sz="2000" dirty="0" err="1" smtClean="0">
                <a:solidFill>
                  <a:srgbClr val="0000FF"/>
                </a:solidFill>
              </a:rPr>
              <a:t>Grossberg</a:t>
            </a:r>
            <a:r>
              <a:rPr lang="en-US" sz="2000" dirty="0" smtClean="0">
                <a:solidFill>
                  <a:srgbClr val="0000FF"/>
                </a:solidFill>
              </a:rPr>
              <a:t>, D. Jones, N. Barnes, </a:t>
            </a:r>
            <a:br>
              <a:rPr lang="en-US" sz="2000" dirty="0" smtClean="0">
                <a:solidFill>
                  <a:srgbClr val="0000FF"/>
                </a:solidFill>
              </a:rPr>
            </a:br>
            <a:r>
              <a:rPr lang="en-US" sz="2000" dirty="0" smtClean="0">
                <a:solidFill>
                  <a:srgbClr val="0000FF"/>
                </a:solidFill>
              </a:rPr>
              <a:t>J. </a:t>
            </a:r>
            <a:r>
              <a:rPr lang="en-US" sz="2000" dirty="0" err="1" smtClean="0">
                <a:solidFill>
                  <a:srgbClr val="0000FF"/>
                </a:solidFill>
              </a:rPr>
              <a:t>Smerdon</a:t>
            </a:r>
            <a:r>
              <a:rPr lang="en-US" sz="2000" dirty="0" smtClean="0">
                <a:solidFill>
                  <a:srgbClr val="0000FF"/>
                </a:solidFill>
              </a:rPr>
              <a:t>, K. </a:t>
            </a:r>
            <a:r>
              <a:rPr lang="en-US" sz="2000" dirty="0" err="1" smtClean="0">
                <a:solidFill>
                  <a:srgbClr val="0000FF"/>
                </a:solidFill>
              </a:rPr>
              <a:t>Anchukaitis</a:t>
            </a:r>
            <a:r>
              <a:rPr lang="en-US" sz="2000" dirty="0" smtClean="0">
                <a:solidFill>
                  <a:srgbClr val="0000FF"/>
                </a:solidFill>
              </a:rPr>
              <a:t>, and J. E. </a:t>
            </a:r>
            <a:r>
              <a:rPr lang="en-US" sz="2000" dirty="0" err="1" smtClean="0">
                <a:solidFill>
                  <a:srgbClr val="0000FF"/>
                </a:solidFill>
              </a:rPr>
              <a:t>Geay</a:t>
            </a:r>
            <a:endParaRPr lang="en-US" sz="2000" dirty="0" smtClean="0">
              <a:solidFill>
                <a:srgbClr val="0000FF"/>
              </a:solidFill>
            </a:endParaRPr>
          </a:p>
        </p:txBody>
      </p:sp>
      <p:sp>
        <p:nvSpPr>
          <p:cNvPr id="3077" name="Rectangle 4"/>
          <p:cNvSpPr>
            <a:spLocks noGrp="1" noChangeArrowheads="1"/>
          </p:cNvSpPr>
          <p:nvPr>
            <p:ph type="body" idx="1"/>
          </p:nvPr>
        </p:nvSpPr>
        <p:spPr>
          <a:xfrm>
            <a:off x="274638" y="1920875"/>
            <a:ext cx="4114800" cy="4560888"/>
          </a:xfrm>
        </p:spPr>
        <p:txBody>
          <a:bodyPr/>
          <a:lstStyle/>
          <a:p>
            <a:pPr marL="334963" indent="-334963">
              <a:buClr>
                <a:srgbClr val="333399"/>
              </a:buClr>
              <a:buFont typeface="Arial" charset="0"/>
              <a:buChar char="•"/>
              <a:tabLst>
                <a:tab pos="334963" algn="l"/>
                <a:tab pos="447675" algn="l"/>
                <a:tab pos="904875" algn="l"/>
                <a:tab pos="1362075" algn="l"/>
                <a:tab pos="1819275" algn="l"/>
                <a:tab pos="2276475" algn="l"/>
                <a:tab pos="2733675" algn="l"/>
                <a:tab pos="3190875" algn="l"/>
                <a:tab pos="3648075" algn="l"/>
                <a:tab pos="4105275" algn="l"/>
                <a:tab pos="4562475" algn="l"/>
                <a:tab pos="5019675" algn="l"/>
                <a:tab pos="5476875" algn="l"/>
                <a:tab pos="5934075" algn="l"/>
                <a:tab pos="6391275" algn="l"/>
                <a:tab pos="6848475" algn="l"/>
                <a:tab pos="7305675" algn="l"/>
                <a:tab pos="7762875" algn="l"/>
                <a:tab pos="8220075" algn="l"/>
                <a:tab pos="8677275" algn="l"/>
                <a:tab pos="9134475" algn="l"/>
              </a:tabLst>
            </a:pPr>
            <a:r>
              <a:rPr lang="en-US" sz="2600" smtClean="0"/>
              <a:t>Embeddable and extensible</a:t>
            </a:r>
          </a:p>
          <a:p>
            <a:pPr marL="334963" indent="-334963">
              <a:buClr>
                <a:srgbClr val="333399"/>
              </a:buClr>
              <a:buFont typeface="Arial" charset="0"/>
              <a:buChar char="•"/>
              <a:tabLst>
                <a:tab pos="334963" algn="l"/>
                <a:tab pos="447675" algn="l"/>
                <a:tab pos="904875" algn="l"/>
                <a:tab pos="1362075" algn="l"/>
                <a:tab pos="1819275" algn="l"/>
                <a:tab pos="2276475" algn="l"/>
                <a:tab pos="2733675" algn="l"/>
                <a:tab pos="3190875" algn="l"/>
                <a:tab pos="3648075" algn="l"/>
                <a:tab pos="4105275" algn="l"/>
                <a:tab pos="4562475" algn="l"/>
                <a:tab pos="5019675" algn="l"/>
                <a:tab pos="5476875" algn="l"/>
                <a:tab pos="5934075" algn="l"/>
                <a:tab pos="6391275" algn="l"/>
                <a:tab pos="6848475" algn="l"/>
                <a:tab pos="7305675" algn="l"/>
                <a:tab pos="7762875" algn="l"/>
                <a:tab pos="8220075" algn="l"/>
                <a:tab pos="8677275" algn="l"/>
                <a:tab pos="9134475" algn="l"/>
              </a:tabLst>
            </a:pPr>
            <a:r>
              <a:rPr lang="en-US" sz="2600" smtClean="0"/>
              <a:t>Supports a variety of datasets</a:t>
            </a:r>
          </a:p>
          <a:p>
            <a:pPr marL="334963" indent="-334963">
              <a:buClr>
                <a:srgbClr val="333399"/>
              </a:buClr>
              <a:buFont typeface="Arial" charset="0"/>
              <a:buChar char="•"/>
              <a:tabLst>
                <a:tab pos="334963" algn="l"/>
                <a:tab pos="447675" algn="l"/>
                <a:tab pos="904875" algn="l"/>
                <a:tab pos="1362075" algn="l"/>
                <a:tab pos="1819275" algn="l"/>
                <a:tab pos="2276475" algn="l"/>
                <a:tab pos="2733675" algn="l"/>
                <a:tab pos="3190875" algn="l"/>
                <a:tab pos="3648075" algn="l"/>
                <a:tab pos="4105275" algn="l"/>
                <a:tab pos="4562475" algn="l"/>
                <a:tab pos="5019675" algn="l"/>
                <a:tab pos="5476875" algn="l"/>
                <a:tab pos="5934075" algn="l"/>
                <a:tab pos="6391275" algn="l"/>
                <a:tab pos="6848475" algn="l"/>
                <a:tab pos="7305675" algn="l"/>
                <a:tab pos="7762875" algn="l"/>
                <a:tab pos="8220075" algn="l"/>
                <a:tab pos="8677275" algn="l"/>
                <a:tab pos="9134475" algn="l"/>
              </a:tabLst>
            </a:pPr>
            <a:r>
              <a:rPr lang="en-US" sz="2600" smtClean="0"/>
              <a:t>Generates assorted visualizations</a:t>
            </a:r>
          </a:p>
          <a:p>
            <a:pPr marL="334963" indent="-334963">
              <a:buClr>
                <a:srgbClr val="333399"/>
              </a:buClr>
              <a:buFont typeface="Arial" charset="0"/>
              <a:buChar char="•"/>
              <a:tabLst>
                <a:tab pos="334963" algn="l"/>
                <a:tab pos="447675" algn="l"/>
                <a:tab pos="904875" algn="l"/>
                <a:tab pos="1362075" algn="l"/>
                <a:tab pos="1819275" algn="l"/>
                <a:tab pos="2276475" algn="l"/>
                <a:tab pos="2733675" algn="l"/>
                <a:tab pos="3190875" algn="l"/>
                <a:tab pos="3648075" algn="l"/>
                <a:tab pos="4105275" algn="l"/>
                <a:tab pos="4562475" algn="l"/>
                <a:tab pos="5019675" algn="l"/>
                <a:tab pos="5476875" algn="l"/>
                <a:tab pos="5934075" algn="l"/>
                <a:tab pos="6391275" algn="l"/>
                <a:tab pos="6848475" algn="l"/>
                <a:tab pos="7305675" algn="l"/>
                <a:tab pos="7762875" algn="l"/>
                <a:tab pos="8220075" algn="l"/>
                <a:tab pos="8677275" algn="l"/>
                <a:tab pos="9134475" algn="l"/>
              </a:tabLst>
            </a:pPr>
            <a:r>
              <a:rPr lang="en-US" sz="2600" smtClean="0"/>
              <a:t>Modular component based architecture</a:t>
            </a:r>
          </a:p>
          <a:p>
            <a:pPr marL="334963" indent="-334963">
              <a:buClr>
                <a:srgbClr val="333399"/>
              </a:buClr>
              <a:buFont typeface="Arial" charset="0"/>
              <a:buChar char="•"/>
              <a:tabLst>
                <a:tab pos="334963" algn="l"/>
                <a:tab pos="447675" algn="l"/>
                <a:tab pos="904875" algn="l"/>
                <a:tab pos="1362075" algn="l"/>
                <a:tab pos="1819275" algn="l"/>
                <a:tab pos="2276475" algn="l"/>
                <a:tab pos="2733675" algn="l"/>
                <a:tab pos="3190875" algn="l"/>
                <a:tab pos="3648075" algn="l"/>
                <a:tab pos="4105275" algn="l"/>
                <a:tab pos="4562475" algn="l"/>
                <a:tab pos="5019675" algn="l"/>
                <a:tab pos="5476875" algn="l"/>
                <a:tab pos="5934075" algn="l"/>
                <a:tab pos="6391275" algn="l"/>
                <a:tab pos="6848475" algn="l"/>
                <a:tab pos="7305675" algn="l"/>
                <a:tab pos="7762875" algn="l"/>
                <a:tab pos="8220075" algn="l"/>
                <a:tab pos="8677275" algn="l"/>
                <a:tab pos="9134475" algn="l"/>
              </a:tabLst>
            </a:pPr>
            <a:r>
              <a:rPr lang="en-US" sz="2600" smtClean="0"/>
              <a:t>https://code.google.com/p/ccp-viz-toolkit/</a:t>
            </a:r>
          </a:p>
        </p:txBody>
      </p:sp>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2154238"/>
            <a:ext cx="2274887" cy="1874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2103438"/>
            <a:ext cx="2651125" cy="1989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700" y="4068763"/>
            <a:ext cx="3995738" cy="255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774E74FF-2236-4B88-9D17-DFCF666A5EBE}" type="slidenum">
              <a:rPr lang="en-US" smtClean="0"/>
              <a:pPr/>
              <a:t>9</a:t>
            </a:fld>
            <a:endParaRPr lang="en-US" dirty="0"/>
          </a:p>
        </p:txBody>
      </p:sp>
    </p:spTree>
    <p:extLst>
      <p:ext uri="{BB962C8B-B14F-4D97-AF65-F5344CB8AC3E}">
        <p14:creationId xmlns:p14="http://schemas.microsoft.com/office/powerpoint/2010/main" val="3602365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5959</Words>
  <Application>Microsoft Office PowerPoint</Application>
  <PresentationFormat>On-screen Show (4:3)</PresentationFormat>
  <Paragraphs>876</Paragraphs>
  <Slides>67</Slides>
  <Notes>52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67</vt:i4>
      </vt:variant>
    </vt:vector>
  </HeadingPairs>
  <TitlesOfParts>
    <vt:vector size="70" baseType="lpstr">
      <vt:lpstr>Office Theme</vt:lpstr>
      <vt:lpstr>1_Office Theme</vt:lpstr>
      <vt:lpstr>Visio</vt:lpstr>
      <vt:lpstr>PowerPoint Presentation</vt:lpstr>
      <vt:lpstr>Order &amp; Timing of the Talks</vt:lpstr>
      <vt:lpstr>City College of New York/CREST</vt:lpstr>
      <vt:lpstr>AMERICAN METEOROLOGICAL SOCIETY - 92nd Annual Meeting  Oral – “Smoke plume optical properties and transport observed by a multi-wavelength lidar, sunphotometer and satellite” Lina Corderoa,b, Yonghua Wua,b, Barry Grossa,b, Fred Mosharya,b,Sam Ahmeda,b a NOAA-Cooperative Remote Sensing Science and Technology Center b Optical Remote Sensing Lab, Department of Electrical Engineering, The City College of New York</vt:lpstr>
      <vt:lpstr>92nd Annual Meeting of the American Meteorological Society: Quantifying the Effects of Local PSD on  Localized Urban Precipitation Events Using a Cloud-Resolving Mesoscale Model Nathan Hosannah</vt:lpstr>
      <vt:lpstr>PowerPoint Presentation</vt:lpstr>
      <vt:lpstr>26th Conference on Hydrology: Oral – “Convective Towers and Precipitation Frequency and Intensity” B. Vant-Hull, F. Autones, S. Mahaneh, R. Rabin, J. Mecikalski, R. Khanbilvardi</vt:lpstr>
      <vt:lpstr> Oral– “Satellite Based Soil Moisture Data  on Gridded Flash Flood Guidance for Arkansas Red River Basin” Dugwon Seo, Dr.Reza Khanbilvardi, Dr.Tarendra Lakhankar and Brian Cosgrove (NWS/OHD)  </vt:lpstr>
      <vt:lpstr>Second Symposium on Advances in Modeling and Analysis Using Python Oral - Web Based Visualization Tool for Climate Data Using Python Hannah Aizenman, M. Grossberg, D. Jones, N. Barnes,  J. Smerdon, K. Anchukaitis, and J. E. Geay</vt:lpstr>
      <vt:lpstr>AMS 3rd Conference on Weather, Climate, and the New Energy Economy Impacts of Summertime Climate Change on Energy Demands in California Yanelly Molina, CREST, CCNY</vt:lpstr>
      <vt:lpstr>PowerPoint Presentation</vt:lpstr>
      <vt:lpstr>24th Conference on Climate Variability and Change: “On the Hydro-Meteorological and Social Response of a Tropical Lake Basin, Lakes Enriquillo and Sumatra (La Hispaniola) to Changes in Regional Climate and Land Cover” D.E. Comarazamy, J E. González, R. González, and D.R. Brito</vt:lpstr>
      <vt:lpstr>Satellite Climate Studies Branch and CICS-MD</vt:lpstr>
      <vt:lpstr>18th Conference on Satellite Meteorology, Oceanography and Climatology: Poster – “The Development of AMSU-B/MHS Fundamental CDR's” Chabitha Devaraj, Huan Meng, Ralph Ferraro, Wenze Yang and Isaac Moradi</vt:lpstr>
      <vt:lpstr>Fourth Symposium on Aerosol-Cloud-Climate Interactions Poster – “The Impact of the Saharan Air Layer on the Development of  Eastern Atlantic Tropical Cyclones”  Michael J. Folmer1, R.W. Pasken2, T. Eichler2, G. Chen3, J. Dunion4, and J. Halverson5 1University of Maryland – ESSIC, CICS, 2Department of Earth and Atmospheric Sciences Saint Louis University, 3NASA Langley Research Center, 4NOAA  AOML/HRD, 5University of Maryland – Baltimore County</vt:lpstr>
      <vt:lpstr>Eighth Annual Symposium on Future Operational Environmental Satellite Systems Poster – “The 2011 HPC/OPC/SAB GOES-R Proving Ground Demonstration” Michael J. Folmer1, B. Reed2, S. Goodman3, J. M. Sienkiewicz4, E. Danaher5,  D. R. Novak5 and J. Kibler6 1University of Maryland – ESSIC, CICS, 2General Dynamics Information Technology, 3GOES-R Program Office,  4NOAA/NWS/OPC, 5NOAA/NWS/HPC, 6NOAA/NESDIS/SAB</vt:lpstr>
      <vt:lpstr>18th Conference on Satellite Meteorology and Oceanography Severe Storm Identification with the Advanced Microwave Sounding Unit(AMSU) Ralph Ferraro, Chi Quinn (NOAA Summer Intern), Dan Cecil (Univ. Alabama – Huntsville)</vt:lpstr>
      <vt:lpstr>Joint Conference between the 18th Conference on Satellite Meteorology, Oceanography and Climatology/ First Joint AMS-Asia Satellite Meteorology Conference; and the 26th Conference on Hydrology Oral – “An Evaluation of Microwave Land Surface Emissivities for Use in Precipitation Algorithms” C. Hernandez, R. Ferraro, C. Peters-Lidard and members of the PMM Land Surface Working Group</vt:lpstr>
      <vt:lpstr>18th Conference on Satellite Meteorology, Oceanography and Climatology /  First Joint AMS-Asia Satellite Meteorology Conference  &amp; 4th Sym. on Aerosol-Cloud-Climate Interaction Z. Li invited talk– “Use of A-Train Satellite and ARM Ground Measurements to Study the Impact of Aerosols on Cloud and Precipitation”</vt:lpstr>
      <vt:lpstr>18th Conference on Satellite Meteorology, Oceanography and Climatology / First Joint AMS-Asia Satellite Meteorology Conference : Z. Li invited talk– “Use of A-Train Satellite and ARM Ground Measurements to Study the Impact of Aerosols on Cloud and Precipitation”</vt:lpstr>
      <vt:lpstr>PowerPoint Presentation</vt:lpstr>
      <vt:lpstr>18th Conference on Satellite Meteorology, Oceanography and Climatology: Oral – “The Performance of Hydrological Monthly Products using SSMI–SSMI/S sensors” Daniel Vila, C. Hernandez, R. Ferraro and H. Semunegus</vt:lpstr>
      <vt:lpstr>Satellite Meteorology Conference: Satellite-based algorithm developments Oral – “Improving Precipitation Retrieval Using Total Lightning Data: A Multi-sensor, Multi-platform Synergy between GOES-R and GPM ” N-Y Wang, K. Gopalan, R. Albrecht</vt:lpstr>
      <vt:lpstr>Satellite Meteorology Conference on Hydrometeorologocal Appl GPM 2: Oral  – “Developing Winter Precipitation Algorithm over C3VP” N.-Y. Wang, K Gopalan, R. Ferraro, and J. Turk</vt:lpstr>
      <vt:lpstr> Oral – “Improving Geostationary Satellite Rainfall Estimates  Using Lightning Information” Weixin Xu, Robert F. Adler, Nai-Yu Wang</vt:lpstr>
      <vt:lpstr>NESDIS STAR</vt:lpstr>
      <vt:lpstr> Joint Session (Oral):   2nd Conference on Transition of Research to Operations    18th Conference on Satellite Meteorology, Oceanography and Climatology    1st Joint AMS-Asia Satellite Meteorology Conference               The Application of Satellite SSS Observations to Operational Passive Microwave Radiometry</vt:lpstr>
      <vt:lpstr>18th Conference on Satellite Meteorology, Oceanography and Climatology/ First Joint AMS-Asia Satellite Meteorology Conference Conference  Oral – “NPP VIIRS SDR Postlaunch Calibration/Validation” C. Cao, Q. Liu, S. Blonski, et al.</vt:lpstr>
      <vt:lpstr>Eighth Annual Symposium on Future Operational Environmental Satellite Systems  Oral - “Pre-Launch to Post-Launch Transition and Evaluation of CrIMSS EDR Algorithm and Products” Murty Divakarla, C.D. Barnet, M. Goldberg D. Gu, X. Liu, Tom King,  W. Blackwell, X. Xiong, E. Maddy , N.R. Nalli, A. Gambacorta, G. Guo, X.L. Ma, S. Kizer, H.Xie, and K. Zhang</vt:lpstr>
      <vt:lpstr>8th Annual Symposium on Future Operational Environmental Satellite Systems  Poster: “NPP Product Validation for the Ozone Mapping and Profiler Suite (OMPS)” L. Flynn, I. Petropavlovskikh, D. Swales, J. Niu, E. Beach, W. Yu, C. Seftor, C. Long  </vt:lpstr>
      <vt:lpstr>18th conference on satellite meteorology, oceanography and climatology: Oral: “Operational Ozone Sensors and Beyond” L. Flynn, D. Loyola, F. Huang, W. Wang, D. Rault, T. Beck, C. Long, S. Kondragunta</vt:lpstr>
      <vt:lpstr>18th Conference on Satellite Meteorology and Oceanography: Oral– “Application of TRMM Data to  Multisatellite Rainfall Estimation and Hydrologic Forecasting” R. J. Kuligowski, Y. Li, Y. Zhang, H. Lee, D. Kitzmiller, and D.-J. Seo</vt:lpstr>
      <vt:lpstr>26th Conference on Hydrology: Oral– “The GOES-R Probability of Rainfall Algorithm” R. Barnhill and R. J. Kuligowski</vt:lpstr>
      <vt:lpstr>92nd AMS Annual Meeting - 26th Conference on Hydrology: Poster – “NOAA Soil Moisture Operational Product System (SMOPS) and Its Soil Moisture Retrieval From AMSR-E” Jicheng Liu, I.M. Systems Group at NOAA/NESDIS, Camp Springs, MD; and X. Zhan, L. Zhao, K. A. Jensen, and X. Wang</vt:lpstr>
      <vt:lpstr>16th Symposium on Meteorological Observation and Instrumentation: Oral – “On the Angular Effect of Residual Clouds/ Aerosols in Clear-Sky IR Window Radiance Observations” Nicholas R. Nalli, and C. D. Barnet, A. Gambacorta, E. Maddy, W. L. Smith</vt:lpstr>
      <vt:lpstr>8th Annual Symposium on Future Operational Environmental Satellite Systems: Oral – “Joint Polar Satellite System (JPSS) Cross-Track Infrared Microwave Sounding Suite (CrIMSS) Environmental Data Record Validation Status” Nicholas R. Nalli, C. D. Barnet, M. Divakarla, L. Zhou,  X. Xiong, G. Guo T. Reale, et al. </vt:lpstr>
      <vt:lpstr>8th Annual Symposium on Future Operational Environmental Satellite Systems: Poster – “NOAA Aerosols and Ocean Science Expeditions (AEROSE) for Cal/Val of CrIMSS EDRs” Nicholas R. Nalli, C. D. Barnet, E. Joseph, V. R. Morris, D. Wolfe, M. Divakarla,  T. King, H. Xie, A. Gambacorta, P. Minnett, T. Reale, et al. </vt:lpstr>
      <vt:lpstr>NOAA Exhibit Booth The Big Picture Dan Pisut</vt:lpstr>
      <vt:lpstr> 18th Conference on Satellite Meteorology: Poster – “Microburst nowcasting applications of GOES”  Kenneth L. Pryor </vt:lpstr>
      <vt:lpstr>18th Conference on SatMet … Poster (Monday PM; 169):   Satellite and Upper Air Weather Product Inter-comparisons Using the NOAA Products Validation System (NPROVS)  Reale (STAR) Sun, Pettey, Tilley (IMSG)</vt:lpstr>
      <vt:lpstr>8th Symposium on Future Sat. Systems … Post / Oral: (Wed/Thurs PM)   Satellite Product Inter-comparisons Using (NPROVS)  and Plans for NPP Sounding Cal/val Support   Reale (STAR) Sun, Pettey, Tilley, Divakarla  (IMSG)</vt:lpstr>
      <vt:lpstr>Target Characterization for Vicarious Calibration of Visible Channels of NOAA Satellite Instruments (Oral) Xiangqian Wu, H. Qian and F. Yu</vt:lpstr>
      <vt:lpstr>(Oral) Time-dependent GSICS Calibration Correction for the three-axis stabilized GEO satellite IR channels Fangfang Yu, Xiangqian Wu and Haifeng Qian</vt:lpstr>
      <vt:lpstr>Advanced Satellite Products Branch and CIMSS</vt:lpstr>
      <vt:lpstr>GOES-R Proving Ground Aviation Weather Products Displayed in McIDAS-V Joleen Feltz, Tim Schmit*, Kaba Bah,  Tom Rink, Tom Achtor  Cooperative Institute for Meteorological Satellite Studies (CIMSS) University of Wisconsin-Madison *NOAA/NESDIS/Satellite Applications and Research   Advanced Satellite Products Branch (ASPB)</vt:lpstr>
      <vt:lpstr>Eighth Annual Symposium on  Future Operational Environmental Satellite Systems: Oral – Community Satellite Processing Package (CSPP) </vt:lpstr>
      <vt:lpstr>16th Symposium on Integrated Observing and Assimilation Systems for the Atmosphere, Oceans, and Land Surface (IOAS-AOLS) Progress and Plan for the Development of a Research-to-Operation  High-Performance and Low-Cost GPU-Based Satellite Data Processing and Application Enabling Technology</vt:lpstr>
      <vt:lpstr>PowerPoint Presentation</vt:lpstr>
      <vt:lpstr>5.2  Improving high impact weather forecasts through assimilating the satellite advanced infrared soundings in regional NWP models  Jun Li (CIMSS), Jinlong Li (CIMSS), Hui Liu (NCAR), Jing Zheng (CIMSS), and Tim Schmit (STAR)  </vt:lpstr>
      <vt:lpstr>TJ16.2  Evaluation and application of JPSS products through assimilation in regional NWP models  Jun Li (CIMSS), Mitch Goldberg (JPSS), Jinlong Li (CIMSS), Jing Zheng (CIMSS),  Chris Barnet (STAR), Lihang Zhou (STAR), and Tim Schmit (STAR) </vt:lpstr>
      <vt:lpstr>A fast physical algorithm for hyperspectral sounding retrieval</vt:lpstr>
      <vt:lpstr>PowerPoint Presentation</vt:lpstr>
      <vt:lpstr>PowerPoint Presentation</vt:lpstr>
      <vt:lpstr>8th Annual Symposium on Future Operational Environmental Satellite Systems: Oral – “The ABI on GOES-R” Tim Schmit and colleagues</vt:lpstr>
      <vt:lpstr>8th Annual Symposium on Future Operational Environmental Satellite Systems:   Poster – “GRAFIIR: An Efficient End-to-End GOES-R ABI Product Performance Analysis, Implementation, and Validation System” UW-Madison/CIMSS: Hong Zhang, Mat Gunshor, Allen Huang, Eva Schiffer, William Straka…</vt:lpstr>
      <vt:lpstr>Assimilating AIRS Soundings with WRF/3DVAR for Hurricane Forecast Improvement</vt:lpstr>
      <vt:lpstr>Regional and Mesoscale Modelling  Branch and CIRA</vt:lpstr>
      <vt:lpstr>8th Symposium on Future Operational Satellite Systems: Oral Presentation – Applications of ATMS/CrIS Soundings to  Tropical Cyclone Analysis and Forecasting Mark DeMaria and John Knaff (NOAA/STAR) Andrea Schumacher, Jack Dostalek, Robert DeMaria, Dan Welsh (CIRA/CSU) </vt:lpstr>
      <vt:lpstr>18th Conference on Satellite Meteorology, Oceanography, and Climatology: Oral  – “GOES Science Tests: Results of the last two of the current GOES series” Don Hillger and Tim Schmit</vt:lpstr>
      <vt:lpstr>8th Symposium on Future Operational Satellite Systems: Oral  – “First images and products from VIIRS on NPP” Don Hillger (NOAA/STAR) and Tom Kopp (Aerospace)</vt:lpstr>
      <vt:lpstr>8th Annual Symposium on Future Operational Environmental Satellite Systems: Oral Presentation – “The 10.35 µm Band: A More Appropriate Window Band for the GOES-R ABI Than 11.2 µm?” D. Lindsey, W. MacKenzie, Jr., C. Jewett, T. Schmit, M. Gunshor, L. Grasso</vt:lpstr>
      <vt:lpstr>8th Annual Symposium on Future Operational Environmental Satellite Systems: Poster Presentation – “Predicting Where Convective Clouds Will Form with the GOES-R ABI” Dan Lindsey and Louie Grasso</vt:lpstr>
      <vt:lpstr>17th Conference on Air Pollution Meteorology with the A&amp;WMA  Oral– “PM2.5 Retrieval Improvements Over Urban Scenes by Refining Surface Albedo Model” A. Picon, B. Madhavan, B. Gross, F. Moshary, S. Ahmed, R. Levy, I. Laslzo </vt:lpstr>
      <vt:lpstr>17th Conference on Air Pollution Meteorology with the A&amp;WMA  Oral– “Application of Active Optical Sensors to Probe the Vertical Structure of the Urban Boundary Layer and Assess Anomalies in Air Quality Model PM2.5 Forecasts” Chuen-Meei Gan, B. Gross, Y. Wu, B. Madhavan, F. Moshary,  M. Ku </vt:lpstr>
      <vt:lpstr>Fourth Symposium on Aerosol-Cloud-Climate Interactions  Oral– “Quantifying the Aerosol-Cloud Interaction From Ground Based Observations” L.Bomidi, J. He, N. Pujols, B. Gross, F. Moshary, S. Ahmed, Q. Min, G. Feingold </vt:lpstr>
      <vt:lpstr>PowerPoint Presentation</vt:lpstr>
      <vt:lpstr>17th Conference on Air Pollution Meteorology with the A&amp;WMA  Oral– “Smoke plume optical properties and transport  observed by a multi-wavelength lidar, sunphotometer and satellite” Lina Cordero, Yonghua Wu , Barry Gross , Fred Moshary ,Sam Ahmed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RRFerraro</dc:creator>
  <cp:lastModifiedBy>LoriBrown</cp:lastModifiedBy>
  <cp:revision>65</cp:revision>
  <dcterms:created xsi:type="dcterms:W3CDTF">2012-01-17T00:57:09Z</dcterms:created>
  <dcterms:modified xsi:type="dcterms:W3CDTF">2012-03-01T22:13:50Z</dcterms:modified>
</cp:coreProperties>
</file>