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7"/>
  </p:notesMasterIdLst>
  <p:sldIdLst>
    <p:sldId id="346" r:id="rId2"/>
    <p:sldId id="333" r:id="rId3"/>
    <p:sldId id="336" r:id="rId4"/>
    <p:sldId id="337" r:id="rId5"/>
    <p:sldId id="347" r:id="rId6"/>
    <p:sldId id="338" r:id="rId7"/>
    <p:sldId id="339" r:id="rId8"/>
    <p:sldId id="340" r:id="rId9"/>
    <p:sldId id="348" r:id="rId10"/>
    <p:sldId id="341" r:id="rId11"/>
    <p:sldId id="342" r:id="rId12"/>
    <p:sldId id="343" r:id="rId13"/>
    <p:sldId id="344" r:id="rId14"/>
    <p:sldId id="345" r:id="rId15"/>
    <p:sldId id="334" r:id="rId16"/>
    <p:sldId id="286" r:id="rId17"/>
    <p:sldId id="287" r:id="rId18"/>
    <p:sldId id="288" r:id="rId19"/>
    <p:sldId id="289" r:id="rId20"/>
    <p:sldId id="290" r:id="rId21"/>
    <p:sldId id="292" r:id="rId22"/>
    <p:sldId id="293" r:id="rId23"/>
    <p:sldId id="294" r:id="rId24"/>
    <p:sldId id="295" r:id="rId25"/>
    <p:sldId id="296" r:id="rId26"/>
    <p:sldId id="298" r:id="rId27"/>
    <p:sldId id="299" r:id="rId28"/>
    <p:sldId id="300" r:id="rId29"/>
    <p:sldId id="301" r:id="rId30"/>
    <p:sldId id="302" r:id="rId31"/>
    <p:sldId id="312" r:id="rId32"/>
    <p:sldId id="313" r:id="rId33"/>
    <p:sldId id="314" r:id="rId34"/>
    <p:sldId id="315" r:id="rId35"/>
    <p:sldId id="316" r:id="rId36"/>
    <p:sldId id="317" r:id="rId37"/>
    <p:sldId id="318" r:id="rId38"/>
    <p:sldId id="319" r:id="rId39"/>
    <p:sldId id="320" r:id="rId40"/>
    <p:sldId id="321" r:id="rId41"/>
    <p:sldId id="322" r:id="rId42"/>
    <p:sldId id="323" r:id="rId43"/>
    <p:sldId id="324" r:id="rId44"/>
    <p:sldId id="325" r:id="rId45"/>
    <p:sldId id="326" r:id="rId46"/>
    <p:sldId id="327" r:id="rId47"/>
    <p:sldId id="328" r:id="rId48"/>
    <p:sldId id="329" r:id="rId49"/>
    <p:sldId id="330" r:id="rId50"/>
    <p:sldId id="332" r:id="rId51"/>
    <p:sldId id="331" r:id="rId52"/>
    <p:sldId id="304" r:id="rId53"/>
    <p:sldId id="305" r:id="rId54"/>
    <p:sldId id="306" r:id="rId55"/>
    <p:sldId id="307" r:id="rId56"/>
    <p:sldId id="308" r:id="rId57"/>
    <p:sldId id="309" r:id="rId58"/>
    <p:sldId id="310" r:id="rId59"/>
    <p:sldId id="311" r:id="rId60"/>
    <p:sldId id="335" r:id="rId61"/>
    <p:sldId id="280" r:id="rId62"/>
    <p:sldId id="281" r:id="rId63"/>
    <p:sldId id="259" r:id="rId64"/>
    <p:sldId id="282" r:id="rId65"/>
    <p:sldId id="283" r:id="rId66"/>
    <p:sldId id="284" r:id="rId67"/>
    <p:sldId id="260" r:id="rId68"/>
    <p:sldId id="285" r:id="rId69"/>
    <p:sldId id="257" r:id="rId70"/>
    <p:sldId id="258" r:id="rId71"/>
    <p:sldId id="256" r:id="rId72"/>
    <p:sldId id="279" r:id="rId73"/>
    <p:sldId id="275" r:id="rId74"/>
    <p:sldId id="262" r:id="rId75"/>
    <p:sldId id="276"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393" autoAdjust="0"/>
  </p:normalViewPr>
  <p:slideViewPr>
    <p:cSldViewPr>
      <p:cViewPr varScale="1">
        <p:scale>
          <a:sx n="97" d="100"/>
          <a:sy n="97" d="100"/>
        </p:scale>
        <p:origin x="540"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casey\Documents\simnewsfc_ominusb_check.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Workbook1"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Macintosh%20HD:Users:Bains:Google%20Drive:ams2015:figs_stats.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Variance, Radiosonde Temperature</a:t>
            </a:r>
          </a:p>
        </c:rich>
      </c:tx>
      <c:overlay val="0"/>
    </c:title>
    <c:autoTitleDeleted val="0"/>
    <c:plotArea>
      <c:layout/>
      <c:lineChart>
        <c:grouping val="standard"/>
        <c:varyColors val="0"/>
        <c:ser>
          <c:idx val="1"/>
          <c:order val="0"/>
          <c:tx>
            <c:v>Simulated Perfect</c:v>
          </c:tx>
          <c:marker>
            <c:symbol val="none"/>
          </c:marker>
          <c:cat>
            <c:numRef>
              <c:f>t_120!$A$3:$A$54</c:f>
              <c:numCache>
                <c:formatCode>General</c:formatCode>
                <c:ptCount val="52"/>
                <c:pt idx="0">
                  <c:v>2005051000</c:v>
                </c:pt>
                <c:pt idx="1">
                  <c:v>2005051006</c:v>
                </c:pt>
                <c:pt idx="2">
                  <c:v>2005051012</c:v>
                </c:pt>
                <c:pt idx="3">
                  <c:v>2005051018</c:v>
                </c:pt>
                <c:pt idx="4">
                  <c:v>2005051100</c:v>
                </c:pt>
                <c:pt idx="5">
                  <c:v>2005051106</c:v>
                </c:pt>
                <c:pt idx="6">
                  <c:v>2005051112</c:v>
                </c:pt>
                <c:pt idx="7">
                  <c:v>2005051118</c:v>
                </c:pt>
                <c:pt idx="8">
                  <c:v>2005051200</c:v>
                </c:pt>
                <c:pt idx="9">
                  <c:v>2005051206</c:v>
                </c:pt>
                <c:pt idx="10">
                  <c:v>2005051212</c:v>
                </c:pt>
                <c:pt idx="11">
                  <c:v>2005051218</c:v>
                </c:pt>
                <c:pt idx="12">
                  <c:v>2005051300</c:v>
                </c:pt>
                <c:pt idx="13">
                  <c:v>2005051306</c:v>
                </c:pt>
                <c:pt idx="14">
                  <c:v>2005051312</c:v>
                </c:pt>
                <c:pt idx="15">
                  <c:v>2005051318</c:v>
                </c:pt>
                <c:pt idx="16">
                  <c:v>2005051400</c:v>
                </c:pt>
                <c:pt idx="17">
                  <c:v>2005051406</c:v>
                </c:pt>
                <c:pt idx="18">
                  <c:v>2005051412</c:v>
                </c:pt>
                <c:pt idx="19">
                  <c:v>2005051418</c:v>
                </c:pt>
                <c:pt idx="20">
                  <c:v>2005051500</c:v>
                </c:pt>
                <c:pt idx="21">
                  <c:v>2005051506</c:v>
                </c:pt>
                <c:pt idx="22">
                  <c:v>2005051512</c:v>
                </c:pt>
                <c:pt idx="23">
                  <c:v>2005051518</c:v>
                </c:pt>
                <c:pt idx="24">
                  <c:v>2005051600</c:v>
                </c:pt>
                <c:pt idx="25">
                  <c:v>2005051606</c:v>
                </c:pt>
                <c:pt idx="26">
                  <c:v>2005051612</c:v>
                </c:pt>
                <c:pt idx="27">
                  <c:v>2005051618</c:v>
                </c:pt>
                <c:pt idx="28">
                  <c:v>2005051700</c:v>
                </c:pt>
                <c:pt idx="29">
                  <c:v>2005051706</c:v>
                </c:pt>
                <c:pt idx="30">
                  <c:v>2005051712</c:v>
                </c:pt>
                <c:pt idx="31">
                  <c:v>2005051718</c:v>
                </c:pt>
                <c:pt idx="32">
                  <c:v>2005051800</c:v>
                </c:pt>
                <c:pt idx="33">
                  <c:v>2005051806</c:v>
                </c:pt>
                <c:pt idx="34">
                  <c:v>2005051812</c:v>
                </c:pt>
                <c:pt idx="35">
                  <c:v>2005051818</c:v>
                </c:pt>
                <c:pt idx="36">
                  <c:v>2005051900</c:v>
                </c:pt>
                <c:pt idx="37">
                  <c:v>2005051906</c:v>
                </c:pt>
                <c:pt idx="38">
                  <c:v>2005051912</c:v>
                </c:pt>
                <c:pt idx="39">
                  <c:v>2005051918</c:v>
                </c:pt>
                <c:pt idx="40">
                  <c:v>2005052000</c:v>
                </c:pt>
                <c:pt idx="41">
                  <c:v>2005052006</c:v>
                </c:pt>
                <c:pt idx="42">
                  <c:v>2005052012</c:v>
                </c:pt>
                <c:pt idx="43">
                  <c:v>2005052018</c:v>
                </c:pt>
                <c:pt idx="44">
                  <c:v>2005052100</c:v>
                </c:pt>
                <c:pt idx="45">
                  <c:v>2005052106</c:v>
                </c:pt>
                <c:pt idx="46">
                  <c:v>2005052112</c:v>
                </c:pt>
                <c:pt idx="47">
                  <c:v>2005052118</c:v>
                </c:pt>
                <c:pt idx="48">
                  <c:v>2005052200</c:v>
                </c:pt>
                <c:pt idx="49">
                  <c:v>2005052206</c:v>
                </c:pt>
                <c:pt idx="50">
                  <c:v>2005052212</c:v>
                </c:pt>
                <c:pt idx="51">
                  <c:v>2005052218</c:v>
                </c:pt>
              </c:numCache>
            </c:numRef>
          </c:cat>
          <c:val>
            <c:numRef>
              <c:f>t_120!$F$3:$F$54</c:f>
              <c:numCache>
                <c:formatCode>General</c:formatCode>
                <c:ptCount val="52"/>
                <c:pt idx="0">
                  <c:v>2.7224999999999997</c:v>
                </c:pt>
                <c:pt idx="1">
                  <c:v>1.1881000000000002</c:v>
                </c:pt>
                <c:pt idx="2">
                  <c:v>2.6244000000000005</c:v>
                </c:pt>
                <c:pt idx="3">
                  <c:v>1.8496000000000004</c:v>
                </c:pt>
                <c:pt idx="4">
                  <c:v>2.9929000000000001</c:v>
                </c:pt>
                <c:pt idx="5">
                  <c:v>1.2995999999999999</c:v>
                </c:pt>
                <c:pt idx="6">
                  <c:v>2.5921000000000003</c:v>
                </c:pt>
                <c:pt idx="7">
                  <c:v>3.7635999999999998</c:v>
                </c:pt>
                <c:pt idx="8">
                  <c:v>2.6895999999999995</c:v>
                </c:pt>
                <c:pt idx="9">
                  <c:v>1.6129</c:v>
                </c:pt>
                <c:pt idx="10">
                  <c:v>2.4964000000000004</c:v>
                </c:pt>
                <c:pt idx="11">
                  <c:v>2.7224999999999997</c:v>
                </c:pt>
                <c:pt idx="12">
                  <c:v>2.7555999999999998</c:v>
                </c:pt>
                <c:pt idx="13">
                  <c:v>1.3923999999999999</c:v>
                </c:pt>
                <c:pt idx="14">
                  <c:v>2.6895999999999995</c:v>
                </c:pt>
                <c:pt idx="15">
                  <c:v>2.0735999999999999</c:v>
                </c:pt>
                <c:pt idx="16">
                  <c:v>2.4964000000000004</c:v>
                </c:pt>
                <c:pt idx="17">
                  <c:v>2.1025</c:v>
                </c:pt>
                <c:pt idx="18">
                  <c:v>2.6568999999999998</c:v>
                </c:pt>
                <c:pt idx="19">
                  <c:v>4.6224999999999996</c:v>
                </c:pt>
                <c:pt idx="20">
                  <c:v>2.7224999999999997</c:v>
                </c:pt>
                <c:pt idx="21">
                  <c:v>1.8496000000000004</c:v>
                </c:pt>
                <c:pt idx="22">
                  <c:v>2.5921000000000003</c:v>
                </c:pt>
                <c:pt idx="23">
                  <c:v>1.44</c:v>
                </c:pt>
                <c:pt idx="24">
                  <c:v>1.3224999999999998</c:v>
                </c:pt>
                <c:pt idx="25">
                  <c:v>0.37209999999999999</c:v>
                </c:pt>
                <c:pt idx="26">
                  <c:v>1</c:v>
                </c:pt>
                <c:pt idx="27">
                  <c:v>0.46240000000000009</c:v>
                </c:pt>
                <c:pt idx="28">
                  <c:v>0.92159999999999997</c:v>
                </c:pt>
                <c:pt idx="29">
                  <c:v>0.39690000000000003</c:v>
                </c:pt>
                <c:pt idx="30">
                  <c:v>0.84640000000000004</c:v>
                </c:pt>
                <c:pt idx="31">
                  <c:v>0.37209999999999999</c:v>
                </c:pt>
                <c:pt idx="32">
                  <c:v>0.84640000000000004</c:v>
                </c:pt>
                <c:pt idx="33">
                  <c:v>0.36</c:v>
                </c:pt>
                <c:pt idx="34">
                  <c:v>0.92159999999999997</c:v>
                </c:pt>
                <c:pt idx="35">
                  <c:v>0.5776</c:v>
                </c:pt>
                <c:pt idx="36">
                  <c:v>0.81</c:v>
                </c:pt>
                <c:pt idx="37">
                  <c:v>0.30250000000000005</c:v>
                </c:pt>
                <c:pt idx="38">
                  <c:v>0.84640000000000004</c:v>
                </c:pt>
                <c:pt idx="39">
                  <c:v>0.73959999999999992</c:v>
                </c:pt>
                <c:pt idx="40">
                  <c:v>0.75690000000000002</c:v>
                </c:pt>
                <c:pt idx="41">
                  <c:v>0.38440000000000002</c:v>
                </c:pt>
                <c:pt idx="42">
                  <c:v>0.79210000000000003</c:v>
                </c:pt>
                <c:pt idx="43">
                  <c:v>0.67239999999999989</c:v>
                </c:pt>
                <c:pt idx="44">
                  <c:v>0.79210000000000003</c:v>
                </c:pt>
                <c:pt idx="45">
                  <c:v>0.37209999999999999</c:v>
                </c:pt>
                <c:pt idx="46">
                  <c:v>0.82810000000000006</c:v>
                </c:pt>
                <c:pt idx="47">
                  <c:v>0.94089999999999996</c:v>
                </c:pt>
                <c:pt idx="48">
                  <c:v>0.79210000000000003</c:v>
                </c:pt>
                <c:pt idx="49">
                  <c:v>0.34809999999999997</c:v>
                </c:pt>
                <c:pt idx="50">
                  <c:v>0.82810000000000006</c:v>
                </c:pt>
                <c:pt idx="51">
                  <c:v>0.60840000000000005</c:v>
                </c:pt>
              </c:numCache>
            </c:numRef>
          </c:val>
          <c:smooth val="0"/>
        </c:ser>
        <c:ser>
          <c:idx val="0"/>
          <c:order val="1"/>
          <c:tx>
            <c:v>Simulated + Errors</c:v>
          </c:tx>
          <c:marker>
            <c:symbol val="none"/>
          </c:marker>
          <c:val>
            <c:numRef>
              <c:f>t_120!$J$3:$J$54</c:f>
              <c:numCache>
                <c:formatCode>General</c:formatCode>
                <c:ptCount val="52"/>
                <c:pt idx="0">
                  <c:v>2.7224999999999997</c:v>
                </c:pt>
                <c:pt idx="1">
                  <c:v>1.1881000000000002</c:v>
                </c:pt>
                <c:pt idx="2">
                  <c:v>2.6244000000000005</c:v>
                </c:pt>
                <c:pt idx="3">
                  <c:v>1.8496000000000004</c:v>
                </c:pt>
                <c:pt idx="4">
                  <c:v>2.9929000000000001</c:v>
                </c:pt>
                <c:pt idx="5">
                  <c:v>1.2995999999999999</c:v>
                </c:pt>
                <c:pt idx="6">
                  <c:v>2.5921000000000003</c:v>
                </c:pt>
                <c:pt idx="7">
                  <c:v>3.7635999999999998</c:v>
                </c:pt>
                <c:pt idx="8">
                  <c:v>2.6895999999999995</c:v>
                </c:pt>
                <c:pt idx="9">
                  <c:v>1.6129</c:v>
                </c:pt>
                <c:pt idx="10">
                  <c:v>2.4964000000000004</c:v>
                </c:pt>
                <c:pt idx="11">
                  <c:v>2.7224999999999997</c:v>
                </c:pt>
                <c:pt idx="12">
                  <c:v>2.7555999999999998</c:v>
                </c:pt>
                <c:pt idx="13">
                  <c:v>1.3923999999999999</c:v>
                </c:pt>
                <c:pt idx="14">
                  <c:v>2.6895999999999995</c:v>
                </c:pt>
                <c:pt idx="15">
                  <c:v>2.0735999999999999</c:v>
                </c:pt>
                <c:pt idx="16">
                  <c:v>2.4964000000000004</c:v>
                </c:pt>
                <c:pt idx="17">
                  <c:v>2.1025</c:v>
                </c:pt>
                <c:pt idx="18">
                  <c:v>2.6568999999999998</c:v>
                </c:pt>
                <c:pt idx="19">
                  <c:v>4.6224999999999996</c:v>
                </c:pt>
                <c:pt idx="20">
                  <c:v>2.7224999999999997</c:v>
                </c:pt>
                <c:pt idx="21">
                  <c:v>1.8496000000000004</c:v>
                </c:pt>
                <c:pt idx="22">
                  <c:v>2.5921000000000003</c:v>
                </c:pt>
                <c:pt idx="23">
                  <c:v>1.44</c:v>
                </c:pt>
                <c:pt idx="24">
                  <c:v>2.7888999999999999</c:v>
                </c:pt>
                <c:pt idx="25">
                  <c:v>1.5376000000000001</c:v>
                </c:pt>
                <c:pt idx="26">
                  <c:v>2.6568999999999998</c:v>
                </c:pt>
                <c:pt idx="27">
                  <c:v>1.7956000000000003</c:v>
                </c:pt>
                <c:pt idx="28">
                  <c:v>2.5600000000000005</c:v>
                </c:pt>
                <c:pt idx="29">
                  <c:v>1.6641000000000001</c:v>
                </c:pt>
                <c:pt idx="30">
                  <c:v>2.4964000000000004</c:v>
                </c:pt>
                <c:pt idx="31">
                  <c:v>2.0735999999999999</c:v>
                </c:pt>
                <c:pt idx="32">
                  <c:v>2.5921000000000003</c:v>
                </c:pt>
                <c:pt idx="33">
                  <c:v>1.9880999999999998</c:v>
                </c:pt>
                <c:pt idx="34">
                  <c:v>2.7224999999999997</c:v>
                </c:pt>
                <c:pt idx="35">
                  <c:v>2.1025</c:v>
                </c:pt>
                <c:pt idx="36">
                  <c:v>2.5281000000000002</c:v>
                </c:pt>
                <c:pt idx="37">
                  <c:v>1.9880999999999998</c:v>
                </c:pt>
                <c:pt idx="38">
                  <c:v>2.5921000000000003</c:v>
                </c:pt>
                <c:pt idx="39">
                  <c:v>2.1903999999999999</c:v>
                </c:pt>
                <c:pt idx="40">
                  <c:v>2.5600000000000005</c:v>
                </c:pt>
                <c:pt idx="41">
                  <c:v>2.1608999999999998</c:v>
                </c:pt>
                <c:pt idx="42">
                  <c:v>2.5600000000000005</c:v>
                </c:pt>
                <c:pt idx="43">
                  <c:v>2.0164</c:v>
                </c:pt>
                <c:pt idx="44">
                  <c:v>2.5281000000000002</c:v>
                </c:pt>
                <c:pt idx="45">
                  <c:v>2.0164</c:v>
                </c:pt>
                <c:pt idx="46">
                  <c:v>2.6895999999999995</c:v>
                </c:pt>
                <c:pt idx="47">
                  <c:v>2.25</c:v>
                </c:pt>
                <c:pt idx="48">
                  <c:v>2.5281000000000002</c:v>
                </c:pt>
                <c:pt idx="49">
                  <c:v>1.7956000000000003</c:v>
                </c:pt>
                <c:pt idx="50">
                  <c:v>2.6895999999999995</c:v>
                </c:pt>
                <c:pt idx="51">
                  <c:v>2.1025</c:v>
                </c:pt>
              </c:numCache>
            </c:numRef>
          </c:val>
          <c:smooth val="0"/>
        </c:ser>
        <c:ser>
          <c:idx val="2"/>
          <c:order val="2"/>
          <c:tx>
            <c:v>Real</c:v>
          </c:tx>
          <c:marker>
            <c:symbol val="none"/>
          </c:marker>
          <c:val>
            <c:numRef>
              <c:f>t_120!$G$3:$G$54</c:f>
              <c:numCache>
                <c:formatCode>General</c:formatCode>
                <c:ptCount val="52"/>
                <c:pt idx="0">
                  <c:v>2.7224999999999997</c:v>
                </c:pt>
                <c:pt idx="1">
                  <c:v>1.1881000000000002</c:v>
                </c:pt>
                <c:pt idx="2">
                  <c:v>2.6244000000000005</c:v>
                </c:pt>
                <c:pt idx="3">
                  <c:v>1.8496000000000004</c:v>
                </c:pt>
                <c:pt idx="4">
                  <c:v>2.9929000000000001</c:v>
                </c:pt>
                <c:pt idx="5">
                  <c:v>1.2995999999999999</c:v>
                </c:pt>
                <c:pt idx="6">
                  <c:v>2.5921000000000003</c:v>
                </c:pt>
                <c:pt idx="7">
                  <c:v>3.7635999999999998</c:v>
                </c:pt>
                <c:pt idx="8">
                  <c:v>2.6895999999999995</c:v>
                </c:pt>
                <c:pt idx="9">
                  <c:v>1.6129</c:v>
                </c:pt>
                <c:pt idx="10">
                  <c:v>2.4964000000000004</c:v>
                </c:pt>
                <c:pt idx="11">
                  <c:v>2.7224999999999997</c:v>
                </c:pt>
                <c:pt idx="12">
                  <c:v>2.7555999999999998</c:v>
                </c:pt>
                <c:pt idx="13">
                  <c:v>1.3923999999999999</c:v>
                </c:pt>
                <c:pt idx="14">
                  <c:v>2.6895999999999995</c:v>
                </c:pt>
                <c:pt idx="15">
                  <c:v>2.0735999999999999</c:v>
                </c:pt>
                <c:pt idx="16">
                  <c:v>2.4964000000000004</c:v>
                </c:pt>
                <c:pt idx="17">
                  <c:v>2.1025</c:v>
                </c:pt>
                <c:pt idx="18">
                  <c:v>2.6568999999999998</c:v>
                </c:pt>
                <c:pt idx="19">
                  <c:v>4.6224999999999996</c:v>
                </c:pt>
                <c:pt idx="20">
                  <c:v>2.7224999999999997</c:v>
                </c:pt>
                <c:pt idx="21">
                  <c:v>1.8496000000000004</c:v>
                </c:pt>
                <c:pt idx="22">
                  <c:v>2.5921000000000003</c:v>
                </c:pt>
                <c:pt idx="23">
                  <c:v>1.44</c:v>
                </c:pt>
                <c:pt idx="24">
                  <c:v>2.5921000000000003</c:v>
                </c:pt>
                <c:pt idx="25">
                  <c:v>1.2995999999999999</c:v>
                </c:pt>
                <c:pt idx="26">
                  <c:v>2.4964000000000004</c:v>
                </c:pt>
                <c:pt idx="27">
                  <c:v>0.84640000000000004</c:v>
                </c:pt>
                <c:pt idx="28">
                  <c:v>2.6568999999999998</c:v>
                </c:pt>
                <c:pt idx="29">
                  <c:v>1.5128999999999999</c:v>
                </c:pt>
                <c:pt idx="30">
                  <c:v>2.6244000000000005</c:v>
                </c:pt>
                <c:pt idx="31">
                  <c:v>1.4883999999999999</c:v>
                </c:pt>
                <c:pt idx="32">
                  <c:v>2.4964000000000004</c:v>
                </c:pt>
                <c:pt idx="33">
                  <c:v>1.5376000000000001</c:v>
                </c:pt>
                <c:pt idx="34">
                  <c:v>2.7224999999999997</c:v>
                </c:pt>
                <c:pt idx="35">
                  <c:v>2.6244000000000005</c:v>
                </c:pt>
                <c:pt idx="36">
                  <c:v>2.7888999999999999</c:v>
                </c:pt>
                <c:pt idx="37">
                  <c:v>1.5376000000000001</c:v>
                </c:pt>
                <c:pt idx="38">
                  <c:v>2.4336000000000002</c:v>
                </c:pt>
                <c:pt idx="39">
                  <c:v>4.7524000000000006</c:v>
                </c:pt>
                <c:pt idx="40">
                  <c:v>2.6568999999999998</c:v>
                </c:pt>
                <c:pt idx="41">
                  <c:v>1.3224999999999998</c:v>
                </c:pt>
                <c:pt idx="42">
                  <c:v>2.4964000000000004</c:v>
                </c:pt>
                <c:pt idx="43">
                  <c:v>1.6384000000000001</c:v>
                </c:pt>
                <c:pt idx="44">
                  <c:v>2.6895999999999995</c:v>
                </c:pt>
                <c:pt idx="45">
                  <c:v>1.7161000000000002</c:v>
                </c:pt>
                <c:pt idx="46">
                  <c:v>2.5281000000000002</c:v>
                </c:pt>
                <c:pt idx="47">
                  <c:v>3.8024999999999998</c:v>
                </c:pt>
                <c:pt idx="48">
                  <c:v>2.7555999999999998</c:v>
                </c:pt>
                <c:pt idx="49">
                  <c:v>1.6641000000000001</c:v>
                </c:pt>
                <c:pt idx="50">
                  <c:v>2.7224999999999997</c:v>
                </c:pt>
                <c:pt idx="51">
                  <c:v>4.1616</c:v>
                </c:pt>
              </c:numCache>
            </c:numRef>
          </c:val>
          <c:smooth val="0"/>
        </c:ser>
        <c:dLbls>
          <c:showLegendKey val="0"/>
          <c:showVal val="0"/>
          <c:showCatName val="0"/>
          <c:showSerName val="0"/>
          <c:showPercent val="0"/>
          <c:showBubbleSize val="0"/>
        </c:dLbls>
        <c:smooth val="0"/>
        <c:axId val="345763568"/>
        <c:axId val="345763960"/>
      </c:lineChart>
      <c:catAx>
        <c:axId val="345763568"/>
        <c:scaling>
          <c:orientation val="minMax"/>
        </c:scaling>
        <c:delete val="0"/>
        <c:axPos val="b"/>
        <c:title>
          <c:tx>
            <c:rich>
              <a:bodyPr/>
              <a:lstStyle/>
              <a:p>
                <a:pPr>
                  <a:defRPr/>
                </a:pPr>
                <a:r>
                  <a:rPr lang="en-US"/>
                  <a:t>Date</a:t>
                </a:r>
              </a:p>
            </c:rich>
          </c:tx>
          <c:overlay val="0"/>
        </c:title>
        <c:numFmt formatCode="General" sourceLinked="1"/>
        <c:majorTickMark val="out"/>
        <c:minorTickMark val="none"/>
        <c:tickLblPos val="nextTo"/>
        <c:crossAx val="345763960"/>
        <c:crosses val="autoZero"/>
        <c:auto val="1"/>
        <c:lblAlgn val="ctr"/>
        <c:lblOffset val="100"/>
        <c:noMultiLvlLbl val="0"/>
      </c:catAx>
      <c:valAx>
        <c:axId val="345763960"/>
        <c:scaling>
          <c:orientation val="minMax"/>
        </c:scaling>
        <c:delete val="0"/>
        <c:axPos val="l"/>
        <c:majorGridlines/>
        <c:title>
          <c:tx>
            <c:rich>
              <a:bodyPr rot="-5400000" vert="horz"/>
              <a:lstStyle/>
              <a:p>
                <a:pPr>
                  <a:defRPr/>
                </a:pPr>
                <a:r>
                  <a:rPr lang="en-US"/>
                  <a:t>Variance (K^2)</a:t>
                </a:r>
              </a:p>
            </c:rich>
          </c:tx>
          <c:overlay val="0"/>
        </c:title>
        <c:numFmt formatCode="General" sourceLinked="1"/>
        <c:majorTickMark val="out"/>
        <c:minorTickMark val="none"/>
        <c:tickLblPos val="nextTo"/>
        <c:crossAx val="345763568"/>
        <c:crosses val="autoZero"/>
        <c:crossBetween val="between"/>
      </c:valAx>
    </c:plotArea>
    <c:legend>
      <c:legendPos val="r"/>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9"/>
    </mc:Choice>
    <mc:Fallback>
      <c:style val="19"/>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invertIfNegative val="0"/>
          <c:cat>
            <c:strRef>
              <c:f>Sheet1!$A$1:$A$10</c:f>
              <c:strCache>
                <c:ptCount val="10"/>
                <c:pt idx="0">
                  <c:v>Simulation of noise free rawinsonde, surface and aircraft data</c:v>
                </c:pt>
                <c:pt idx="1">
                  <c:v>Conventional PREPBUFR data encoder</c:v>
                </c:pt>
                <c:pt idx="2">
                  <c:v>Simulation of GPSRO data and BUFR encoder</c:v>
                </c:pt>
                <c:pt idx="3">
                  <c:v>Satellite orbit simulator</c:v>
                </c:pt>
                <c:pt idx="4">
                  <c:v>Simulation of satellite observations</c:v>
                </c:pt>
                <c:pt idx="5">
                  <c:v>Satelite radiance BUFR encoder</c:v>
                </c:pt>
                <c:pt idx="6">
                  <c:v>OSE</c:v>
                </c:pt>
                <c:pt idx="7">
                  <c:v>Noise added simulated observations</c:v>
                </c:pt>
                <c:pt idx="8">
                  <c:v>Calibration </c:v>
                </c:pt>
                <c:pt idx="9">
                  <c:v>OSSE </c:v>
                </c:pt>
              </c:strCache>
            </c:strRef>
          </c:cat>
          <c:val>
            <c:numRef>
              <c:f>Sheet1!$B$1:$B$10</c:f>
              <c:numCache>
                <c:formatCode>General</c:formatCode>
                <c:ptCount val="10"/>
                <c:pt idx="0">
                  <c:v>100</c:v>
                </c:pt>
                <c:pt idx="1">
                  <c:v>100</c:v>
                </c:pt>
                <c:pt idx="2">
                  <c:v>50</c:v>
                </c:pt>
                <c:pt idx="3">
                  <c:v>80</c:v>
                </c:pt>
                <c:pt idx="4">
                  <c:v>0</c:v>
                </c:pt>
                <c:pt idx="5">
                  <c:v>50</c:v>
                </c:pt>
                <c:pt idx="6">
                  <c:v>85</c:v>
                </c:pt>
                <c:pt idx="7">
                  <c:v>20</c:v>
                </c:pt>
                <c:pt idx="8">
                  <c:v>0</c:v>
                </c:pt>
                <c:pt idx="9">
                  <c:v>0</c:v>
                </c:pt>
              </c:numCache>
            </c:numRef>
          </c:val>
        </c:ser>
        <c:dLbls>
          <c:showLegendKey val="0"/>
          <c:showVal val="0"/>
          <c:showCatName val="0"/>
          <c:showSerName val="0"/>
          <c:showPercent val="0"/>
          <c:showBubbleSize val="0"/>
        </c:dLbls>
        <c:gapWidth val="150"/>
        <c:axId val="342807088"/>
        <c:axId val="342805912"/>
      </c:barChart>
      <c:catAx>
        <c:axId val="342807088"/>
        <c:scaling>
          <c:orientation val="minMax"/>
        </c:scaling>
        <c:delete val="0"/>
        <c:axPos val="l"/>
        <c:numFmt formatCode="General" sourceLinked="0"/>
        <c:majorTickMark val="none"/>
        <c:minorTickMark val="none"/>
        <c:tickLblPos val="nextTo"/>
        <c:txPr>
          <a:bodyPr/>
          <a:lstStyle/>
          <a:p>
            <a:pPr>
              <a:defRPr sz="1000" b="1" i="0"/>
            </a:pPr>
            <a:endParaRPr lang="en-US"/>
          </a:p>
        </c:txPr>
        <c:crossAx val="342805912"/>
        <c:crosses val="autoZero"/>
        <c:auto val="1"/>
        <c:lblAlgn val="ctr"/>
        <c:lblOffset val="100"/>
        <c:noMultiLvlLbl val="0"/>
      </c:catAx>
      <c:valAx>
        <c:axId val="342805912"/>
        <c:scaling>
          <c:orientation val="minMax"/>
          <c:max val="100"/>
        </c:scaling>
        <c:delete val="0"/>
        <c:axPos val="b"/>
        <c:majorGridlines/>
        <c:title>
          <c:tx>
            <c:rich>
              <a:bodyPr/>
              <a:lstStyle/>
              <a:p>
                <a:pPr>
                  <a:defRPr sz="1000"/>
                </a:pPr>
                <a:r>
                  <a:rPr lang="en-US" sz="1000"/>
                  <a:t>% Completion </a:t>
                </a:r>
              </a:p>
            </c:rich>
          </c:tx>
          <c:overlay val="0"/>
        </c:title>
        <c:numFmt formatCode="General" sourceLinked="1"/>
        <c:majorTickMark val="none"/>
        <c:minorTickMark val="none"/>
        <c:tickLblPos val="nextTo"/>
        <c:txPr>
          <a:bodyPr/>
          <a:lstStyle/>
          <a:p>
            <a:pPr>
              <a:defRPr sz="1000" b="1" i="0"/>
            </a:pPr>
            <a:endParaRPr lang="en-US"/>
          </a:p>
        </c:txPr>
        <c:crossAx val="342807088"/>
        <c:crosses val="autoZero"/>
        <c:crossBetween val="between"/>
        <c:majorUnit val="20"/>
        <c:minorUnit val="10"/>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1"/>
          <c:order val="0"/>
          <c:tx>
            <c:v>AFDD</c:v>
          </c:tx>
          <c:spPr>
            <a:ln w="50800" cap="rnd">
              <a:solidFill>
                <a:srgbClr val="1F497D">
                  <a:lumMod val="75000"/>
                </a:srgbClr>
              </a:solidFill>
              <a:round/>
            </a:ln>
            <a:effectLst/>
          </c:spPr>
          <c:marker>
            <c:symbol val="none"/>
          </c:marker>
          <c:dPt>
            <c:idx val="69"/>
            <c:bubble3D val="0"/>
          </c:dPt>
          <c:dPt>
            <c:idx val="75"/>
            <c:bubble3D val="0"/>
          </c:dPt>
          <c:dPt>
            <c:idx val="83"/>
            <c:bubble3D val="0"/>
          </c:dPt>
          <c:dPt>
            <c:idx val="103"/>
            <c:bubble3D val="0"/>
          </c:dPt>
          <c:yVal>
            <c:numRef>
              <c:f>'afdd maps'!$A$3:$A$154</c:f>
              <c:numCache>
                <c:formatCode>General</c:formatCode>
                <c:ptCount val="15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5</c:v>
                </c:pt>
                <c:pt idx="24">
                  <c:v>10</c:v>
                </c:pt>
                <c:pt idx="25">
                  <c:v>8</c:v>
                </c:pt>
                <c:pt idx="26">
                  <c:v>5</c:v>
                </c:pt>
                <c:pt idx="27">
                  <c:v>6</c:v>
                </c:pt>
                <c:pt idx="28">
                  <c:v>8</c:v>
                </c:pt>
                <c:pt idx="29">
                  <c:v>13</c:v>
                </c:pt>
                <c:pt idx="30">
                  <c:v>16</c:v>
                </c:pt>
                <c:pt idx="31">
                  <c:v>10</c:v>
                </c:pt>
                <c:pt idx="32">
                  <c:v>2</c:v>
                </c:pt>
                <c:pt idx="33">
                  <c:v>0</c:v>
                </c:pt>
                <c:pt idx="34">
                  <c:v>0</c:v>
                </c:pt>
                <c:pt idx="35">
                  <c:v>0</c:v>
                </c:pt>
                <c:pt idx="36">
                  <c:v>0</c:v>
                </c:pt>
                <c:pt idx="37">
                  <c:v>5</c:v>
                </c:pt>
                <c:pt idx="38">
                  <c:v>6</c:v>
                </c:pt>
                <c:pt idx="39">
                  <c:v>8</c:v>
                </c:pt>
                <c:pt idx="40">
                  <c:v>11</c:v>
                </c:pt>
                <c:pt idx="41">
                  <c:v>17</c:v>
                </c:pt>
                <c:pt idx="42">
                  <c:v>20</c:v>
                </c:pt>
                <c:pt idx="43">
                  <c:v>23</c:v>
                </c:pt>
                <c:pt idx="44">
                  <c:v>22</c:v>
                </c:pt>
                <c:pt idx="45">
                  <c:v>27</c:v>
                </c:pt>
                <c:pt idx="46">
                  <c:v>34</c:v>
                </c:pt>
                <c:pt idx="47">
                  <c:v>38</c:v>
                </c:pt>
                <c:pt idx="48">
                  <c:v>41</c:v>
                </c:pt>
                <c:pt idx="49">
                  <c:v>34</c:v>
                </c:pt>
                <c:pt idx="50">
                  <c:v>21</c:v>
                </c:pt>
                <c:pt idx="51">
                  <c:v>0</c:v>
                </c:pt>
                <c:pt idx="52">
                  <c:v>0</c:v>
                </c:pt>
                <c:pt idx="53">
                  <c:v>2</c:v>
                </c:pt>
                <c:pt idx="54">
                  <c:v>11</c:v>
                </c:pt>
                <c:pt idx="55">
                  <c:v>11</c:v>
                </c:pt>
                <c:pt idx="56">
                  <c:v>11</c:v>
                </c:pt>
                <c:pt idx="57">
                  <c:v>4</c:v>
                </c:pt>
                <c:pt idx="58">
                  <c:v>0</c:v>
                </c:pt>
                <c:pt idx="59">
                  <c:v>0</c:v>
                </c:pt>
                <c:pt idx="60">
                  <c:v>3</c:v>
                </c:pt>
                <c:pt idx="61">
                  <c:v>8</c:v>
                </c:pt>
                <c:pt idx="62">
                  <c:v>13</c:v>
                </c:pt>
                <c:pt idx="63">
                  <c:v>30</c:v>
                </c:pt>
                <c:pt idx="64">
                  <c:v>45</c:v>
                </c:pt>
                <c:pt idx="65">
                  <c:v>57</c:v>
                </c:pt>
                <c:pt idx="66">
                  <c:v>63</c:v>
                </c:pt>
                <c:pt idx="67">
                  <c:v>90</c:v>
                </c:pt>
                <c:pt idx="68">
                  <c:v>107</c:v>
                </c:pt>
                <c:pt idx="69">
                  <c:v>113</c:v>
                </c:pt>
                <c:pt idx="70">
                  <c:v>114</c:v>
                </c:pt>
                <c:pt idx="71">
                  <c:v>106</c:v>
                </c:pt>
                <c:pt idx="72">
                  <c:v>103</c:v>
                </c:pt>
                <c:pt idx="73">
                  <c:v>99</c:v>
                </c:pt>
                <c:pt idx="74">
                  <c:v>93</c:v>
                </c:pt>
                <c:pt idx="75">
                  <c:v>92</c:v>
                </c:pt>
                <c:pt idx="76">
                  <c:v>95</c:v>
                </c:pt>
                <c:pt idx="77">
                  <c:v>95</c:v>
                </c:pt>
                <c:pt idx="78">
                  <c:v>102</c:v>
                </c:pt>
                <c:pt idx="79">
                  <c:v>105</c:v>
                </c:pt>
                <c:pt idx="80">
                  <c:v>103</c:v>
                </c:pt>
                <c:pt idx="81">
                  <c:v>114</c:v>
                </c:pt>
                <c:pt idx="82">
                  <c:v>138</c:v>
                </c:pt>
                <c:pt idx="83">
                  <c:v>156</c:v>
                </c:pt>
                <c:pt idx="84">
                  <c:v>175</c:v>
                </c:pt>
                <c:pt idx="85">
                  <c:v>186</c:v>
                </c:pt>
                <c:pt idx="86">
                  <c:v>198</c:v>
                </c:pt>
                <c:pt idx="87">
                  <c:v>206</c:v>
                </c:pt>
                <c:pt idx="88">
                  <c:v>227</c:v>
                </c:pt>
                <c:pt idx="89">
                  <c:v>246</c:v>
                </c:pt>
                <c:pt idx="90">
                  <c:v>263</c:v>
                </c:pt>
                <c:pt idx="91">
                  <c:v>267</c:v>
                </c:pt>
                <c:pt idx="92">
                  <c:v>264</c:v>
                </c:pt>
                <c:pt idx="93">
                  <c:v>262</c:v>
                </c:pt>
                <c:pt idx="94">
                  <c:v>265</c:v>
                </c:pt>
                <c:pt idx="95">
                  <c:v>275</c:v>
                </c:pt>
                <c:pt idx="96">
                  <c:v>274</c:v>
                </c:pt>
                <c:pt idx="97">
                  <c:v>279</c:v>
                </c:pt>
                <c:pt idx="98">
                  <c:v>287</c:v>
                </c:pt>
                <c:pt idx="99">
                  <c:v>296</c:v>
                </c:pt>
                <c:pt idx="100">
                  <c:v>308</c:v>
                </c:pt>
                <c:pt idx="101">
                  <c:v>320</c:v>
                </c:pt>
                <c:pt idx="102">
                  <c:v>335</c:v>
                </c:pt>
                <c:pt idx="103">
                  <c:v>354</c:v>
                </c:pt>
                <c:pt idx="104">
                  <c:v>358</c:v>
                </c:pt>
                <c:pt idx="105">
                  <c:v>356</c:v>
                </c:pt>
                <c:pt idx="106">
                  <c:v>358</c:v>
                </c:pt>
                <c:pt idx="107">
                  <c:v>368</c:v>
                </c:pt>
                <c:pt idx="108">
                  <c:v>380</c:v>
                </c:pt>
                <c:pt idx="109">
                  <c:v>382</c:v>
                </c:pt>
                <c:pt idx="110">
                  <c:v>380</c:v>
                </c:pt>
                <c:pt idx="111">
                  <c:v>378</c:v>
                </c:pt>
                <c:pt idx="112">
                  <c:v>370</c:v>
                </c:pt>
                <c:pt idx="113">
                  <c:v>361</c:v>
                </c:pt>
                <c:pt idx="114">
                  <c:v>353</c:v>
                </c:pt>
                <c:pt idx="115">
                  <c:v>354</c:v>
                </c:pt>
                <c:pt idx="116">
                  <c:v>361</c:v>
                </c:pt>
                <c:pt idx="117">
                  <c:v>372</c:v>
                </c:pt>
                <c:pt idx="118">
                  <c:v>383</c:v>
                </c:pt>
                <c:pt idx="119">
                  <c:v>399</c:v>
                </c:pt>
                <c:pt idx="120">
                  <c:v>406</c:v>
                </c:pt>
                <c:pt idx="121">
                  <c:v>404</c:v>
                </c:pt>
                <c:pt idx="122">
                  <c:v>414</c:v>
                </c:pt>
                <c:pt idx="123">
                  <c:v>425</c:v>
                </c:pt>
                <c:pt idx="124">
                  <c:v>429</c:v>
                </c:pt>
                <c:pt idx="125">
                  <c:v>437</c:v>
                </c:pt>
                <c:pt idx="126">
                  <c:v>435</c:v>
                </c:pt>
                <c:pt idx="127">
                  <c:v>428</c:v>
                </c:pt>
                <c:pt idx="128">
                  <c:v>423</c:v>
                </c:pt>
                <c:pt idx="129">
                  <c:v>407</c:v>
                </c:pt>
                <c:pt idx="130">
                  <c:v>389</c:v>
                </c:pt>
                <c:pt idx="131">
                  <c:v>382</c:v>
                </c:pt>
                <c:pt idx="132">
                  <c:v>390</c:v>
                </c:pt>
                <c:pt idx="133">
                  <c:v>385</c:v>
                </c:pt>
                <c:pt idx="134">
                  <c:v>368</c:v>
                </c:pt>
                <c:pt idx="135">
                  <c:v>365</c:v>
                </c:pt>
                <c:pt idx="136">
                  <c:v>367</c:v>
                </c:pt>
                <c:pt idx="137">
                  <c:v>360</c:v>
                </c:pt>
                <c:pt idx="138">
                  <c:v>353</c:v>
                </c:pt>
                <c:pt idx="139">
                  <c:v>341</c:v>
                </c:pt>
                <c:pt idx="140">
                  <c:v>330</c:v>
                </c:pt>
                <c:pt idx="141">
                  <c:v>313</c:v>
                </c:pt>
                <c:pt idx="142">
                  <c:v>308</c:v>
                </c:pt>
                <c:pt idx="143">
                  <c:v>311</c:v>
                </c:pt>
                <c:pt idx="144">
                  <c:v>314</c:v>
                </c:pt>
                <c:pt idx="145">
                  <c:v>314</c:v>
                </c:pt>
                <c:pt idx="146">
                  <c:v>313</c:v>
                </c:pt>
                <c:pt idx="147">
                  <c:v>295</c:v>
                </c:pt>
                <c:pt idx="148">
                  <c:v>281</c:v>
                </c:pt>
                <c:pt idx="149">
                  <c:v>271</c:v>
                </c:pt>
                <c:pt idx="150">
                  <c:v>251</c:v>
                </c:pt>
                <c:pt idx="151">
                  <c:v>236</c:v>
                </c:pt>
              </c:numCache>
            </c:numRef>
          </c:yVal>
          <c:smooth val="0"/>
        </c:ser>
        <c:dLbls>
          <c:showLegendKey val="0"/>
          <c:showVal val="0"/>
          <c:showCatName val="0"/>
          <c:showSerName val="0"/>
          <c:showPercent val="0"/>
          <c:showBubbleSize val="0"/>
        </c:dLbls>
        <c:axId val="342805128"/>
        <c:axId val="342807480"/>
      </c:scatterChart>
      <c:scatterChart>
        <c:scatterStyle val="lineMarker"/>
        <c:varyColors val="0"/>
        <c:ser>
          <c:idx val="0"/>
          <c:order val="1"/>
          <c:tx>
            <c:v>Maybe</c:v>
          </c:tx>
          <c:spPr>
            <a:ln w="25400" cap="rnd">
              <a:solidFill>
                <a:srgbClr val="1F497D">
                  <a:lumMod val="40000"/>
                  <a:lumOff val="60000"/>
                </a:srgbClr>
              </a:solidFill>
              <a:round/>
            </a:ln>
            <a:effectLst/>
          </c:spPr>
          <c:marker>
            <c:symbol val="none"/>
          </c:marker>
          <c:yVal>
            <c:numRef>
              <c:f>'afdd maps'!$P$3:$P$154</c:f>
              <c:numCache>
                <c:formatCode>General</c:formatCode>
                <c:ptCount val="152"/>
                <c:pt idx="0">
                  <c:v>3.76116371758506E-3</c:v>
                </c:pt>
                <c:pt idx="1">
                  <c:v>#N/A</c:v>
                </c:pt>
                <c:pt idx="2">
                  <c:v>2.8591076640925102E-3</c:v>
                </c:pt>
                <c:pt idx="3">
                  <c:v>#N/A</c:v>
                </c:pt>
                <c:pt idx="4">
                  <c:v>#N/A</c:v>
                </c:pt>
                <c:pt idx="5">
                  <c:v>#N/A</c:v>
                </c:pt>
                <c:pt idx="6">
                  <c:v>#N/A</c:v>
                </c:pt>
                <c:pt idx="7">
                  <c:v>#N/A</c:v>
                </c:pt>
                <c:pt idx="8">
                  <c:v>#N/A</c:v>
                </c:pt>
                <c:pt idx="9">
                  <c:v>#N/A</c:v>
                </c:pt>
                <c:pt idx="10">
                  <c:v>#N/A</c:v>
                </c:pt>
                <c:pt idx="11">
                  <c:v>#N/A</c:v>
                </c:pt>
                <c:pt idx="12">
                  <c:v>#N/A</c:v>
                </c:pt>
                <c:pt idx="13">
                  <c:v>#N/A</c:v>
                </c:pt>
                <c:pt idx="14">
                  <c:v>#N/A</c:v>
                </c:pt>
                <c:pt idx="15">
                  <c:v>2.9577192017838799E-2</c:v>
                </c:pt>
                <c:pt idx="16">
                  <c:v>#N/A</c:v>
                </c:pt>
                <c:pt idx="17">
                  <c:v>0</c:v>
                </c:pt>
                <c:pt idx="18">
                  <c:v>#N/A</c:v>
                </c:pt>
                <c:pt idx="19">
                  <c:v>0</c:v>
                </c:pt>
                <c:pt idx="20">
                  <c:v>#N/A</c:v>
                </c:pt>
                <c:pt idx="21">
                  <c:v>#N/A</c:v>
                </c:pt>
                <c:pt idx="22">
                  <c:v>#N/A</c:v>
                </c:pt>
                <c:pt idx="23">
                  <c:v>4.5775244459958196E-3</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0.115307779290813</c:v>
                </c:pt>
                <c:pt idx="41">
                  <c:v>2.76451478611945E-2</c:v>
                </c:pt>
                <c:pt idx="42">
                  <c:v>#N/A</c:v>
                </c:pt>
                <c:pt idx="43">
                  <c:v>#N/A</c:v>
                </c:pt>
                <c:pt idx="44">
                  <c:v>#N/A</c:v>
                </c:pt>
                <c:pt idx="45">
                  <c:v>0.18669978376855301</c:v>
                </c:pt>
                <c:pt idx="46">
                  <c:v>#N/A</c:v>
                </c:pt>
                <c:pt idx="47">
                  <c:v>#N/A</c:v>
                </c:pt>
                <c:pt idx="48">
                  <c:v>0.39862984163877002</c:v>
                </c:pt>
                <c:pt idx="49">
                  <c:v>#N/A</c:v>
                </c:pt>
                <c:pt idx="50">
                  <c:v>#N/A</c:v>
                </c:pt>
                <c:pt idx="51">
                  <c:v>#N/A</c:v>
                </c:pt>
                <c:pt idx="52">
                  <c:v>#N/A</c:v>
                </c:pt>
                <c:pt idx="53">
                  <c:v>#N/A</c:v>
                </c:pt>
                <c:pt idx="54">
                  <c:v>#N/A</c:v>
                </c:pt>
                <c:pt idx="55">
                  <c:v>#N/A</c:v>
                </c:pt>
                <c:pt idx="56">
                  <c:v>#N/A</c:v>
                </c:pt>
                <c:pt idx="57">
                  <c:v>0</c:v>
                </c:pt>
                <c:pt idx="58">
                  <c:v>#N/A</c:v>
                </c:pt>
                <c:pt idx="59">
                  <c:v>#N/A</c:v>
                </c:pt>
                <c:pt idx="60">
                  <c:v>#N/A</c:v>
                </c:pt>
                <c:pt idx="61">
                  <c:v>#N/A</c:v>
                </c:pt>
                <c:pt idx="62">
                  <c:v>#N/A</c:v>
                </c:pt>
                <c:pt idx="63">
                  <c:v>0.216342120634474</c:v>
                </c:pt>
                <c:pt idx="64">
                  <c:v>0.311439272542964</c:v>
                </c:pt>
                <c:pt idx="65">
                  <c:v>#N/A</c:v>
                </c:pt>
                <c:pt idx="66">
                  <c:v>#N/A</c:v>
                </c:pt>
                <c:pt idx="67">
                  <c:v>#N/A</c:v>
                </c:pt>
                <c:pt idx="68">
                  <c:v>#N/A</c:v>
                </c:pt>
                <c:pt idx="69">
                  <c:v>0.304938962315637</c:v>
                </c:pt>
                <c:pt idx="70">
                  <c:v>#N/A</c:v>
                </c:pt>
                <c:pt idx="71">
                  <c:v>#N/A</c:v>
                </c:pt>
                <c:pt idx="72">
                  <c:v>#N/A</c:v>
                </c:pt>
                <c:pt idx="73">
                  <c:v>0.30066502893469799</c:v>
                </c:pt>
                <c:pt idx="74">
                  <c:v>#N/A</c:v>
                </c:pt>
                <c:pt idx="75">
                  <c:v>#N/A</c:v>
                </c:pt>
                <c:pt idx="76">
                  <c:v>4.6767087892811497E-2</c:v>
                </c:pt>
                <c:pt idx="77">
                  <c:v>#N/A</c:v>
                </c:pt>
                <c:pt idx="78">
                  <c:v>8.4249989369064401E-2</c:v>
                </c:pt>
                <c:pt idx="79">
                  <c:v>#N/A</c:v>
                </c:pt>
                <c:pt idx="80">
                  <c:v>#N/A</c:v>
                </c:pt>
                <c:pt idx="81">
                  <c:v>#N/A</c:v>
                </c:pt>
                <c:pt idx="82">
                  <c:v>0.34789919735175401</c:v>
                </c:pt>
                <c:pt idx="83">
                  <c:v>#N/A</c:v>
                </c:pt>
                <c:pt idx="84">
                  <c:v>0.41285250613087499</c:v>
                </c:pt>
                <c:pt idx="85">
                  <c:v>#N/A</c:v>
                </c:pt>
                <c:pt idx="86">
                  <c:v>#N/A</c:v>
                </c:pt>
                <c:pt idx="87">
                  <c:v>#N/A</c:v>
                </c:pt>
                <c:pt idx="88">
                  <c:v>#N/A</c:v>
                </c:pt>
                <c:pt idx="89">
                  <c:v>0.54499078166367498</c:v>
                </c:pt>
                <c:pt idx="90">
                  <c:v>0.48706764263719299</c:v>
                </c:pt>
                <c:pt idx="91">
                  <c:v>#N/A</c:v>
                </c:pt>
                <c:pt idx="92">
                  <c:v>#N/A</c:v>
                </c:pt>
                <c:pt idx="93">
                  <c:v>#N/A</c:v>
                </c:pt>
                <c:pt idx="94">
                  <c:v>#N/A</c:v>
                </c:pt>
                <c:pt idx="95">
                  <c:v>#N/A</c:v>
                </c:pt>
                <c:pt idx="96">
                  <c:v>#N/A</c:v>
                </c:pt>
                <c:pt idx="97">
                  <c:v>#N/A</c:v>
                </c:pt>
                <c:pt idx="98">
                  <c:v>0.81841513647105602</c:v>
                </c:pt>
                <c:pt idx="99">
                  <c:v>#N/A</c:v>
                </c:pt>
                <c:pt idx="100">
                  <c:v>#N/A</c:v>
                </c:pt>
                <c:pt idx="101">
                  <c:v>#N/A</c:v>
                </c:pt>
                <c:pt idx="102">
                  <c:v>#N/A</c:v>
                </c:pt>
                <c:pt idx="103">
                  <c:v>#N/A</c:v>
                </c:pt>
                <c:pt idx="104">
                  <c:v>#N/A</c:v>
                </c:pt>
                <c:pt idx="105">
                  <c:v>#N/A</c:v>
                </c:pt>
                <c:pt idx="106">
                  <c:v>#N/A</c:v>
                </c:pt>
                <c:pt idx="107">
                  <c:v>#N/A</c:v>
                </c:pt>
                <c:pt idx="108">
                  <c:v>1</c:v>
                </c:pt>
                <c:pt idx="109">
                  <c:v>#N/A</c:v>
                </c:pt>
                <c:pt idx="110">
                  <c:v>#N/A</c:v>
                </c:pt>
                <c:pt idx="111">
                  <c:v>#N/A</c:v>
                </c:pt>
                <c:pt idx="112">
                  <c:v>#N/A</c:v>
                </c:pt>
                <c:pt idx="113">
                  <c:v>0.66063203057619002</c:v>
                </c:pt>
                <c:pt idx="114">
                  <c:v>0.68188089167404398</c:v>
                </c:pt>
                <c:pt idx="115">
                  <c:v>#N/A</c:v>
                </c:pt>
                <c:pt idx="116">
                  <c:v>#N/A</c:v>
                </c:pt>
                <c:pt idx="117">
                  <c:v>0.62329878839972097</c:v>
                </c:pt>
                <c:pt idx="118">
                  <c:v>#N/A</c:v>
                </c:pt>
                <c:pt idx="119">
                  <c:v>0.64664545465455903</c:v>
                </c:pt>
                <c:pt idx="120">
                  <c:v>#N/A</c:v>
                </c:pt>
                <c:pt idx="121">
                  <c:v>#N/A</c:v>
                </c:pt>
                <c:pt idx="122">
                  <c:v>#N/A</c:v>
                </c:pt>
                <c:pt idx="123">
                  <c:v>0.64974842497220298</c:v>
                </c:pt>
                <c:pt idx="124">
                  <c:v>#N/A</c:v>
                </c:pt>
                <c:pt idx="125">
                  <c:v>0.53683368968442702</c:v>
                </c:pt>
                <c:pt idx="126">
                  <c:v>0.55739158814607004</c:v>
                </c:pt>
                <c:pt idx="127">
                  <c:v>#N/A</c:v>
                </c:pt>
                <c:pt idx="128">
                  <c:v>0.317408525970581</c:v>
                </c:pt>
                <c:pt idx="129">
                  <c:v>#N/A</c:v>
                </c:pt>
                <c:pt idx="130">
                  <c:v>0.18503633910260101</c:v>
                </c:pt>
                <c:pt idx="131">
                  <c:v>#N/A</c:v>
                </c:pt>
                <c:pt idx="132">
                  <c:v>3.30738852013042E-2</c:v>
                </c:pt>
                <c:pt idx="133">
                  <c:v>#N/A</c:v>
                </c:pt>
                <c:pt idx="134">
                  <c:v>5.4180766776593297E-3</c:v>
                </c:pt>
                <c:pt idx="135">
                  <c:v>#N/A</c:v>
                </c:pt>
                <c:pt idx="136">
                  <c:v>#N/A</c:v>
                </c:pt>
                <c:pt idx="137">
                  <c:v>#N/A</c:v>
                </c:pt>
                <c:pt idx="138">
                  <c:v>#N/A</c:v>
                </c:pt>
                <c:pt idx="139">
                  <c:v>#N/A</c:v>
                </c:pt>
                <c:pt idx="140">
                  <c:v>#N/A</c:v>
                </c:pt>
                <c:pt idx="141">
                  <c:v>#N/A</c:v>
                </c:pt>
                <c:pt idx="142">
                  <c:v>#N/A</c:v>
                </c:pt>
                <c:pt idx="143">
                  <c:v>9.0365515286010192E-3</c:v>
                </c:pt>
                <c:pt idx="144">
                  <c:v>#N/A</c:v>
                </c:pt>
                <c:pt idx="145">
                  <c:v>#N/A</c:v>
                </c:pt>
                <c:pt idx="146">
                  <c:v>#N/A</c:v>
                </c:pt>
                <c:pt idx="147">
                  <c:v>#N/A</c:v>
                </c:pt>
                <c:pt idx="148">
                  <c:v>#N/A</c:v>
                </c:pt>
                <c:pt idx="149">
                  <c:v>#N/A</c:v>
                </c:pt>
                <c:pt idx="150">
                  <c:v>4.7521952999902799E-4</c:v>
                </c:pt>
                <c:pt idx="151">
                  <c:v>#N/A</c:v>
                </c:pt>
              </c:numCache>
            </c:numRef>
          </c:yVal>
          <c:smooth val="0"/>
        </c:ser>
        <c:ser>
          <c:idx val="2"/>
          <c:order val="2"/>
          <c:tx>
            <c:v>Likely</c:v>
          </c:tx>
          <c:spPr>
            <a:ln w="25400" cap="rnd">
              <a:solidFill>
                <a:srgbClr val="1F497D">
                  <a:lumMod val="60000"/>
                  <a:lumOff val="40000"/>
                </a:srgbClr>
              </a:solidFill>
              <a:round/>
            </a:ln>
            <a:effectLst/>
          </c:spPr>
          <c:marker>
            <c:symbol val="none"/>
          </c:marker>
          <c:yVal>
            <c:numRef>
              <c:f>'afdd maps'!$T$3:$T$154</c:f>
              <c:numCache>
                <c:formatCode>General</c:formatCode>
                <c:ptCount val="152"/>
                <c:pt idx="0">
                  <c:v>6.1216803993835098E-4</c:v>
                </c:pt>
                <c:pt idx="1">
                  <c:v>#N/A</c:v>
                </c:pt>
                <c:pt idx="2">
                  <c:v>1.90210819643269E-3</c:v>
                </c:pt>
                <c:pt idx="3">
                  <c:v>#N/A</c:v>
                </c:pt>
                <c:pt idx="4">
                  <c:v>#N/A</c:v>
                </c:pt>
                <c:pt idx="5">
                  <c:v>#N/A</c:v>
                </c:pt>
                <c:pt idx="6">
                  <c:v>#N/A</c:v>
                </c:pt>
                <c:pt idx="7">
                  <c:v>#N/A</c:v>
                </c:pt>
                <c:pt idx="8">
                  <c:v>#N/A</c:v>
                </c:pt>
                <c:pt idx="9">
                  <c:v>#N/A</c:v>
                </c:pt>
                <c:pt idx="10">
                  <c:v>#N/A</c:v>
                </c:pt>
                <c:pt idx="11">
                  <c:v>#N/A</c:v>
                </c:pt>
                <c:pt idx="12">
                  <c:v>#N/A</c:v>
                </c:pt>
                <c:pt idx="13">
                  <c:v>#N/A</c:v>
                </c:pt>
                <c:pt idx="14">
                  <c:v>#N/A</c:v>
                </c:pt>
                <c:pt idx="15">
                  <c:v>8.3919914758327097E-3</c:v>
                </c:pt>
                <c:pt idx="16">
                  <c:v>#N/A</c:v>
                </c:pt>
                <c:pt idx="17">
                  <c:v>0</c:v>
                </c:pt>
                <c:pt idx="18">
                  <c:v>#N/A</c:v>
                </c:pt>
                <c:pt idx="19">
                  <c:v>0</c:v>
                </c:pt>
                <c:pt idx="20">
                  <c:v>#N/A</c:v>
                </c:pt>
                <c:pt idx="21">
                  <c:v>#N/A</c:v>
                </c:pt>
                <c:pt idx="22">
                  <c:v>#N/A</c:v>
                </c:pt>
                <c:pt idx="23">
                  <c:v>0</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8.8344934327715605E-2</c:v>
                </c:pt>
                <c:pt idx="41">
                  <c:v>1.38830526887292E-2</c:v>
                </c:pt>
                <c:pt idx="42">
                  <c:v>#N/A</c:v>
                </c:pt>
                <c:pt idx="43">
                  <c:v>#N/A</c:v>
                </c:pt>
                <c:pt idx="44">
                  <c:v>#N/A</c:v>
                </c:pt>
                <c:pt idx="45">
                  <c:v>0.12833840951026501</c:v>
                </c:pt>
                <c:pt idx="46">
                  <c:v>#N/A</c:v>
                </c:pt>
                <c:pt idx="47">
                  <c:v>#N/A</c:v>
                </c:pt>
                <c:pt idx="48">
                  <c:v>0.39591383696705501</c:v>
                </c:pt>
                <c:pt idx="49">
                  <c:v>#N/A</c:v>
                </c:pt>
                <c:pt idx="50">
                  <c:v>#N/A</c:v>
                </c:pt>
                <c:pt idx="51">
                  <c:v>#N/A</c:v>
                </c:pt>
                <c:pt idx="52">
                  <c:v>#N/A</c:v>
                </c:pt>
                <c:pt idx="53">
                  <c:v>#N/A</c:v>
                </c:pt>
                <c:pt idx="54">
                  <c:v>#N/A</c:v>
                </c:pt>
                <c:pt idx="55">
                  <c:v>#N/A</c:v>
                </c:pt>
                <c:pt idx="56">
                  <c:v>#N/A</c:v>
                </c:pt>
                <c:pt idx="57">
                  <c:v>0</c:v>
                </c:pt>
                <c:pt idx="58">
                  <c:v>#N/A</c:v>
                </c:pt>
                <c:pt idx="59">
                  <c:v>#N/A</c:v>
                </c:pt>
                <c:pt idx="60">
                  <c:v>#N/A</c:v>
                </c:pt>
                <c:pt idx="61">
                  <c:v>#N/A</c:v>
                </c:pt>
                <c:pt idx="62">
                  <c:v>#N/A</c:v>
                </c:pt>
                <c:pt idx="63">
                  <c:v>0.17443346154296999</c:v>
                </c:pt>
                <c:pt idx="64">
                  <c:v>0.27539530628171399</c:v>
                </c:pt>
                <c:pt idx="65">
                  <c:v>#N/A</c:v>
                </c:pt>
                <c:pt idx="66">
                  <c:v>#N/A</c:v>
                </c:pt>
                <c:pt idx="67">
                  <c:v>#N/A</c:v>
                </c:pt>
                <c:pt idx="68">
                  <c:v>#N/A</c:v>
                </c:pt>
                <c:pt idx="69">
                  <c:v>0.25855217305446798</c:v>
                </c:pt>
                <c:pt idx="70">
                  <c:v>#N/A</c:v>
                </c:pt>
                <c:pt idx="71">
                  <c:v>#N/A</c:v>
                </c:pt>
                <c:pt idx="72">
                  <c:v>#N/A</c:v>
                </c:pt>
                <c:pt idx="73">
                  <c:v>0.22458251749026201</c:v>
                </c:pt>
                <c:pt idx="74">
                  <c:v>#N/A</c:v>
                </c:pt>
                <c:pt idx="75">
                  <c:v>#N/A</c:v>
                </c:pt>
                <c:pt idx="76">
                  <c:v>2.6642631465126399E-2</c:v>
                </c:pt>
                <c:pt idx="77">
                  <c:v>#N/A</c:v>
                </c:pt>
                <c:pt idx="78">
                  <c:v>5.2970371562997803E-2</c:v>
                </c:pt>
                <c:pt idx="79">
                  <c:v>#N/A</c:v>
                </c:pt>
                <c:pt idx="80">
                  <c:v>#N/A</c:v>
                </c:pt>
                <c:pt idx="81">
                  <c:v>#N/A</c:v>
                </c:pt>
                <c:pt idx="82">
                  <c:v>0.31206507803032901</c:v>
                </c:pt>
                <c:pt idx="83">
                  <c:v>#N/A</c:v>
                </c:pt>
                <c:pt idx="84">
                  <c:v>0.39066351401356197</c:v>
                </c:pt>
                <c:pt idx="85">
                  <c:v>#N/A</c:v>
                </c:pt>
                <c:pt idx="86">
                  <c:v>#N/A</c:v>
                </c:pt>
                <c:pt idx="87">
                  <c:v>#N/A</c:v>
                </c:pt>
                <c:pt idx="88">
                  <c:v>#N/A</c:v>
                </c:pt>
                <c:pt idx="89">
                  <c:v>0.53533632583868695</c:v>
                </c:pt>
                <c:pt idx="90">
                  <c:v>0.472415378049867</c:v>
                </c:pt>
                <c:pt idx="91">
                  <c:v>#N/A</c:v>
                </c:pt>
                <c:pt idx="92">
                  <c:v>#N/A</c:v>
                </c:pt>
                <c:pt idx="93">
                  <c:v>#N/A</c:v>
                </c:pt>
                <c:pt idx="94">
                  <c:v>#N/A</c:v>
                </c:pt>
                <c:pt idx="95">
                  <c:v>#N/A</c:v>
                </c:pt>
                <c:pt idx="96">
                  <c:v>#N/A</c:v>
                </c:pt>
                <c:pt idx="97">
                  <c:v>#N/A</c:v>
                </c:pt>
                <c:pt idx="98">
                  <c:v>0.81244850720650297</c:v>
                </c:pt>
                <c:pt idx="99">
                  <c:v>#N/A</c:v>
                </c:pt>
                <c:pt idx="100">
                  <c:v>#N/A</c:v>
                </c:pt>
                <c:pt idx="101">
                  <c:v>#N/A</c:v>
                </c:pt>
                <c:pt idx="102">
                  <c:v>#N/A</c:v>
                </c:pt>
                <c:pt idx="103">
                  <c:v>#N/A</c:v>
                </c:pt>
                <c:pt idx="104">
                  <c:v>#N/A</c:v>
                </c:pt>
                <c:pt idx="105">
                  <c:v>#N/A</c:v>
                </c:pt>
                <c:pt idx="106">
                  <c:v>#N/A</c:v>
                </c:pt>
                <c:pt idx="107">
                  <c:v>#N/A</c:v>
                </c:pt>
                <c:pt idx="108">
                  <c:v>1</c:v>
                </c:pt>
                <c:pt idx="109">
                  <c:v>#N/A</c:v>
                </c:pt>
                <c:pt idx="110">
                  <c:v>#N/A</c:v>
                </c:pt>
                <c:pt idx="111">
                  <c:v>#N/A</c:v>
                </c:pt>
                <c:pt idx="112">
                  <c:v>#N/A</c:v>
                </c:pt>
                <c:pt idx="113">
                  <c:v>0.66063203057619002</c:v>
                </c:pt>
                <c:pt idx="114">
                  <c:v>0.66663463547625801</c:v>
                </c:pt>
                <c:pt idx="115">
                  <c:v>#N/A</c:v>
                </c:pt>
                <c:pt idx="116">
                  <c:v>#N/A</c:v>
                </c:pt>
                <c:pt idx="117">
                  <c:v>0.617566968426148</c:v>
                </c:pt>
                <c:pt idx="118">
                  <c:v>#N/A</c:v>
                </c:pt>
                <c:pt idx="119">
                  <c:v>0.63747168399920195</c:v>
                </c:pt>
                <c:pt idx="120">
                  <c:v>#N/A</c:v>
                </c:pt>
                <c:pt idx="121">
                  <c:v>#N/A</c:v>
                </c:pt>
                <c:pt idx="122">
                  <c:v>#N/A</c:v>
                </c:pt>
                <c:pt idx="123">
                  <c:v>0.60900132705976295</c:v>
                </c:pt>
                <c:pt idx="124">
                  <c:v>#N/A</c:v>
                </c:pt>
                <c:pt idx="125">
                  <c:v>0.49595877452946202</c:v>
                </c:pt>
                <c:pt idx="126">
                  <c:v>0.55646043258434297</c:v>
                </c:pt>
                <c:pt idx="127">
                  <c:v>#N/A</c:v>
                </c:pt>
                <c:pt idx="128">
                  <c:v>0.30519476081087799</c:v>
                </c:pt>
                <c:pt idx="129">
                  <c:v>#N/A</c:v>
                </c:pt>
                <c:pt idx="130">
                  <c:v>0.12606152162513501</c:v>
                </c:pt>
                <c:pt idx="131">
                  <c:v>#N/A</c:v>
                </c:pt>
                <c:pt idx="132">
                  <c:v>1.8473697950048499E-2</c:v>
                </c:pt>
                <c:pt idx="133">
                  <c:v>#N/A</c:v>
                </c:pt>
                <c:pt idx="134">
                  <c:v>2.39331872010727E-3</c:v>
                </c:pt>
                <c:pt idx="135">
                  <c:v>#N/A</c:v>
                </c:pt>
                <c:pt idx="136">
                  <c:v>#N/A</c:v>
                </c:pt>
                <c:pt idx="137">
                  <c:v>#N/A</c:v>
                </c:pt>
                <c:pt idx="138">
                  <c:v>#N/A</c:v>
                </c:pt>
                <c:pt idx="139">
                  <c:v>#N/A</c:v>
                </c:pt>
                <c:pt idx="140">
                  <c:v>#N/A</c:v>
                </c:pt>
                <c:pt idx="141">
                  <c:v>#N/A</c:v>
                </c:pt>
                <c:pt idx="142">
                  <c:v>#N/A</c:v>
                </c:pt>
                <c:pt idx="143">
                  <c:v>1.83322391598417E-3</c:v>
                </c:pt>
                <c:pt idx="144">
                  <c:v>#N/A</c:v>
                </c:pt>
                <c:pt idx="145">
                  <c:v>#N/A</c:v>
                </c:pt>
                <c:pt idx="146">
                  <c:v>#N/A</c:v>
                </c:pt>
                <c:pt idx="147">
                  <c:v>#N/A</c:v>
                </c:pt>
                <c:pt idx="148">
                  <c:v>#N/A</c:v>
                </c:pt>
                <c:pt idx="149">
                  <c:v>#N/A</c:v>
                </c:pt>
                <c:pt idx="150">
                  <c:v>0</c:v>
                </c:pt>
                <c:pt idx="151">
                  <c:v>#N/A</c:v>
                </c:pt>
              </c:numCache>
            </c:numRef>
          </c:yVal>
          <c:smooth val="0"/>
        </c:ser>
        <c:ser>
          <c:idx val="3"/>
          <c:order val="3"/>
          <c:tx>
            <c:v>Most likely</c:v>
          </c:tx>
          <c:spPr>
            <a:ln w="25400" cap="rnd">
              <a:solidFill>
                <a:srgbClr val="4BACC6">
                  <a:lumMod val="75000"/>
                </a:srgbClr>
              </a:solidFill>
              <a:round/>
            </a:ln>
            <a:effectLst/>
          </c:spPr>
          <c:marker>
            <c:symbol val="none"/>
          </c:marker>
          <c:yVal>
            <c:numRef>
              <c:f>'afdd maps'!$X$3:$X$154</c:f>
              <c:numCache>
                <c:formatCode>General</c:formatCode>
                <c:ptCount val="152"/>
                <c:pt idx="0">
                  <c:v>#N/A</c:v>
                </c:pt>
                <c:pt idx="1">
                  <c:v>#N/A</c:v>
                </c:pt>
                <c:pt idx="2">
                  <c:v>8.1792912130905103E-4</c:v>
                </c:pt>
                <c:pt idx="3">
                  <c:v>#N/A</c:v>
                </c:pt>
                <c:pt idx="4">
                  <c:v>#N/A</c:v>
                </c:pt>
                <c:pt idx="5">
                  <c:v>#N/A</c:v>
                </c:pt>
                <c:pt idx="6">
                  <c:v>#N/A</c:v>
                </c:pt>
                <c:pt idx="7">
                  <c:v>#N/A</c:v>
                </c:pt>
                <c:pt idx="8">
                  <c:v>#N/A</c:v>
                </c:pt>
                <c:pt idx="9">
                  <c:v>#N/A</c:v>
                </c:pt>
                <c:pt idx="10">
                  <c:v>#N/A</c:v>
                </c:pt>
                <c:pt idx="11">
                  <c:v>#N/A</c:v>
                </c:pt>
                <c:pt idx="12">
                  <c:v>#N/A</c:v>
                </c:pt>
                <c:pt idx="13">
                  <c:v>#N/A</c:v>
                </c:pt>
                <c:pt idx="14">
                  <c:v>#N/A</c:v>
                </c:pt>
                <c:pt idx="15">
                  <c:v>2.3047370270620998E-3</c:v>
                </c:pt>
                <c:pt idx="16">
                  <c:v>#N/A</c:v>
                </c:pt>
                <c:pt idx="17">
                  <c:v>0</c:v>
                </c:pt>
                <c:pt idx="18">
                  <c:v>#N/A</c:v>
                </c:pt>
                <c:pt idx="19">
                  <c:v>0</c:v>
                </c:pt>
                <c:pt idx="20">
                  <c:v>#N/A</c:v>
                </c:pt>
                <c:pt idx="21">
                  <c:v>#N/A</c:v>
                </c:pt>
                <c:pt idx="22">
                  <c:v>#N/A</c:v>
                </c:pt>
                <c:pt idx="23">
                  <c:v>0</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6.1601313466059397E-2</c:v>
                </c:pt>
                <c:pt idx="41">
                  <c:v>1.13479453441859E-2</c:v>
                </c:pt>
                <c:pt idx="42">
                  <c:v>#N/A</c:v>
                </c:pt>
                <c:pt idx="43">
                  <c:v>#N/A</c:v>
                </c:pt>
                <c:pt idx="44">
                  <c:v>#N/A</c:v>
                </c:pt>
                <c:pt idx="45">
                  <c:v>8.1317018631107296E-2</c:v>
                </c:pt>
                <c:pt idx="46">
                  <c:v>#N/A</c:v>
                </c:pt>
                <c:pt idx="47">
                  <c:v>#N/A</c:v>
                </c:pt>
                <c:pt idx="48">
                  <c:v>0.305583924506456</c:v>
                </c:pt>
                <c:pt idx="49">
                  <c:v>#N/A</c:v>
                </c:pt>
                <c:pt idx="50">
                  <c:v>#N/A</c:v>
                </c:pt>
                <c:pt idx="51">
                  <c:v>#N/A</c:v>
                </c:pt>
                <c:pt idx="52">
                  <c:v>#N/A</c:v>
                </c:pt>
                <c:pt idx="53">
                  <c:v>#N/A</c:v>
                </c:pt>
                <c:pt idx="54">
                  <c:v>#N/A</c:v>
                </c:pt>
                <c:pt idx="55">
                  <c:v>#N/A</c:v>
                </c:pt>
                <c:pt idx="56">
                  <c:v>#N/A</c:v>
                </c:pt>
                <c:pt idx="57">
                  <c:v>0</c:v>
                </c:pt>
                <c:pt idx="58">
                  <c:v>#N/A</c:v>
                </c:pt>
                <c:pt idx="59">
                  <c:v>#N/A</c:v>
                </c:pt>
                <c:pt idx="60">
                  <c:v>#N/A</c:v>
                </c:pt>
                <c:pt idx="61">
                  <c:v>#N/A</c:v>
                </c:pt>
                <c:pt idx="62">
                  <c:v>#N/A</c:v>
                </c:pt>
                <c:pt idx="63">
                  <c:v>0.131620041456113</c:v>
                </c:pt>
                <c:pt idx="64">
                  <c:v>0.17513621527566001</c:v>
                </c:pt>
                <c:pt idx="65">
                  <c:v>#N/A</c:v>
                </c:pt>
                <c:pt idx="66">
                  <c:v>#N/A</c:v>
                </c:pt>
                <c:pt idx="67">
                  <c:v>#N/A</c:v>
                </c:pt>
                <c:pt idx="68">
                  <c:v>#N/A</c:v>
                </c:pt>
                <c:pt idx="69">
                  <c:v>0.23705326498561</c:v>
                </c:pt>
                <c:pt idx="70">
                  <c:v>#N/A</c:v>
                </c:pt>
                <c:pt idx="71">
                  <c:v>#N/A</c:v>
                </c:pt>
                <c:pt idx="72">
                  <c:v>#N/A</c:v>
                </c:pt>
                <c:pt idx="73">
                  <c:v>0.156184218579075</c:v>
                </c:pt>
                <c:pt idx="74">
                  <c:v>#N/A</c:v>
                </c:pt>
                <c:pt idx="75">
                  <c:v>#N/A</c:v>
                </c:pt>
                <c:pt idx="76">
                  <c:v>1.7854423685683501E-2</c:v>
                </c:pt>
                <c:pt idx="77">
                  <c:v>#N/A</c:v>
                </c:pt>
                <c:pt idx="78">
                  <c:v>4.37128135063913E-2</c:v>
                </c:pt>
                <c:pt idx="79">
                  <c:v>#N/A</c:v>
                </c:pt>
                <c:pt idx="80">
                  <c:v>#N/A</c:v>
                </c:pt>
                <c:pt idx="81">
                  <c:v>#N/A</c:v>
                </c:pt>
                <c:pt idx="82">
                  <c:v>0.24571491265249901</c:v>
                </c:pt>
                <c:pt idx="83">
                  <c:v>#N/A</c:v>
                </c:pt>
                <c:pt idx="84">
                  <c:v>0.36181116443276301</c:v>
                </c:pt>
                <c:pt idx="85">
                  <c:v>#N/A</c:v>
                </c:pt>
                <c:pt idx="86">
                  <c:v>#N/A</c:v>
                </c:pt>
                <c:pt idx="87">
                  <c:v>#N/A</c:v>
                </c:pt>
                <c:pt idx="88">
                  <c:v>#N/A</c:v>
                </c:pt>
                <c:pt idx="89">
                  <c:v>0.50787415478861098</c:v>
                </c:pt>
                <c:pt idx="90">
                  <c:v>0.44204393014367899</c:v>
                </c:pt>
                <c:pt idx="91">
                  <c:v>#N/A</c:v>
                </c:pt>
                <c:pt idx="92">
                  <c:v>#N/A</c:v>
                </c:pt>
                <c:pt idx="93">
                  <c:v>#N/A</c:v>
                </c:pt>
                <c:pt idx="94">
                  <c:v>#N/A</c:v>
                </c:pt>
                <c:pt idx="95">
                  <c:v>#N/A</c:v>
                </c:pt>
                <c:pt idx="96">
                  <c:v>#N/A</c:v>
                </c:pt>
                <c:pt idx="97">
                  <c:v>#N/A</c:v>
                </c:pt>
                <c:pt idx="98">
                  <c:v>0.80010871641237402</c:v>
                </c:pt>
                <c:pt idx="99">
                  <c:v>#N/A</c:v>
                </c:pt>
                <c:pt idx="100">
                  <c:v>#N/A</c:v>
                </c:pt>
                <c:pt idx="101">
                  <c:v>#N/A</c:v>
                </c:pt>
                <c:pt idx="102">
                  <c:v>#N/A</c:v>
                </c:pt>
                <c:pt idx="103">
                  <c:v>#N/A</c:v>
                </c:pt>
                <c:pt idx="104">
                  <c:v>#N/A</c:v>
                </c:pt>
                <c:pt idx="105">
                  <c:v>#N/A</c:v>
                </c:pt>
                <c:pt idx="106">
                  <c:v>#N/A</c:v>
                </c:pt>
                <c:pt idx="107">
                  <c:v>#N/A</c:v>
                </c:pt>
                <c:pt idx="108">
                  <c:v>1</c:v>
                </c:pt>
                <c:pt idx="109">
                  <c:v>#N/A</c:v>
                </c:pt>
                <c:pt idx="110">
                  <c:v>#N/A</c:v>
                </c:pt>
                <c:pt idx="111">
                  <c:v>#N/A</c:v>
                </c:pt>
                <c:pt idx="112">
                  <c:v>#N/A</c:v>
                </c:pt>
                <c:pt idx="113">
                  <c:v>0.66156895763535695</c:v>
                </c:pt>
                <c:pt idx="114">
                  <c:v>0.65594303419307098</c:v>
                </c:pt>
                <c:pt idx="115">
                  <c:v>#N/A</c:v>
                </c:pt>
                <c:pt idx="116">
                  <c:v>#N/A</c:v>
                </c:pt>
                <c:pt idx="117">
                  <c:v>0.60578477496796901</c:v>
                </c:pt>
                <c:pt idx="118">
                  <c:v>#N/A</c:v>
                </c:pt>
                <c:pt idx="119">
                  <c:v>0.62769256713275401</c:v>
                </c:pt>
                <c:pt idx="120">
                  <c:v>#N/A</c:v>
                </c:pt>
                <c:pt idx="121">
                  <c:v>#N/A</c:v>
                </c:pt>
                <c:pt idx="122">
                  <c:v>#N/A</c:v>
                </c:pt>
                <c:pt idx="123">
                  <c:v>0.49212051963874698</c:v>
                </c:pt>
                <c:pt idx="124">
                  <c:v>#N/A</c:v>
                </c:pt>
                <c:pt idx="125">
                  <c:v>0.435997446599381</c:v>
                </c:pt>
                <c:pt idx="126">
                  <c:v>0.54751286826904499</c:v>
                </c:pt>
                <c:pt idx="127">
                  <c:v>#N/A</c:v>
                </c:pt>
                <c:pt idx="128">
                  <c:v>0.278342618560253</c:v>
                </c:pt>
                <c:pt idx="129">
                  <c:v>#N/A</c:v>
                </c:pt>
                <c:pt idx="130">
                  <c:v>7.8546653278962694E-2</c:v>
                </c:pt>
                <c:pt idx="131">
                  <c:v>#N/A</c:v>
                </c:pt>
                <c:pt idx="132">
                  <c:v>7.4660668738767396E-3</c:v>
                </c:pt>
                <c:pt idx="133">
                  <c:v>#N/A</c:v>
                </c:pt>
                <c:pt idx="134">
                  <c:v>1.78614040044898E-3</c:v>
                </c:pt>
                <c:pt idx="135">
                  <c:v>#N/A</c:v>
                </c:pt>
                <c:pt idx="136">
                  <c:v>#N/A</c:v>
                </c:pt>
                <c:pt idx="137">
                  <c:v>#N/A</c:v>
                </c:pt>
                <c:pt idx="138">
                  <c:v>#N/A</c:v>
                </c:pt>
                <c:pt idx="139">
                  <c:v>#N/A</c:v>
                </c:pt>
                <c:pt idx="140">
                  <c:v>#N/A</c:v>
                </c:pt>
                <c:pt idx="141">
                  <c:v>#N/A</c:v>
                </c:pt>
                <c:pt idx="142">
                  <c:v>#N/A</c:v>
                </c:pt>
                <c:pt idx="143">
                  <c:v>0</c:v>
                </c:pt>
                <c:pt idx="144">
                  <c:v>#N/A</c:v>
                </c:pt>
                <c:pt idx="145">
                  <c:v>#N/A</c:v>
                </c:pt>
                <c:pt idx="146">
                  <c:v>#N/A</c:v>
                </c:pt>
                <c:pt idx="147">
                  <c:v>#N/A</c:v>
                </c:pt>
                <c:pt idx="148">
                  <c:v>#N/A</c:v>
                </c:pt>
                <c:pt idx="149">
                  <c:v>#N/A</c:v>
                </c:pt>
                <c:pt idx="150">
                  <c:v>0</c:v>
                </c:pt>
                <c:pt idx="151">
                  <c:v>#N/A</c:v>
                </c:pt>
              </c:numCache>
            </c:numRef>
          </c:yVal>
          <c:smooth val="0"/>
        </c:ser>
        <c:dLbls>
          <c:showLegendKey val="0"/>
          <c:showVal val="0"/>
          <c:showCatName val="0"/>
          <c:showSerName val="0"/>
          <c:showPercent val="0"/>
          <c:showBubbleSize val="0"/>
        </c:dLbls>
        <c:axId val="283241472"/>
        <c:axId val="283239512"/>
      </c:scatterChart>
      <c:valAx>
        <c:axId val="342805128"/>
        <c:scaling>
          <c:orientation val="minMax"/>
          <c:max val="16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a:solidFill>
                      <a:schemeClr val="tx1"/>
                    </a:solidFill>
                    <a:latin typeface="Arial" panose="020B0604020202020204" pitchFamily="34" charset="0"/>
                    <a:cs typeface="Arial" panose="020B0604020202020204" pitchFamily="34" charset="0"/>
                  </a:rPr>
                  <a:t>Days</a:t>
                </a:r>
                <a:r>
                  <a:rPr lang="en-US" sz="1200" baseline="0">
                    <a:solidFill>
                      <a:schemeClr val="tx1"/>
                    </a:solidFill>
                    <a:latin typeface="Arial" panose="020B0604020202020204" pitchFamily="34" charset="0"/>
                    <a:cs typeface="Arial" panose="020B0604020202020204" pitchFamily="34" charset="0"/>
                  </a:rPr>
                  <a:t> since 11/1/13 (obs. days only: 42)</a:t>
                </a:r>
                <a:endParaRPr lang="en-US" sz="1200">
                  <a:solidFill>
                    <a:schemeClr val="tx1"/>
                  </a:solidFill>
                  <a:latin typeface="Arial" panose="020B0604020202020204" pitchFamily="34" charset="0"/>
                  <a:cs typeface="Arial" panose="020B0604020202020204" pitchFamily="34" charset="0"/>
                </a:endParaRPr>
              </a:p>
            </c:rich>
          </c:tx>
          <c:overlay val="0"/>
          <c:spPr>
            <a:noFill/>
            <a:ln>
              <a:noFill/>
            </a:ln>
            <a:effectLst/>
          </c:spPr>
        </c:title>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mn-cs"/>
              </a:defRPr>
            </a:pPr>
            <a:endParaRPr lang="en-US"/>
          </a:p>
        </c:txPr>
        <c:crossAx val="342807480"/>
        <c:crosses val="autoZero"/>
        <c:crossBetween val="midCat"/>
        <c:majorUnit val="40"/>
      </c:valAx>
      <c:valAx>
        <c:axId val="3428074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a:solidFill>
                      <a:schemeClr val="tx1"/>
                    </a:solidFill>
                    <a:latin typeface="Arial" panose="020B0604020202020204" pitchFamily="34" charset="0"/>
                    <a:cs typeface="Arial" panose="020B0604020202020204" pitchFamily="34" charset="0"/>
                  </a:rPr>
                  <a:t>AFDD</a:t>
                </a:r>
                <a:r>
                  <a:rPr lang="en-US" sz="1200" baseline="0">
                    <a:solidFill>
                      <a:schemeClr val="tx1"/>
                    </a:solidFill>
                    <a:latin typeface="Arial" panose="020B0604020202020204" pitchFamily="34" charset="0"/>
                    <a:cs typeface="Arial" panose="020B0604020202020204" pitchFamily="34" charset="0"/>
                  </a:rPr>
                  <a:t> (Deg. F.)</a:t>
                </a:r>
                <a:endParaRPr lang="en-US" sz="1200">
                  <a:solidFill>
                    <a:schemeClr val="tx1"/>
                  </a:solidFill>
                  <a:latin typeface="Arial" panose="020B0604020202020204" pitchFamily="34" charset="0"/>
                  <a:cs typeface="Arial" panose="020B0604020202020204" pitchFamily="34" charset="0"/>
                </a:endParaRPr>
              </a:p>
            </c:rich>
          </c:tx>
          <c:overlay val="0"/>
          <c:spPr>
            <a:noFill/>
            <a:ln>
              <a:noFill/>
            </a:ln>
            <a:effectLst/>
          </c:spPr>
        </c:title>
        <c:numFmt formatCode="General" sourceLinked="1"/>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mn-cs"/>
              </a:defRPr>
            </a:pPr>
            <a:endParaRPr lang="en-US"/>
          </a:p>
        </c:txPr>
        <c:crossAx val="342805128"/>
        <c:crosses val="autoZero"/>
        <c:crossBetween val="midCat"/>
      </c:valAx>
      <c:valAx>
        <c:axId val="283239512"/>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a:solidFill>
                      <a:sysClr val="windowText" lastClr="000000"/>
                    </a:solidFill>
                    <a:latin typeface="Arial" panose="020B0604020202020204" pitchFamily="34" charset="0"/>
                    <a:cs typeface="Arial" panose="020B0604020202020204" pitchFamily="34" charset="0"/>
                  </a:rPr>
                  <a:t>Normalized ∑riv.refl.</a:t>
                </a:r>
              </a:p>
            </c:rich>
          </c:tx>
          <c:overlay val="0"/>
          <c:spPr>
            <a:noFill/>
            <a:ln>
              <a:noFill/>
            </a:ln>
            <a:effectLst/>
          </c:spPr>
        </c:title>
        <c:numFmt formatCode="General"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mn-cs"/>
              </a:defRPr>
            </a:pPr>
            <a:endParaRPr lang="en-US"/>
          </a:p>
        </c:txPr>
        <c:crossAx val="283241472"/>
        <c:crosses val="max"/>
        <c:crossBetween val="midCat"/>
      </c:valAx>
      <c:valAx>
        <c:axId val="283241472"/>
        <c:scaling>
          <c:orientation val="minMax"/>
        </c:scaling>
        <c:delete val="1"/>
        <c:axPos val="b"/>
        <c:majorTickMark val="out"/>
        <c:minorTickMark val="none"/>
        <c:tickLblPos val="nextTo"/>
        <c:crossAx val="283239512"/>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BA6F07-E0AA-4E28-B2AE-27037F94C92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B911DA0-DE92-42F2-88A2-41EB15D68648}">
      <dgm:prSet phldrT="[Text]"/>
      <dgm:spPr/>
      <dgm:t>
        <a:bodyPr/>
        <a:lstStyle/>
        <a:p>
          <a:r>
            <a:rPr lang="en-US" dirty="0" smtClean="0"/>
            <a:t>TIM</a:t>
          </a:r>
          <a:endParaRPr lang="en-US" dirty="0"/>
        </a:p>
      </dgm:t>
    </dgm:pt>
    <dgm:pt modelId="{B8DA8817-A8E3-405F-AADE-4D53B8C74D2F}" type="parTrans" cxnId="{8AD7DFC5-BA4C-49CD-BA1B-26667B8C93B6}">
      <dgm:prSet/>
      <dgm:spPr/>
      <dgm:t>
        <a:bodyPr/>
        <a:lstStyle/>
        <a:p>
          <a:endParaRPr lang="en-US"/>
        </a:p>
      </dgm:t>
    </dgm:pt>
    <dgm:pt modelId="{5C9F4596-3191-435C-9D3F-56C7E7943E89}" type="sibTrans" cxnId="{8AD7DFC5-BA4C-49CD-BA1B-26667B8C93B6}">
      <dgm:prSet/>
      <dgm:spPr/>
      <dgm:t>
        <a:bodyPr/>
        <a:lstStyle/>
        <a:p>
          <a:endParaRPr lang="en-US"/>
        </a:p>
      </dgm:t>
    </dgm:pt>
    <dgm:pt modelId="{E682F73E-C553-4BDE-AEE1-7DD1537F3FCE}">
      <dgm:prSet phldrT="[Text]" custT="1"/>
      <dgm:spPr/>
      <dgm:t>
        <a:bodyPr lIns="91440" tIns="91440" rIns="91440" bIns="91440"/>
        <a:lstStyle/>
        <a:p>
          <a:r>
            <a:rPr lang="en-US" sz="1100" dirty="0" smtClean="0"/>
            <a:t>Candidate algorithm design is discussed to ensure it meets all scientific and operational requirements </a:t>
          </a:r>
          <a:endParaRPr lang="en-US" sz="1100" dirty="0"/>
        </a:p>
      </dgm:t>
    </dgm:pt>
    <dgm:pt modelId="{4998DBA0-E20D-47F3-9C12-6809A321FC24}" type="parTrans" cxnId="{3E78A7D4-EB43-4771-A239-2B3039DFDA93}">
      <dgm:prSet/>
      <dgm:spPr/>
      <dgm:t>
        <a:bodyPr/>
        <a:lstStyle/>
        <a:p>
          <a:endParaRPr lang="en-US"/>
        </a:p>
      </dgm:t>
    </dgm:pt>
    <dgm:pt modelId="{EEFA5C4F-C162-4C88-ACE5-690F33D65875}" type="sibTrans" cxnId="{3E78A7D4-EB43-4771-A239-2B3039DFDA93}">
      <dgm:prSet/>
      <dgm:spPr/>
      <dgm:t>
        <a:bodyPr/>
        <a:lstStyle/>
        <a:p>
          <a:endParaRPr lang="en-US"/>
        </a:p>
      </dgm:t>
    </dgm:pt>
    <dgm:pt modelId="{86D6DC96-3169-491F-97D1-4A68A674041C}">
      <dgm:prSet phldrT="[Text]"/>
      <dgm:spPr/>
      <dgm:t>
        <a:bodyPr/>
        <a:lstStyle/>
        <a:p>
          <a:r>
            <a:rPr lang="en-US" dirty="0" smtClean="0"/>
            <a:t>CDR</a:t>
          </a:r>
          <a:endParaRPr lang="en-US" dirty="0"/>
        </a:p>
      </dgm:t>
    </dgm:pt>
    <dgm:pt modelId="{E4848CBD-DE98-4819-874C-B4ADAB517B70}" type="parTrans" cxnId="{C586D72F-1A76-47F6-90CB-23106033CAFE}">
      <dgm:prSet/>
      <dgm:spPr/>
      <dgm:t>
        <a:bodyPr/>
        <a:lstStyle/>
        <a:p>
          <a:endParaRPr lang="en-US"/>
        </a:p>
      </dgm:t>
    </dgm:pt>
    <dgm:pt modelId="{6968D8B0-645C-48D3-B91A-F600273ECBA1}" type="sibTrans" cxnId="{C586D72F-1A76-47F6-90CB-23106033CAFE}">
      <dgm:prSet/>
      <dgm:spPr/>
      <dgm:t>
        <a:bodyPr/>
        <a:lstStyle/>
        <a:p>
          <a:endParaRPr lang="en-US"/>
        </a:p>
      </dgm:t>
    </dgm:pt>
    <dgm:pt modelId="{9771E855-B076-4520-BAA9-23F14EA7709E}">
      <dgm:prSet phldrT="[Text]" custT="1"/>
      <dgm:spPr/>
      <dgm:t>
        <a:bodyPr lIns="91440" tIns="91440" rIns="91440" bIns="91440"/>
        <a:lstStyle/>
        <a:p>
          <a:r>
            <a:rPr lang="en-US" sz="1100" dirty="0" smtClean="0"/>
            <a:t>STAR AIT and science team describe the chosen algorithm </a:t>
          </a:r>
          <a:endParaRPr lang="en-US" sz="1100" dirty="0"/>
        </a:p>
      </dgm:t>
    </dgm:pt>
    <dgm:pt modelId="{CFD221A7-F3AE-43F3-A493-DEB0CD5E75F1}" type="parTrans" cxnId="{4C836E81-80F1-40C3-B9E5-553CC2F2AF31}">
      <dgm:prSet/>
      <dgm:spPr/>
      <dgm:t>
        <a:bodyPr/>
        <a:lstStyle/>
        <a:p>
          <a:endParaRPr lang="en-US"/>
        </a:p>
      </dgm:t>
    </dgm:pt>
    <dgm:pt modelId="{7973658A-1552-4792-AD45-54F246A61C33}" type="sibTrans" cxnId="{4C836E81-80F1-40C3-B9E5-553CC2F2AF31}">
      <dgm:prSet/>
      <dgm:spPr/>
      <dgm:t>
        <a:bodyPr/>
        <a:lstStyle/>
        <a:p>
          <a:endParaRPr lang="en-US"/>
        </a:p>
      </dgm:t>
    </dgm:pt>
    <dgm:pt modelId="{9D7F4D3C-6C7E-4059-8DF6-683552D56705}">
      <dgm:prSet phldrT="[Text]" custT="1"/>
      <dgm:spPr/>
      <dgm:t>
        <a:bodyPr lIns="91440" tIns="91440" rIns="91440" bIns="91440"/>
        <a:lstStyle/>
        <a:p>
          <a:r>
            <a:rPr lang="en-US" sz="1100" dirty="0" smtClean="0"/>
            <a:t>Implementation Concept and Software Architecture are discussed</a:t>
          </a:r>
          <a:endParaRPr lang="en-US" sz="1100" dirty="0"/>
        </a:p>
      </dgm:t>
    </dgm:pt>
    <dgm:pt modelId="{0249464F-CBAF-48A7-AA75-CD1F1906523A}" type="parTrans" cxnId="{2AF851F9-B04D-4389-B452-96B0616C9D62}">
      <dgm:prSet/>
      <dgm:spPr/>
      <dgm:t>
        <a:bodyPr/>
        <a:lstStyle/>
        <a:p>
          <a:endParaRPr lang="en-US"/>
        </a:p>
      </dgm:t>
    </dgm:pt>
    <dgm:pt modelId="{F78476D3-56A6-4C30-ABB2-7250E5DC7072}" type="sibTrans" cxnId="{2AF851F9-B04D-4389-B452-96B0616C9D62}">
      <dgm:prSet/>
      <dgm:spPr/>
      <dgm:t>
        <a:bodyPr/>
        <a:lstStyle/>
        <a:p>
          <a:endParaRPr lang="en-US"/>
        </a:p>
      </dgm:t>
    </dgm:pt>
    <dgm:pt modelId="{3E6176E8-16D1-4AFE-88C0-7D2EED5D0400}">
      <dgm:prSet phldrT="[Text]"/>
      <dgm:spPr/>
      <dgm:t>
        <a:bodyPr/>
        <a:lstStyle/>
        <a:p>
          <a:r>
            <a:rPr lang="en-US" dirty="0" smtClean="0"/>
            <a:t>UTRR</a:t>
          </a:r>
          <a:endParaRPr lang="en-US" dirty="0"/>
        </a:p>
      </dgm:t>
    </dgm:pt>
    <dgm:pt modelId="{3EC10B81-277C-429B-A9B7-DAB3A60D05F5}" type="parTrans" cxnId="{44BEC913-96EA-48F9-9570-D9FAE0FAE92B}">
      <dgm:prSet/>
      <dgm:spPr/>
      <dgm:t>
        <a:bodyPr/>
        <a:lstStyle/>
        <a:p>
          <a:endParaRPr lang="en-US"/>
        </a:p>
      </dgm:t>
    </dgm:pt>
    <dgm:pt modelId="{F3803C52-30B0-407A-A138-F531054B319D}" type="sibTrans" cxnId="{44BEC913-96EA-48F9-9570-D9FAE0FAE92B}">
      <dgm:prSet/>
      <dgm:spPr/>
      <dgm:t>
        <a:bodyPr/>
        <a:lstStyle/>
        <a:p>
          <a:endParaRPr lang="en-US"/>
        </a:p>
      </dgm:t>
    </dgm:pt>
    <dgm:pt modelId="{95F2E723-F72E-4AAF-ACBC-A50E2A9E8AD7}">
      <dgm:prSet phldrT="[Text]" custT="1"/>
      <dgm:spPr/>
      <dgm:t>
        <a:bodyPr lIns="91440" tIns="91440" rIns="91440" bIns="91440"/>
        <a:lstStyle/>
        <a:p>
          <a:pPr marL="0" indent="0">
            <a:spcAft>
              <a:spcPts val="0"/>
            </a:spcAft>
          </a:pPr>
          <a:r>
            <a:rPr lang="en-US" sz="1100" dirty="0" smtClean="0"/>
            <a:t>Present test plan, procedures, and results</a:t>
          </a:r>
          <a:endParaRPr lang="en-US" sz="1100" dirty="0"/>
        </a:p>
      </dgm:t>
    </dgm:pt>
    <dgm:pt modelId="{B0BE92FF-A29D-49F4-9B54-4F004F023409}" type="parTrans" cxnId="{0FCEC66D-ED78-450A-8029-02228C9A62F9}">
      <dgm:prSet/>
      <dgm:spPr/>
      <dgm:t>
        <a:bodyPr/>
        <a:lstStyle/>
        <a:p>
          <a:endParaRPr lang="en-US"/>
        </a:p>
      </dgm:t>
    </dgm:pt>
    <dgm:pt modelId="{A78B31B2-6484-445C-B970-94C7BB44AD7A}" type="sibTrans" cxnId="{0FCEC66D-ED78-450A-8029-02228C9A62F9}">
      <dgm:prSet/>
      <dgm:spPr/>
      <dgm:t>
        <a:bodyPr/>
        <a:lstStyle/>
        <a:p>
          <a:endParaRPr lang="en-US"/>
        </a:p>
      </dgm:t>
    </dgm:pt>
    <dgm:pt modelId="{85D55650-6E62-418C-86D4-8A4BE961BB0A}">
      <dgm:prSet phldrT="[Text]"/>
      <dgm:spPr/>
      <dgm:t>
        <a:bodyPr/>
        <a:lstStyle/>
        <a:p>
          <a:r>
            <a:rPr lang="en-US" dirty="0" smtClean="0"/>
            <a:t>DTD</a:t>
          </a:r>
          <a:endParaRPr lang="en-US" dirty="0"/>
        </a:p>
      </dgm:t>
    </dgm:pt>
    <dgm:pt modelId="{6E0A1385-62EA-4115-B1C2-1707BC5AC708}" type="parTrans" cxnId="{2136FB87-B688-479D-AC59-18B5A0FA0444}">
      <dgm:prSet/>
      <dgm:spPr/>
      <dgm:t>
        <a:bodyPr/>
        <a:lstStyle/>
        <a:p>
          <a:endParaRPr lang="en-US"/>
        </a:p>
      </dgm:t>
    </dgm:pt>
    <dgm:pt modelId="{25FB1481-E5BE-4ED2-95AF-7B59CFE938B1}" type="sibTrans" cxnId="{2136FB87-B688-479D-AC59-18B5A0FA0444}">
      <dgm:prSet/>
      <dgm:spPr/>
      <dgm:t>
        <a:bodyPr/>
        <a:lstStyle/>
        <a:p>
          <a:endParaRPr lang="en-US"/>
        </a:p>
      </dgm:t>
    </dgm:pt>
    <dgm:pt modelId="{334D8FF7-01E6-4CCB-9BC2-149F97293F7F}">
      <dgm:prSet phldrT="[Text]" custT="1"/>
      <dgm:spPr/>
      <dgm:t>
        <a:bodyPr lIns="91440" tIns="91440" rIns="91440" bIns="91440"/>
        <a:lstStyle/>
        <a:p>
          <a:r>
            <a:rPr lang="en-US" sz="1100" dirty="0" smtClean="0"/>
            <a:t>The algorithm is delivered to DPES for implementation into G-ADA</a:t>
          </a:r>
          <a:endParaRPr lang="en-US" sz="1100" dirty="0"/>
        </a:p>
      </dgm:t>
    </dgm:pt>
    <dgm:pt modelId="{BCD974C7-8E91-4600-BF23-43811A0F80FD}" type="parTrans" cxnId="{C14B7A50-1E0E-4490-A354-A84BE6E9230E}">
      <dgm:prSet/>
      <dgm:spPr/>
      <dgm:t>
        <a:bodyPr/>
        <a:lstStyle/>
        <a:p>
          <a:endParaRPr lang="en-US"/>
        </a:p>
      </dgm:t>
    </dgm:pt>
    <dgm:pt modelId="{921FDE3D-BB27-4C2D-952E-EEA6F37D7BC1}" type="sibTrans" cxnId="{C14B7A50-1E0E-4490-A354-A84BE6E9230E}">
      <dgm:prSet/>
      <dgm:spPr/>
      <dgm:t>
        <a:bodyPr/>
        <a:lstStyle/>
        <a:p>
          <a:endParaRPr lang="en-US"/>
        </a:p>
      </dgm:t>
    </dgm:pt>
    <dgm:pt modelId="{096AFAD0-D478-4CC1-BB6F-FA30B648A3EA}">
      <dgm:prSet phldrT="[Text]"/>
      <dgm:spPr/>
      <dgm:t>
        <a:bodyPr/>
        <a:lstStyle/>
        <a:p>
          <a:r>
            <a:rPr lang="en-US" dirty="0" smtClean="0"/>
            <a:t>ARR</a:t>
          </a:r>
          <a:endParaRPr lang="en-US" dirty="0"/>
        </a:p>
      </dgm:t>
    </dgm:pt>
    <dgm:pt modelId="{34BA0E49-A727-4952-AA8E-DCAB9180D0C7}" type="parTrans" cxnId="{77B08CA2-0966-4291-A32A-50B561C37019}">
      <dgm:prSet/>
      <dgm:spPr/>
      <dgm:t>
        <a:bodyPr/>
        <a:lstStyle/>
        <a:p>
          <a:endParaRPr lang="en-US"/>
        </a:p>
      </dgm:t>
    </dgm:pt>
    <dgm:pt modelId="{1DBEC7A7-F1D4-4763-9271-7BADA25C2A33}" type="sibTrans" cxnId="{77B08CA2-0966-4291-A32A-50B561C37019}">
      <dgm:prSet/>
      <dgm:spPr/>
      <dgm:t>
        <a:bodyPr/>
        <a:lstStyle/>
        <a:p>
          <a:endParaRPr lang="en-US"/>
        </a:p>
      </dgm:t>
    </dgm:pt>
    <dgm:pt modelId="{2454BBB0-6C13-4D6D-A6BF-2E27015ABE6B}">
      <dgm:prSet phldrT="[Text]" custT="1"/>
      <dgm:spPr/>
      <dgm:t>
        <a:bodyPr lIns="91440" tIns="91440" rIns="91440" bIns="91440"/>
        <a:lstStyle/>
        <a:p>
          <a:r>
            <a:rPr lang="en-US" sz="1100" dirty="0" smtClean="0"/>
            <a:t>Demonstrate that all data products are meeting requirements</a:t>
          </a:r>
          <a:endParaRPr lang="en-US" sz="1100" dirty="0"/>
        </a:p>
      </dgm:t>
    </dgm:pt>
    <dgm:pt modelId="{C09B5E6C-4244-42CE-8DA2-6401292393D1}" type="parTrans" cxnId="{91E98866-D00C-472D-A1DB-0E6308357768}">
      <dgm:prSet/>
      <dgm:spPr/>
      <dgm:t>
        <a:bodyPr/>
        <a:lstStyle/>
        <a:p>
          <a:endParaRPr lang="en-US"/>
        </a:p>
      </dgm:t>
    </dgm:pt>
    <dgm:pt modelId="{0047B703-E24A-42DA-8971-A314E297535D}" type="sibTrans" cxnId="{91E98866-D00C-472D-A1DB-0E6308357768}">
      <dgm:prSet/>
      <dgm:spPr/>
      <dgm:t>
        <a:bodyPr/>
        <a:lstStyle/>
        <a:p>
          <a:endParaRPr lang="en-US"/>
        </a:p>
      </dgm:t>
    </dgm:pt>
    <dgm:pt modelId="{15D894E4-BA8B-4A64-ACDF-E060A8C35E89}">
      <dgm:prSet phldrT="[Text]" custT="1"/>
      <dgm:spPr/>
      <dgm:t>
        <a:bodyPr lIns="91440" tIns="91440" rIns="91440" bIns="91440"/>
        <a:lstStyle/>
        <a:p>
          <a:pPr marL="0" indent="0">
            <a:spcAft>
              <a:spcPts val="0"/>
            </a:spcAft>
          </a:pPr>
          <a:r>
            <a:rPr lang="en-US" sz="1100" dirty="0" smtClean="0"/>
            <a:t>Tests must demonstrate that software is meeting its functional requirements </a:t>
          </a:r>
          <a:endParaRPr lang="en-US" sz="1100" dirty="0"/>
        </a:p>
      </dgm:t>
    </dgm:pt>
    <dgm:pt modelId="{4B161CB2-BA99-492E-A925-BF33A2770DD0}" type="parTrans" cxnId="{F7E2D09A-43D3-4823-84D9-BB9B4E2A6FFF}">
      <dgm:prSet/>
      <dgm:spPr/>
    </dgm:pt>
    <dgm:pt modelId="{A43CCC0C-AE3B-49EA-B57F-3A77E02005B6}" type="sibTrans" cxnId="{F7E2D09A-43D3-4823-84D9-BB9B4E2A6FFF}">
      <dgm:prSet/>
      <dgm:spPr/>
    </dgm:pt>
    <dgm:pt modelId="{74389293-6220-48F4-B9DA-3E1ACDDC7DFB}" type="pres">
      <dgm:prSet presAssocID="{9FBA6F07-E0AA-4E28-B2AE-27037F94C929}" presName="Name0" presStyleCnt="0">
        <dgm:presLayoutVars>
          <dgm:dir/>
          <dgm:animLvl val="lvl"/>
          <dgm:resizeHandles val="exact"/>
        </dgm:presLayoutVars>
      </dgm:prSet>
      <dgm:spPr/>
      <dgm:t>
        <a:bodyPr/>
        <a:lstStyle/>
        <a:p>
          <a:endParaRPr lang="en-US"/>
        </a:p>
      </dgm:t>
    </dgm:pt>
    <dgm:pt modelId="{CAE833E1-AEC9-4000-87F2-CA721F86B16B}" type="pres">
      <dgm:prSet presAssocID="{BB911DA0-DE92-42F2-88A2-41EB15D68648}" presName="linNode" presStyleCnt="0"/>
      <dgm:spPr/>
    </dgm:pt>
    <dgm:pt modelId="{B0D55C14-B724-4072-9F59-855069E3CA04}" type="pres">
      <dgm:prSet presAssocID="{BB911DA0-DE92-42F2-88A2-41EB15D68648}" presName="parentText" presStyleLbl="node1" presStyleIdx="0" presStyleCnt="5" custScaleX="50064">
        <dgm:presLayoutVars>
          <dgm:chMax val="1"/>
          <dgm:bulletEnabled val="1"/>
        </dgm:presLayoutVars>
      </dgm:prSet>
      <dgm:spPr/>
      <dgm:t>
        <a:bodyPr/>
        <a:lstStyle/>
        <a:p>
          <a:endParaRPr lang="en-US"/>
        </a:p>
      </dgm:t>
    </dgm:pt>
    <dgm:pt modelId="{42FA9DA1-CC33-475F-B5D6-4E3611D0DA94}" type="pres">
      <dgm:prSet presAssocID="{BB911DA0-DE92-42F2-88A2-41EB15D68648}" presName="descendantText" presStyleLbl="alignAccFollowNode1" presStyleIdx="0" presStyleCnt="5" custScaleX="127601" custLinFactNeighborX="11609" custLinFactNeighborY="544">
        <dgm:presLayoutVars>
          <dgm:bulletEnabled val="1"/>
        </dgm:presLayoutVars>
      </dgm:prSet>
      <dgm:spPr/>
      <dgm:t>
        <a:bodyPr/>
        <a:lstStyle/>
        <a:p>
          <a:endParaRPr lang="en-US"/>
        </a:p>
      </dgm:t>
    </dgm:pt>
    <dgm:pt modelId="{692E2C93-60D1-4B28-9C6A-FC057700FDE2}" type="pres">
      <dgm:prSet presAssocID="{5C9F4596-3191-435C-9D3F-56C7E7943E89}" presName="sp" presStyleCnt="0"/>
      <dgm:spPr/>
    </dgm:pt>
    <dgm:pt modelId="{0516DCF5-75E3-403D-A4AF-7C8FCADD590D}" type="pres">
      <dgm:prSet presAssocID="{86D6DC96-3169-491F-97D1-4A68A674041C}" presName="linNode" presStyleCnt="0"/>
      <dgm:spPr/>
    </dgm:pt>
    <dgm:pt modelId="{60CAB257-AD19-42FC-A05A-243DFD547EF1}" type="pres">
      <dgm:prSet presAssocID="{86D6DC96-3169-491F-97D1-4A68A674041C}" presName="parentText" presStyleLbl="node1" presStyleIdx="1" presStyleCnt="5" custScaleX="50108">
        <dgm:presLayoutVars>
          <dgm:chMax val="1"/>
          <dgm:bulletEnabled val="1"/>
        </dgm:presLayoutVars>
      </dgm:prSet>
      <dgm:spPr/>
      <dgm:t>
        <a:bodyPr/>
        <a:lstStyle/>
        <a:p>
          <a:endParaRPr lang="en-US"/>
        </a:p>
      </dgm:t>
    </dgm:pt>
    <dgm:pt modelId="{4D5D0E2E-247C-4E23-802A-A7873080AAA7}" type="pres">
      <dgm:prSet presAssocID="{86D6DC96-3169-491F-97D1-4A68A674041C}" presName="descendantText" presStyleLbl="alignAccFollowNode1" presStyleIdx="1" presStyleCnt="5" custScaleX="129440" custScaleY="126257" custLinFactNeighborX="15089" custLinFactNeighborY="0">
        <dgm:presLayoutVars>
          <dgm:bulletEnabled val="1"/>
        </dgm:presLayoutVars>
      </dgm:prSet>
      <dgm:spPr/>
      <dgm:t>
        <a:bodyPr/>
        <a:lstStyle/>
        <a:p>
          <a:endParaRPr lang="en-US"/>
        </a:p>
      </dgm:t>
    </dgm:pt>
    <dgm:pt modelId="{EC37CF89-5114-467B-B87B-9517E09A4592}" type="pres">
      <dgm:prSet presAssocID="{6968D8B0-645C-48D3-B91A-F600273ECBA1}" presName="sp" presStyleCnt="0"/>
      <dgm:spPr/>
    </dgm:pt>
    <dgm:pt modelId="{5E19A0F8-36E1-4DF3-BECA-3896133D2B63}" type="pres">
      <dgm:prSet presAssocID="{3E6176E8-16D1-4AFE-88C0-7D2EED5D0400}" presName="linNode" presStyleCnt="0"/>
      <dgm:spPr/>
    </dgm:pt>
    <dgm:pt modelId="{1314EA54-7A17-4BBB-8C2D-597A3900F133}" type="pres">
      <dgm:prSet presAssocID="{3E6176E8-16D1-4AFE-88C0-7D2EED5D0400}" presName="parentText" presStyleLbl="node1" presStyleIdx="2" presStyleCnt="5" custScaleX="49736" custScaleY="86550" custLinFactNeighborX="-34" custLinFactNeighborY="3598">
        <dgm:presLayoutVars>
          <dgm:chMax val="1"/>
          <dgm:bulletEnabled val="1"/>
        </dgm:presLayoutVars>
      </dgm:prSet>
      <dgm:spPr/>
      <dgm:t>
        <a:bodyPr/>
        <a:lstStyle/>
        <a:p>
          <a:endParaRPr lang="en-US"/>
        </a:p>
      </dgm:t>
    </dgm:pt>
    <dgm:pt modelId="{A034524D-1AC7-4CD9-A060-E87332FE070E}" type="pres">
      <dgm:prSet presAssocID="{3E6176E8-16D1-4AFE-88C0-7D2EED5D0400}" presName="descendantText" presStyleLbl="alignAccFollowNode1" presStyleIdx="2" presStyleCnt="5" custScaleX="130893" custScaleY="101808" custLinFactNeighborX="3380" custLinFactNeighborY="1308">
        <dgm:presLayoutVars>
          <dgm:bulletEnabled val="1"/>
        </dgm:presLayoutVars>
      </dgm:prSet>
      <dgm:spPr/>
      <dgm:t>
        <a:bodyPr/>
        <a:lstStyle/>
        <a:p>
          <a:endParaRPr lang="en-US"/>
        </a:p>
      </dgm:t>
    </dgm:pt>
    <dgm:pt modelId="{B923BEAE-77A2-4ECC-905B-A13C9AA398C0}" type="pres">
      <dgm:prSet presAssocID="{F3803C52-30B0-407A-A138-F531054B319D}" presName="sp" presStyleCnt="0"/>
      <dgm:spPr/>
    </dgm:pt>
    <dgm:pt modelId="{FFA504EA-18AF-4A58-9B46-996FDC4E1100}" type="pres">
      <dgm:prSet presAssocID="{85D55650-6E62-418C-86D4-8A4BE961BB0A}" presName="linNode" presStyleCnt="0"/>
      <dgm:spPr/>
    </dgm:pt>
    <dgm:pt modelId="{0D3BEBDD-829F-4EA3-902B-6B2823C24393}" type="pres">
      <dgm:prSet presAssocID="{85D55650-6E62-418C-86D4-8A4BE961BB0A}" presName="parentText" presStyleLbl="node1" presStyleIdx="3" presStyleCnt="5" custScaleX="52071">
        <dgm:presLayoutVars>
          <dgm:chMax val="1"/>
          <dgm:bulletEnabled val="1"/>
        </dgm:presLayoutVars>
      </dgm:prSet>
      <dgm:spPr/>
      <dgm:t>
        <a:bodyPr/>
        <a:lstStyle/>
        <a:p>
          <a:endParaRPr lang="en-US"/>
        </a:p>
      </dgm:t>
    </dgm:pt>
    <dgm:pt modelId="{6B7B5FE4-A045-4962-87E1-DB0CE9BA7690}" type="pres">
      <dgm:prSet presAssocID="{85D55650-6E62-418C-86D4-8A4BE961BB0A}" presName="descendantText" presStyleLbl="alignAccFollowNode1" presStyleIdx="3" presStyleCnt="5" custScaleX="133571" custLinFactNeighborX="29195" custLinFactNeighborY="-1000">
        <dgm:presLayoutVars>
          <dgm:bulletEnabled val="1"/>
        </dgm:presLayoutVars>
      </dgm:prSet>
      <dgm:spPr/>
      <dgm:t>
        <a:bodyPr/>
        <a:lstStyle/>
        <a:p>
          <a:endParaRPr lang="en-US"/>
        </a:p>
      </dgm:t>
    </dgm:pt>
    <dgm:pt modelId="{7EA81097-94AE-444D-9F72-680054F267B8}" type="pres">
      <dgm:prSet presAssocID="{25FB1481-E5BE-4ED2-95AF-7B59CFE938B1}" presName="sp" presStyleCnt="0"/>
      <dgm:spPr/>
    </dgm:pt>
    <dgm:pt modelId="{C53ADE59-C53A-4580-8455-D5FD61E0AFE5}" type="pres">
      <dgm:prSet presAssocID="{096AFAD0-D478-4CC1-BB6F-FA30B648A3EA}" presName="linNode" presStyleCnt="0"/>
      <dgm:spPr/>
    </dgm:pt>
    <dgm:pt modelId="{41B5B692-8DD4-45C2-A0BD-6E08D6C9282E}" type="pres">
      <dgm:prSet presAssocID="{096AFAD0-D478-4CC1-BB6F-FA30B648A3EA}" presName="parentText" presStyleLbl="node1" presStyleIdx="4" presStyleCnt="5" custScaleX="50425">
        <dgm:presLayoutVars>
          <dgm:chMax val="1"/>
          <dgm:bulletEnabled val="1"/>
        </dgm:presLayoutVars>
      </dgm:prSet>
      <dgm:spPr/>
      <dgm:t>
        <a:bodyPr/>
        <a:lstStyle/>
        <a:p>
          <a:endParaRPr lang="en-US"/>
        </a:p>
      </dgm:t>
    </dgm:pt>
    <dgm:pt modelId="{348F45E2-E1E1-4C01-97F6-74E980CB6740}" type="pres">
      <dgm:prSet presAssocID="{096AFAD0-D478-4CC1-BB6F-FA30B648A3EA}" presName="descendantText" presStyleLbl="alignAccFollowNode1" presStyleIdx="4" presStyleCnt="5" custScaleX="127767" custLinFactNeighborX="-1605" custLinFactNeighborY="-1096">
        <dgm:presLayoutVars>
          <dgm:bulletEnabled val="1"/>
        </dgm:presLayoutVars>
      </dgm:prSet>
      <dgm:spPr/>
      <dgm:t>
        <a:bodyPr/>
        <a:lstStyle/>
        <a:p>
          <a:endParaRPr lang="en-US"/>
        </a:p>
      </dgm:t>
    </dgm:pt>
  </dgm:ptLst>
  <dgm:cxnLst>
    <dgm:cxn modelId="{D821F7F1-237A-4C31-A979-10F79A9EF27F}" type="presOf" srcId="{9D7F4D3C-6C7E-4059-8DF6-683552D56705}" destId="{4D5D0E2E-247C-4E23-802A-A7873080AAA7}" srcOrd="0" destOrd="1" presId="urn:microsoft.com/office/officeart/2005/8/layout/vList5"/>
    <dgm:cxn modelId="{CF2F2F3B-C53B-473E-9C48-86F376F109EA}" type="presOf" srcId="{9771E855-B076-4520-BAA9-23F14EA7709E}" destId="{4D5D0E2E-247C-4E23-802A-A7873080AAA7}" srcOrd="0" destOrd="0" presId="urn:microsoft.com/office/officeart/2005/8/layout/vList5"/>
    <dgm:cxn modelId="{44BEC913-96EA-48F9-9570-D9FAE0FAE92B}" srcId="{9FBA6F07-E0AA-4E28-B2AE-27037F94C929}" destId="{3E6176E8-16D1-4AFE-88C0-7D2EED5D0400}" srcOrd="2" destOrd="0" parTransId="{3EC10B81-277C-429B-A9B7-DAB3A60D05F5}" sibTransId="{F3803C52-30B0-407A-A138-F531054B319D}"/>
    <dgm:cxn modelId="{0DC0EB47-679F-4CA5-B7EA-4BC079546E81}" type="presOf" srcId="{95F2E723-F72E-4AAF-ACBC-A50E2A9E8AD7}" destId="{A034524D-1AC7-4CD9-A060-E87332FE070E}" srcOrd="0" destOrd="0" presId="urn:microsoft.com/office/officeart/2005/8/layout/vList5"/>
    <dgm:cxn modelId="{C7D12DFF-EE3D-4033-908B-8F586DA6AEAA}" type="presOf" srcId="{E682F73E-C553-4BDE-AEE1-7DD1537F3FCE}" destId="{42FA9DA1-CC33-475F-B5D6-4E3611D0DA94}" srcOrd="0" destOrd="0" presId="urn:microsoft.com/office/officeart/2005/8/layout/vList5"/>
    <dgm:cxn modelId="{C14B7A50-1E0E-4490-A354-A84BE6E9230E}" srcId="{85D55650-6E62-418C-86D4-8A4BE961BB0A}" destId="{334D8FF7-01E6-4CCB-9BC2-149F97293F7F}" srcOrd="0" destOrd="0" parTransId="{BCD974C7-8E91-4600-BF23-43811A0F80FD}" sibTransId="{921FDE3D-BB27-4C2D-952E-EEA6F37D7BC1}"/>
    <dgm:cxn modelId="{0AD98EC4-FB38-45C8-AD0D-21D42872E361}" type="presOf" srcId="{85D55650-6E62-418C-86D4-8A4BE961BB0A}" destId="{0D3BEBDD-829F-4EA3-902B-6B2823C24393}" srcOrd="0" destOrd="0" presId="urn:microsoft.com/office/officeart/2005/8/layout/vList5"/>
    <dgm:cxn modelId="{2AF851F9-B04D-4389-B452-96B0616C9D62}" srcId="{86D6DC96-3169-491F-97D1-4A68A674041C}" destId="{9D7F4D3C-6C7E-4059-8DF6-683552D56705}" srcOrd="1" destOrd="0" parTransId="{0249464F-CBAF-48A7-AA75-CD1F1906523A}" sibTransId="{F78476D3-56A6-4C30-ABB2-7250E5DC7072}"/>
    <dgm:cxn modelId="{AA1466A5-B760-4F07-B6DC-CEF8B2989ACB}" type="presOf" srcId="{9FBA6F07-E0AA-4E28-B2AE-27037F94C929}" destId="{74389293-6220-48F4-B9DA-3E1ACDDC7DFB}" srcOrd="0" destOrd="0" presId="urn:microsoft.com/office/officeart/2005/8/layout/vList5"/>
    <dgm:cxn modelId="{2136FB87-B688-479D-AC59-18B5A0FA0444}" srcId="{9FBA6F07-E0AA-4E28-B2AE-27037F94C929}" destId="{85D55650-6E62-418C-86D4-8A4BE961BB0A}" srcOrd="3" destOrd="0" parTransId="{6E0A1385-62EA-4115-B1C2-1707BC5AC708}" sibTransId="{25FB1481-E5BE-4ED2-95AF-7B59CFE938B1}"/>
    <dgm:cxn modelId="{1E34FD51-9AD9-4D77-BBBB-D85866621B43}" type="presOf" srcId="{3E6176E8-16D1-4AFE-88C0-7D2EED5D0400}" destId="{1314EA54-7A17-4BBB-8C2D-597A3900F133}" srcOrd="0" destOrd="0" presId="urn:microsoft.com/office/officeart/2005/8/layout/vList5"/>
    <dgm:cxn modelId="{BF8CD06F-6AFC-4700-86CB-7900732CB672}" type="presOf" srcId="{15D894E4-BA8B-4A64-ACDF-E060A8C35E89}" destId="{A034524D-1AC7-4CD9-A060-E87332FE070E}" srcOrd="0" destOrd="1" presId="urn:microsoft.com/office/officeart/2005/8/layout/vList5"/>
    <dgm:cxn modelId="{3FDD0A2E-CEE1-4B5B-B53C-44A964DB8F7D}" type="presOf" srcId="{334D8FF7-01E6-4CCB-9BC2-149F97293F7F}" destId="{6B7B5FE4-A045-4962-87E1-DB0CE9BA7690}" srcOrd="0" destOrd="0" presId="urn:microsoft.com/office/officeart/2005/8/layout/vList5"/>
    <dgm:cxn modelId="{77B08CA2-0966-4291-A32A-50B561C37019}" srcId="{9FBA6F07-E0AA-4E28-B2AE-27037F94C929}" destId="{096AFAD0-D478-4CC1-BB6F-FA30B648A3EA}" srcOrd="4" destOrd="0" parTransId="{34BA0E49-A727-4952-AA8E-DCAB9180D0C7}" sibTransId="{1DBEC7A7-F1D4-4763-9271-7BADA25C2A33}"/>
    <dgm:cxn modelId="{8AD7DFC5-BA4C-49CD-BA1B-26667B8C93B6}" srcId="{9FBA6F07-E0AA-4E28-B2AE-27037F94C929}" destId="{BB911DA0-DE92-42F2-88A2-41EB15D68648}" srcOrd="0" destOrd="0" parTransId="{B8DA8817-A8E3-405F-AADE-4D53B8C74D2F}" sibTransId="{5C9F4596-3191-435C-9D3F-56C7E7943E89}"/>
    <dgm:cxn modelId="{8143B0C3-CEA3-46B4-A0D6-C76A2E2F5F62}" type="presOf" srcId="{096AFAD0-D478-4CC1-BB6F-FA30B648A3EA}" destId="{41B5B692-8DD4-45C2-A0BD-6E08D6C9282E}" srcOrd="0" destOrd="0" presId="urn:microsoft.com/office/officeart/2005/8/layout/vList5"/>
    <dgm:cxn modelId="{0FCEC66D-ED78-450A-8029-02228C9A62F9}" srcId="{3E6176E8-16D1-4AFE-88C0-7D2EED5D0400}" destId="{95F2E723-F72E-4AAF-ACBC-A50E2A9E8AD7}" srcOrd="0" destOrd="0" parTransId="{B0BE92FF-A29D-49F4-9B54-4F004F023409}" sibTransId="{A78B31B2-6484-445C-B970-94C7BB44AD7A}"/>
    <dgm:cxn modelId="{8043D6E2-578D-4DA1-B21E-C2F5AD232D12}" type="presOf" srcId="{86D6DC96-3169-491F-97D1-4A68A674041C}" destId="{60CAB257-AD19-42FC-A05A-243DFD547EF1}" srcOrd="0" destOrd="0" presId="urn:microsoft.com/office/officeart/2005/8/layout/vList5"/>
    <dgm:cxn modelId="{91E98866-D00C-472D-A1DB-0E6308357768}" srcId="{096AFAD0-D478-4CC1-BB6F-FA30B648A3EA}" destId="{2454BBB0-6C13-4D6D-A6BF-2E27015ABE6B}" srcOrd="0" destOrd="0" parTransId="{C09B5E6C-4244-42CE-8DA2-6401292393D1}" sibTransId="{0047B703-E24A-42DA-8971-A314E297535D}"/>
    <dgm:cxn modelId="{3E78A7D4-EB43-4771-A239-2B3039DFDA93}" srcId="{BB911DA0-DE92-42F2-88A2-41EB15D68648}" destId="{E682F73E-C553-4BDE-AEE1-7DD1537F3FCE}" srcOrd="0" destOrd="0" parTransId="{4998DBA0-E20D-47F3-9C12-6809A321FC24}" sibTransId="{EEFA5C4F-C162-4C88-ACE5-690F33D65875}"/>
    <dgm:cxn modelId="{E952E257-0BA4-44A0-B62B-425612DF2EB5}" type="presOf" srcId="{2454BBB0-6C13-4D6D-A6BF-2E27015ABE6B}" destId="{348F45E2-E1E1-4C01-97F6-74E980CB6740}" srcOrd="0" destOrd="0" presId="urn:microsoft.com/office/officeart/2005/8/layout/vList5"/>
    <dgm:cxn modelId="{0593E5A2-B900-4DB7-8F58-7D419F5B1CBF}" type="presOf" srcId="{BB911DA0-DE92-42F2-88A2-41EB15D68648}" destId="{B0D55C14-B724-4072-9F59-855069E3CA04}" srcOrd="0" destOrd="0" presId="urn:microsoft.com/office/officeart/2005/8/layout/vList5"/>
    <dgm:cxn modelId="{C586D72F-1A76-47F6-90CB-23106033CAFE}" srcId="{9FBA6F07-E0AA-4E28-B2AE-27037F94C929}" destId="{86D6DC96-3169-491F-97D1-4A68A674041C}" srcOrd="1" destOrd="0" parTransId="{E4848CBD-DE98-4819-874C-B4ADAB517B70}" sibTransId="{6968D8B0-645C-48D3-B91A-F600273ECBA1}"/>
    <dgm:cxn modelId="{4C836E81-80F1-40C3-B9E5-553CC2F2AF31}" srcId="{86D6DC96-3169-491F-97D1-4A68A674041C}" destId="{9771E855-B076-4520-BAA9-23F14EA7709E}" srcOrd="0" destOrd="0" parTransId="{CFD221A7-F3AE-43F3-A493-DEB0CD5E75F1}" sibTransId="{7973658A-1552-4792-AD45-54F246A61C33}"/>
    <dgm:cxn modelId="{F7E2D09A-43D3-4823-84D9-BB9B4E2A6FFF}" srcId="{3E6176E8-16D1-4AFE-88C0-7D2EED5D0400}" destId="{15D894E4-BA8B-4A64-ACDF-E060A8C35E89}" srcOrd="1" destOrd="0" parTransId="{4B161CB2-BA99-492E-A925-BF33A2770DD0}" sibTransId="{A43CCC0C-AE3B-49EA-B57F-3A77E02005B6}"/>
    <dgm:cxn modelId="{B1EEA18C-FC69-4234-A368-854103AD20CF}" type="presParOf" srcId="{74389293-6220-48F4-B9DA-3E1ACDDC7DFB}" destId="{CAE833E1-AEC9-4000-87F2-CA721F86B16B}" srcOrd="0" destOrd="0" presId="urn:microsoft.com/office/officeart/2005/8/layout/vList5"/>
    <dgm:cxn modelId="{1B1D3DC5-045C-46D8-A17D-9921EB470CA9}" type="presParOf" srcId="{CAE833E1-AEC9-4000-87F2-CA721F86B16B}" destId="{B0D55C14-B724-4072-9F59-855069E3CA04}" srcOrd="0" destOrd="0" presId="urn:microsoft.com/office/officeart/2005/8/layout/vList5"/>
    <dgm:cxn modelId="{D46F4E63-2386-45B6-BD95-267AA5A50D71}" type="presParOf" srcId="{CAE833E1-AEC9-4000-87F2-CA721F86B16B}" destId="{42FA9DA1-CC33-475F-B5D6-4E3611D0DA94}" srcOrd="1" destOrd="0" presId="urn:microsoft.com/office/officeart/2005/8/layout/vList5"/>
    <dgm:cxn modelId="{CAB9FE35-EA5A-4C56-89DF-7E8A8A3EA5B2}" type="presParOf" srcId="{74389293-6220-48F4-B9DA-3E1ACDDC7DFB}" destId="{692E2C93-60D1-4B28-9C6A-FC057700FDE2}" srcOrd="1" destOrd="0" presId="urn:microsoft.com/office/officeart/2005/8/layout/vList5"/>
    <dgm:cxn modelId="{3754B56A-F9B7-43F5-A55D-BC1345AD97CC}" type="presParOf" srcId="{74389293-6220-48F4-B9DA-3E1ACDDC7DFB}" destId="{0516DCF5-75E3-403D-A4AF-7C8FCADD590D}" srcOrd="2" destOrd="0" presId="urn:microsoft.com/office/officeart/2005/8/layout/vList5"/>
    <dgm:cxn modelId="{EBE7DAF1-D941-447E-8203-D7A47B61F216}" type="presParOf" srcId="{0516DCF5-75E3-403D-A4AF-7C8FCADD590D}" destId="{60CAB257-AD19-42FC-A05A-243DFD547EF1}" srcOrd="0" destOrd="0" presId="urn:microsoft.com/office/officeart/2005/8/layout/vList5"/>
    <dgm:cxn modelId="{D24083DE-2418-4331-8B15-3DA0ADC325D1}" type="presParOf" srcId="{0516DCF5-75E3-403D-A4AF-7C8FCADD590D}" destId="{4D5D0E2E-247C-4E23-802A-A7873080AAA7}" srcOrd="1" destOrd="0" presId="urn:microsoft.com/office/officeart/2005/8/layout/vList5"/>
    <dgm:cxn modelId="{FDC29785-9EAB-4B97-B7E0-BE00234B3F93}" type="presParOf" srcId="{74389293-6220-48F4-B9DA-3E1ACDDC7DFB}" destId="{EC37CF89-5114-467B-B87B-9517E09A4592}" srcOrd="3" destOrd="0" presId="urn:microsoft.com/office/officeart/2005/8/layout/vList5"/>
    <dgm:cxn modelId="{33595872-DE5B-4758-BD41-09F42E113394}" type="presParOf" srcId="{74389293-6220-48F4-B9DA-3E1ACDDC7DFB}" destId="{5E19A0F8-36E1-4DF3-BECA-3896133D2B63}" srcOrd="4" destOrd="0" presId="urn:microsoft.com/office/officeart/2005/8/layout/vList5"/>
    <dgm:cxn modelId="{7DE44DE9-1B3B-4059-ADA5-D5E9BC20998A}" type="presParOf" srcId="{5E19A0F8-36E1-4DF3-BECA-3896133D2B63}" destId="{1314EA54-7A17-4BBB-8C2D-597A3900F133}" srcOrd="0" destOrd="0" presId="urn:microsoft.com/office/officeart/2005/8/layout/vList5"/>
    <dgm:cxn modelId="{534ACA8D-950E-40D7-91ED-358B320C8954}" type="presParOf" srcId="{5E19A0F8-36E1-4DF3-BECA-3896133D2B63}" destId="{A034524D-1AC7-4CD9-A060-E87332FE070E}" srcOrd="1" destOrd="0" presId="urn:microsoft.com/office/officeart/2005/8/layout/vList5"/>
    <dgm:cxn modelId="{5B83C1E0-1AA2-44C7-B338-3261906BC34D}" type="presParOf" srcId="{74389293-6220-48F4-B9DA-3E1ACDDC7DFB}" destId="{B923BEAE-77A2-4ECC-905B-A13C9AA398C0}" srcOrd="5" destOrd="0" presId="urn:microsoft.com/office/officeart/2005/8/layout/vList5"/>
    <dgm:cxn modelId="{0C11D54C-F0CF-45F8-B590-29CFA363EFD6}" type="presParOf" srcId="{74389293-6220-48F4-B9DA-3E1ACDDC7DFB}" destId="{FFA504EA-18AF-4A58-9B46-996FDC4E1100}" srcOrd="6" destOrd="0" presId="urn:microsoft.com/office/officeart/2005/8/layout/vList5"/>
    <dgm:cxn modelId="{58A23525-D296-42A1-BEA5-5118C1DA0806}" type="presParOf" srcId="{FFA504EA-18AF-4A58-9B46-996FDC4E1100}" destId="{0D3BEBDD-829F-4EA3-902B-6B2823C24393}" srcOrd="0" destOrd="0" presId="urn:microsoft.com/office/officeart/2005/8/layout/vList5"/>
    <dgm:cxn modelId="{99B908E8-F97D-4953-BA3F-CC51481D16B9}" type="presParOf" srcId="{FFA504EA-18AF-4A58-9B46-996FDC4E1100}" destId="{6B7B5FE4-A045-4962-87E1-DB0CE9BA7690}" srcOrd="1" destOrd="0" presId="urn:microsoft.com/office/officeart/2005/8/layout/vList5"/>
    <dgm:cxn modelId="{C67445BB-0F31-4A77-8A6D-D05947B6F3AE}" type="presParOf" srcId="{74389293-6220-48F4-B9DA-3E1ACDDC7DFB}" destId="{7EA81097-94AE-444D-9F72-680054F267B8}" srcOrd="7" destOrd="0" presId="urn:microsoft.com/office/officeart/2005/8/layout/vList5"/>
    <dgm:cxn modelId="{DAFC8F7D-654A-4833-9E90-EC7140A9971B}" type="presParOf" srcId="{74389293-6220-48F4-B9DA-3E1ACDDC7DFB}" destId="{C53ADE59-C53A-4580-8455-D5FD61E0AFE5}" srcOrd="8" destOrd="0" presId="urn:microsoft.com/office/officeart/2005/8/layout/vList5"/>
    <dgm:cxn modelId="{A662A527-F3AD-41CE-8F74-D2140CB9066D}" type="presParOf" srcId="{C53ADE59-C53A-4580-8455-D5FD61E0AFE5}" destId="{41B5B692-8DD4-45C2-A0BD-6E08D6C9282E}" srcOrd="0" destOrd="0" presId="urn:microsoft.com/office/officeart/2005/8/layout/vList5"/>
    <dgm:cxn modelId="{50D71EBD-6E27-4823-B136-BE9DA1900AAB}" type="presParOf" srcId="{C53ADE59-C53A-4580-8455-D5FD61E0AFE5}" destId="{348F45E2-E1E1-4C01-97F6-74E980CB674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41A597-D2EB-4177-A33D-B939320C7A15}" type="datetimeFigureOut">
              <a:rPr lang="en-US" smtClean="0"/>
              <a:t>1/22/2015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0991F8-E4FF-497C-97F1-314C1106722E}" type="slidenum">
              <a:rPr lang="en-US" smtClean="0"/>
              <a:t>‹#›</a:t>
            </a:fld>
            <a:endParaRPr lang="en-US"/>
          </a:p>
        </p:txBody>
      </p:sp>
    </p:spTree>
    <p:extLst>
      <p:ext uri="{BB962C8B-B14F-4D97-AF65-F5344CB8AC3E}">
        <p14:creationId xmlns:p14="http://schemas.microsoft.com/office/powerpoint/2010/main" val="1975948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00991F8-E4FF-497C-97F1-314C1106722E}" type="slidenum">
              <a:rPr lang="en-US" smtClean="0"/>
              <a:pPr/>
              <a:t>4</a:t>
            </a:fld>
            <a:endParaRPr lang="en-US"/>
          </a:p>
        </p:txBody>
      </p:sp>
    </p:spTree>
    <p:extLst>
      <p:ext uri="{BB962C8B-B14F-4D97-AF65-F5344CB8AC3E}">
        <p14:creationId xmlns:p14="http://schemas.microsoft.com/office/powerpoint/2010/main" val="3542723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https://ams.confex.com/ams/95Annual/webprogram/Paper265203.html</a:t>
            </a:r>
            <a:endParaRPr lang="en-US"/>
          </a:p>
        </p:txBody>
      </p:sp>
      <p:sp>
        <p:nvSpPr>
          <p:cNvPr id="4" name="Slide Number Placeholder 3"/>
          <p:cNvSpPr>
            <a:spLocks noGrp="1"/>
          </p:cNvSpPr>
          <p:nvPr>
            <p:ph type="sldNum" sz="quarter" idx="10"/>
          </p:nvPr>
        </p:nvSpPr>
        <p:spPr/>
        <p:txBody>
          <a:bodyPr/>
          <a:lstStyle/>
          <a:p>
            <a:fld id="{200991F8-E4FF-497C-97F1-314C1106722E}" type="slidenum">
              <a:rPr lang="en-US" smtClean="0"/>
              <a:t>11</a:t>
            </a:fld>
            <a:endParaRPr lang="en-US"/>
          </a:p>
        </p:txBody>
      </p:sp>
    </p:spTree>
    <p:extLst>
      <p:ext uri="{BB962C8B-B14F-4D97-AF65-F5344CB8AC3E}">
        <p14:creationId xmlns:p14="http://schemas.microsoft.com/office/powerpoint/2010/main" val="1117850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00991F8-E4FF-497C-97F1-314C1106722E}" type="slidenum">
              <a:rPr lang="en-US" smtClean="0"/>
              <a:pPr/>
              <a:t>13</a:t>
            </a:fld>
            <a:endParaRPr lang="en-US"/>
          </a:p>
        </p:txBody>
      </p:sp>
    </p:spTree>
    <p:extLst>
      <p:ext uri="{BB962C8B-B14F-4D97-AF65-F5344CB8AC3E}">
        <p14:creationId xmlns:p14="http://schemas.microsoft.com/office/powerpoint/2010/main" val="2555362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 GOES thermal</a:t>
            </a:r>
            <a:r>
              <a:rPr lang="en-US" baseline="0" dirty="0" smtClean="0"/>
              <a:t> infrared temperatures and the ALEXI land surface energy balance model to identify areas experiencing moisture stress conditions.  We use ALEXI-derived estimates of evapotranspiration to compute the Evaporative Stress Index (ESI), which depicts standardized anomalies in the evaporative fraction.  Because the ESI anomalies can change rapidly during extreme conditions, we next compute a Rapid Change Index (RCI) that depicts the accumulated magnitude of weekly changes in the ESI occurring over a longer time period.  We then use a simple linear method to convert the RCI into drought intensification probabilistic forecasts.  This is what is shown in the two columns on the right.  They show the probability of a 1-category increase in the USDM drought severity over a 4-week period and 2-category increase over an 8 week period.  This slide shows an example from 2003.  In the top row, you can see that there is a large area of negative RCI values (4</a:t>
            </a:r>
            <a:r>
              <a:rPr lang="en-US" baseline="30000" dirty="0" smtClean="0"/>
              <a:t>th</a:t>
            </a:r>
            <a:r>
              <a:rPr lang="en-US" baseline="0" dirty="0" smtClean="0"/>
              <a:t> column) and drought intensification probabilities across South Dakota.  Indeed, drought conditions rapidly spread northward into this region during the next four weeks (circled area in the third row)</a:t>
            </a:r>
            <a:endParaRPr lang="en-US" dirty="0"/>
          </a:p>
        </p:txBody>
      </p:sp>
      <p:sp>
        <p:nvSpPr>
          <p:cNvPr id="4" name="Slide Number Placeholder 3"/>
          <p:cNvSpPr>
            <a:spLocks noGrp="1"/>
          </p:cNvSpPr>
          <p:nvPr>
            <p:ph type="sldNum" sz="quarter" idx="10"/>
          </p:nvPr>
        </p:nvSpPr>
        <p:spPr/>
        <p:txBody>
          <a:bodyPr/>
          <a:lstStyle/>
          <a:p>
            <a:fld id="{200991F8-E4FF-497C-97F1-314C1106722E}" type="slidenum">
              <a:rPr lang="en-US" smtClean="0"/>
              <a:t>44</a:t>
            </a:fld>
            <a:endParaRPr lang="en-US"/>
          </a:p>
        </p:txBody>
      </p:sp>
    </p:spTree>
    <p:extLst>
      <p:ext uri="{BB962C8B-B14F-4D97-AF65-F5344CB8AC3E}">
        <p14:creationId xmlns:p14="http://schemas.microsoft.com/office/powerpoint/2010/main" val="66861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0991F8-E4FF-497C-97F1-314C1106722E}" type="slidenum">
              <a:rPr lang="en-US" smtClean="0"/>
              <a:t>53</a:t>
            </a:fld>
            <a:endParaRPr lang="en-US"/>
          </a:p>
        </p:txBody>
      </p:sp>
    </p:spTree>
    <p:extLst>
      <p:ext uri="{BB962C8B-B14F-4D97-AF65-F5344CB8AC3E}">
        <p14:creationId xmlns:p14="http://schemas.microsoft.com/office/powerpoint/2010/main" val="1171063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A10CCC3-EFB5-4017-BA3F-CFD7CE1A8B4C}" type="slidenum">
              <a:rPr lang="en-US" altLang="en-US"/>
              <a:pPr/>
              <a:t>62</a:t>
            </a:fld>
            <a:endParaRPr lang="en-US" altLang="en-US"/>
          </a:p>
        </p:txBody>
      </p:sp>
      <p:sp>
        <p:nvSpPr>
          <p:cNvPr id="4097"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24635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3447180" fontAlgn="base">
              <a:spcBef>
                <a:spcPct val="0"/>
              </a:spcBef>
              <a:spcAft>
                <a:spcPct val="0"/>
              </a:spcAft>
            </a:pPr>
            <a:fld id="{6CD777A7-3970-4E65-9D6E-1A0DFB0E52F8}" type="slidenum">
              <a:rPr lang="en-US">
                <a:cs typeface="Arial" charset="0"/>
              </a:rPr>
              <a:pPr defTabSz="3447180" fontAlgn="base">
                <a:spcBef>
                  <a:spcPct val="0"/>
                </a:spcBef>
                <a:spcAft>
                  <a:spcPct val="0"/>
                </a:spcAft>
              </a:pPr>
              <a:t>63</a:t>
            </a:fld>
            <a:endParaRPr lang="en-US" dirty="0">
              <a:cs typeface="Arial" charset="0"/>
            </a:endParaRPr>
          </a:p>
        </p:txBody>
      </p:sp>
    </p:spTree>
    <p:extLst>
      <p:ext uri="{BB962C8B-B14F-4D97-AF65-F5344CB8AC3E}">
        <p14:creationId xmlns:p14="http://schemas.microsoft.com/office/powerpoint/2010/main" val="3327612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0991F8-E4FF-497C-97F1-314C1106722E}" type="slidenum">
              <a:rPr lang="en-US" smtClean="0"/>
              <a:t>65</a:t>
            </a:fld>
            <a:endParaRPr lang="en-US"/>
          </a:p>
        </p:txBody>
      </p:sp>
    </p:spTree>
    <p:extLst>
      <p:ext uri="{BB962C8B-B14F-4D97-AF65-F5344CB8AC3E}">
        <p14:creationId xmlns:p14="http://schemas.microsoft.com/office/powerpoint/2010/main" val="1972451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00991F8-E4FF-497C-97F1-314C1106722E}" type="slidenum">
              <a:rPr lang="en-US" smtClean="0"/>
              <a:pPr/>
              <a:t>72</a:t>
            </a:fld>
            <a:endParaRPr lang="en-US"/>
          </a:p>
        </p:txBody>
      </p:sp>
    </p:spTree>
    <p:extLst>
      <p:ext uri="{BB962C8B-B14F-4D97-AF65-F5344CB8AC3E}">
        <p14:creationId xmlns:p14="http://schemas.microsoft.com/office/powerpoint/2010/main" val="3903956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4-8 January 2015</a:t>
            </a:r>
            <a:endParaRPr lang="en-US"/>
          </a:p>
        </p:txBody>
      </p:sp>
      <p:sp>
        <p:nvSpPr>
          <p:cNvPr id="5" name="Footer Placeholder 4"/>
          <p:cNvSpPr>
            <a:spLocks noGrp="1"/>
          </p:cNvSpPr>
          <p:nvPr>
            <p:ph type="ftr" sz="quarter" idx="11"/>
          </p:nvPr>
        </p:nvSpPr>
        <p:spPr/>
        <p:txBody>
          <a:bodyPr/>
          <a:lstStyle/>
          <a:p>
            <a:r>
              <a:rPr lang="en-US" smtClean="0"/>
              <a:t>95th AMS Annual Meeting - Phoenix, AZ</a:t>
            </a:r>
            <a:endParaRPr lang="en-US"/>
          </a:p>
        </p:txBody>
      </p:sp>
      <p:sp>
        <p:nvSpPr>
          <p:cNvPr id="6" name="Slide Number Placeholder 5"/>
          <p:cNvSpPr>
            <a:spLocks noGrp="1"/>
          </p:cNvSpPr>
          <p:nvPr>
            <p:ph type="sldNum" sz="quarter" idx="12"/>
          </p:nvPr>
        </p:nvSpPr>
        <p:spPr/>
        <p:txBody>
          <a:bodyPr/>
          <a:lstStyle/>
          <a:p>
            <a:fld id="{09B8BF32-6F5A-422F-A146-B65F2B98D5BA}" type="slidenum">
              <a:rPr lang="en-US" smtClean="0"/>
              <a:t>‹#›</a:t>
            </a:fld>
            <a:endParaRPr lang="en-US"/>
          </a:p>
        </p:txBody>
      </p:sp>
    </p:spTree>
    <p:extLst>
      <p:ext uri="{BB962C8B-B14F-4D97-AF65-F5344CB8AC3E}">
        <p14:creationId xmlns:p14="http://schemas.microsoft.com/office/powerpoint/2010/main" val="2766923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4-8 January 2015</a:t>
            </a:r>
            <a:endParaRPr lang="en-US"/>
          </a:p>
        </p:txBody>
      </p:sp>
      <p:sp>
        <p:nvSpPr>
          <p:cNvPr id="5" name="Footer Placeholder 4"/>
          <p:cNvSpPr>
            <a:spLocks noGrp="1"/>
          </p:cNvSpPr>
          <p:nvPr>
            <p:ph type="ftr" sz="quarter" idx="11"/>
          </p:nvPr>
        </p:nvSpPr>
        <p:spPr/>
        <p:txBody>
          <a:bodyPr/>
          <a:lstStyle/>
          <a:p>
            <a:r>
              <a:rPr lang="en-US" smtClean="0"/>
              <a:t>95th AMS Annual Meeting - Phoenix, AZ</a:t>
            </a:r>
            <a:endParaRPr lang="en-US"/>
          </a:p>
        </p:txBody>
      </p:sp>
      <p:sp>
        <p:nvSpPr>
          <p:cNvPr id="6" name="Slide Number Placeholder 5"/>
          <p:cNvSpPr>
            <a:spLocks noGrp="1"/>
          </p:cNvSpPr>
          <p:nvPr>
            <p:ph type="sldNum" sz="quarter" idx="12"/>
          </p:nvPr>
        </p:nvSpPr>
        <p:spPr/>
        <p:txBody>
          <a:bodyPr/>
          <a:lstStyle/>
          <a:p>
            <a:fld id="{09B8BF32-6F5A-422F-A146-B65F2B98D5BA}" type="slidenum">
              <a:rPr lang="en-US" smtClean="0"/>
              <a:t>‹#›</a:t>
            </a:fld>
            <a:endParaRPr lang="en-US"/>
          </a:p>
        </p:txBody>
      </p:sp>
    </p:spTree>
    <p:extLst>
      <p:ext uri="{BB962C8B-B14F-4D97-AF65-F5344CB8AC3E}">
        <p14:creationId xmlns:p14="http://schemas.microsoft.com/office/powerpoint/2010/main" val="1784676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4-8 January 2015</a:t>
            </a:r>
            <a:endParaRPr lang="en-US"/>
          </a:p>
        </p:txBody>
      </p:sp>
      <p:sp>
        <p:nvSpPr>
          <p:cNvPr id="5" name="Footer Placeholder 4"/>
          <p:cNvSpPr>
            <a:spLocks noGrp="1"/>
          </p:cNvSpPr>
          <p:nvPr>
            <p:ph type="ftr" sz="quarter" idx="11"/>
          </p:nvPr>
        </p:nvSpPr>
        <p:spPr/>
        <p:txBody>
          <a:bodyPr/>
          <a:lstStyle/>
          <a:p>
            <a:r>
              <a:rPr lang="en-US" smtClean="0"/>
              <a:t>95th AMS Annual Meeting - Phoenix, AZ</a:t>
            </a:r>
            <a:endParaRPr lang="en-US"/>
          </a:p>
        </p:txBody>
      </p:sp>
      <p:sp>
        <p:nvSpPr>
          <p:cNvPr id="6" name="Slide Number Placeholder 5"/>
          <p:cNvSpPr>
            <a:spLocks noGrp="1"/>
          </p:cNvSpPr>
          <p:nvPr>
            <p:ph type="sldNum" sz="quarter" idx="12"/>
          </p:nvPr>
        </p:nvSpPr>
        <p:spPr/>
        <p:txBody>
          <a:bodyPr/>
          <a:lstStyle/>
          <a:p>
            <a:fld id="{09B8BF32-6F5A-422F-A146-B65F2B98D5BA}" type="slidenum">
              <a:rPr lang="en-US" smtClean="0"/>
              <a:t>‹#›</a:t>
            </a:fld>
            <a:endParaRPr lang="en-US"/>
          </a:p>
        </p:txBody>
      </p:sp>
    </p:spTree>
    <p:extLst>
      <p:ext uri="{BB962C8B-B14F-4D97-AF65-F5344CB8AC3E}">
        <p14:creationId xmlns:p14="http://schemas.microsoft.com/office/powerpoint/2010/main" val="739088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4-8 January 2015</a:t>
            </a:r>
            <a:endParaRPr lang="en-US"/>
          </a:p>
        </p:txBody>
      </p:sp>
      <p:sp>
        <p:nvSpPr>
          <p:cNvPr id="5" name="Footer Placeholder 4"/>
          <p:cNvSpPr>
            <a:spLocks noGrp="1"/>
          </p:cNvSpPr>
          <p:nvPr>
            <p:ph type="ftr" sz="quarter" idx="11"/>
          </p:nvPr>
        </p:nvSpPr>
        <p:spPr/>
        <p:txBody>
          <a:bodyPr/>
          <a:lstStyle/>
          <a:p>
            <a:r>
              <a:rPr lang="en-US" smtClean="0"/>
              <a:t>95th AMS Annual Meeting - Phoenix, AZ</a:t>
            </a:r>
            <a:endParaRPr lang="en-US"/>
          </a:p>
        </p:txBody>
      </p:sp>
      <p:sp>
        <p:nvSpPr>
          <p:cNvPr id="6" name="Slide Number Placeholder 5"/>
          <p:cNvSpPr>
            <a:spLocks noGrp="1"/>
          </p:cNvSpPr>
          <p:nvPr>
            <p:ph type="sldNum" sz="quarter" idx="12"/>
          </p:nvPr>
        </p:nvSpPr>
        <p:spPr/>
        <p:txBody>
          <a:bodyPr/>
          <a:lstStyle/>
          <a:p>
            <a:fld id="{09B8BF32-6F5A-422F-A146-B65F2B98D5BA}" type="slidenum">
              <a:rPr lang="en-US" smtClean="0"/>
              <a:t>‹#›</a:t>
            </a:fld>
            <a:endParaRPr lang="en-US"/>
          </a:p>
        </p:txBody>
      </p:sp>
    </p:spTree>
    <p:extLst>
      <p:ext uri="{BB962C8B-B14F-4D97-AF65-F5344CB8AC3E}">
        <p14:creationId xmlns:p14="http://schemas.microsoft.com/office/powerpoint/2010/main" val="644845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4-8 January 2015</a:t>
            </a:r>
            <a:endParaRPr lang="en-US"/>
          </a:p>
        </p:txBody>
      </p:sp>
      <p:sp>
        <p:nvSpPr>
          <p:cNvPr id="5" name="Footer Placeholder 4"/>
          <p:cNvSpPr>
            <a:spLocks noGrp="1"/>
          </p:cNvSpPr>
          <p:nvPr>
            <p:ph type="ftr" sz="quarter" idx="11"/>
          </p:nvPr>
        </p:nvSpPr>
        <p:spPr/>
        <p:txBody>
          <a:bodyPr/>
          <a:lstStyle/>
          <a:p>
            <a:r>
              <a:rPr lang="en-US" smtClean="0"/>
              <a:t>95th AMS Annual Meeting - Phoenix, AZ</a:t>
            </a:r>
            <a:endParaRPr lang="en-US"/>
          </a:p>
        </p:txBody>
      </p:sp>
      <p:sp>
        <p:nvSpPr>
          <p:cNvPr id="6" name="Slide Number Placeholder 5"/>
          <p:cNvSpPr>
            <a:spLocks noGrp="1"/>
          </p:cNvSpPr>
          <p:nvPr>
            <p:ph type="sldNum" sz="quarter" idx="12"/>
          </p:nvPr>
        </p:nvSpPr>
        <p:spPr/>
        <p:txBody>
          <a:bodyPr/>
          <a:lstStyle/>
          <a:p>
            <a:fld id="{09B8BF32-6F5A-422F-A146-B65F2B98D5BA}" type="slidenum">
              <a:rPr lang="en-US" smtClean="0"/>
              <a:t>‹#›</a:t>
            </a:fld>
            <a:endParaRPr lang="en-US"/>
          </a:p>
        </p:txBody>
      </p:sp>
    </p:spTree>
    <p:extLst>
      <p:ext uri="{BB962C8B-B14F-4D97-AF65-F5344CB8AC3E}">
        <p14:creationId xmlns:p14="http://schemas.microsoft.com/office/powerpoint/2010/main" val="3493072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76200" y="1676400"/>
            <a:ext cx="89154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685800"/>
            <a:ext cx="9144000" cy="838200"/>
          </a:xfrm>
        </p:spPr>
        <p:txBody>
          <a:bodyPr/>
          <a:lstStyle>
            <a:lvl1pPr>
              <a:defRPr>
                <a:solidFill>
                  <a:srgbClr val="0070C0"/>
                </a:solidFill>
              </a:defRPr>
            </a:lvl1pPr>
          </a:lstStyle>
          <a:p>
            <a:r>
              <a:rPr lang="en-US" smtClean="0"/>
              <a:t>Click to edit Master title style</a:t>
            </a:r>
            <a:endParaRPr lang="en-US"/>
          </a:p>
        </p:txBody>
      </p:sp>
      <p:sp>
        <p:nvSpPr>
          <p:cNvPr id="3" name="Content Placeholder 2"/>
          <p:cNvSpPr>
            <a:spLocks noGrp="1"/>
          </p:cNvSpPr>
          <p:nvPr>
            <p:ph sz="half" idx="1"/>
          </p:nvPr>
        </p:nvSpPr>
        <p:spPr>
          <a:xfrm>
            <a:off x="152400" y="1874837"/>
            <a:ext cx="4343400" cy="4525963"/>
          </a:xfrm>
        </p:spPr>
        <p:txBody>
          <a:bodyPr/>
          <a:lstStyle>
            <a:lvl1pPr>
              <a:defRPr sz="2800"/>
            </a:lvl1pPr>
            <a:lvl2pPr>
              <a:defRPr sz="2400">
                <a:solidFill>
                  <a:srgbClr val="0070C0"/>
                </a:solidFill>
              </a:defRPr>
            </a:lvl2pPr>
            <a:lvl3pPr>
              <a:defRPr sz="2000">
                <a:solidFill>
                  <a:srgbClr val="00B050"/>
                </a:solidFil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874837"/>
            <a:ext cx="4343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0" y="6492875"/>
            <a:ext cx="2133600" cy="365125"/>
          </a:xfrm>
        </p:spPr>
        <p:txBody>
          <a:bodyPr/>
          <a:lstStyle>
            <a:lvl1pPr>
              <a:defRPr b="1">
                <a:solidFill>
                  <a:srgbClr val="002060"/>
                </a:solidFill>
              </a:defRPr>
            </a:lvl1pPr>
          </a:lstStyle>
          <a:p>
            <a:r>
              <a:rPr lang="en-US" smtClean="0"/>
              <a:t>4-8 January 2015</a:t>
            </a:r>
            <a:endParaRPr lang="en-US"/>
          </a:p>
        </p:txBody>
      </p:sp>
      <p:sp>
        <p:nvSpPr>
          <p:cNvPr id="6" name="Footer Placeholder 5"/>
          <p:cNvSpPr>
            <a:spLocks noGrp="1"/>
          </p:cNvSpPr>
          <p:nvPr>
            <p:ph type="ftr" sz="quarter" idx="11"/>
          </p:nvPr>
        </p:nvSpPr>
        <p:spPr>
          <a:xfrm>
            <a:off x="3124200" y="6492875"/>
            <a:ext cx="2895600" cy="365125"/>
          </a:xfrm>
        </p:spPr>
        <p:txBody>
          <a:bodyPr/>
          <a:lstStyle>
            <a:lvl1pPr>
              <a:defRPr b="1">
                <a:solidFill>
                  <a:srgbClr val="002060"/>
                </a:solidFill>
              </a:defRPr>
            </a:lvl1pPr>
          </a:lstStyle>
          <a:p>
            <a:r>
              <a:rPr lang="en-US" smtClean="0"/>
              <a:t>95th AMS Annual Meeting - Phoenix, AZ</a:t>
            </a:r>
            <a:endParaRPr lang="en-US"/>
          </a:p>
        </p:txBody>
      </p:sp>
      <p:sp>
        <p:nvSpPr>
          <p:cNvPr id="7" name="Slide Number Placeholder 6"/>
          <p:cNvSpPr>
            <a:spLocks noGrp="1"/>
          </p:cNvSpPr>
          <p:nvPr>
            <p:ph type="sldNum" sz="quarter" idx="12"/>
          </p:nvPr>
        </p:nvSpPr>
        <p:spPr>
          <a:xfrm>
            <a:off x="8077200" y="6492875"/>
            <a:ext cx="1079500" cy="365125"/>
          </a:xfrm>
        </p:spPr>
        <p:txBody>
          <a:bodyPr/>
          <a:lstStyle>
            <a:lvl1pPr>
              <a:defRPr b="1">
                <a:solidFill>
                  <a:srgbClr val="002060"/>
                </a:solidFill>
              </a:defRPr>
            </a:lvl1pPr>
          </a:lstStyle>
          <a:p>
            <a:fld id="{09B8BF32-6F5A-422F-A146-B65F2B98D5BA}" type="slidenum">
              <a:rPr lang="en-US" smtClean="0"/>
              <a:pPr/>
              <a:t>‹#›</a:t>
            </a:fld>
            <a:endParaRPr lang="en-US"/>
          </a:p>
        </p:txBody>
      </p:sp>
      <p:pic>
        <p:nvPicPr>
          <p:cNvPr id="102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 y="0"/>
            <a:ext cx="4800599" cy="607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800600" y="8391"/>
            <a:ext cx="1066799" cy="627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r="74526"/>
          <a:stretch/>
        </p:blipFill>
        <p:spPr bwMode="auto">
          <a:xfrm>
            <a:off x="5791200" y="9787"/>
            <a:ext cx="990600" cy="587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279290" y="0"/>
            <a:ext cx="864710" cy="626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r="27379"/>
          <a:stretch/>
        </p:blipFill>
        <p:spPr bwMode="auto">
          <a:xfrm>
            <a:off x="6781800" y="0"/>
            <a:ext cx="1524000" cy="322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9293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0" y="6492875"/>
            <a:ext cx="2133600" cy="365125"/>
          </a:xfrm>
        </p:spPr>
        <p:txBody>
          <a:bodyPr/>
          <a:lstStyle>
            <a:lvl1pPr>
              <a:defRPr b="1">
                <a:solidFill>
                  <a:srgbClr val="002060"/>
                </a:solidFill>
              </a:defRPr>
            </a:lvl1pPr>
          </a:lstStyle>
          <a:p>
            <a:r>
              <a:rPr lang="en-US" smtClean="0"/>
              <a:t>4-8 January 2015</a:t>
            </a:r>
            <a:endParaRPr lang="en-US"/>
          </a:p>
        </p:txBody>
      </p:sp>
      <p:sp>
        <p:nvSpPr>
          <p:cNvPr id="8" name="Footer Placeholder 7"/>
          <p:cNvSpPr>
            <a:spLocks noGrp="1"/>
          </p:cNvSpPr>
          <p:nvPr>
            <p:ph type="ftr" sz="quarter" idx="11"/>
          </p:nvPr>
        </p:nvSpPr>
        <p:spPr>
          <a:xfrm>
            <a:off x="3124200" y="6492875"/>
            <a:ext cx="2895600" cy="365125"/>
          </a:xfrm>
        </p:spPr>
        <p:txBody>
          <a:bodyPr/>
          <a:lstStyle>
            <a:lvl1pPr>
              <a:defRPr b="1">
                <a:solidFill>
                  <a:srgbClr val="002060"/>
                </a:solidFill>
              </a:defRPr>
            </a:lvl1pPr>
          </a:lstStyle>
          <a:p>
            <a:r>
              <a:rPr lang="en-US" smtClean="0"/>
              <a:t>95th AMS Annual Meeting - Phoenix, AZ</a:t>
            </a:r>
            <a:endParaRPr lang="en-US"/>
          </a:p>
        </p:txBody>
      </p:sp>
      <p:sp>
        <p:nvSpPr>
          <p:cNvPr id="9" name="Slide Number Placeholder 8"/>
          <p:cNvSpPr>
            <a:spLocks noGrp="1"/>
          </p:cNvSpPr>
          <p:nvPr>
            <p:ph type="sldNum" sz="quarter" idx="12"/>
          </p:nvPr>
        </p:nvSpPr>
        <p:spPr>
          <a:xfrm>
            <a:off x="8382000" y="6492875"/>
            <a:ext cx="762000" cy="365125"/>
          </a:xfrm>
        </p:spPr>
        <p:txBody>
          <a:bodyPr/>
          <a:lstStyle>
            <a:lvl1pPr>
              <a:defRPr b="1">
                <a:solidFill>
                  <a:srgbClr val="002060"/>
                </a:solidFill>
              </a:defRPr>
            </a:lvl1pPr>
          </a:lstStyle>
          <a:p>
            <a:fld id="{09B8BF32-6F5A-422F-A146-B65F2B98D5BA}" type="slidenum">
              <a:rPr lang="en-US" smtClean="0"/>
              <a:pPr/>
              <a:t>‹#›</a:t>
            </a:fld>
            <a:endParaRPr lang="en-US"/>
          </a:p>
        </p:txBody>
      </p:sp>
    </p:spTree>
    <p:extLst>
      <p:ext uri="{BB962C8B-B14F-4D97-AF65-F5344CB8AC3E}">
        <p14:creationId xmlns:p14="http://schemas.microsoft.com/office/powerpoint/2010/main" val="322310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4-8 January 2015</a:t>
            </a:r>
            <a:endParaRPr lang="en-US"/>
          </a:p>
        </p:txBody>
      </p:sp>
      <p:sp>
        <p:nvSpPr>
          <p:cNvPr id="4" name="Footer Placeholder 3"/>
          <p:cNvSpPr>
            <a:spLocks noGrp="1"/>
          </p:cNvSpPr>
          <p:nvPr>
            <p:ph type="ftr" sz="quarter" idx="11"/>
          </p:nvPr>
        </p:nvSpPr>
        <p:spPr/>
        <p:txBody>
          <a:bodyPr/>
          <a:lstStyle/>
          <a:p>
            <a:r>
              <a:rPr lang="en-US" smtClean="0"/>
              <a:t>95th AMS Annual Meeting - Phoenix, AZ</a:t>
            </a:r>
            <a:endParaRPr lang="en-US"/>
          </a:p>
        </p:txBody>
      </p:sp>
      <p:sp>
        <p:nvSpPr>
          <p:cNvPr id="5" name="Slide Number Placeholder 4"/>
          <p:cNvSpPr>
            <a:spLocks noGrp="1"/>
          </p:cNvSpPr>
          <p:nvPr>
            <p:ph type="sldNum" sz="quarter" idx="12"/>
          </p:nvPr>
        </p:nvSpPr>
        <p:spPr/>
        <p:txBody>
          <a:bodyPr/>
          <a:lstStyle/>
          <a:p>
            <a:fld id="{09B8BF32-6F5A-422F-A146-B65F2B98D5BA}" type="slidenum">
              <a:rPr lang="en-US" smtClean="0"/>
              <a:t>‹#›</a:t>
            </a:fld>
            <a:endParaRPr lang="en-US"/>
          </a:p>
        </p:txBody>
      </p:sp>
    </p:spTree>
    <p:extLst>
      <p:ext uri="{BB962C8B-B14F-4D97-AF65-F5344CB8AC3E}">
        <p14:creationId xmlns:p14="http://schemas.microsoft.com/office/powerpoint/2010/main" val="2417844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4-8 January 2015</a:t>
            </a:r>
            <a:endParaRPr lang="en-US"/>
          </a:p>
        </p:txBody>
      </p:sp>
      <p:sp>
        <p:nvSpPr>
          <p:cNvPr id="3" name="Footer Placeholder 2"/>
          <p:cNvSpPr>
            <a:spLocks noGrp="1"/>
          </p:cNvSpPr>
          <p:nvPr>
            <p:ph type="ftr" sz="quarter" idx="11"/>
          </p:nvPr>
        </p:nvSpPr>
        <p:spPr/>
        <p:txBody>
          <a:bodyPr/>
          <a:lstStyle/>
          <a:p>
            <a:r>
              <a:rPr lang="en-US" smtClean="0"/>
              <a:t>95th AMS Annual Meeting - Phoenix, AZ</a:t>
            </a:r>
            <a:endParaRPr lang="en-US"/>
          </a:p>
        </p:txBody>
      </p:sp>
      <p:sp>
        <p:nvSpPr>
          <p:cNvPr id="4" name="Slide Number Placeholder 3"/>
          <p:cNvSpPr>
            <a:spLocks noGrp="1"/>
          </p:cNvSpPr>
          <p:nvPr>
            <p:ph type="sldNum" sz="quarter" idx="12"/>
          </p:nvPr>
        </p:nvSpPr>
        <p:spPr/>
        <p:txBody>
          <a:bodyPr/>
          <a:lstStyle/>
          <a:p>
            <a:fld id="{09B8BF32-6F5A-422F-A146-B65F2B98D5BA}" type="slidenum">
              <a:rPr lang="en-US" smtClean="0"/>
              <a:t>‹#›</a:t>
            </a:fld>
            <a:endParaRPr lang="en-US"/>
          </a:p>
        </p:txBody>
      </p:sp>
    </p:spTree>
    <p:extLst>
      <p:ext uri="{BB962C8B-B14F-4D97-AF65-F5344CB8AC3E}">
        <p14:creationId xmlns:p14="http://schemas.microsoft.com/office/powerpoint/2010/main" val="3579991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4-8 January 2015</a:t>
            </a:r>
            <a:endParaRPr lang="en-US"/>
          </a:p>
        </p:txBody>
      </p:sp>
      <p:sp>
        <p:nvSpPr>
          <p:cNvPr id="6" name="Footer Placeholder 5"/>
          <p:cNvSpPr>
            <a:spLocks noGrp="1"/>
          </p:cNvSpPr>
          <p:nvPr>
            <p:ph type="ftr" sz="quarter" idx="11"/>
          </p:nvPr>
        </p:nvSpPr>
        <p:spPr/>
        <p:txBody>
          <a:bodyPr/>
          <a:lstStyle/>
          <a:p>
            <a:r>
              <a:rPr lang="en-US" smtClean="0"/>
              <a:t>95th AMS Annual Meeting - Phoenix, AZ</a:t>
            </a:r>
            <a:endParaRPr lang="en-US"/>
          </a:p>
        </p:txBody>
      </p:sp>
      <p:sp>
        <p:nvSpPr>
          <p:cNvPr id="7" name="Slide Number Placeholder 6"/>
          <p:cNvSpPr>
            <a:spLocks noGrp="1"/>
          </p:cNvSpPr>
          <p:nvPr>
            <p:ph type="sldNum" sz="quarter" idx="12"/>
          </p:nvPr>
        </p:nvSpPr>
        <p:spPr/>
        <p:txBody>
          <a:bodyPr/>
          <a:lstStyle/>
          <a:p>
            <a:fld id="{09B8BF32-6F5A-422F-A146-B65F2B98D5BA}" type="slidenum">
              <a:rPr lang="en-US" smtClean="0"/>
              <a:t>‹#›</a:t>
            </a:fld>
            <a:endParaRPr lang="en-US"/>
          </a:p>
        </p:txBody>
      </p:sp>
    </p:spTree>
    <p:extLst>
      <p:ext uri="{BB962C8B-B14F-4D97-AF65-F5344CB8AC3E}">
        <p14:creationId xmlns:p14="http://schemas.microsoft.com/office/powerpoint/2010/main" val="2283212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4-8 January 2015</a:t>
            </a:r>
            <a:endParaRPr lang="en-US"/>
          </a:p>
        </p:txBody>
      </p:sp>
      <p:sp>
        <p:nvSpPr>
          <p:cNvPr id="6" name="Footer Placeholder 5"/>
          <p:cNvSpPr>
            <a:spLocks noGrp="1"/>
          </p:cNvSpPr>
          <p:nvPr>
            <p:ph type="ftr" sz="quarter" idx="11"/>
          </p:nvPr>
        </p:nvSpPr>
        <p:spPr/>
        <p:txBody>
          <a:bodyPr/>
          <a:lstStyle/>
          <a:p>
            <a:r>
              <a:rPr lang="en-US" smtClean="0"/>
              <a:t>95th AMS Annual Meeting - Phoenix, AZ</a:t>
            </a:r>
            <a:endParaRPr lang="en-US"/>
          </a:p>
        </p:txBody>
      </p:sp>
      <p:sp>
        <p:nvSpPr>
          <p:cNvPr id="7" name="Slide Number Placeholder 6"/>
          <p:cNvSpPr>
            <a:spLocks noGrp="1"/>
          </p:cNvSpPr>
          <p:nvPr>
            <p:ph type="sldNum" sz="quarter" idx="12"/>
          </p:nvPr>
        </p:nvSpPr>
        <p:spPr/>
        <p:txBody>
          <a:bodyPr/>
          <a:lstStyle/>
          <a:p>
            <a:fld id="{09B8BF32-6F5A-422F-A146-B65F2B98D5BA}" type="slidenum">
              <a:rPr lang="en-US" smtClean="0"/>
              <a:t>‹#›</a:t>
            </a:fld>
            <a:endParaRPr lang="en-US"/>
          </a:p>
        </p:txBody>
      </p:sp>
    </p:spTree>
    <p:extLst>
      <p:ext uri="{BB962C8B-B14F-4D97-AF65-F5344CB8AC3E}">
        <p14:creationId xmlns:p14="http://schemas.microsoft.com/office/powerpoint/2010/main" val="1239493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4-8 January 2015</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95th AMS Annual Meeting - Phoenix, AZ</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8BF32-6F5A-422F-A146-B65F2B98D5BA}" type="slidenum">
              <a:rPr lang="en-US" smtClean="0"/>
              <a:t>‹#›</a:t>
            </a:fld>
            <a:endParaRPr lang="en-US"/>
          </a:p>
        </p:txBody>
      </p:sp>
    </p:spTree>
    <p:extLst>
      <p:ext uri="{BB962C8B-B14F-4D97-AF65-F5344CB8AC3E}">
        <p14:creationId xmlns:p14="http://schemas.microsoft.com/office/powerpoint/2010/main" val="2988495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microsoft.com/office/2007/relationships/media" Target="file://localhost/Volumes/JUMP2/NOAA_PRESENTATIONS/CO_IASI_639.mov" TargetMode="External"/><Relationship Id="rId7" Type="http://schemas.openxmlformats.org/officeDocument/2006/relationships/slideLayout" Target="../slideLayouts/slideLayout4.xml"/><Relationship Id="rId12" Type="http://schemas.openxmlformats.org/officeDocument/2006/relationships/image" Target="../media/image26.png"/><Relationship Id="rId2" Type="http://schemas.openxmlformats.org/officeDocument/2006/relationships/video" Target="file://localhost/Volumes/JUMP2/NOAA_PRESENTATIONS/O3_IASI_273.mov" TargetMode="External"/><Relationship Id="rId1" Type="http://schemas.microsoft.com/office/2007/relationships/media" Target="file://localhost/Volumes/JUMP2/NOAA_PRESENTATIONS/O3_IASI_273.mov" TargetMode="External"/><Relationship Id="rId6" Type="http://schemas.openxmlformats.org/officeDocument/2006/relationships/video" Target="file:///\\localhost\Volumes\JUMP2\AMS_2015_PLOTS\O3_275_BB.mov" TargetMode="External"/><Relationship Id="rId11" Type="http://schemas.openxmlformats.org/officeDocument/2006/relationships/image" Target="../media/image25.png"/><Relationship Id="rId5" Type="http://schemas.openxmlformats.org/officeDocument/2006/relationships/video" Target="file:///\\localhost\Volumes\JUMP2\AMS_2015_PLOTS\CO_BB_650.mov" TargetMode="External"/><Relationship Id="rId10" Type="http://schemas.openxmlformats.org/officeDocument/2006/relationships/image" Target="../media/image24.png"/><Relationship Id="rId4" Type="http://schemas.openxmlformats.org/officeDocument/2006/relationships/video" Target="file://localhost/Volumes/JUMP2/NOAA_PRESENTATIONS/CO_IASI_639.mov" TargetMode="External"/><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gi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JPG"/></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gi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chart" Target="../charts/chart2.xml"/><Relationship Id="rId1" Type="http://schemas.openxmlformats.org/officeDocument/2006/relationships/slideLayout" Target="../slideLayouts/slideLayout4.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jpe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sphere.ssec.wisc.edu/goes-r/" TargetMode="External"/><Relationship Id="rId1" Type="http://schemas.openxmlformats.org/officeDocument/2006/relationships/slideLayout" Target="../slideLayouts/slideLayout4.xml"/><Relationship Id="rId4" Type="http://schemas.openxmlformats.org/officeDocument/2006/relationships/image" Target="../media/image83.jpeg"/></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image" Target="../media/image92.png"/><Relationship Id="rId1" Type="http://schemas.openxmlformats.org/officeDocument/2006/relationships/slideLayout" Target="../slideLayouts/slideLayout4.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wmf"/></Relationships>
</file>

<file path=ppt/slides/_rels/slide51.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image" Target="../media/image97.GIF"/><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hyperlink" Target="http://rammb.cira.colostate.edu/products/tc_realtime/"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5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4.xml"/><Relationship Id="rId4" Type="http://schemas.openxmlformats.org/officeDocument/2006/relationships/image" Target="../media/image106.png"/></Relationships>
</file>

<file path=ppt/slides/_rels/slide5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4.xml"/><Relationship Id="rId4" Type="http://schemas.openxmlformats.org/officeDocument/2006/relationships/image" Target="../media/image109.png"/></Relationships>
</file>

<file path=ppt/slides/_rels/slide5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5.png"/></Relationships>
</file>

<file path=ppt/slides/_rels/slide63.xml.rels><?xml version="1.0" encoding="UTF-8" standalone="yes"?>
<Relationships xmlns="http://schemas.openxmlformats.org/package/2006/relationships"><Relationship Id="rId8" Type="http://schemas.openxmlformats.org/officeDocument/2006/relationships/image" Target="../media/image121.jpeg"/><Relationship Id="rId13" Type="http://schemas.openxmlformats.org/officeDocument/2006/relationships/image" Target="../media/image126.png"/><Relationship Id="rId18" Type="http://schemas.openxmlformats.org/officeDocument/2006/relationships/image" Target="../media/image131.jpeg"/><Relationship Id="rId3" Type="http://schemas.openxmlformats.org/officeDocument/2006/relationships/image" Target="../media/image116.png"/><Relationship Id="rId21" Type="http://schemas.openxmlformats.org/officeDocument/2006/relationships/image" Target="../media/image134.png"/><Relationship Id="rId7" Type="http://schemas.openxmlformats.org/officeDocument/2006/relationships/image" Target="../media/image120.jpeg"/><Relationship Id="rId12" Type="http://schemas.openxmlformats.org/officeDocument/2006/relationships/image" Target="../media/image125.png"/><Relationship Id="rId17" Type="http://schemas.openxmlformats.org/officeDocument/2006/relationships/image" Target="../media/image130.jpeg"/><Relationship Id="rId2" Type="http://schemas.openxmlformats.org/officeDocument/2006/relationships/notesSlide" Target="../notesSlides/notesSlide7.xml"/><Relationship Id="rId16" Type="http://schemas.openxmlformats.org/officeDocument/2006/relationships/image" Target="../media/image129.jpeg"/><Relationship Id="rId20" Type="http://schemas.openxmlformats.org/officeDocument/2006/relationships/image" Target="../media/image133.jpeg"/><Relationship Id="rId1" Type="http://schemas.openxmlformats.org/officeDocument/2006/relationships/slideLayout" Target="../slideLayouts/slideLayout1.xml"/><Relationship Id="rId6" Type="http://schemas.openxmlformats.org/officeDocument/2006/relationships/image" Target="../media/image119.jpeg"/><Relationship Id="rId11" Type="http://schemas.openxmlformats.org/officeDocument/2006/relationships/image" Target="../media/image124.png"/><Relationship Id="rId5" Type="http://schemas.openxmlformats.org/officeDocument/2006/relationships/image" Target="../media/image118.jpeg"/><Relationship Id="rId15" Type="http://schemas.openxmlformats.org/officeDocument/2006/relationships/image" Target="../media/image128.png"/><Relationship Id="rId10" Type="http://schemas.openxmlformats.org/officeDocument/2006/relationships/image" Target="../media/image123.png"/><Relationship Id="rId19" Type="http://schemas.openxmlformats.org/officeDocument/2006/relationships/image" Target="../media/image132.jpeg"/><Relationship Id="rId4" Type="http://schemas.openxmlformats.org/officeDocument/2006/relationships/image" Target="../media/image117.jpeg"/><Relationship Id="rId9" Type="http://schemas.openxmlformats.org/officeDocument/2006/relationships/image" Target="../media/image122.jpeg"/><Relationship Id="rId14" Type="http://schemas.openxmlformats.org/officeDocument/2006/relationships/image" Target="../media/image127.png"/><Relationship Id="rId22" Type="http://schemas.openxmlformats.org/officeDocument/2006/relationships/image" Target="../media/image135.jpeg"/></Relationships>
</file>

<file path=ppt/slides/_rels/slide6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39.png"/></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0.jpe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41.jpeg"/></Relationships>
</file>

<file path=ppt/slides/_rels/slide6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4.xml"/><Relationship Id="rId4" Type="http://schemas.openxmlformats.org/officeDocument/2006/relationships/image" Target="../media/image144.jpeg"/></Relationships>
</file>

<file path=ppt/slides/_rels/slide68.xml.rels><?xml version="1.0" encoding="UTF-8" standalone="yes"?>
<Relationships xmlns="http://schemas.openxmlformats.org/package/2006/relationships"><Relationship Id="rId8" Type="http://schemas.openxmlformats.org/officeDocument/2006/relationships/image" Target="../media/image151.emf"/><Relationship Id="rId3" Type="http://schemas.openxmlformats.org/officeDocument/2006/relationships/image" Target="../media/image146.emf"/><Relationship Id="rId7" Type="http://schemas.openxmlformats.org/officeDocument/2006/relationships/image" Target="../media/image150.emf"/><Relationship Id="rId2" Type="http://schemas.openxmlformats.org/officeDocument/2006/relationships/image" Target="../media/image145.emf"/><Relationship Id="rId1" Type="http://schemas.openxmlformats.org/officeDocument/2006/relationships/slideLayout" Target="../slideLayouts/slideLayout4.xml"/><Relationship Id="rId6" Type="http://schemas.openxmlformats.org/officeDocument/2006/relationships/image" Target="../media/image149.emf"/><Relationship Id="rId5" Type="http://schemas.openxmlformats.org/officeDocument/2006/relationships/image" Target="../media/image148.emf"/><Relationship Id="rId4" Type="http://schemas.openxmlformats.org/officeDocument/2006/relationships/image" Target="../media/image147.emf"/><Relationship Id="rId9" Type="http://schemas.openxmlformats.org/officeDocument/2006/relationships/image" Target="../media/image152.emf"/></Relationships>
</file>

<file path=ppt/slides/_rels/slide6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58.emf"/><Relationship Id="rId2" Type="http://schemas.openxmlformats.org/officeDocument/2006/relationships/image" Target="../media/image157.emf"/><Relationship Id="rId1" Type="http://schemas.openxmlformats.org/officeDocument/2006/relationships/slideLayout" Target="../slideLayouts/slideLayout4.xml"/><Relationship Id="rId5" Type="http://schemas.openxmlformats.org/officeDocument/2006/relationships/image" Target="../media/image160.png"/><Relationship Id="rId4" Type="http://schemas.openxmlformats.org/officeDocument/2006/relationships/image" Target="../media/image159.emf"/></Relationships>
</file>

<file path=ppt/slides/_rels/slide7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4.xml"/><Relationship Id="rId4" Type="http://schemas.openxmlformats.org/officeDocument/2006/relationships/image" Target="../media/image16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AMS Talk Summaries from STAR &amp; </a:t>
            </a:r>
            <a:r>
              <a:rPr lang="en-US" dirty="0" err="1" smtClean="0"/>
              <a:t>CIs</a:t>
            </a:r>
            <a:endParaRPr lang="en-US" dirty="0"/>
          </a:p>
        </p:txBody>
      </p:sp>
      <p:sp>
        <p:nvSpPr>
          <p:cNvPr id="5" name="Date Placeholder 4"/>
          <p:cNvSpPr>
            <a:spLocks noGrp="1"/>
          </p:cNvSpPr>
          <p:nvPr>
            <p:ph type="dt" sz="half" idx="10"/>
          </p:nvPr>
        </p:nvSpPr>
        <p:spPr/>
        <p:txBody>
          <a:bodyPr/>
          <a:lstStyle/>
          <a:p>
            <a:r>
              <a:rPr lang="en-US" smtClean="0"/>
              <a:t>4-8 January 2015</a:t>
            </a:r>
            <a:endParaRPr lang="en-US"/>
          </a:p>
        </p:txBody>
      </p:sp>
      <p:sp>
        <p:nvSpPr>
          <p:cNvPr id="6" name="Footer Placeholder 5"/>
          <p:cNvSpPr>
            <a:spLocks noGrp="1"/>
          </p:cNvSpPr>
          <p:nvPr>
            <p:ph type="ftr" sz="quarter" idx="11"/>
          </p:nvPr>
        </p:nvSpPr>
        <p:spPr/>
        <p:txBody>
          <a:bodyPr/>
          <a:lstStyle/>
          <a:p>
            <a:r>
              <a:rPr lang="en-US" smtClean="0"/>
              <a:t>95th AMS Annual Meeting - Phoenix, AZ</a:t>
            </a:r>
            <a:endParaRPr lang="en-US"/>
          </a:p>
        </p:txBody>
      </p:sp>
      <p:sp>
        <p:nvSpPr>
          <p:cNvPr id="7" name="Slide Number Placeholder 6"/>
          <p:cNvSpPr>
            <a:spLocks noGrp="1"/>
          </p:cNvSpPr>
          <p:nvPr>
            <p:ph type="sldNum" sz="quarter" idx="12"/>
          </p:nvPr>
        </p:nvSpPr>
        <p:spPr/>
        <p:txBody>
          <a:bodyPr/>
          <a:lstStyle/>
          <a:p>
            <a:fld id="{09B8BF32-6F5A-422F-A146-B65F2B98D5BA}" type="slidenum">
              <a:rPr lang="en-US" smtClean="0"/>
              <a:pPr/>
              <a:t>1</a:t>
            </a:fld>
            <a:endParaRPr lang="en-US"/>
          </a:p>
        </p:txBody>
      </p:sp>
      <p:pic>
        <p:nvPicPr>
          <p:cNvPr id="1026" name="Picture 2" descr="http://www.ametsoc.org/home_annual_95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56" y="1600200"/>
            <a:ext cx="8758989" cy="42672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269650" y="6019800"/>
            <a:ext cx="6578950" cy="369332"/>
          </a:xfrm>
          <a:prstGeom prst="rect">
            <a:avLst/>
          </a:prstGeom>
          <a:noFill/>
        </p:spPr>
        <p:txBody>
          <a:bodyPr wrap="square" rtlCol="0">
            <a:spAutoFit/>
          </a:bodyPr>
          <a:lstStyle/>
          <a:p>
            <a:r>
              <a:rPr lang="en-US" b="1" dirty="0" smtClean="0">
                <a:solidFill>
                  <a:srgbClr val="92D050"/>
                </a:solidFill>
              </a:rPr>
              <a:t>Compiled by Ralph Ferraro, STAR/</a:t>
            </a:r>
            <a:r>
              <a:rPr lang="en-US" b="1" dirty="0" err="1" smtClean="0">
                <a:solidFill>
                  <a:srgbClr val="92D050"/>
                </a:solidFill>
              </a:rPr>
              <a:t>CoRP</a:t>
            </a:r>
            <a:r>
              <a:rPr lang="en-US" b="1" dirty="0" smtClean="0">
                <a:solidFill>
                  <a:srgbClr val="92D050"/>
                </a:solidFill>
              </a:rPr>
              <a:t>/SCSB &amp; Deb Baker, CICS-MD</a:t>
            </a:r>
            <a:endParaRPr lang="en-US" b="1" dirty="0">
              <a:solidFill>
                <a:srgbClr val="92D050"/>
              </a:solidFill>
            </a:endParaRPr>
          </a:p>
        </p:txBody>
      </p:sp>
    </p:spTree>
    <p:extLst>
      <p:ext uri="{BB962C8B-B14F-4D97-AF65-F5344CB8AC3E}">
        <p14:creationId xmlns:p14="http://schemas.microsoft.com/office/powerpoint/2010/main" val="2739448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Autofit/>
          </a:bodyPr>
          <a:lstStyle/>
          <a:p>
            <a:r>
              <a:rPr lang="en-US" sz="1800" b="1" dirty="0" smtClean="0"/>
              <a:t>Validation of the JPSS NOAA-Unique CrIS/ATMS Processing System (NUCAPS) Operational EDR</a:t>
            </a:r>
            <a:r>
              <a:rPr lang="en-US" sz="1800" dirty="0" smtClean="0"/>
              <a:t/>
            </a:r>
            <a:br>
              <a:rPr lang="en-US" sz="1800" dirty="0" smtClean="0"/>
            </a:br>
            <a:r>
              <a:rPr lang="en-US" sz="1400" b="1" dirty="0" smtClean="0"/>
              <a:t>N. R. Nalli</a:t>
            </a:r>
            <a:r>
              <a:rPr lang="en-US" sz="1400" dirty="0" smtClean="0"/>
              <a:t>, A. </a:t>
            </a:r>
            <a:r>
              <a:rPr lang="en-US" sz="1400" dirty="0" err="1" smtClean="0"/>
              <a:t>Gambacorta</a:t>
            </a:r>
            <a:r>
              <a:rPr lang="en-US" sz="1400" dirty="0" smtClean="0"/>
              <a:t>, C. Barnet, Q. Liu, T. </a:t>
            </a:r>
            <a:r>
              <a:rPr lang="en-US" sz="1400" dirty="0" err="1" smtClean="0"/>
              <a:t>Reale</a:t>
            </a:r>
            <a:r>
              <a:rPr lang="en-US" sz="1400" dirty="0" smtClean="0"/>
              <a:t>, C. Tan, F. Iturbide-Sanchez, B. Sun, L. Borg, D. Tobin, E. Joseph,  V. R. Morris, A. K. </a:t>
            </a:r>
            <a:r>
              <a:rPr lang="en-US" sz="1400" dirty="0" err="1" smtClean="0"/>
              <a:t>Mollner</a:t>
            </a:r>
            <a:r>
              <a:rPr lang="en-US" sz="1400" dirty="0" smtClean="0"/>
              <a:t>, T. King, W. W. Wolf, J. W. Smith, F. Tilley, D. Wolfe</a:t>
            </a:r>
            <a:endParaRPr lang="en-US" sz="1600" dirty="0"/>
          </a:p>
        </p:txBody>
      </p:sp>
      <p:sp>
        <p:nvSpPr>
          <p:cNvPr id="13" name="Content Placeholder 12"/>
          <p:cNvSpPr>
            <a:spLocks noGrp="1"/>
          </p:cNvSpPr>
          <p:nvPr>
            <p:ph sz="half" idx="1"/>
          </p:nvPr>
        </p:nvSpPr>
        <p:spPr/>
        <p:txBody>
          <a:bodyPr>
            <a:normAutofit fontScale="85000" lnSpcReduction="20000"/>
          </a:bodyPr>
          <a:lstStyle/>
          <a:p>
            <a:r>
              <a:rPr lang="en-US" dirty="0" smtClean="0"/>
              <a:t>An overview was given of JPSS Sounder EDR Cal/Val</a:t>
            </a:r>
          </a:p>
          <a:p>
            <a:pPr lvl="1"/>
            <a:r>
              <a:rPr lang="en-US" dirty="0" smtClean="0"/>
              <a:t>The sounder EDR validation methodology was reviewed </a:t>
            </a:r>
          </a:p>
          <a:p>
            <a:pPr lvl="1"/>
            <a:r>
              <a:rPr lang="en-US" dirty="0" smtClean="0"/>
              <a:t>The NUCAPS algorithm and validation datasets were summarized</a:t>
            </a:r>
          </a:p>
          <a:p>
            <a:r>
              <a:rPr lang="en-US" dirty="0" smtClean="0"/>
              <a:t>The current status of the NUCAPS operational EDR product validation was presented</a:t>
            </a:r>
          </a:p>
          <a:p>
            <a:pPr lvl="1"/>
            <a:r>
              <a:rPr lang="en-US" dirty="0" smtClean="0"/>
              <a:t>Temperature, moisture profiles</a:t>
            </a:r>
          </a:p>
          <a:p>
            <a:pPr lvl="1"/>
            <a:r>
              <a:rPr lang="en-US" dirty="0" smtClean="0"/>
              <a:t>Ozone profiles and trace gases</a:t>
            </a:r>
          </a:p>
          <a:p>
            <a:pPr lvl="1"/>
            <a:r>
              <a:rPr lang="en-US" dirty="0" smtClean="0"/>
              <a:t>Long-Term Monitoring (LTM)</a:t>
            </a:r>
            <a:endParaRPr lang="en-US" dirty="0"/>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pPr/>
              <a:t>10</a:t>
            </a:fld>
            <a:endParaRPr lang="en-US"/>
          </a:p>
        </p:txBody>
      </p:sp>
      <p:sp>
        <p:nvSpPr>
          <p:cNvPr id="15" name="TextBox 14"/>
          <p:cNvSpPr txBox="1"/>
          <p:nvPr/>
        </p:nvSpPr>
        <p:spPr>
          <a:xfrm>
            <a:off x="304800" y="1371600"/>
            <a:ext cx="8604407" cy="369332"/>
          </a:xfrm>
          <a:prstGeom prst="rect">
            <a:avLst/>
          </a:prstGeom>
          <a:noFill/>
        </p:spPr>
        <p:txBody>
          <a:bodyPr wrap="none" rtlCol="0">
            <a:spAutoFit/>
          </a:bodyPr>
          <a:lstStyle/>
          <a:p>
            <a:r>
              <a:rPr lang="en-US" dirty="0" smtClean="0">
                <a:solidFill>
                  <a:srgbClr val="FF0000"/>
                </a:solidFill>
              </a:rPr>
              <a:t> 11th Annual Symposium on New Generation Operational Environmental Satellite Systems</a:t>
            </a:r>
            <a:endParaRPr lang="en-US" dirty="0">
              <a:solidFill>
                <a:srgbClr val="FF0000"/>
              </a:solidFill>
            </a:endParaRPr>
          </a:p>
        </p:txBody>
      </p:sp>
      <p:pic>
        <p:nvPicPr>
          <p:cNvPr id="1026" name="Picture 2"/>
          <p:cNvPicPr>
            <a:picLocks noGrp="1" noChangeAspect="1" noChangeArrowheads="1"/>
          </p:cNvPicPr>
          <p:nvPr>
            <p:ph sz="half" idx="2"/>
          </p:nvPr>
        </p:nvPicPr>
        <p:blipFill>
          <a:blip r:embed="rId2" cstate="print"/>
          <a:srcRect/>
          <a:stretch>
            <a:fillRect/>
          </a:stretch>
        </p:blipFill>
        <p:spPr bwMode="auto">
          <a:xfrm>
            <a:off x="4648200" y="2000973"/>
            <a:ext cx="4343400" cy="4273691"/>
          </a:xfrm>
          <a:prstGeom prst="rect">
            <a:avLst/>
          </a:prstGeom>
          <a:noFill/>
          <a:ln w="9525">
            <a:noFill/>
            <a:miter lim="800000"/>
            <a:headEnd/>
            <a:tailEnd/>
          </a:ln>
          <a:effectLst/>
        </p:spPr>
      </p:pic>
    </p:spTree>
    <p:extLst>
      <p:ext uri="{BB962C8B-B14F-4D97-AF65-F5344CB8AC3E}">
        <p14:creationId xmlns:p14="http://schemas.microsoft.com/office/powerpoint/2010/main" val="387842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a:bodyPr>
          <a:lstStyle/>
          <a:p>
            <a:r>
              <a:rPr lang="en-US" dirty="0"/>
              <a:t>Preparing Users for the </a:t>
            </a:r>
            <a:r>
              <a:rPr lang="en-US" dirty="0" smtClean="0"/>
              <a:t>ABI </a:t>
            </a:r>
            <a:r>
              <a:rPr lang="en-US" dirty="0"/>
              <a:t>on GOES-R</a:t>
            </a:r>
          </a:p>
        </p:txBody>
      </p:sp>
      <p:sp>
        <p:nvSpPr>
          <p:cNvPr id="13" name="Content Placeholder 12"/>
          <p:cNvSpPr>
            <a:spLocks noGrp="1"/>
          </p:cNvSpPr>
          <p:nvPr>
            <p:ph sz="half" idx="1"/>
          </p:nvPr>
        </p:nvSpPr>
        <p:spPr>
          <a:xfrm>
            <a:off x="152400" y="1874837"/>
            <a:ext cx="3657600" cy="4525963"/>
          </a:xfrm>
        </p:spPr>
        <p:txBody>
          <a:bodyPr>
            <a:normAutofit fontScale="92500" lnSpcReduction="20000"/>
          </a:bodyPr>
          <a:lstStyle/>
          <a:p>
            <a:r>
              <a:rPr lang="en-US" dirty="0" smtClean="0"/>
              <a:t>Methods for preparing for the Advanced Baseline Imager (ABI)</a:t>
            </a:r>
          </a:p>
          <a:p>
            <a:pPr lvl="1"/>
            <a:r>
              <a:rPr lang="en-US" dirty="0" smtClean="0"/>
              <a:t>Simulations</a:t>
            </a:r>
          </a:p>
          <a:p>
            <a:pPr lvl="2"/>
            <a:r>
              <a:rPr lang="en-US" dirty="0" smtClean="0"/>
              <a:t>Triplet datasets</a:t>
            </a:r>
          </a:p>
          <a:p>
            <a:pPr lvl="2"/>
            <a:r>
              <a:rPr lang="en-US" dirty="0" smtClean="0"/>
              <a:t>WRF </a:t>
            </a:r>
            <a:r>
              <a:rPr lang="en-US" dirty="0" err="1" smtClean="0"/>
              <a:t>Chem</a:t>
            </a:r>
            <a:endParaRPr lang="en-US" dirty="0" smtClean="0"/>
          </a:p>
          <a:p>
            <a:pPr lvl="1"/>
            <a:r>
              <a:rPr lang="en-US" dirty="0" smtClean="0"/>
              <a:t>Education</a:t>
            </a:r>
          </a:p>
          <a:p>
            <a:pPr lvl="2"/>
            <a:r>
              <a:rPr lang="en-US" dirty="0" err="1"/>
              <a:t>webapps</a:t>
            </a:r>
            <a:endParaRPr lang="en-US" dirty="0"/>
          </a:p>
          <a:p>
            <a:pPr lvl="1"/>
            <a:r>
              <a:rPr lang="en-US" dirty="0" smtClean="0"/>
              <a:t>Training</a:t>
            </a:r>
          </a:p>
          <a:p>
            <a:pPr lvl="1"/>
            <a:r>
              <a:rPr lang="en-US" dirty="0" smtClean="0"/>
              <a:t>Other sensors</a:t>
            </a:r>
          </a:p>
          <a:p>
            <a:pPr lvl="2"/>
            <a:r>
              <a:rPr lang="en-US" dirty="0" smtClean="0"/>
              <a:t>MAS</a:t>
            </a:r>
          </a:p>
          <a:p>
            <a:pPr lvl="2"/>
            <a:r>
              <a:rPr lang="en-US" dirty="0" smtClean="0"/>
              <a:t>AHI</a:t>
            </a:r>
          </a:p>
          <a:p>
            <a:pPr lvl="2"/>
            <a:r>
              <a:rPr lang="en-US" dirty="0" smtClean="0"/>
              <a:t>SRSOR (Rapid Scans)</a:t>
            </a:r>
          </a:p>
        </p:txBody>
      </p:sp>
      <p:sp>
        <p:nvSpPr>
          <p:cNvPr id="9" name="Date Placeholder 8"/>
          <p:cNvSpPr>
            <a:spLocks noGrp="1"/>
          </p:cNvSpPr>
          <p:nvPr>
            <p:ph type="dt" sz="half" idx="10"/>
          </p:nvPr>
        </p:nvSpPr>
        <p:spPr/>
        <p:txBody>
          <a:bodyPr/>
          <a:lstStyle/>
          <a:p>
            <a:r>
              <a:rPr lang="en-US" dirty="0" smtClean="0"/>
              <a:t>4-8 January 2015</a:t>
            </a:r>
            <a:endParaRPr lang="en-US" dirty="0"/>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11</a:t>
            </a:fld>
            <a:endParaRPr lang="en-US"/>
          </a:p>
        </p:txBody>
      </p:sp>
      <p:sp>
        <p:nvSpPr>
          <p:cNvPr id="15" name="TextBox 14"/>
          <p:cNvSpPr txBox="1"/>
          <p:nvPr/>
        </p:nvSpPr>
        <p:spPr>
          <a:xfrm>
            <a:off x="76200" y="1371600"/>
            <a:ext cx="9118522" cy="338554"/>
          </a:xfrm>
          <a:prstGeom prst="rect">
            <a:avLst/>
          </a:prstGeom>
          <a:noFill/>
        </p:spPr>
        <p:txBody>
          <a:bodyPr wrap="none" rtlCol="0">
            <a:spAutoFit/>
          </a:bodyPr>
          <a:lstStyle/>
          <a:p>
            <a:r>
              <a:rPr lang="en-US" sz="1600" dirty="0">
                <a:solidFill>
                  <a:srgbClr val="FF0000"/>
                </a:solidFill>
              </a:rPr>
              <a:t>Timothy J. </a:t>
            </a:r>
            <a:r>
              <a:rPr lang="en-US" sz="1600" dirty="0" smtClean="0">
                <a:solidFill>
                  <a:srgbClr val="FF0000"/>
                </a:solidFill>
              </a:rPr>
              <a:t>Schmit, </a:t>
            </a:r>
            <a:r>
              <a:rPr lang="en-US" sz="1600" dirty="0">
                <a:solidFill>
                  <a:srgbClr val="FF0000"/>
                </a:solidFill>
              </a:rPr>
              <a:t>11th Annual Symposium on New Generation Operational Environmental Satellite Systems</a:t>
            </a:r>
          </a:p>
        </p:txBody>
      </p:sp>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886200" y="1740932"/>
            <a:ext cx="5181600" cy="4147071"/>
          </a:xfrm>
        </p:spPr>
      </p:pic>
      <p:sp>
        <p:nvSpPr>
          <p:cNvPr id="4" name="TextBox 3"/>
          <p:cNvSpPr txBox="1"/>
          <p:nvPr/>
        </p:nvSpPr>
        <p:spPr>
          <a:xfrm>
            <a:off x="3962400" y="5943600"/>
            <a:ext cx="5115118" cy="923330"/>
          </a:xfrm>
          <a:prstGeom prst="rect">
            <a:avLst/>
          </a:prstGeom>
          <a:noFill/>
        </p:spPr>
        <p:txBody>
          <a:bodyPr wrap="none" rtlCol="0">
            <a:spAutoFit/>
          </a:bodyPr>
          <a:lstStyle/>
          <a:p>
            <a:r>
              <a:rPr lang="en-US" dirty="0" smtClean="0"/>
              <a:t>Sample interactive “</a:t>
            </a:r>
            <a:r>
              <a:rPr lang="en-US" dirty="0" err="1" smtClean="0"/>
              <a:t>Bandapp</a:t>
            </a:r>
            <a:r>
              <a:rPr lang="en-US" dirty="0" smtClean="0"/>
              <a:t>” educational </a:t>
            </a:r>
            <a:r>
              <a:rPr lang="en-US" dirty="0" err="1" smtClean="0"/>
              <a:t>webapp</a:t>
            </a:r>
            <a:r>
              <a:rPr lang="en-US" dirty="0" smtClean="0"/>
              <a:t>:</a:t>
            </a:r>
          </a:p>
          <a:p>
            <a:r>
              <a:rPr lang="en-US" i="1" dirty="0"/>
              <a:t>http://cimss.ssec.wisc.edu/goes/webapps/bandapp/</a:t>
            </a:r>
            <a:endParaRPr lang="en-US" i="1" dirty="0" smtClean="0"/>
          </a:p>
          <a:p>
            <a:endParaRPr lang="en-US" dirty="0"/>
          </a:p>
        </p:txBody>
      </p:sp>
    </p:spTree>
    <p:extLst>
      <p:ext uri="{BB962C8B-B14F-4D97-AF65-F5344CB8AC3E}">
        <p14:creationId xmlns:p14="http://schemas.microsoft.com/office/powerpoint/2010/main" val="3003969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9144000" cy="838200"/>
          </a:xfrm>
        </p:spPr>
        <p:txBody>
          <a:bodyPr>
            <a:normAutofit fontScale="90000"/>
          </a:bodyPr>
          <a:lstStyle/>
          <a:p>
            <a:r>
              <a:rPr lang="en-US" sz="2200" b="1" dirty="0"/>
              <a:t>Sounder observations and </a:t>
            </a:r>
            <a:r>
              <a:rPr lang="en-US" sz="2200" b="1" dirty="0" err="1"/>
              <a:t>WRF-Chem</a:t>
            </a:r>
            <a:r>
              <a:rPr lang="en-US" sz="2200" b="1" dirty="0"/>
              <a:t> Model simulations: Impact study on tropospheric ozone increases observed during the 2010 </a:t>
            </a:r>
            <a:r>
              <a:rPr lang="en-US" sz="2200" b="1" dirty="0" err="1"/>
              <a:t>AEROSE</a:t>
            </a:r>
            <a:r>
              <a:rPr lang="en-US" sz="2200" b="1" dirty="0"/>
              <a:t> Campaign</a:t>
            </a:r>
            <a:r>
              <a:rPr lang="en-US" b="1" dirty="0"/>
              <a:t/>
            </a:r>
            <a:br>
              <a:rPr lang="en-US" b="1" dirty="0"/>
            </a:br>
            <a:r>
              <a:rPr lang="en-US" sz="1800" b="1" i="1" dirty="0"/>
              <a:t>17</a:t>
            </a:r>
            <a:r>
              <a:rPr lang="en-US" sz="1800" b="1" i="1" baseline="30000" dirty="0"/>
              <a:t>th</a:t>
            </a:r>
            <a:r>
              <a:rPr lang="en-US" sz="1800" b="1" i="1" dirty="0"/>
              <a:t> Conference on Atmospheric Chemistry</a:t>
            </a:r>
            <a:r>
              <a:rPr lang="en-US" b="1" i="1" dirty="0"/>
              <a:t/>
            </a:r>
            <a:br>
              <a:rPr lang="en-US" b="1" i="1" dirty="0"/>
            </a:br>
            <a:r>
              <a:rPr lang="en-US" sz="1600" b="1" i="1" dirty="0"/>
              <a:t>Jonathan W. Smith, </a:t>
            </a:r>
            <a:r>
              <a:rPr lang="en-US" sz="1600" b="1" i="1" dirty="0" err="1"/>
              <a:t>Ph</a:t>
            </a:r>
            <a:r>
              <a:rPr lang="en-US" sz="1600" b="1" i="1" dirty="0"/>
              <a:t> D</a:t>
            </a:r>
            <a:r>
              <a:rPr lang="en-US" sz="1600" b="1" i="1" dirty="0" smtClean="0"/>
              <a:t>., National </a:t>
            </a:r>
            <a:r>
              <a:rPr lang="en-US" sz="1600" b="1" i="1" dirty="0"/>
              <a:t>Academies/National </a:t>
            </a:r>
            <a:r>
              <a:rPr lang="en-US" sz="1600" b="1" i="1" dirty="0" smtClean="0"/>
              <a:t>Research Council Associateship STAR/</a:t>
            </a:r>
            <a:r>
              <a:rPr lang="en-US" sz="1600" b="1" i="1" dirty="0" err="1" smtClean="0"/>
              <a:t>SMCD</a:t>
            </a:r>
            <a:r>
              <a:rPr lang="en-US" sz="1600" b="1" i="1" dirty="0" smtClean="0"/>
              <a:t>,</a:t>
            </a:r>
            <a:br>
              <a:rPr lang="en-US" sz="1600" b="1" i="1" dirty="0" smtClean="0"/>
            </a:br>
            <a:r>
              <a:rPr lang="en-US" sz="1600" b="1" i="1" dirty="0" smtClean="0"/>
              <a:t> and Nicholas </a:t>
            </a:r>
            <a:r>
              <a:rPr lang="en-US" sz="1600" b="1" i="1" dirty="0"/>
              <a:t>R. </a:t>
            </a:r>
            <a:r>
              <a:rPr lang="en-US" sz="1600" b="1" i="1" dirty="0" err="1"/>
              <a:t>Nalli</a:t>
            </a:r>
            <a:r>
              <a:rPr lang="en-US" sz="1600" b="1" i="1" dirty="0"/>
              <a:t>, </a:t>
            </a:r>
            <a:r>
              <a:rPr lang="en-US" sz="1600" b="1" i="1" dirty="0" err="1"/>
              <a:t>Ph</a:t>
            </a:r>
            <a:r>
              <a:rPr lang="en-US" sz="1600" b="1" i="1" dirty="0"/>
              <a:t> D</a:t>
            </a:r>
            <a:r>
              <a:rPr lang="en-US" sz="1600" b="1" i="1" dirty="0" smtClean="0"/>
              <a:t>., STAR/</a:t>
            </a:r>
            <a:r>
              <a:rPr lang="en-US" sz="1600" b="1" i="1" dirty="0" err="1" smtClean="0"/>
              <a:t>SMCD</a:t>
            </a:r>
            <a:endParaRPr lang="en-US" sz="1600" dirty="0"/>
          </a:p>
        </p:txBody>
      </p:sp>
      <p:sp>
        <p:nvSpPr>
          <p:cNvPr id="5" name="Date Placeholder 4"/>
          <p:cNvSpPr>
            <a:spLocks noGrp="1"/>
          </p:cNvSpPr>
          <p:nvPr>
            <p:ph type="dt" sz="half" idx="10"/>
          </p:nvPr>
        </p:nvSpPr>
        <p:spPr/>
        <p:txBody>
          <a:bodyPr/>
          <a:lstStyle/>
          <a:p>
            <a:r>
              <a:rPr lang="en-US" smtClean="0"/>
              <a:t>4-8 January 2015</a:t>
            </a:r>
            <a:endParaRPr lang="en-US"/>
          </a:p>
        </p:txBody>
      </p:sp>
      <p:sp>
        <p:nvSpPr>
          <p:cNvPr id="6" name="Footer Placeholder 5"/>
          <p:cNvSpPr>
            <a:spLocks noGrp="1"/>
          </p:cNvSpPr>
          <p:nvPr>
            <p:ph type="ftr" sz="quarter" idx="11"/>
          </p:nvPr>
        </p:nvSpPr>
        <p:spPr/>
        <p:txBody>
          <a:bodyPr/>
          <a:lstStyle/>
          <a:p>
            <a:r>
              <a:rPr lang="en-US" smtClean="0"/>
              <a:t>95th AMS Annual Meeting - Phoenix, AZ</a:t>
            </a:r>
            <a:endParaRPr lang="en-US"/>
          </a:p>
        </p:txBody>
      </p:sp>
      <p:sp>
        <p:nvSpPr>
          <p:cNvPr id="7" name="Slide Number Placeholder 6"/>
          <p:cNvSpPr>
            <a:spLocks noGrp="1"/>
          </p:cNvSpPr>
          <p:nvPr>
            <p:ph type="sldNum" sz="quarter" idx="12"/>
          </p:nvPr>
        </p:nvSpPr>
        <p:spPr/>
        <p:txBody>
          <a:bodyPr/>
          <a:lstStyle/>
          <a:p>
            <a:fld id="{09B8BF32-6F5A-422F-A146-B65F2B98D5BA}" type="slidenum">
              <a:rPr lang="en-US" smtClean="0"/>
              <a:pPr/>
              <a:t>12</a:t>
            </a:fld>
            <a:endParaRPr lang="en-US"/>
          </a:p>
        </p:txBody>
      </p:sp>
      <p:sp>
        <p:nvSpPr>
          <p:cNvPr id="9" name="Content Placeholder 6"/>
          <p:cNvSpPr>
            <a:spLocks noGrp="1"/>
          </p:cNvSpPr>
          <p:nvPr>
            <p:ph sz="half" idx="1"/>
          </p:nvPr>
        </p:nvSpPr>
        <p:spPr>
          <a:xfrm>
            <a:off x="152400" y="1874837"/>
            <a:ext cx="3962400" cy="4525963"/>
          </a:xfrm>
        </p:spPr>
        <p:txBody>
          <a:bodyPr>
            <a:normAutofit fontScale="77500" lnSpcReduction="20000"/>
          </a:bodyPr>
          <a:lstStyle/>
          <a:p>
            <a:r>
              <a:rPr lang="en-US" dirty="0" smtClean="0"/>
              <a:t>IASI and WRF-</a:t>
            </a:r>
            <a:r>
              <a:rPr lang="en-US" dirty="0" err="1" smtClean="0"/>
              <a:t>Chem</a:t>
            </a:r>
            <a:r>
              <a:rPr lang="en-US" dirty="0" smtClean="0"/>
              <a:t> Model ozone are comparable quantitatively and spatially </a:t>
            </a:r>
          </a:p>
          <a:p>
            <a:pPr lvl="1"/>
            <a:r>
              <a:rPr lang="en-US" dirty="0" smtClean="0">
                <a:solidFill>
                  <a:schemeClr val="tx1"/>
                </a:solidFill>
              </a:rPr>
              <a:t>110-130 </a:t>
            </a:r>
            <a:r>
              <a:rPr lang="en-US" dirty="0" err="1" smtClean="0">
                <a:solidFill>
                  <a:schemeClr val="tx1"/>
                </a:solidFill>
              </a:rPr>
              <a:t>ppbv</a:t>
            </a:r>
            <a:r>
              <a:rPr lang="en-US" dirty="0" smtClean="0">
                <a:solidFill>
                  <a:schemeClr val="tx1"/>
                </a:solidFill>
              </a:rPr>
              <a:t> at 650 across the Sahel of Africa</a:t>
            </a:r>
          </a:p>
          <a:p>
            <a:pPr lvl="1"/>
            <a:r>
              <a:rPr lang="en-US" dirty="0" smtClean="0">
                <a:solidFill>
                  <a:schemeClr val="tx1"/>
                </a:solidFill>
              </a:rPr>
              <a:t>Plumes emerge of the coast of  Guinea and Gabon/Cameroon</a:t>
            </a:r>
          </a:p>
          <a:p>
            <a:pPr lvl="1"/>
            <a:r>
              <a:rPr lang="en-US" dirty="0" smtClean="0">
                <a:solidFill>
                  <a:schemeClr val="tx1"/>
                </a:solidFill>
              </a:rPr>
              <a:t>Likely from convective transport</a:t>
            </a:r>
          </a:p>
          <a:p>
            <a:pPr lvl="1"/>
            <a:endParaRPr lang="en-US" dirty="0" smtClean="0">
              <a:solidFill>
                <a:schemeClr val="tx1"/>
              </a:solidFill>
            </a:endParaRPr>
          </a:p>
          <a:p>
            <a:r>
              <a:rPr lang="en-US" dirty="0" smtClean="0"/>
              <a:t>IASI, AEROSE </a:t>
            </a:r>
            <a:r>
              <a:rPr lang="en-US" dirty="0" err="1" smtClean="0"/>
              <a:t>ozonesonde</a:t>
            </a:r>
            <a:r>
              <a:rPr lang="en-US" dirty="0" smtClean="0"/>
              <a:t>, and WRF-</a:t>
            </a:r>
            <a:r>
              <a:rPr lang="en-US" dirty="0" err="1" smtClean="0"/>
              <a:t>Chem</a:t>
            </a:r>
            <a:r>
              <a:rPr lang="en-US" dirty="0" smtClean="0"/>
              <a:t> Model ozone are comparable</a:t>
            </a:r>
          </a:p>
          <a:p>
            <a:pPr lvl="1"/>
            <a:r>
              <a:rPr lang="en-US" dirty="0" smtClean="0">
                <a:solidFill>
                  <a:schemeClr val="tx1"/>
                </a:solidFill>
              </a:rPr>
              <a:t> 50-60 </a:t>
            </a:r>
            <a:r>
              <a:rPr lang="en-US" dirty="0" err="1" smtClean="0">
                <a:solidFill>
                  <a:schemeClr val="tx1"/>
                </a:solidFill>
              </a:rPr>
              <a:t>ppbv</a:t>
            </a:r>
            <a:r>
              <a:rPr lang="en-US" dirty="0" smtClean="0">
                <a:solidFill>
                  <a:schemeClr val="tx1"/>
                </a:solidFill>
              </a:rPr>
              <a:t> at 275 </a:t>
            </a:r>
            <a:r>
              <a:rPr lang="en-US" dirty="0" err="1" smtClean="0">
                <a:solidFill>
                  <a:schemeClr val="tx1"/>
                </a:solidFill>
              </a:rPr>
              <a:t>hPa</a:t>
            </a:r>
            <a:r>
              <a:rPr lang="en-US" dirty="0" smtClean="0">
                <a:solidFill>
                  <a:schemeClr val="tx1"/>
                </a:solidFill>
              </a:rPr>
              <a:t> across the Sahel early in period then a decrease to 30-40 </a:t>
            </a:r>
            <a:r>
              <a:rPr lang="en-US" dirty="0" err="1" smtClean="0">
                <a:solidFill>
                  <a:schemeClr val="tx1"/>
                </a:solidFill>
              </a:rPr>
              <a:t>ppbv</a:t>
            </a:r>
            <a:endParaRPr lang="en-US" dirty="0" smtClean="0">
              <a:solidFill>
                <a:schemeClr val="tx1"/>
              </a:solidFill>
            </a:endParaRPr>
          </a:p>
          <a:p>
            <a:endParaRPr lang="en-US" dirty="0"/>
          </a:p>
        </p:txBody>
      </p:sp>
      <p:pic>
        <p:nvPicPr>
          <p:cNvPr id="10" name="Picture 9"/>
          <p:cNvPicPr>
            <a:picLocks noChangeAspect="1"/>
          </p:cNvPicPr>
          <p:nvPr/>
        </p:nvPicPr>
        <p:blipFill>
          <a:blip r:embed="rId8"/>
          <a:stretch>
            <a:fillRect/>
          </a:stretch>
        </p:blipFill>
        <p:spPr>
          <a:xfrm>
            <a:off x="4299054" y="1981200"/>
            <a:ext cx="2498834" cy="1725154"/>
          </a:xfrm>
          <a:prstGeom prst="rect">
            <a:avLst/>
          </a:prstGeom>
        </p:spPr>
      </p:pic>
      <p:pic>
        <p:nvPicPr>
          <p:cNvPr id="11" name="Picture 10"/>
          <p:cNvPicPr>
            <a:picLocks noChangeAspect="1"/>
          </p:cNvPicPr>
          <p:nvPr/>
        </p:nvPicPr>
        <p:blipFill>
          <a:blip r:embed="rId9"/>
          <a:stretch>
            <a:fillRect/>
          </a:stretch>
        </p:blipFill>
        <p:spPr>
          <a:xfrm>
            <a:off x="6711510" y="1971261"/>
            <a:ext cx="2346112" cy="1725154"/>
          </a:xfrm>
          <a:prstGeom prst="rect">
            <a:avLst/>
          </a:prstGeom>
        </p:spPr>
      </p:pic>
      <p:pic>
        <p:nvPicPr>
          <p:cNvPr id="12" name="O3_IASI_273.mov">
            <a:hlinkClick r:id="" action="ppaction://media"/>
          </p:cNvPr>
          <p:cNvPicPr>
            <a:picLocks/>
          </p:cNvPicPr>
          <p:nvPr>
            <a:videoFile r:link="rId2"/>
            <p:extLst>
              <p:ext uri="{DAA4B4D4-6D71-4841-9C94-3DE7FCFB9230}">
                <p14:media xmlns:p14="http://schemas.microsoft.com/office/powerpoint/2010/main" r:link="rId1"/>
              </p:ext>
            </p:extLst>
          </p:nvPr>
        </p:nvPicPr>
        <p:blipFill>
          <a:blip r:embed="rId10"/>
          <a:stretch>
            <a:fillRect/>
          </a:stretch>
        </p:blipFill>
        <p:spPr>
          <a:xfrm>
            <a:off x="4299054" y="3708139"/>
            <a:ext cx="2498834" cy="1359550"/>
          </a:xfrm>
          <a:prstGeom prst="rect">
            <a:avLst/>
          </a:prstGeom>
        </p:spPr>
      </p:pic>
      <p:pic>
        <p:nvPicPr>
          <p:cNvPr id="14" name="CO_IASI_639.mov">
            <a:hlinkClick r:id="" action="ppaction://media"/>
          </p:cNvPr>
          <p:cNvPicPr>
            <a:picLocks/>
          </p:cNvPicPr>
          <p:nvPr>
            <a:videoFile r:link="rId4"/>
            <p:extLst>
              <p:ext uri="{DAA4B4D4-6D71-4841-9C94-3DE7FCFB9230}">
                <p14:media xmlns:p14="http://schemas.microsoft.com/office/powerpoint/2010/main" r:link="rId3"/>
              </p:ext>
            </p:extLst>
          </p:nvPr>
        </p:nvPicPr>
        <p:blipFill>
          <a:blip r:embed="rId11"/>
          <a:stretch>
            <a:fillRect/>
          </a:stretch>
        </p:blipFill>
        <p:spPr>
          <a:xfrm>
            <a:off x="6797888" y="3708139"/>
            <a:ext cx="2346112" cy="1359551"/>
          </a:xfrm>
          <a:prstGeom prst="rect">
            <a:avLst/>
          </a:prstGeom>
        </p:spPr>
      </p:pic>
      <p:pic>
        <p:nvPicPr>
          <p:cNvPr id="15" name="CO_BB_650.mov">
            <a:hlinkClick r:id="" action="ppaction://media"/>
          </p:cNvPr>
          <p:cNvPicPr>
            <a:picLocks/>
          </p:cNvPicPr>
          <p:nvPr>
            <a:videoFile r:link="rId5"/>
          </p:nvPr>
        </p:nvPicPr>
        <p:blipFill>
          <a:blip r:embed="rId12"/>
          <a:stretch>
            <a:fillRect/>
          </a:stretch>
        </p:blipFill>
        <p:spPr>
          <a:xfrm>
            <a:off x="4299054" y="5067690"/>
            <a:ext cx="2498834" cy="1206873"/>
          </a:xfrm>
          <a:prstGeom prst="rect">
            <a:avLst/>
          </a:prstGeom>
        </p:spPr>
      </p:pic>
      <p:pic>
        <p:nvPicPr>
          <p:cNvPr id="16" name="O3_275_BB.mov">
            <a:hlinkClick r:id="" action="ppaction://media"/>
          </p:cNvPr>
          <p:cNvPicPr>
            <a:picLocks/>
          </p:cNvPicPr>
          <p:nvPr>
            <a:videoFile r:link="rId6"/>
            <p:extLst/>
          </p:nvPr>
        </p:nvPicPr>
        <p:blipFill>
          <a:blip r:embed="rId13"/>
          <a:stretch>
            <a:fillRect/>
          </a:stretch>
        </p:blipFill>
        <p:spPr>
          <a:xfrm>
            <a:off x="6797887" y="5047689"/>
            <a:ext cx="2346111" cy="1206874"/>
          </a:xfrm>
          <a:prstGeom prst="rect">
            <a:avLst/>
          </a:prstGeom>
        </p:spPr>
      </p:pic>
    </p:spTree>
    <p:extLst>
      <p:ext uri="{BB962C8B-B14F-4D97-AF65-F5344CB8AC3E}">
        <p14:creationId xmlns:p14="http://schemas.microsoft.com/office/powerpoint/2010/main" val="18310172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p:cTn id="7" fill="hold" display="0">
                  <p:stCondLst>
                    <p:cond delay="indefinite"/>
                  </p:stCondLst>
                  <p:endCondLst>
                    <p:cond evt="onNext" delay="0">
                      <p:tgtEl>
                        <p:sldTgt/>
                      </p:tgtEl>
                    </p:cond>
                    <p:cond evt="onPrev" delay="0">
                      <p:tgtEl>
                        <p:sldTgt/>
                      </p:tgtEl>
                    </p:cond>
                  </p:endCondLst>
                </p:cTn>
                <p:tgtEl>
                  <p:spTgt spid="12"/>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video>
              <p:cMediaNode>
                <p:cTn id="13" fill="hold" display="0">
                  <p:stCondLst>
                    <p:cond delay="indefinite"/>
                  </p:stCondLst>
                  <p:endCondLst>
                    <p:cond evt="onNext" delay="0">
                      <p:tgtEl>
                        <p:sldTgt/>
                      </p:tgtEl>
                    </p:cond>
                    <p:cond evt="onPrev" delay="0">
                      <p:tgtEl>
                        <p:sldTgt/>
                      </p:tgtEl>
                    </p:cond>
                  </p:endCondLst>
                </p:cTn>
                <p:tgtEl>
                  <p:spTgt spid="14"/>
                </p:tgtEl>
              </p:cMediaNode>
            </p:video>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5"/>
                                        </p:tgtEl>
                                      </p:cBhvr>
                                    </p:cmd>
                                  </p:childTnLst>
                                </p:cTn>
                              </p:par>
                            </p:childTnLst>
                          </p:cTn>
                        </p:par>
                      </p:childTnLst>
                    </p:cTn>
                  </p:par>
                </p:childTnLst>
              </p:cTn>
              <p:nextCondLst>
                <p:cond evt="onClick" delay="0">
                  <p:tgtEl>
                    <p:spTgt spid="15"/>
                  </p:tgtEl>
                </p:cond>
              </p:nextCondLst>
            </p:seq>
            <p:video>
              <p:cMediaNode>
                <p:cTn id="19" fill="hold" display="0">
                  <p:stCondLst>
                    <p:cond delay="indefinite"/>
                  </p:stCondLst>
                  <p:endCondLst>
                    <p:cond evt="onNext" delay="0">
                      <p:tgtEl>
                        <p:sldTgt/>
                      </p:tgtEl>
                    </p:cond>
                    <p:cond evt="onPrev" delay="0">
                      <p:tgtEl>
                        <p:sldTgt/>
                      </p:tgtEl>
                    </p:cond>
                  </p:endCondLst>
                </p:cTn>
                <p:tgtEl>
                  <p:spTgt spid="15"/>
                </p:tgtEl>
              </p:cMediaNode>
            </p:video>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6"/>
                                        </p:tgtEl>
                                      </p:cBhvr>
                                    </p:cmd>
                                  </p:childTnLst>
                                </p:cTn>
                              </p:par>
                            </p:childTnLst>
                          </p:cTn>
                        </p:par>
                      </p:childTnLst>
                    </p:cTn>
                  </p:par>
                </p:childTnLst>
              </p:cTn>
              <p:nextCondLst>
                <p:cond evt="onClick" delay="0">
                  <p:tgtEl>
                    <p:spTgt spid="16"/>
                  </p:tgtEl>
                </p:cond>
              </p:nextCondLst>
            </p:seq>
            <p:video>
              <p:cMediaNode>
                <p:cTn id="25" fill="hold" display="0">
                  <p:stCondLst>
                    <p:cond delay="indefinite"/>
                  </p:stCondLst>
                  <p:endCondLst>
                    <p:cond evt="onNext" delay="0">
                      <p:tgtEl>
                        <p:sldTgt/>
                      </p:tgtEl>
                    </p:cond>
                    <p:cond evt="onPrev" delay="0">
                      <p:tgtEl>
                        <p:sldTgt/>
                      </p:tgtEl>
                    </p:cond>
                  </p:endCondLst>
                </p:cTn>
                <p:tgtEl>
                  <p:spTgt spid="1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609600"/>
            <a:ext cx="9144000" cy="457200"/>
          </a:xfrm>
        </p:spPr>
        <p:txBody>
          <a:bodyPr>
            <a:normAutofit/>
          </a:bodyPr>
          <a:lstStyle/>
          <a:p>
            <a:r>
              <a:rPr lang="en-US" sz="2400" dirty="0" smtClean="0"/>
              <a:t>GOES-R AIT: Development of Standard Test Data Sets for Routine Testing</a:t>
            </a:r>
            <a:endParaRPr lang="en-US" sz="2400" dirty="0"/>
          </a:p>
        </p:txBody>
      </p:sp>
      <p:sp>
        <p:nvSpPr>
          <p:cNvPr id="13" name="Content Placeholder 12"/>
          <p:cNvSpPr>
            <a:spLocks noGrp="1"/>
          </p:cNvSpPr>
          <p:nvPr>
            <p:ph sz="half" idx="1"/>
          </p:nvPr>
        </p:nvSpPr>
        <p:spPr>
          <a:xfrm>
            <a:off x="0" y="2057400"/>
            <a:ext cx="4724400" cy="4572000"/>
          </a:xfrm>
        </p:spPr>
        <p:txBody>
          <a:bodyPr>
            <a:normAutofit fontScale="92500" lnSpcReduction="10000"/>
          </a:bodyPr>
          <a:lstStyle/>
          <a:p>
            <a:r>
              <a:rPr lang="en-US" sz="1600" dirty="0" smtClean="0">
                <a:latin typeface="Calibri" pitchFamily="34" charset="0"/>
                <a:cs typeface="Times New Roman" pitchFamily="18" charset="0"/>
              </a:rPr>
              <a:t>Regression testing on all GOES-R Level 2 (L2) products is performed weekly to ensure stability of the algorithm code.</a:t>
            </a:r>
          </a:p>
          <a:p>
            <a:pPr lvl="1"/>
            <a:r>
              <a:rPr lang="en-US" sz="1600" dirty="0" smtClean="0"/>
              <a:t>Currently, test data is limited to a handful of  test scenes such that the full science code is not being tested.</a:t>
            </a:r>
          </a:p>
          <a:p>
            <a:pPr lvl="1"/>
            <a:r>
              <a:rPr lang="en-US" sz="1600" dirty="0" smtClean="0"/>
              <a:t>Lack of code coverage makes it difficult to evaluate impact of code updates.</a:t>
            </a:r>
          </a:p>
          <a:p>
            <a:r>
              <a:rPr lang="en-US" sz="1600" dirty="0" smtClean="0"/>
              <a:t>New test data sets are being assembled which ensure full code coverage of the GOES-R software.</a:t>
            </a:r>
          </a:p>
          <a:p>
            <a:pPr lvl="1"/>
            <a:r>
              <a:rPr lang="en-US" sz="1600" dirty="0" smtClean="0"/>
              <a:t>The standard GNU utility ‘</a:t>
            </a:r>
            <a:r>
              <a:rPr lang="en-US" sz="1600" dirty="0" err="1" smtClean="0"/>
              <a:t>Gcov</a:t>
            </a:r>
            <a:r>
              <a:rPr lang="en-US" sz="1600" dirty="0" smtClean="0"/>
              <a:t>’ is used to evaluate the code coverage for each test case.</a:t>
            </a:r>
          </a:p>
          <a:p>
            <a:pPr lvl="1"/>
            <a:r>
              <a:rPr lang="en-US" sz="1600" dirty="0" smtClean="0"/>
              <a:t>The individual GOES-R Algorithm Working Group science teams support the identification of test cases and help identify test data which can trigger hard to reach code decision points.</a:t>
            </a:r>
          </a:p>
          <a:p>
            <a:pPr lvl="1"/>
            <a:r>
              <a:rPr lang="en-US" sz="1600" dirty="0" smtClean="0"/>
              <a:t>Test cases are selected which maximize code coverage, while attempting to limit the overall number of cases.</a:t>
            </a:r>
            <a:endParaRPr lang="en-US" sz="1600" dirty="0"/>
          </a:p>
        </p:txBody>
      </p:sp>
      <p:sp>
        <p:nvSpPr>
          <p:cNvPr id="14" name="Content Placeholder 13"/>
          <p:cNvSpPr>
            <a:spLocks noGrp="1"/>
          </p:cNvSpPr>
          <p:nvPr>
            <p:ph sz="half" idx="2"/>
          </p:nvPr>
        </p:nvSpPr>
        <p:spPr>
          <a:xfrm>
            <a:off x="4800600" y="1874837"/>
            <a:ext cx="4191000" cy="3687763"/>
          </a:xfrm>
        </p:spPr>
        <p:txBody>
          <a:bodyPr>
            <a:normAutofit fontScale="92500" lnSpcReduction="10000"/>
          </a:bodyPr>
          <a:lstStyle/>
          <a:p>
            <a:endParaRPr lang="en-US" dirty="0" smtClean="0"/>
          </a:p>
          <a:p>
            <a:endParaRPr lang="en-US" dirty="0" smtClean="0"/>
          </a:p>
          <a:p>
            <a:endParaRPr lang="en-US" dirty="0" smtClean="0"/>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pPr/>
              <a:t>13</a:t>
            </a:fld>
            <a:endParaRPr lang="en-US" dirty="0"/>
          </a:p>
        </p:txBody>
      </p:sp>
      <p:sp>
        <p:nvSpPr>
          <p:cNvPr id="15" name="TextBox 14"/>
          <p:cNvSpPr txBox="1"/>
          <p:nvPr/>
        </p:nvSpPr>
        <p:spPr>
          <a:xfrm>
            <a:off x="457200" y="914400"/>
            <a:ext cx="8458200" cy="830997"/>
          </a:xfrm>
          <a:prstGeom prst="rect">
            <a:avLst/>
          </a:prstGeom>
          <a:noFill/>
        </p:spPr>
        <p:txBody>
          <a:bodyPr wrap="square" rtlCol="0">
            <a:spAutoFit/>
          </a:bodyPr>
          <a:lstStyle/>
          <a:p>
            <a:pPr algn="ctr"/>
            <a:r>
              <a:rPr lang="en-US" sz="1200" dirty="0" smtClean="0">
                <a:solidFill>
                  <a:srgbClr val="00B0F0"/>
                </a:solidFill>
              </a:rPr>
              <a:t>Jonathan Wrotny</a:t>
            </a:r>
            <a:r>
              <a:rPr lang="en-US" sz="1200" baseline="30000" dirty="0" smtClean="0">
                <a:solidFill>
                  <a:srgbClr val="00B0F0"/>
                </a:solidFill>
              </a:rPr>
              <a:t>1</a:t>
            </a:r>
            <a:r>
              <a:rPr lang="en-US" sz="1200" dirty="0" smtClean="0">
                <a:solidFill>
                  <a:srgbClr val="00B0F0"/>
                </a:solidFill>
              </a:rPr>
              <a:t>, Z. Zhang</a:t>
            </a:r>
            <a:r>
              <a:rPr lang="en-US" sz="1200" baseline="30000" dirty="0" smtClean="0">
                <a:solidFill>
                  <a:srgbClr val="00B0F0"/>
                </a:solidFill>
              </a:rPr>
              <a:t>1</a:t>
            </a:r>
            <a:r>
              <a:rPr lang="en-US" sz="1200" dirty="0" smtClean="0">
                <a:solidFill>
                  <a:srgbClr val="00B0F0"/>
                </a:solidFill>
              </a:rPr>
              <a:t>, S. Sampson</a:t>
            </a:r>
            <a:r>
              <a:rPr lang="en-US" sz="1200" baseline="30000" dirty="0" smtClean="0">
                <a:solidFill>
                  <a:srgbClr val="00B0F0"/>
                </a:solidFill>
              </a:rPr>
              <a:t>1</a:t>
            </a:r>
            <a:r>
              <a:rPr lang="en-US" sz="1200" dirty="0" smtClean="0">
                <a:solidFill>
                  <a:srgbClr val="00B0F0"/>
                </a:solidFill>
              </a:rPr>
              <a:t>, W Wolf</a:t>
            </a:r>
            <a:r>
              <a:rPr lang="en-US" sz="1200" baseline="30000" dirty="0" smtClean="0">
                <a:solidFill>
                  <a:srgbClr val="00B0F0"/>
                </a:solidFill>
              </a:rPr>
              <a:t>2</a:t>
            </a:r>
            <a:r>
              <a:rPr lang="en-US" sz="1200" dirty="0" smtClean="0">
                <a:solidFill>
                  <a:srgbClr val="00B0F0"/>
                </a:solidFill>
              </a:rPr>
              <a:t>, and W. Straka</a:t>
            </a:r>
            <a:r>
              <a:rPr lang="en-US" sz="1200" baseline="30000" dirty="0" smtClean="0">
                <a:solidFill>
                  <a:srgbClr val="00B0F0"/>
                </a:solidFill>
              </a:rPr>
              <a:t>3</a:t>
            </a:r>
            <a:endParaRPr lang="en-US" sz="1200" dirty="0" smtClean="0">
              <a:solidFill>
                <a:srgbClr val="00B0F0"/>
              </a:solidFill>
            </a:endParaRPr>
          </a:p>
          <a:p>
            <a:pPr algn="ctr"/>
            <a:r>
              <a:rPr lang="en-US" sz="1200" dirty="0" smtClean="0">
                <a:solidFill>
                  <a:srgbClr val="00B0F0"/>
                </a:solidFill>
              </a:rPr>
              <a:t> </a:t>
            </a:r>
            <a:r>
              <a:rPr lang="pt-BR" sz="1200" baseline="30000" dirty="0" smtClean="0">
                <a:solidFill>
                  <a:srgbClr val="00B0F0"/>
                </a:solidFill>
              </a:rPr>
              <a:t>1</a:t>
            </a:r>
            <a:r>
              <a:rPr lang="pt-BR" sz="1200" dirty="0" smtClean="0">
                <a:solidFill>
                  <a:srgbClr val="00B0F0"/>
                </a:solidFill>
              </a:rPr>
              <a:t>IMSG, College Park, MD 20740, USA</a:t>
            </a:r>
            <a:endParaRPr lang="en-US" sz="1200" dirty="0" smtClean="0">
              <a:solidFill>
                <a:srgbClr val="00B0F0"/>
              </a:solidFill>
            </a:endParaRPr>
          </a:p>
          <a:p>
            <a:pPr algn="ctr"/>
            <a:r>
              <a:rPr lang="en-US" sz="1200" baseline="30000" dirty="0" smtClean="0">
                <a:solidFill>
                  <a:srgbClr val="00B0F0"/>
                </a:solidFill>
              </a:rPr>
              <a:t>2</a:t>
            </a:r>
            <a:r>
              <a:rPr lang="en-US" sz="1200" dirty="0" smtClean="0">
                <a:solidFill>
                  <a:srgbClr val="00B0F0"/>
                </a:solidFill>
              </a:rPr>
              <a:t>NOAA/NESDIS/STAR, College Park, MD 20740 USA</a:t>
            </a:r>
          </a:p>
          <a:p>
            <a:pPr algn="ctr"/>
            <a:r>
              <a:rPr lang="en-GB" sz="1200" baseline="30000" dirty="0" smtClean="0">
                <a:solidFill>
                  <a:srgbClr val="00B0F0"/>
                </a:solidFill>
              </a:rPr>
              <a:t>3</a:t>
            </a:r>
            <a:r>
              <a:rPr lang="en-GB" sz="1200" dirty="0" smtClean="0">
                <a:solidFill>
                  <a:srgbClr val="00B0F0"/>
                </a:solidFill>
              </a:rPr>
              <a:t>CIMSS, Madison, WI 53706, USA</a:t>
            </a:r>
            <a:endParaRPr lang="en-US" sz="1200" dirty="0">
              <a:solidFill>
                <a:srgbClr val="00B0F0"/>
              </a:solidFill>
            </a:endParaRPr>
          </a:p>
        </p:txBody>
      </p:sp>
      <p:sp>
        <p:nvSpPr>
          <p:cNvPr id="16" name="TextBox 15"/>
          <p:cNvSpPr txBox="1"/>
          <p:nvPr/>
        </p:nvSpPr>
        <p:spPr>
          <a:xfrm>
            <a:off x="838200" y="1600200"/>
            <a:ext cx="7924800" cy="369332"/>
          </a:xfrm>
          <a:prstGeom prst="rect">
            <a:avLst/>
          </a:prstGeom>
          <a:noFill/>
        </p:spPr>
        <p:txBody>
          <a:bodyPr wrap="square" rtlCol="0">
            <a:spAutoFit/>
          </a:bodyPr>
          <a:lstStyle/>
          <a:p>
            <a:r>
              <a:rPr lang="en-US" sz="1600" dirty="0" smtClean="0">
                <a:solidFill>
                  <a:srgbClr val="FF0000"/>
                </a:solidFill>
              </a:rPr>
              <a:t>11</a:t>
            </a:r>
            <a:r>
              <a:rPr lang="en-US" sz="1600" baseline="30000" dirty="0" smtClean="0">
                <a:solidFill>
                  <a:srgbClr val="FF0000"/>
                </a:solidFill>
              </a:rPr>
              <a:t>th</a:t>
            </a:r>
            <a:r>
              <a:rPr lang="en-US" sz="1600" dirty="0" smtClean="0">
                <a:solidFill>
                  <a:srgbClr val="FF0000"/>
                </a:solidFill>
              </a:rPr>
              <a:t> Annual  Symposium  on  New  Generation  Operational  Environmental  Satellite Systems</a:t>
            </a:r>
            <a:r>
              <a:rPr lang="en-US" dirty="0" smtClean="0">
                <a:solidFill>
                  <a:srgbClr val="FF0000"/>
                </a:solidFill>
              </a:rPr>
              <a:t> </a:t>
            </a:r>
            <a:r>
              <a:rPr lang="en-US" dirty="0" smtClean="0"/>
              <a:t> </a:t>
            </a:r>
            <a:endParaRPr lang="en-US" dirty="0"/>
          </a:p>
        </p:txBody>
      </p:sp>
      <p:sp>
        <p:nvSpPr>
          <p:cNvPr id="17" name="Rectangle 16"/>
          <p:cNvSpPr/>
          <p:nvPr/>
        </p:nvSpPr>
        <p:spPr>
          <a:xfrm>
            <a:off x="19659600" y="7848600"/>
            <a:ext cx="10439400" cy="5410200"/>
          </a:xfrm>
          <a:prstGeom prst="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Rectangle 17"/>
          <p:cNvSpPr/>
          <p:nvPr/>
        </p:nvSpPr>
        <p:spPr>
          <a:xfrm>
            <a:off x="19812000" y="8001000"/>
            <a:ext cx="10439400" cy="5410200"/>
          </a:xfrm>
          <a:prstGeom prst="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8"/>
          <p:cNvSpPr txBox="1"/>
          <p:nvPr/>
        </p:nvSpPr>
        <p:spPr>
          <a:xfrm>
            <a:off x="4876800" y="2057400"/>
            <a:ext cx="4267200" cy="2862322"/>
          </a:xfrm>
          <a:prstGeom prst="rect">
            <a:avLst/>
          </a:prstGeom>
          <a:noFill/>
        </p:spPr>
        <p:txBody>
          <a:bodyPr wrap="square" rtlCol="0">
            <a:spAutoFit/>
          </a:bodyPr>
          <a:lstStyle/>
          <a:p>
            <a:r>
              <a:rPr lang="en-US" sz="1000" dirty="0" smtClean="0">
                <a:latin typeface="Times New Roman" pitchFamily="18" charset="0"/>
                <a:cs typeface="Times New Roman" pitchFamily="18" charset="0"/>
              </a:rPr>
              <a:t>               -:  653:            ! viewing zenith angle</a:t>
            </a:r>
          </a:p>
          <a:p>
            <a:r>
              <a:rPr lang="en-US" sz="1000" dirty="0" smtClean="0">
                <a:latin typeface="Times New Roman" pitchFamily="18" charset="0"/>
                <a:cs typeface="Times New Roman" pitchFamily="18" charset="0"/>
              </a:rPr>
              <a:t>  9003969:  654:            </a:t>
            </a:r>
            <a:r>
              <a:rPr lang="en-US" sz="1000" dirty="0" err="1" smtClean="0">
                <a:latin typeface="Times New Roman" pitchFamily="18" charset="0"/>
                <a:cs typeface="Times New Roman" pitchFamily="18" charset="0"/>
              </a:rPr>
              <a:t>View_Zen_Ang</a:t>
            </a:r>
            <a:r>
              <a:rPr lang="en-US" sz="1000" dirty="0" smtClean="0">
                <a:latin typeface="Times New Roman" pitchFamily="18" charset="0"/>
                <a:cs typeface="Times New Roman" pitchFamily="18" charset="0"/>
              </a:rPr>
              <a:t> = </a:t>
            </a:r>
            <a:r>
              <a:rPr lang="en-US" sz="1000" dirty="0" err="1" smtClean="0">
                <a:latin typeface="Times New Roman" pitchFamily="18" charset="0"/>
                <a:cs typeface="Times New Roman" pitchFamily="18" charset="0"/>
              </a:rPr>
              <a:t>SatZen</a:t>
            </a:r>
            <a:r>
              <a:rPr lang="en-US" sz="1000" dirty="0" smtClean="0">
                <a:latin typeface="Times New Roman" pitchFamily="18" charset="0"/>
                <a:cs typeface="Times New Roman" pitchFamily="18" charset="0"/>
              </a:rPr>
              <a:t>(</a:t>
            </a:r>
            <a:r>
              <a:rPr lang="en-US" sz="1000" dirty="0" err="1" smtClean="0">
                <a:latin typeface="Times New Roman" pitchFamily="18" charset="0"/>
                <a:cs typeface="Times New Roman" pitchFamily="18" charset="0"/>
              </a:rPr>
              <a:t>Elem,Line</a:t>
            </a:r>
            <a:r>
              <a:rPr lang="en-US" sz="1000" dirty="0" smtClean="0">
                <a:latin typeface="Times New Roman" pitchFamily="18" charset="0"/>
                <a:cs typeface="Times New Roman" pitchFamily="18" charset="0"/>
              </a:rPr>
              <a:t>) </a:t>
            </a:r>
          </a:p>
          <a:p>
            <a:r>
              <a:rPr lang="en-US" sz="1000" dirty="0" smtClean="0">
                <a:latin typeface="Times New Roman" pitchFamily="18" charset="0"/>
                <a:cs typeface="Times New Roman" pitchFamily="18" charset="0"/>
              </a:rPr>
              <a:t>               -:  655:            ! solar zenith angle</a:t>
            </a:r>
          </a:p>
          <a:p>
            <a:r>
              <a:rPr lang="en-US" sz="1000" dirty="0" smtClean="0">
                <a:latin typeface="Times New Roman" pitchFamily="18" charset="0"/>
                <a:cs typeface="Times New Roman" pitchFamily="18" charset="0"/>
              </a:rPr>
              <a:t>  9003969:  656:            </a:t>
            </a:r>
            <a:r>
              <a:rPr lang="en-US" sz="1000" dirty="0" err="1" smtClean="0">
                <a:latin typeface="Times New Roman" pitchFamily="18" charset="0"/>
                <a:cs typeface="Times New Roman" pitchFamily="18" charset="0"/>
              </a:rPr>
              <a:t>Sol_Zen_Ang</a:t>
            </a:r>
            <a:r>
              <a:rPr lang="en-US" sz="1000" dirty="0" smtClean="0">
                <a:latin typeface="Times New Roman" pitchFamily="18" charset="0"/>
                <a:cs typeface="Times New Roman" pitchFamily="18" charset="0"/>
              </a:rPr>
              <a:t> = </a:t>
            </a:r>
            <a:r>
              <a:rPr lang="en-US" sz="1000" dirty="0" err="1" smtClean="0">
                <a:latin typeface="Times New Roman" pitchFamily="18" charset="0"/>
                <a:cs typeface="Times New Roman" pitchFamily="18" charset="0"/>
              </a:rPr>
              <a:t>SolZen</a:t>
            </a:r>
            <a:r>
              <a:rPr lang="en-US" sz="1000" dirty="0" smtClean="0">
                <a:latin typeface="Times New Roman" pitchFamily="18" charset="0"/>
                <a:cs typeface="Times New Roman" pitchFamily="18" charset="0"/>
              </a:rPr>
              <a:t>(</a:t>
            </a:r>
            <a:r>
              <a:rPr lang="en-US" sz="1000" dirty="0" err="1" smtClean="0">
                <a:latin typeface="Times New Roman" pitchFamily="18" charset="0"/>
                <a:cs typeface="Times New Roman" pitchFamily="18" charset="0"/>
              </a:rPr>
              <a:t>Elem,Line</a:t>
            </a:r>
            <a:r>
              <a:rPr lang="en-US" sz="1000" dirty="0" smtClean="0">
                <a:latin typeface="Times New Roman" pitchFamily="18" charset="0"/>
                <a:cs typeface="Times New Roman" pitchFamily="18" charset="0"/>
              </a:rPr>
              <a:t>)  </a:t>
            </a:r>
          </a:p>
          <a:p>
            <a:r>
              <a:rPr lang="en-US" sz="1000" dirty="0" smtClean="0">
                <a:latin typeface="Times New Roman" pitchFamily="18" charset="0"/>
                <a:cs typeface="Times New Roman" pitchFamily="18" charset="0"/>
              </a:rPr>
              <a:t>              -:   657:</a:t>
            </a:r>
          </a:p>
          <a:p>
            <a:r>
              <a:rPr lang="en-US" sz="1000" dirty="0" smtClean="0">
                <a:latin typeface="Times New Roman" pitchFamily="18" charset="0"/>
                <a:cs typeface="Times New Roman" pitchFamily="18" charset="0"/>
              </a:rPr>
              <a:t>            </a:t>
            </a:r>
            <a:r>
              <a:rPr lang="en-US" sz="1000" dirty="0" smtClean="0">
                <a:solidFill>
                  <a:srgbClr val="00B050"/>
                </a:solidFill>
                <a:latin typeface="Times New Roman" pitchFamily="18" charset="0"/>
                <a:cs typeface="Times New Roman" pitchFamily="18" charset="0"/>
              </a:rPr>
              <a:t>  -:   658:            !*** does this check need to be done in LZA rather than VZA?</a:t>
            </a:r>
          </a:p>
          <a:p>
            <a:r>
              <a:rPr lang="en-US" sz="1000" dirty="0" smtClean="0">
                <a:latin typeface="Times New Roman" pitchFamily="18" charset="0"/>
                <a:cs typeface="Times New Roman" pitchFamily="18" charset="0"/>
              </a:rPr>
              <a:t>              -:   659:            !--- check for correct sensor and solar geometry</a:t>
            </a:r>
          </a:p>
          <a:p>
            <a:r>
              <a:rPr lang="en-US" sz="1000" dirty="0" smtClean="0">
                <a:latin typeface="Times New Roman" pitchFamily="18" charset="0"/>
                <a:cs typeface="Times New Roman" pitchFamily="18" charset="0"/>
              </a:rPr>
              <a:t>              -:   660:            !IF (</a:t>
            </a:r>
            <a:r>
              <a:rPr lang="en-US" sz="1000" dirty="0" err="1" smtClean="0">
                <a:latin typeface="Times New Roman" pitchFamily="18" charset="0"/>
                <a:cs typeface="Times New Roman" pitchFamily="18" charset="0"/>
              </a:rPr>
              <a:t>Local_Zen_Ang</a:t>
            </a:r>
            <a:r>
              <a:rPr lang="en-US" sz="1000" dirty="0" smtClean="0">
                <a:latin typeface="Times New Roman" pitchFamily="18" charset="0"/>
                <a:cs typeface="Times New Roman" pitchFamily="18" charset="0"/>
              </a:rPr>
              <a:t> &gt;= 65.0) THEN</a:t>
            </a:r>
          </a:p>
          <a:p>
            <a:r>
              <a:rPr lang="en-US" sz="1000" dirty="0" smtClean="0">
                <a:solidFill>
                  <a:srgbClr val="0070C0"/>
                </a:solidFill>
                <a:latin typeface="Times New Roman" pitchFamily="18" charset="0"/>
                <a:cs typeface="Times New Roman" pitchFamily="18" charset="0"/>
              </a:rPr>
              <a:t>  9003969:  661:            IF (</a:t>
            </a:r>
            <a:r>
              <a:rPr lang="en-US" sz="1000" dirty="0" err="1" smtClean="0">
                <a:solidFill>
                  <a:srgbClr val="0070C0"/>
                </a:solidFill>
                <a:latin typeface="Times New Roman" pitchFamily="18" charset="0"/>
                <a:cs typeface="Times New Roman" pitchFamily="18" charset="0"/>
              </a:rPr>
              <a:t>View_Zen_Ang</a:t>
            </a:r>
            <a:r>
              <a:rPr lang="en-US" sz="1000" dirty="0" smtClean="0">
                <a:solidFill>
                  <a:srgbClr val="0070C0"/>
                </a:solidFill>
                <a:latin typeface="Times New Roman" pitchFamily="18" charset="0"/>
                <a:cs typeface="Times New Roman" pitchFamily="18" charset="0"/>
              </a:rPr>
              <a:t> &gt;= 72.0) THEN</a:t>
            </a:r>
          </a:p>
          <a:p>
            <a:r>
              <a:rPr lang="en-US" sz="1000" dirty="0" smtClean="0">
                <a:latin typeface="Times New Roman" pitchFamily="18" charset="0"/>
                <a:cs typeface="Times New Roman" pitchFamily="18" charset="0"/>
              </a:rPr>
              <a:t>     #####:   662:                </a:t>
            </a:r>
            <a:r>
              <a:rPr lang="en-US" sz="1000" dirty="0" err="1" smtClean="0">
                <a:latin typeface="Times New Roman" pitchFamily="18" charset="0"/>
                <a:cs typeface="Times New Roman" pitchFamily="18" charset="0"/>
              </a:rPr>
              <a:t>Num_Pix_Cycle</a:t>
            </a:r>
            <a:r>
              <a:rPr lang="en-US" sz="1000" dirty="0" smtClean="0">
                <a:latin typeface="Times New Roman" pitchFamily="18" charset="0"/>
                <a:cs typeface="Times New Roman" pitchFamily="18" charset="0"/>
              </a:rPr>
              <a:t>=Num_Pix_Cycle+1</a:t>
            </a:r>
          </a:p>
          <a:p>
            <a:r>
              <a:rPr lang="en-US" sz="1000" dirty="0" smtClean="0">
                <a:latin typeface="Times New Roman" pitchFamily="18" charset="0"/>
                <a:cs typeface="Times New Roman" pitchFamily="18" charset="0"/>
              </a:rPr>
              <a:t>              -:   663:            !*** does this check need to be done in LZA rather than VZA</a:t>
            </a:r>
          </a:p>
          <a:p>
            <a:r>
              <a:rPr lang="en-US" sz="1000" dirty="0" smtClean="0">
                <a:latin typeface="Times New Roman" pitchFamily="18" charset="0"/>
                <a:cs typeface="Times New Roman" pitchFamily="18" charset="0"/>
              </a:rPr>
              <a:t>              -:   664:                !--- quality flag set for "Local Zenith Angle &gt;= 72.0“</a:t>
            </a:r>
          </a:p>
          <a:p>
            <a:r>
              <a:rPr lang="en-US" sz="1000" dirty="0" smtClean="0">
                <a:latin typeface="Times New Roman" pitchFamily="18" charset="0"/>
                <a:cs typeface="Times New Roman" pitchFamily="18" charset="0"/>
              </a:rPr>
              <a:t>     </a:t>
            </a:r>
            <a:r>
              <a:rPr lang="en-US" sz="1000" dirty="0" smtClean="0">
                <a:solidFill>
                  <a:srgbClr val="FF0000"/>
                </a:solidFill>
                <a:latin typeface="Times New Roman" pitchFamily="18" charset="0"/>
                <a:cs typeface="Times New Roman" pitchFamily="18" charset="0"/>
              </a:rPr>
              <a:t>#####:   665:                </a:t>
            </a:r>
            <a:r>
              <a:rPr lang="en-US" sz="1000" dirty="0" err="1" smtClean="0">
                <a:solidFill>
                  <a:srgbClr val="FF0000"/>
                </a:solidFill>
                <a:latin typeface="Times New Roman" pitchFamily="18" charset="0"/>
                <a:cs typeface="Times New Roman" pitchFamily="18" charset="0"/>
              </a:rPr>
              <a:t>Quality_Flag</a:t>
            </a:r>
            <a:r>
              <a:rPr lang="en-US" sz="1000" dirty="0" smtClean="0">
                <a:solidFill>
                  <a:srgbClr val="FF0000"/>
                </a:solidFill>
                <a:latin typeface="Times New Roman" pitchFamily="18" charset="0"/>
                <a:cs typeface="Times New Roman" pitchFamily="18" charset="0"/>
              </a:rPr>
              <a:t>(</a:t>
            </a:r>
            <a:r>
              <a:rPr lang="en-US" sz="1000" dirty="0" err="1" smtClean="0">
                <a:solidFill>
                  <a:srgbClr val="FF0000"/>
                </a:solidFill>
                <a:latin typeface="Times New Roman" pitchFamily="18" charset="0"/>
                <a:cs typeface="Times New Roman" pitchFamily="18" charset="0"/>
              </a:rPr>
              <a:t>Elem,Line</a:t>
            </a:r>
            <a:r>
              <a:rPr lang="en-US" sz="1000" dirty="0" smtClean="0">
                <a:solidFill>
                  <a:srgbClr val="FF0000"/>
                </a:solidFill>
                <a:latin typeface="Times New Roman" pitchFamily="18" charset="0"/>
                <a:cs typeface="Times New Roman" pitchFamily="18" charset="0"/>
              </a:rPr>
              <a:t>) = 1</a:t>
            </a:r>
          </a:p>
          <a:p>
            <a:r>
              <a:rPr lang="en-US" sz="1000" dirty="0" smtClean="0">
                <a:latin typeface="Times New Roman" pitchFamily="18" charset="0"/>
                <a:cs typeface="Times New Roman" pitchFamily="18" charset="0"/>
              </a:rPr>
              <a:t>     #####:   666:                CYCLE</a:t>
            </a:r>
          </a:p>
          <a:p>
            <a:r>
              <a:rPr lang="en-US" sz="1000" dirty="0" smtClean="0">
                <a:latin typeface="Times New Roman" pitchFamily="18" charset="0"/>
                <a:cs typeface="Times New Roman" pitchFamily="18" charset="0"/>
              </a:rPr>
              <a:t>              -:   667:            END IF</a:t>
            </a:r>
          </a:p>
          <a:p>
            <a:r>
              <a:rPr lang="en-US" sz="1000" dirty="0" smtClean="0">
                <a:latin typeface="Times New Roman" pitchFamily="18" charset="0"/>
                <a:cs typeface="Times New Roman" pitchFamily="18" charset="0"/>
              </a:rPr>
              <a:t>              -:   668:</a:t>
            </a:r>
            <a:endParaRPr lang="en-US" sz="1000" dirty="0"/>
          </a:p>
        </p:txBody>
      </p:sp>
      <p:sp>
        <p:nvSpPr>
          <p:cNvPr id="20" name="TextBox 19"/>
          <p:cNvSpPr txBox="1"/>
          <p:nvPr/>
        </p:nvSpPr>
        <p:spPr>
          <a:xfrm>
            <a:off x="5029200" y="4953000"/>
            <a:ext cx="4114800" cy="1277273"/>
          </a:xfrm>
          <a:prstGeom prst="rect">
            <a:avLst/>
          </a:prstGeom>
          <a:noFill/>
        </p:spPr>
        <p:txBody>
          <a:bodyPr wrap="square" rtlCol="0">
            <a:spAutoFit/>
          </a:bodyPr>
          <a:lstStyle/>
          <a:p>
            <a:r>
              <a:rPr lang="en-US" sz="1100" dirty="0" smtClean="0">
                <a:latin typeface="Times New Roman" pitchFamily="18" charset="0"/>
                <a:cs typeface="Times New Roman" pitchFamily="18" charset="0"/>
              </a:rPr>
              <a:t>A section of source code for the GOES-R Nighttime Cloud Microphysical Properties algorithm from a ‘</a:t>
            </a:r>
            <a:r>
              <a:rPr lang="en-US" sz="1100" dirty="0" err="1" smtClean="0">
                <a:latin typeface="Times New Roman" pitchFamily="18" charset="0"/>
                <a:cs typeface="Times New Roman" pitchFamily="18" charset="0"/>
              </a:rPr>
              <a:t>Gcov</a:t>
            </a:r>
            <a:r>
              <a:rPr lang="en-US" sz="1100" dirty="0" smtClean="0">
                <a:latin typeface="Times New Roman" pitchFamily="18" charset="0"/>
                <a:cs typeface="Times New Roman" pitchFamily="18" charset="0"/>
              </a:rPr>
              <a:t>’ code coverage file generated by running the algorithm with a scene of MSG-SEVIRI data from 0600 UTC on 1/29/2012.  The green line show a non-executable line of code; the blue line shows an executable line of code and the number of times (9003969) it was executed; and the red line shows an executable line of code that was not executed.</a:t>
            </a:r>
            <a:endParaRPr lang="en-US" sz="1100" dirty="0"/>
          </a:p>
        </p:txBody>
      </p:sp>
    </p:spTree>
    <p:extLst>
      <p:ext uri="{BB962C8B-B14F-4D97-AF65-F5344CB8AC3E}">
        <p14:creationId xmlns:p14="http://schemas.microsoft.com/office/powerpoint/2010/main" val="3997670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Autofit/>
          </a:bodyPr>
          <a:lstStyle/>
          <a:p>
            <a:r>
              <a:rPr lang="en-US" altLang="en-US" sz="1800" b="1" i="1" dirty="0" smtClean="0">
                <a:effectLst>
                  <a:outerShdw blurRad="38100" dist="38100" dir="2700000" algn="tl">
                    <a:srgbClr val="C0C0C0"/>
                  </a:outerShdw>
                </a:effectLst>
              </a:rPr>
              <a:t>Development of Independent Assessment Tool (IAT) at NOAA/NESDIS/STAR/JCSDA</a:t>
            </a:r>
            <a:br>
              <a:rPr lang="en-US" altLang="en-US" sz="1800" b="1" i="1" dirty="0" smtClean="0">
                <a:effectLst>
                  <a:outerShdw blurRad="38100" dist="38100" dir="2700000" algn="tl">
                    <a:srgbClr val="C0C0C0"/>
                  </a:outerShdw>
                </a:effectLst>
              </a:rPr>
            </a:br>
            <a:r>
              <a:rPr lang="en-US" altLang="en-US" sz="1400" i="1" dirty="0" smtClean="0">
                <a:latin typeface="Helvetica" pitchFamily="34" charset="0"/>
              </a:rPr>
              <a:t>Deyong Xu</a:t>
            </a:r>
            <a:r>
              <a:rPr lang="en-US" altLang="en-US" sz="1400" b="1" i="1" dirty="0" smtClean="0">
                <a:latin typeface="Helvetica" pitchFamily="34" charset="0"/>
              </a:rPr>
              <a:t>, </a:t>
            </a:r>
            <a:r>
              <a:rPr lang="en-US" altLang="en-US" sz="1400" i="1" dirty="0" smtClean="0">
                <a:latin typeface="Helvetica" pitchFamily="34" charset="0"/>
              </a:rPr>
              <a:t>V. Krishna Kumar, and Sid Boukabara</a:t>
            </a:r>
            <a:br>
              <a:rPr lang="en-US" altLang="en-US" sz="1400" i="1" dirty="0" smtClean="0">
                <a:latin typeface="Helvetica" pitchFamily="34" charset="0"/>
              </a:rPr>
            </a:br>
            <a:r>
              <a:rPr lang="en-US" altLang="en-US" sz="1400" i="1" dirty="0" smtClean="0">
                <a:latin typeface="Helvetica" pitchFamily="34" charset="0"/>
              </a:rPr>
              <a:t>RTi @ NOAA/NESDIS/STAR/JCSDA</a:t>
            </a:r>
            <a:r>
              <a:rPr lang="en-US" altLang="en-US" sz="1400" i="1" baseline="37000" dirty="0" smtClean="0">
                <a:latin typeface="Helvetica" pitchFamily="34" charset="0"/>
              </a:rPr>
              <a:t/>
            </a:r>
            <a:br>
              <a:rPr lang="en-US" altLang="en-US" sz="1400" i="1" baseline="37000" dirty="0" smtClean="0">
                <a:latin typeface="Helvetica" pitchFamily="34" charset="0"/>
              </a:rPr>
            </a:br>
            <a:endParaRPr lang="en-US" altLang="en-US" sz="1400" i="1" dirty="0">
              <a:effectLst>
                <a:outerShdw blurRad="38100" dist="38100" dir="2700000" algn="tl">
                  <a:srgbClr val="C0C0C0"/>
                </a:outerShdw>
              </a:effectLst>
            </a:endParaRPr>
          </a:p>
        </p:txBody>
      </p:sp>
      <p:sp>
        <p:nvSpPr>
          <p:cNvPr id="13" name="Content Placeholder 12"/>
          <p:cNvSpPr>
            <a:spLocks noGrp="1"/>
          </p:cNvSpPr>
          <p:nvPr>
            <p:ph sz="half" idx="1"/>
          </p:nvPr>
        </p:nvSpPr>
        <p:spPr>
          <a:xfrm>
            <a:off x="152400" y="1874837"/>
            <a:ext cx="4114800" cy="4525963"/>
          </a:xfrm>
        </p:spPr>
        <p:txBody>
          <a:bodyPr>
            <a:normAutofit/>
          </a:bodyPr>
          <a:lstStyle/>
          <a:p>
            <a:r>
              <a:rPr lang="en-US" sz="1400" b="1" dirty="0" smtClean="0"/>
              <a:t>Development of Independent Assessment Tool (IAT) at NOAA/NESDIS/STAR/JCSDA</a:t>
            </a:r>
            <a:endParaRPr lang="en-US" b="1" dirty="0" smtClean="0"/>
          </a:p>
          <a:p>
            <a:pPr lvl="1"/>
            <a:r>
              <a:rPr lang="en-US" sz="1600" dirty="0" smtClean="0">
                <a:solidFill>
                  <a:schemeClr val="tx1"/>
                </a:solidFill>
              </a:rPr>
              <a:t>Integrate multiple existing validation tools into one place (IAT) and migrate them to various system such as ZEUS.</a:t>
            </a:r>
          </a:p>
          <a:p>
            <a:pPr lvl="1"/>
            <a:r>
              <a:rPr lang="en-US" sz="1600" dirty="0" smtClean="0">
                <a:solidFill>
                  <a:schemeClr val="tx1"/>
                </a:solidFill>
              </a:rPr>
              <a:t>Standardize the configuration of each IAT package, including I/O, utilities, compiler, etc. to facilitate the usage of IAT packages.</a:t>
            </a:r>
          </a:p>
          <a:p>
            <a:pPr lvl="1"/>
            <a:r>
              <a:rPr lang="en-US" sz="1600" dirty="0" smtClean="0">
                <a:solidFill>
                  <a:schemeClr val="tx1"/>
                </a:solidFill>
              </a:rPr>
              <a:t>Develop Java GUI to run these IAT packages to relieve the burden of setting these IAT packages from researchers.</a:t>
            </a:r>
          </a:p>
        </p:txBody>
      </p:sp>
      <p:sp>
        <p:nvSpPr>
          <p:cNvPr id="9" name="Date Placeholder 8"/>
          <p:cNvSpPr>
            <a:spLocks noGrp="1"/>
          </p:cNvSpPr>
          <p:nvPr>
            <p:ph type="dt" sz="half" idx="10"/>
          </p:nvPr>
        </p:nvSpPr>
        <p:spPr/>
        <p:txBody>
          <a:bodyPr/>
          <a:lstStyle/>
          <a:p>
            <a:r>
              <a:rPr lang="en-US" dirty="0" smtClean="0"/>
              <a:t>4-8 January 2015</a:t>
            </a:r>
            <a:endParaRPr lang="en-US" dirty="0"/>
          </a:p>
        </p:txBody>
      </p:sp>
      <p:sp>
        <p:nvSpPr>
          <p:cNvPr id="10" name="Footer Placeholder 9"/>
          <p:cNvSpPr>
            <a:spLocks noGrp="1"/>
          </p:cNvSpPr>
          <p:nvPr>
            <p:ph type="ftr" sz="quarter" idx="11"/>
          </p:nvPr>
        </p:nvSpPr>
        <p:spPr/>
        <p:txBody>
          <a:bodyPr/>
          <a:lstStyle/>
          <a:p>
            <a:r>
              <a:rPr lang="en-US" dirty="0" smtClean="0"/>
              <a:t>95th AMS Annual Meeting - Phoenix, AZ</a:t>
            </a:r>
            <a:endParaRPr lang="en-US" dirty="0"/>
          </a:p>
        </p:txBody>
      </p:sp>
      <p:sp>
        <p:nvSpPr>
          <p:cNvPr id="11" name="Slide Number Placeholder 10"/>
          <p:cNvSpPr>
            <a:spLocks noGrp="1"/>
          </p:cNvSpPr>
          <p:nvPr>
            <p:ph type="sldNum" sz="quarter" idx="12"/>
          </p:nvPr>
        </p:nvSpPr>
        <p:spPr/>
        <p:txBody>
          <a:bodyPr/>
          <a:lstStyle/>
          <a:p>
            <a:fld id="{09B8BF32-6F5A-422F-A146-B65F2B98D5BA}" type="slidenum">
              <a:rPr lang="en-US" smtClean="0"/>
              <a:pPr/>
              <a:t>14</a:t>
            </a:fld>
            <a:endParaRPr lang="en-US" dirty="0"/>
          </a:p>
        </p:txBody>
      </p:sp>
      <p:sp>
        <p:nvSpPr>
          <p:cNvPr id="15" name="TextBox 14"/>
          <p:cNvSpPr txBox="1"/>
          <p:nvPr/>
        </p:nvSpPr>
        <p:spPr>
          <a:xfrm>
            <a:off x="1295400" y="1371600"/>
            <a:ext cx="5352106" cy="307777"/>
          </a:xfrm>
          <a:prstGeom prst="rect">
            <a:avLst/>
          </a:prstGeom>
          <a:noFill/>
        </p:spPr>
        <p:txBody>
          <a:bodyPr wrap="none" rtlCol="0">
            <a:spAutoFit/>
          </a:bodyPr>
          <a:lstStyle/>
          <a:p>
            <a:r>
              <a:rPr lang="en-US" sz="1400" dirty="0" smtClean="0"/>
              <a:t>The third Symposium on the Joint Center for Satellite Data Assimilation</a:t>
            </a:r>
            <a:endParaRPr lang="en-US" sz="1400" dirty="0">
              <a:solidFill>
                <a:srgbClr val="FF0000"/>
              </a:solidFill>
            </a:endParaRPr>
          </a:p>
        </p:txBody>
      </p:sp>
      <p:pic>
        <p:nvPicPr>
          <p:cNvPr id="17" name="Picture 3"/>
          <p:cNvPicPr>
            <a:picLocks noChangeAspect="1" noChangeArrowheads="1"/>
          </p:cNvPicPr>
          <p:nvPr/>
        </p:nvPicPr>
        <p:blipFill>
          <a:blip r:embed="rId2" cstate="print"/>
          <a:srcRect/>
          <a:stretch>
            <a:fillRect/>
          </a:stretch>
        </p:blipFill>
        <p:spPr bwMode="auto">
          <a:xfrm>
            <a:off x="4495800" y="1855274"/>
            <a:ext cx="4025437" cy="3631126"/>
          </a:xfrm>
          <a:prstGeom prst="rect">
            <a:avLst/>
          </a:prstGeom>
          <a:noFill/>
          <a:ln w="9525">
            <a:noFill/>
            <a:miter lim="800000"/>
            <a:headEnd/>
            <a:tailEnd/>
          </a:ln>
        </p:spPr>
      </p:pic>
    </p:spTree>
    <p:extLst>
      <p:ext uri="{BB962C8B-B14F-4D97-AF65-F5344CB8AC3E}">
        <p14:creationId xmlns:p14="http://schemas.microsoft.com/office/powerpoint/2010/main" val="3497521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diurnal_range_201405.png"/>
          <p:cNvPicPr>
            <a:picLocks noChangeAspect="1"/>
          </p:cNvPicPr>
          <p:nvPr/>
        </p:nvPicPr>
        <p:blipFill>
          <a:blip r:embed="rId2" cstate="print"/>
          <a:stretch>
            <a:fillRect/>
          </a:stretch>
        </p:blipFill>
        <p:spPr>
          <a:xfrm>
            <a:off x="4114800" y="3970019"/>
            <a:ext cx="5029200" cy="2887981"/>
          </a:xfrm>
          <a:prstGeom prst="rect">
            <a:avLst/>
          </a:prstGeom>
        </p:spPr>
      </p:pic>
      <p:sp>
        <p:nvSpPr>
          <p:cNvPr id="12" name="Title 11"/>
          <p:cNvSpPr>
            <a:spLocks noGrp="1"/>
          </p:cNvSpPr>
          <p:nvPr>
            <p:ph type="title"/>
          </p:nvPr>
        </p:nvSpPr>
        <p:spPr>
          <a:xfrm>
            <a:off x="0" y="609600"/>
            <a:ext cx="9144000" cy="838200"/>
          </a:xfrm>
        </p:spPr>
        <p:txBody>
          <a:bodyPr>
            <a:normAutofit fontScale="90000"/>
          </a:bodyPr>
          <a:lstStyle/>
          <a:p>
            <a:r>
              <a:rPr lang="en-US" sz="2300" b="1" dirty="0" smtClean="0">
                <a:solidFill>
                  <a:srgbClr val="000099"/>
                </a:solidFill>
              </a:rPr>
              <a:t>Issues in Developing and Validating Satellite Land Surface Temperature Product</a:t>
            </a:r>
            <a:r>
              <a:rPr lang="en-US" sz="2400" dirty="0" smtClean="0">
                <a:solidFill>
                  <a:srgbClr val="000099"/>
                </a:solidFill>
              </a:rPr>
              <a:t/>
            </a:r>
            <a:br>
              <a:rPr lang="en-US" sz="2400" dirty="0" smtClean="0">
                <a:solidFill>
                  <a:srgbClr val="000099"/>
                </a:solidFill>
              </a:rPr>
            </a:br>
            <a:r>
              <a:rPr lang="en-US" sz="1600" dirty="0" err="1" smtClean="0">
                <a:solidFill>
                  <a:schemeClr val="tx1"/>
                </a:solidFill>
              </a:rPr>
              <a:t>Yunyue</a:t>
            </a:r>
            <a:r>
              <a:rPr lang="en-US" sz="1600" dirty="0" smtClean="0">
                <a:solidFill>
                  <a:schemeClr val="tx1"/>
                </a:solidFill>
              </a:rPr>
              <a:t> Yu, Ivan </a:t>
            </a:r>
            <a:r>
              <a:rPr lang="en-US" sz="1600" dirty="0" err="1" smtClean="0">
                <a:solidFill>
                  <a:schemeClr val="tx1"/>
                </a:solidFill>
              </a:rPr>
              <a:t>Csiszar</a:t>
            </a:r>
            <a:r>
              <a:rPr lang="en-US" sz="1600" dirty="0" smtClean="0">
                <a:solidFill>
                  <a:schemeClr val="tx1"/>
                </a:solidFill>
              </a:rPr>
              <a:t>, NOAA/NESDIS/STAR</a:t>
            </a:r>
            <a:br>
              <a:rPr lang="en-US" sz="1600" dirty="0" smtClean="0">
                <a:solidFill>
                  <a:schemeClr val="tx1"/>
                </a:solidFill>
              </a:rPr>
            </a:br>
            <a:r>
              <a:rPr lang="en-US" sz="1600" dirty="0" smtClean="0">
                <a:solidFill>
                  <a:schemeClr val="tx1"/>
                </a:solidFill>
              </a:rPr>
              <a:t> </a:t>
            </a:r>
            <a:r>
              <a:rPr lang="en-US" sz="1600" dirty="0" err="1" smtClean="0">
                <a:solidFill>
                  <a:schemeClr val="tx1"/>
                </a:solidFill>
              </a:rPr>
              <a:t>Yuling</a:t>
            </a:r>
            <a:r>
              <a:rPr lang="en-US" sz="1600" dirty="0" smtClean="0">
                <a:solidFill>
                  <a:schemeClr val="tx1"/>
                </a:solidFill>
              </a:rPr>
              <a:t> Liu, </a:t>
            </a:r>
            <a:r>
              <a:rPr lang="en-US" sz="1600" dirty="0" err="1" smtClean="0">
                <a:solidFill>
                  <a:schemeClr val="tx1"/>
                </a:solidFill>
              </a:rPr>
              <a:t>Peng</a:t>
            </a:r>
            <a:r>
              <a:rPr lang="en-US" sz="1600" dirty="0" smtClean="0">
                <a:solidFill>
                  <a:schemeClr val="tx1"/>
                </a:solidFill>
              </a:rPr>
              <a:t> </a:t>
            </a:r>
            <a:r>
              <a:rPr lang="en-US" sz="1600" dirty="0" err="1" smtClean="0">
                <a:solidFill>
                  <a:schemeClr val="tx1"/>
                </a:solidFill>
              </a:rPr>
              <a:t>yu</a:t>
            </a:r>
            <a:r>
              <a:rPr lang="en-US" sz="1600" dirty="0" smtClean="0">
                <a:solidFill>
                  <a:schemeClr val="tx1"/>
                </a:solidFill>
              </a:rPr>
              <a:t>, </a:t>
            </a:r>
            <a:r>
              <a:rPr lang="en-US" sz="1600" dirty="0" err="1" smtClean="0">
                <a:solidFill>
                  <a:schemeClr val="tx1"/>
                </a:solidFill>
              </a:rPr>
              <a:t>Zhuo</a:t>
            </a:r>
            <a:r>
              <a:rPr lang="en-US" sz="1600" dirty="0" smtClean="0">
                <a:solidFill>
                  <a:schemeClr val="tx1"/>
                </a:solidFill>
              </a:rPr>
              <a:t> Wang, UMD/ESSIC/CICS </a:t>
            </a:r>
            <a:endParaRPr lang="en-US" dirty="0"/>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dirty="0" smtClean="0"/>
              <a:t>95th AMS Annual Meeting - Phoenix, AZ</a:t>
            </a:r>
            <a:endParaRPr lang="en-US" dirty="0"/>
          </a:p>
        </p:txBody>
      </p:sp>
      <p:sp>
        <p:nvSpPr>
          <p:cNvPr id="11" name="Slide Number Placeholder 10"/>
          <p:cNvSpPr>
            <a:spLocks noGrp="1"/>
          </p:cNvSpPr>
          <p:nvPr>
            <p:ph type="sldNum" sz="quarter" idx="12"/>
          </p:nvPr>
        </p:nvSpPr>
        <p:spPr/>
        <p:txBody>
          <a:bodyPr/>
          <a:lstStyle/>
          <a:p>
            <a:fld id="{09B8BF32-6F5A-422F-A146-B65F2B98D5BA}" type="slidenum">
              <a:rPr lang="en-US" smtClean="0"/>
              <a:pPr/>
              <a:t>15</a:t>
            </a:fld>
            <a:endParaRPr lang="en-US"/>
          </a:p>
        </p:txBody>
      </p:sp>
      <p:sp>
        <p:nvSpPr>
          <p:cNvPr id="15" name="TextBox 14"/>
          <p:cNvSpPr txBox="1"/>
          <p:nvPr/>
        </p:nvSpPr>
        <p:spPr>
          <a:xfrm>
            <a:off x="0" y="1447800"/>
            <a:ext cx="9174306" cy="276999"/>
          </a:xfrm>
          <a:prstGeom prst="rect">
            <a:avLst/>
          </a:prstGeom>
          <a:noFill/>
        </p:spPr>
        <p:txBody>
          <a:bodyPr wrap="none" rtlCol="0">
            <a:spAutoFit/>
          </a:bodyPr>
          <a:lstStyle/>
          <a:p>
            <a:r>
              <a:rPr lang="en-US" sz="1200" dirty="0" smtClean="0"/>
              <a:t>Presentation in the American Meteorological Society’s 11th Annual Symposium on New Generation Operational Environmental Satellite Systems</a:t>
            </a:r>
            <a:endParaRPr lang="en-US" sz="1200" dirty="0">
              <a:solidFill>
                <a:srgbClr val="FF0000"/>
              </a:solidFill>
            </a:endParaRPr>
          </a:p>
        </p:txBody>
      </p:sp>
      <p:sp>
        <p:nvSpPr>
          <p:cNvPr id="17" name="Content Placeholder 2"/>
          <p:cNvSpPr>
            <a:spLocks noGrp="1"/>
          </p:cNvSpPr>
          <p:nvPr>
            <p:ph idx="1"/>
          </p:nvPr>
        </p:nvSpPr>
        <p:spPr>
          <a:xfrm>
            <a:off x="1" y="1676400"/>
            <a:ext cx="4953000" cy="2057400"/>
          </a:xfrm>
        </p:spPr>
        <p:txBody>
          <a:bodyPr>
            <a:normAutofit/>
          </a:bodyPr>
          <a:lstStyle/>
          <a:p>
            <a:pPr marL="233363" lvl="1" indent="-233363">
              <a:lnSpc>
                <a:spcPct val="150000"/>
              </a:lnSpc>
              <a:buNone/>
            </a:pPr>
            <a:r>
              <a:rPr lang="en-US" sz="1600" b="1" i="1" dirty="0" smtClean="0">
                <a:solidFill>
                  <a:srgbClr val="00339A"/>
                </a:solidFill>
              </a:rPr>
              <a:t>Issues in LST Algorithm Development</a:t>
            </a:r>
          </a:p>
          <a:p>
            <a:pPr marL="457200" lvl="2" indent="-404813">
              <a:lnSpc>
                <a:spcPct val="120000"/>
              </a:lnSpc>
            </a:pPr>
            <a:r>
              <a:rPr lang="en-US" sz="1200" dirty="0" smtClean="0">
                <a:solidFill>
                  <a:srgbClr val="00339A"/>
                </a:solidFill>
              </a:rPr>
              <a:t>Emissivity sensitivity</a:t>
            </a:r>
          </a:p>
          <a:p>
            <a:pPr marL="457200" lvl="2" indent="-404813">
              <a:lnSpc>
                <a:spcPct val="120000"/>
              </a:lnSpc>
            </a:pPr>
            <a:r>
              <a:rPr lang="en-US" sz="1200" dirty="0" smtClean="0">
                <a:solidFill>
                  <a:srgbClr val="00339A"/>
                </a:solidFill>
              </a:rPr>
              <a:t>Spatial heterogeneity </a:t>
            </a:r>
          </a:p>
          <a:p>
            <a:pPr marL="457200" lvl="2" indent="-404813">
              <a:lnSpc>
                <a:spcPct val="120000"/>
              </a:lnSpc>
            </a:pPr>
            <a:r>
              <a:rPr lang="en-US" sz="1200" dirty="0" smtClean="0">
                <a:solidFill>
                  <a:srgbClr val="00339A"/>
                </a:solidFill>
              </a:rPr>
              <a:t>Temporal variation</a:t>
            </a:r>
          </a:p>
          <a:p>
            <a:pPr marL="457200" lvl="2" indent="-404813">
              <a:lnSpc>
                <a:spcPct val="120000"/>
              </a:lnSpc>
            </a:pPr>
            <a:r>
              <a:rPr lang="en-US" sz="1200" dirty="0" smtClean="0">
                <a:solidFill>
                  <a:srgbClr val="00339A"/>
                </a:solidFill>
              </a:rPr>
              <a:t>Atmospheric difference</a:t>
            </a:r>
          </a:p>
          <a:p>
            <a:pPr marL="457200" lvl="2" indent="-404813">
              <a:lnSpc>
                <a:spcPct val="120000"/>
              </a:lnSpc>
            </a:pPr>
            <a:r>
              <a:rPr lang="en-US" sz="1200" dirty="0" smtClean="0">
                <a:solidFill>
                  <a:srgbClr val="00339A"/>
                </a:solidFill>
              </a:rPr>
              <a:t>Cloud contamination </a:t>
            </a:r>
          </a:p>
        </p:txBody>
      </p:sp>
      <p:sp>
        <p:nvSpPr>
          <p:cNvPr id="18" name="Content Placeholder 2"/>
          <p:cNvSpPr txBox="1">
            <a:spLocks/>
          </p:cNvSpPr>
          <p:nvPr/>
        </p:nvSpPr>
        <p:spPr>
          <a:xfrm>
            <a:off x="1" y="3352800"/>
            <a:ext cx="4114799" cy="4132447"/>
          </a:xfrm>
          <a:prstGeom prst="rect">
            <a:avLst/>
          </a:prstGeom>
        </p:spPr>
        <p:txBody>
          <a:bodyPr vert="horz" lIns="91440" tIns="45720" rIns="91440" bIns="45720" rtlCol="0">
            <a:normAutofit/>
          </a:bodyPr>
          <a:lstStyle/>
          <a:p>
            <a:pPr marL="742950" lvl="1" indent="-742950" defTabSz="914400">
              <a:lnSpc>
                <a:spcPct val="150000"/>
              </a:lnSpc>
              <a:spcBef>
                <a:spcPct val="20000"/>
              </a:spcBef>
            </a:pPr>
            <a:r>
              <a:rPr lang="en-US" sz="1700" b="1" i="1" dirty="0" smtClean="0">
                <a:solidFill>
                  <a:srgbClr val="00339A"/>
                </a:solidFill>
              </a:rPr>
              <a:t>Issues in LST Product Validation </a:t>
            </a:r>
          </a:p>
          <a:p>
            <a:pPr marL="463550" lvl="1" indent="-404813" defTabSz="914400">
              <a:lnSpc>
                <a:spcPct val="150000"/>
              </a:lnSpc>
              <a:spcBef>
                <a:spcPct val="20000"/>
              </a:spcBef>
              <a:buFont typeface="Arial" pitchFamily="34" charset="0"/>
              <a:buChar char="–"/>
              <a:defRPr/>
            </a:pPr>
            <a:r>
              <a:rPr lang="en-US" sz="1400" dirty="0" smtClean="0">
                <a:solidFill>
                  <a:srgbClr val="00339A"/>
                </a:solidFill>
              </a:rPr>
              <a:t>In-situ validation</a:t>
            </a:r>
          </a:p>
          <a:p>
            <a:pPr marL="688975" lvl="2" indent="-225425" defTabSz="914400">
              <a:lnSpc>
                <a:spcPct val="120000"/>
              </a:lnSpc>
              <a:spcBef>
                <a:spcPct val="20000"/>
              </a:spcBef>
              <a:buFont typeface="Arial" pitchFamily="34" charset="0"/>
              <a:buChar char="•"/>
              <a:defRPr/>
            </a:pPr>
            <a:r>
              <a:rPr lang="en-US" sz="1300" dirty="0" smtClean="0">
                <a:solidFill>
                  <a:srgbClr val="00339A"/>
                </a:solidFill>
              </a:rPr>
              <a:t>Spatial heterogeneity: spot-pixel difference</a:t>
            </a:r>
          </a:p>
          <a:p>
            <a:pPr marL="688975" lvl="2" indent="-225425" defTabSz="914400">
              <a:lnSpc>
                <a:spcPct val="120000"/>
              </a:lnSpc>
              <a:spcBef>
                <a:spcPct val="20000"/>
              </a:spcBef>
              <a:buFont typeface="Arial" pitchFamily="34" charset="0"/>
              <a:buChar char="•"/>
              <a:defRPr/>
            </a:pPr>
            <a:r>
              <a:rPr lang="en-US" sz="1300" dirty="0" smtClean="0">
                <a:solidFill>
                  <a:srgbClr val="00339A"/>
                </a:solidFill>
              </a:rPr>
              <a:t>Temporal variation: time match restriction</a:t>
            </a:r>
          </a:p>
          <a:p>
            <a:pPr marL="688975" lvl="2" indent="-225425" defTabSz="914400">
              <a:lnSpc>
                <a:spcPct val="120000"/>
              </a:lnSpc>
              <a:spcBef>
                <a:spcPct val="20000"/>
              </a:spcBef>
              <a:buFont typeface="Arial" pitchFamily="34" charset="0"/>
              <a:buChar char="•"/>
              <a:defRPr/>
            </a:pPr>
            <a:r>
              <a:rPr lang="en-US" sz="1300" dirty="0" smtClean="0">
                <a:solidFill>
                  <a:srgbClr val="00339A"/>
                </a:solidFill>
              </a:rPr>
              <a:t>In-situ LST estimation: data quality, emissivity issue</a:t>
            </a:r>
          </a:p>
          <a:p>
            <a:pPr marL="463550" lvl="1" indent="-463550" defTabSz="914400">
              <a:lnSpc>
                <a:spcPct val="120000"/>
              </a:lnSpc>
              <a:spcBef>
                <a:spcPct val="20000"/>
              </a:spcBef>
              <a:buFont typeface="Arial" pitchFamily="34" charset="0"/>
              <a:buChar char="–"/>
              <a:defRPr/>
            </a:pPr>
            <a:r>
              <a:rPr lang="en-US" sz="1400" dirty="0" smtClean="0">
                <a:solidFill>
                  <a:srgbClr val="00339A"/>
                </a:solidFill>
              </a:rPr>
              <a:t>Cross-satellite comparison </a:t>
            </a:r>
          </a:p>
          <a:p>
            <a:pPr marL="688975" lvl="2" indent="-225425" defTabSz="914400">
              <a:lnSpc>
                <a:spcPct val="120000"/>
              </a:lnSpc>
              <a:spcBef>
                <a:spcPct val="20000"/>
              </a:spcBef>
              <a:buFont typeface="Arial" pitchFamily="34" charset="0"/>
              <a:buChar char="•"/>
              <a:defRPr/>
            </a:pPr>
            <a:r>
              <a:rPr lang="en-US" sz="1200" dirty="0" smtClean="0">
                <a:solidFill>
                  <a:srgbClr val="00339A"/>
                </a:solidFill>
              </a:rPr>
              <a:t>Data gridding: aggregation process</a:t>
            </a:r>
          </a:p>
          <a:p>
            <a:pPr marL="688975" lvl="2" indent="-225425" defTabSz="914400">
              <a:lnSpc>
                <a:spcPct val="120000"/>
              </a:lnSpc>
              <a:spcBef>
                <a:spcPct val="20000"/>
              </a:spcBef>
              <a:buFont typeface="Arial" pitchFamily="34" charset="0"/>
              <a:buChar char="•"/>
              <a:defRPr/>
            </a:pPr>
            <a:r>
              <a:rPr lang="en-US" sz="1200" dirty="0" smtClean="0">
                <a:solidFill>
                  <a:srgbClr val="00339A"/>
                </a:solidFill>
              </a:rPr>
              <a:t>Time match</a:t>
            </a:r>
          </a:p>
          <a:p>
            <a:pPr marL="688975" lvl="2" indent="-225425" defTabSz="914400">
              <a:lnSpc>
                <a:spcPct val="120000"/>
              </a:lnSpc>
              <a:spcBef>
                <a:spcPct val="20000"/>
              </a:spcBef>
              <a:buFont typeface="Arial" pitchFamily="34" charset="0"/>
              <a:buChar char="•"/>
              <a:defRPr/>
            </a:pPr>
            <a:r>
              <a:rPr lang="en-US" sz="1200" dirty="0" smtClean="0">
                <a:solidFill>
                  <a:srgbClr val="00339A"/>
                </a:solidFill>
              </a:rPr>
              <a:t>BRDF impact</a:t>
            </a:r>
          </a:p>
        </p:txBody>
      </p:sp>
      <p:pic>
        <p:nvPicPr>
          <p:cNvPr id="19" name="Picture 18" descr="viirs_lst_day_ani.gif"/>
          <p:cNvPicPr>
            <a:picLocks noChangeAspect="1"/>
          </p:cNvPicPr>
          <p:nvPr/>
        </p:nvPicPr>
        <p:blipFill>
          <a:blip r:embed="rId3" cstate="print"/>
          <a:stretch>
            <a:fillRect/>
          </a:stretch>
        </p:blipFill>
        <p:spPr>
          <a:xfrm>
            <a:off x="4114800" y="1676400"/>
            <a:ext cx="5029200" cy="2743200"/>
          </a:xfrm>
          <a:prstGeom prst="rect">
            <a:avLst/>
          </a:prstGeom>
        </p:spPr>
      </p:pic>
    </p:spTree>
    <p:extLst>
      <p:ext uri="{BB962C8B-B14F-4D97-AF65-F5344CB8AC3E}">
        <p14:creationId xmlns:p14="http://schemas.microsoft.com/office/powerpoint/2010/main" val="2545178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CICS-MD</a:t>
            </a:r>
            <a:endParaRPr lang="en-US" dirty="0"/>
          </a:p>
        </p:txBody>
      </p:sp>
      <p:sp>
        <p:nvSpPr>
          <p:cNvPr id="3" name="Content Placeholder 2"/>
          <p:cNvSpPr>
            <a:spLocks noGrp="1"/>
          </p:cNvSpPr>
          <p:nvPr>
            <p:ph sz="half" idx="1"/>
          </p:nvPr>
        </p:nvSpPr>
        <p:spPr/>
        <p:txBody>
          <a:bodyPr/>
          <a:lstStyle/>
          <a:p>
            <a:r>
              <a:rPr lang="en-US" dirty="0" err="1"/>
              <a:t>Bitzer</a:t>
            </a:r>
            <a:r>
              <a:rPr lang="en-US" dirty="0"/>
              <a:t>, Phillip</a:t>
            </a:r>
          </a:p>
          <a:p>
            <a:r>
              <a:rPr lang="en-US" dirty="0"/>
              <a:t>Casey, Sean</a:t>
            </a:r>
          </a:p>
          <a:p>
            <a:r>
              <a:rPr lang="en-US" dirty="0"/>
              <a:t>Chen, Yong (2)</a:t>
            </a:r>
          </a:p>
          <a:p>
            <a:r>
              <a:rPr lang="en-US" dirty="0" err="1" smtClean="0"/>
              <a:t>Folmer</a:t>
            </a:r>
            <a:r>
              <a:rPr lang="en-US" dirty="0"/>
              <a:t>, Michael</a:t>
            </a:r>
          </a:p>
          <a:p>
            <a:r>
              <a:rPr lang="en-US" dirty="0"/>
              <a:t>Kenney, Melissa (2)</a:t>
            </a:r>
          </a:p>
          <a:p>
            <a:r>
              <a:rPr lang="en-US" dirty="0"/>
              <a:t>Liu, Yuling</a:t>
            </a:r>
          </a:p>
          <a:p>
            <a:pPr marL="0" indent="0">
              <a:buNone/>
            </a:pPr>
            <a:endParaRPr lang="en-US" dirty="0"/>
          </a:p>
        </p:txBody>
      </p:sp>
      <p:sp>
        <p:nvSpPr>
          <p:cNvPr id="4" name="Content Placeholder 3"/>
          <p:cNvSpPr>
            <a:spLocks noGrp="1"/>
          </p:cNvSpPr>
          <p:nvPr>
            <p:ph sz="half" idx="2"/>
          </p:nvPr>
        </p:nvSpPr>
        <p:spPr/>
        <p:txBody>
          <a:bodyPr/>
          <a:lstStyle/>
          <a:p>
            <a:r>
              <a:rPr lang="en-US" dirty="0"/>
              <a:t>Lukens, Katherine</a:t>
            </a:r>
          </a:p>
          <a:p>
            <a:r>
              <a:rPr lang="en-US" dirty="0" err="1" smtClean="0"/>
              <a:t>Moradi</a:t>
            </a:r>
            <a:r>
              <a:rPr lang="en-US" dirty="0"/>
              <a:t>, Isaac</a:t>
            </a:r>
          </a:p>
          <a:p>
            <a:r>
              <a:rPr lang="en-US" dirty="0"/>
              <a:t>O’Brien, Katherine</a:t>
            </a:r>
          </a:p>
          <a:p>
            <a:r>
              <a:rPr lang="en-US" dirty="0"/>
              <a:t>Wang, Likun</a:t>
            </a:r>
          </a:p>
          <a:p>
            <a:r>
              <a:rPr lang="en-US" dirty="0"/>
              <a:t>Yang, Wenze</a:t>
            </a:r>
          </a:p>
          <a:p>
            <a:r>
              <a:rPr lang="en-US" dirty="0"/>
              <a:t>Yoo, Hyelim</a:t>
            </a:r>
          </a:p>
          <a:p>
            <a:pPr marL="0" indent="0">
              <a:buNone/>
            </a:pPr>
            <a:endParaRPr lang="en-US" dirty="0"/>
          </a:p>
        </p:txBody>
      </p:sp>
      <p:sp>
        <p:nvSpPr>
          <p:cNvPr id="5" name="Date Placeholder 4"/>
          <p:cNvSpPr>
            <a:spLocks noGrp="1"/>
          </p:cNvSpPr>
          <p:nvPr>
            <p:ph type="dt" sz="half" idx="10"/>
          </p:nvPr>
        </p:nvSpPr>
        <p:spPr/>
        <p:txBody>
          <a:bodyPr/>
          <a:lstStyle/>
          <a:p>
            <a:r>
              <a:rPr lang="en-US" smtClean="0"/>
              <a:t>4-8 January 2015</a:t>
            </a:r>
            <a:endParaRPr lang="en-US"/>
          </a:p>
        </p:txBody>
      </p:sp>
      <p:sp>
        <p:nvSpPr>
          <p:cNvPr id="6" name="Footer Placeholder 5"/>
          <p:cNvSpPr>
            <a:spLocks noGrp="1"/>
          </p:cNvSpPr>
          <p:nvPr>
            <p:ph type="ftr" sz="quarter" idx="11"/>
          </p:nvPr>
        </p:nvSpPr>
        <p:spPr/>
        <p:txBody>
          <a:bodyPr/>
          <a:lstStyle/>
          <a:p>
            <a:r>
              <a:rPr lang="en-US" dirty="0" smtClean="0"/>
              <a:t>95th AMS Annual Meeting - Phoenix, AZ</a:t>
            </a:r>
            <a:endParaRPr lang="en-US" dirty="0"/>
          </a:p>
        </p:txBody>
      </p:sp>
      <p:sp>
        <p:nvSpPr>
          <p:cNvPr id="7" name="Slide Number Placeholder 6"/>
          <p:cNvSpPr>
            <a:spLocks noGrp="1"/>
          </p:cNvSpPr>
          <p:nvPr>
            <p:ph type="sldNum" sz="quarter" idx="12"/>
          </p:nvPr>
        </p:nvSpPr>
        <p:spPr/>
        <p:txBody>
          <a:bodyPr/>
          <a:lstStyle/>
          <a:p>
            <a:fld id="{09B8BF32-6F5A-422F-A146-B65F2B98D5BA}" type="slidenum">
              <a:rPr lang="en-US" smtClean="0"/>
              <a:pPr/>
              <a:t>16</a:t>
            </a:fld>
            <a:endParaRPr lang="en-US"/>
          </a:p>
        </p:txBody>
      </p:sp>
    </p:spTree>
    <p:extLst>
      <p:ext uri="{BB962C8B-B14F-4D97-AF65-F5344CB8AC3E}">
        <p14:creationId xmlns:p14="http://schemas.microsoft.com/office/powerpoint/2010/main" val="3717505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Autofit/>
          </a:bodyPr>
          <a:lstStyle/>
          <a:p>
            <a:r>
              <a:rPr lang="en-US" sz="3200" dirty="0"/>
              <a:t>Determination of Detection Efficiency of Lightning Detection Systems using Bayesian Analysis</a:t>
            </a:r>
          </a:p>
        </p:txBody>
      </p:sp>
      <p:sp>
        <p:nvSpPr>
          <p:cNvPr id="13" name="Content Placeholder 12"/>
          <p:cNvSpPr>
            <a:spLocks noGrp="1"/>
          </p:cNvSpPr>
          <p:nvPr>
            <p:ph sz="half" idx="1"/>
          </p:nvPr>
        </p:nvSpPr>
        <p:spPr/>
        <p:txBody>
          <a:bodyPr>
            <a:normAutofit fontScale="92500" lnSpcReduction="20000"/>
          </a:bodyPr>
          <a:lstStyle/>
          <a:p>
            <a:r>
              <a:rPr lang="en-US" dirty="0" smtClean="0"/>
              <a:t>LIS detects 53% of ENTLN lightning discharges</a:t>
            </a:r>
          </a:p>
          <a:p>
            <a:pPr lvl="1"/>
            <a:r>
              <a:rPr lang="en-US" dirty="0" smtClean="0"/>
              <a:t>uniform in space and time</a:t>
            </a:r>
          </a:p>
          <a:p>
            <a:r>
              <a:rPr lang="en-US" dirty="0" smtClean="0"/>
              <a:t>ENTLN detects 6% of LIS lightning discharges globally</a:t>
            </a:r>
          </a:p>
          <a:p>
            <a:pPr lvl="1"/>
            <a:r>
              <a:rPr lang="en-US" dirty="0" smtClean="0"/>
              <a:t>27% near North America</a:t>
            </a:r>
          </a:p>
          <a:p>
            <a:r>
              <a:rPr lang="en-US" dirty="0" smtClean="0"/>
              <a:t>Of all lightning discharges in North America in 2013, LIS detects 81%, ENTLN 41%</a:t>
            </a:r>
          </a:p>
          <a:p>
            <a:r>
              <a:rPr lang="en-US" dirty="0" smtClean="0"/>
              <a:t>Space based instruments to detect lightning outperform ground based instruments</a:t>
            </a:r>
            <a:endParaRPr lang="en-US" dirty="0"/>
          </a:p>
        </p:txBody>
      </p:sp>
      <p:sp>
        <p:nvSpPr>
          <p:cNvPr id="9" name="Date Placeholder 8"/>
          <p:cNvSpPr>
            <a:spLocks noGrp="1"/>
          </p:cNvSpPr>
          <p:nvPr>
            <p:ph type="dt" sz="half" idx="10"/>
          </p:nvPr>
        </p:nvSpPr>
        <p:spPr/>
        <p:txBody>
          <a:bodyPr/>
          <a:lstStyle/>
          <a:p>
            <a:r>
              <a:rPr lang="en-US" dirty="0" smtClean="0"/>
              <a:t>4-8 January 2015</a:t>
            </a:r>
            <a:endParaRPr lang="en-US" dirty="0"/>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17</a:t>
            </a:fld>
            <a:endParaRPr lang="en-US"/>
          </a:p>
        </p:txBody>
      </p:sp>
      <p:sp>
        <p:nvSpPr>
          <p:cNvPr id="15" name="TextBox 14"/>
          <p:cNvSpPr txBox="1"/>
          <p:nvPr/>
        </p:nvSpPr>
        <p:spPr>
          <a:xfrm>
            <a:off x="1136654" y="1524000"/>
            <a:ext cx="6870691" cy="369332"/>
          </a:xfrm>
          <a:prstGeom prst="rect">
            <a:avLst/>
          </a:prstGeom>
          <a:noFill/>
        </p:spPr>
        <p:txBody>
          <a:bodyPr wrap="none" rtlCol="0">
            <a:spAutoFit/>
          </a:bodyPr>
          <a:lstStyle/>
          <a:p>
            <a:r>
              <a:rPr lang="en-US" dirty="0" smtClean="0">
                <a:solidFill>
                  <a:srgbClr val="FF0000"/>
                </a:solidFill>
              </a:rPr>
              <a:t>Phillip Bitzer, Jeff Burchfield, Hugh Christian U. of Alabama in Huntsville</a:t>
            </a:r>
            <a:endParaRPr lang="en-US" dirty="0">
              <a:solidFill>
                <a:srgbClr val="FF0000"/>
              </a:solidFill>
            </a:endParaRPr>
          </a:p>
        </p:txBody>
      </p:sp>
      <p:sp>
        <p:nvSpPr>
          <p:cNvPr id="2" name="Content Placeholder 1"/>
          <p:cNvSpPr>
            <a:spLocks noGrp="1"/>
          </p:cNvSpPr>
          <p:nvPr>
            <p:ph sz="half" idx="2"/>
          </p:nvPr>
        </p:nvSpPr>
        <p:spPr/>
        <p:txBody>
          <a:bodyPr>
            <a:normAutofit fontScale="92500" lnSpcReduction="20000"/>
          </a:bodyPr>
          <a:lstStyle/>
          <a:p>
            <a:endParaRPr lang="en-US" dirty="0"/>
          </a:p>
        </p:txBody>
      </p:sp>
      <p:pic>
        <p:nvPicPr>
          <p:cNvPr id="3" name="Picture 2" descr="de_egl_usa_min.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4000500"/>
            <a:ext cx="3200400" cy="2400300"/>
          </a:xfrm>
          <a:prstGeom prst="rect">
            <a:avLst/>
          </a:prstGeom>
          <a:ln>
            <a:solidFill>
              <a:schemeClr val="tx1"/>
            </a:solidFill>
          </a:ln>
        </p:spPr>
      </p:pic>
      <p:pic>
        <p:nvPicPr>
          <p:cNvPr id="5" name="Picture 4" descr="de_lge_usa_mi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1943100"/>
            <a:ext cx="3200400" cy="2400300"/>
          </a:xfrm>
          <a:prstGeom prst="rect">
            <a:avLst/>
          </a:prstGeom>
          <a:ln>
            <a:solidFill>
              <a:schemeClr val="tx1"/>
            </a:solidFill>
          </a:ln>
        </p:spPr>
      </p:pic>
    </p:spTree>
    <p:extLst>
      <p:ext uri="{BB962C8B-B14F-4D97-AF65-F5344CB8AC3E}">
        <p14:creationId xmlns:p14="http://schemas.microsoft.com/office/powerpoint/2010/main" val="732004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572000" y="2514600"/>
            <a:ext cx="4572000" cy="2590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p:cNvSpPr>
            <a:spLocks noGrp="1"/>
          </p:cNvSpPr>
          <p:nvPr>
            <p:ph type="title"/>
          </p:nvPr>
        </p:nvSpPr>
        <p:spPr>
          <a:xfrm>
            <a:off x="0" y="1066800"/>
            <a:ext cx="9144000" cy="838200"/>
          </a:xfrm>
        </p:spPr>
        <p:txBody>
          <a:bodyPr>
            <a:noAutofit/>
          </a:bodyPr>
          <a:lstStyle/>
          <a:p>
            <a:r>
              <a:rPr lang="en-US" sz="1800" dirty="0" smtClean="0"/>
              <a:t>Initial Validation of a New OSSE Capability</a:t>
            </a:r>
            <a:br>
              <a:rPr lang="en-US" sz="1800" dirty="0" smtClean="0"/>
            </a:br>
            <a:r>
              <a:rPr lang="en-US" sz="1800" dirty="0" smtClean="0">
                <a:solidFill>
                  <a:srgbClr val="002060"/>
                </a:solidFill>
              </a:rPr>
              <a:t> Sean PF Casey</a:t>
            </a:r>
            <a:r>
              <a:rPr lang="en-US" sz="1800" baseline="30000" dirty="0" smtClean="0">
                <a:solidFill>
                  <a:srgbClr val="002060"/>
                </a:solidFill>
              </a:rPr>
              <a:t>1,2,3</a:t>
            </a:r>
            <a:r>
              <a:rPr lang="en-US" sz="1800" dirty="0" smtClean="0">
                <a:solidFill>
                  <a:srgbClr val="002060"/>
                </a:solidFill>
              </a:rPr>
              <a:t>, </a:t>
            </a:r>
            <a:r>
              <a:rPr lang="en-US" sz="1800" dirty="0" err="1" smtClean="0">
                <a:solidFill>
                  <a:srgbClr val="002060"/>
                </a:solidFill>
              </a:rPr>
              <a:t>Hongli</a:t>
            </a:r>
            <a:r>
              <a:rPr lang="en-US" sz="1800" dirty="0" smtClean="0">
                <a:solidFill>
                  <a:srgbClr val="002060"/>
                </a:solidFill>
              </a:rPr>
              <a:t> Wang</a:t>
            </a:r>
            <a:r>
              <a:rPr lang="en-US" sz="1800" baseline="30000" dirty="0" smtClean="0">
                <a:solidFill>
                  <a:srgbClr val="002060"/>
                </a:solidFill>
              </a:rPr>
              <a:t>4,5</a:t>
            </a:r>
            <a:r>
              <a:rPr lang="en-US" sz="1800" dirty="0" smtClean="0">
                <a:solidFill>
                  <a:srgbClr val="002060"/>
                </a:solidFill>
              </a:rPr>
              <a:t>, Robert Atlas</a:t>
            </a:r>
            <a:r>
              <a:rPr lang="en-US" sz="1800" baseline="30000" dirty="0" smtClean="0">
                <a:solidFill>
                  <a:srgbClr val="002060"/>
                </a:solidFill>
              </a:rPr>
              <a:t>6</a:t>
            </a:r>
            <a:r>
              <a:rPr lang="en-US" sz="1800" dirty="0" smtClean="0">
                <a:solidFill>
                  <a:srgbClr val="002060"/>
                </a:solidFill>
              </a:rPr>
              <a:t>, Ross N Hoffman</a:t>
            </a:r>
            <a:r>
              <a:rPr lang="en-US" sz="1800" baseline="30000" dirty="0" smtClean="0">
                <a:solidFill>
                  <a:srgbClr val="002060"/>
                </a:solidFill>
              </a:rPr>
              <a:t>7</a:t>
            </a:r>
            <a:r>
              <a:rPr lang="en-US" sz="1800" dirty="0" smtClean="0">
                <a:solidFill>
                  <a:srgbClr val="002060"/>
                </a:solidFill>
              </a:rPr>
              <a:t>, Sid-Ahmed Boukabara</a:t>
            </a:r>
            <a:r>
              <a:rPr lang="en-US" sz="1800" baseline="30000" dirty="0" smtClean="0">
                <a:solidFill>
                  <a:srgbClr val="002060"/>
                </a:solidFill>
              </a:rPr>
              <a:t>2,3</a:t>
            </a:r>
            <a:r>
              <a:rPr lang="en-US" sz="1800" dirty="0" smtClean="0">
                <a:solidFill>
                  <a:srgbClr val="002060"/>
                </a:solidFill>
              </a:rPr>
              <a:t>, </a:t>
            </a:r>
            <a:r>
              <a:rPr lang="en-US" sz="1800" dirty="0" err="1" smtClean="0">
                <a:solidFill>
                  <a:srgbClr val="002060"/>
                </a:solidFill>
              </a:rPr>
              <a:t>Yuanfu</a:t>
            </a:r>
            <a:r>
              <a:rPr lang="en-US" sz="1800" dirty="0" smtClean="0">
                <a:solidFill>
                  <a:srgbClr val="002060"/>
                </a:solidFill>
              </a:rPr>
              <a:t> Xie</a:t>
            </a:r>
            <a:r>
              <a:rPr lang="en-US" sz="1800" baseline="30000" dirty="0" smtClean="0">
                <a:solidFill>
                  <a:srgbClr val="002060"/>
                </a:solidFill>
              </a:rPr>
              <a:t>5</a:t>
            </a:r>
            <a:r>
              <a:rPr lang="en-US" sz="1800" dirty="0" smtClean="0">
                <a:solidFill>
                  <a:srgbClr val="002060"/>
                </a:solidFill>
              </a:rPr>
              <a:t>, </a:t>
            </a:r>
            <a:r>
              <a:rPr lang="en-US" sz="1800" dirty="0" err="1" smtClean="0">
                <a:solidFill>
                  <a:srgbClr val="002060"/>
                </a:solidFill>
              </a:rPr>
              <a:t>Zoltan</a:t>
            </a:r>
            <a:r>
              <a:rPr lang="en-US" sz="1800" dirty="0" smtClean="0">
                <a:solidFill>
                  <a:srgbClr val="002060"/>
                </a:solidFill>
              </a:rPr>
              <a:t> Toth</a:t>
            </a:r>
            <a:r>
              <a:rPr lang="en-US" sz="1800" baseline="30000" dirty="0" smtClean="0">
                <a:solidFill>
                  <a:srgbClr val="002060"/>
                </a:solidFill>
              </a:rPr>
              <a:t>5</a:t>
            </a:r>
            <a:r>
              <a:rPr lang="en-US" sz="1800" dirty="0" smtClean="0">
                <a:solidFill>
                  <a:srgbClr val="002060"/>
                </a:solidFill>
              </a:rPr>
              <a:t>, and John S Woollen</a:t>
            </a:r>
            <a:r>
              <a:rPr lang="en-US" sz="1800" baseline="30000" dirty="0" smtClean="0">
                <a:solidFill>
                  <a:srgbClr val="002060"/>
                </a:solidFill>
              </a:rPr>
              <a:t>2,8</a:t>
            </a:r>
            <a:br>
              <a:rPr lang="en-US" sz="1800" baseline="30000" dirty="0" smtClean="0">
                <a:solidFill>
                  <a:srgbClr val="002060"/>
                </a:solidFill>
              </a:rPr>
            </a:br>
            <a:r>
              <a:rPr lang="en-US" sz="1800" baseline="30000" dirty="0" smtClean="0">
                <a:solidFill>
                  <a:srgbClr val="002060"/>
                </a:solidFill>
              </a:rPr>
              <a:t>1</a:t>
            </a:r>
            <a:r>
              <a:rPr lang="en-US" sz="1800" dirty="0" smtClean="0">
                <a:solidFill>
                  <a:srgbClr val="002060"/>
                </a:solidFill>
              </a:rPr>
              <a:t>CICS-MD </a:t>
            </a:r>
            <a:r>
              <a:rPr lang="en-US" sz="1800" baseline="30000" dirty="0" smtClean="0">
                <a:solidFill>
                  <a:srgbClr val="002060"/>
                </a:solidFill>
              </a:rPr>
              <a:t>2</a:t>
            </a:r>
            <a:r>
              <a:rPr lang="en-US" sz="1800" dirty="0" smtClean="0">
                <a:solidFill>
                  <a:srgbClr val="002060"/>
                </a:solidFill>
              </a:rPr>
              <a:t>JCSDA </a:t>
            </a:r>
            <a:r>
              <a:rPr lang="en-US" sz="1800" baseline="30000" dirty="0" smtClean="0">
                <a:solidFill>
                  <a:srgbClr val="002060"/>
                </a:solidFill>
              </a:rPr>
              <a:t>3</a:t>
            </a:r>
            <a:r>
              <a:rPr lang="en-US" sz="1800" dirty="0" smtClean="0">
                <a:solidFill>
                  <a:srgbClr val="002060"/>
                </a:solidFill>
              </a:rPr>
              <a:t>NOAA/NESDIS/STAR </a:t>
            </a:r>
            <a:r>
              <a:rPr lang="en-US" sz="1800" baseline="30000" dirty="0" smtClean="0">
                <a:solidFill>
                  <a:srgbClr val="002060"/>
                </a:solidFill>
              </a:rPr>
              <a:t>4</a:t>
            </a:r>
            <a:r>
              <a:rPr lang="en-US" sz="1800" dirty="0" smtClean="0">
                <a:solidFill>
                  <a:srgbClr val="002060"/>
                </a:solidFill>
              </a:rPr>
              <a:t>CIRA-CSU </a:t>
            </a:r>
            <a:r>
              <a:rPr lang="en-US" sz="1800" baseline="30000" dirty="0" smtClean="0">
                <a:solidFill>
                  <a:srgbClr val="002060"/>
                </a:solidFill>
              </a:rPr>
              <a:t>5</a:t>
            </a:r>
            <a:r>
              <a:rPr lang="en-US" sz="1800" dirty="0" smtClean="0">
                <a:solidFill>
                  <a:srgbClr val="002060"/>
                </a:solidFill>
              </a:rPr>
              <a:t>NOAA/ESRL </a:t>
            </a:r>
            <a:r>
              <a:rPr lang="en-US" sz="1800" baseline="30000" dirty="0" smtClean="0">
                <a:solidFill>
                  <a:srgbClr val="002060"/>
                </a:solidFill>
              </a:rPr>
              <a:t>6</a:t>
            </a:r>
            <a:r>
              <a:rPr lang="en-US" sz="1800" dirty="0" smtClean="0">
                <a:solidFill>
                  <a:srgbClr val="002060"/>
                </a:solidFill>
              </a:rPr>
              <a:t>NOAA/AOML </a:t>
            </a:r>
            <a:r>
              <a:rPr lang="en-US" sz="1800" baseline="30000" dirty="0" smtClean="0">
                <a:solidFill>
                  <a:srgbClr val="002060"/>
                </a:solidFill>
              </a:rPr>
              <a:t>7</a:t>
            </a:r>
            <a:r>
              <a:rPr lang="en-US" sz="1800" dirty="0" smtClean="0">
                <a:solidFill>
                  <a:srgbClr val="002060"/>
                </a:solidFill>
              </a:rPr>
              <a:t>AER </a:t>
            </a:r>
            <a:r>
              <a:rPr lang="en-US" sz="1800" baseline="30000" dirty="0" smtClean="0">
                <a:solidFill>
                  <a:srgbClr val="002060"/>
                </a:solidFill>
              </a:rPr>
              <a:t>8</a:t>
            </a:r>
            <a:r>
              <a:rPr lang="en-US" sz="1800" dirty="0" smtClean="0">
                <a:solidFill>
                  <a:srgbClr val="002060"/>
                </a:solidFill>
              </a:rPr>
              <a:t>NOAA/NCEP/EMC</a:t>
            </a:r>
            <a:r>
              <a:rPr lang="en-US" sz="2400" baseline="30000" dirty="0" smtClean="0"/>
              <a:t/>
            </a:r>
            <a:br>
              <a:rPr lang="en-US" sz="2400" baseline="30000" dirty="0" smtClean="0"/>
            </a:br>
            <a:endParaRPr lang="en-US" sz="2400" dirty="0"/>
          </a:p>
        </p:txBody>
      </p:sp>
      <p:sp>
        <p:nvSpPr>
          <p:cNvPr id="13" name="Content Placeholder 12"/>
          <p:cNvSpPr>
            <a:spLocks noGrp="1"/>
          </p:cNvSpPr>
          <p:nvPr>
            <p:ph sz="half" idx="1"/>
          </p:nvPr>
        </p:nvSpPr>
        <p:spPr>
          <a:xfrm>
            <a:off x="152400" y="2514600"/>
            <a:ext cx="4343400" cy="3886200"/>
          </a:xfrm>
        </p:spPr>
        <p:txBody>
          <a:bodyPr>
            <a:normAutofit fontScale="62500" lnSpcReduction="20000"/>
          </a:bodyPr>
          <a:lstStyle/>
          <a:p>
            <a:r>
              <a:rPr lang="en-US" dirty="0" smtClean="0"/>
              <a:t>New GEOS-5 7-km Nature Run (G5NR) different enough from GDAS/GFS to allow for OSSE experiments to be run</a:t>
            </a:r>
          </a:p>
          <a:p>
            <a:pPr lvl="1"/>
            <a:r>
              <a:rPr lang="en-US" dirty="0" smtClean="0"/>
              <a:t>Lower RMSE noted for mid-range forecasts compared to real observations</a:t>
            </a:r>
          </a:p>
          <a:p>
            <a:pPr lvl="1"/>
            <a:r>
              <a:rPr lang="en-US" dirty="0" smtClean="0"/>
              <a:t>AC scores similar between real, simulated atmosphere</a:t>
            </a:r>
          </a:p>
          <a:p>
            <a:r>
              <a:rPr lang="en-US" dirty="0" smtClean="0"/>
              <a:t>New simulated observations with added errors more closely resemble real observations</a:t>
            </a:r>
          </a:p>
          <a:p>
            <a:pPr lvl="1"/>
            <a:r>
              <a:rPr lang="en-US" dirty="0" smtClean="0"/>
              <a:t>Transition between OSE, OSSE shows non-significant variance differences between real, simulated observations (right)</a:t>
            </a:r>
          </a:p>
          <a:p>
            <a:pPr lvl="1"/>
            <a:r>
              <a:rPr lang="en-US" dirty="0" smtClean="0"/>
              <a:t>Work ongoing to add reasonable variances to all assimilated observations</a:t>
            </a:r>
            <a:endParaRPr lang="en-US" dirty="0"/>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pPr/>
              <a:t>18</a:t>
            </a:fld>
            <a:endParaRPr lang="en-US"/>
          </a:p>
        </p:txBody>
      </p:sp>
      <p:sp>
        <p:nvSpPr>
          <p:cNvPr id="15" name="TextBox 14"/>
          <p:cNvSpPr txBox="1"/>
          <p:nvPr/>
        </p:nvSpPr>
        <p:spPr>
          <a:xfrm>
            <a:off x="0" y="1905000"/>
            <a:ext cx="9144000" cy="646331"/>
          </a:xfrm>
          <a:prstGeom prst="rect">
            <a:avLst/>
          </a:prstGeom>
          <a:noFill/>
        </p:spPr>
        <p:txBody>
          <a:bodyPr wrap="square" rtlCol="0">
            <a:spAutoFit/>
          </a:bodyPr>
          <a:lstStyle/>
          <a:p>
            <a:pPr algn="ctr"/>
            <a:r>
              <a:rPr lang="en-US" dirty="0" smtClean="0">
                <a:solidFill>
                  <a:srgbClr val="FF0000"/>
                </a:solidFill>
              </a:rPr>
              <a:t>19</a:t>
            </a:r>
            <a:r>
              <a:rPr lang="en-US" baseline="30000" dirty="0" smtClean="0">
                <a:solidFill>
                  <a:srgbClr val="FF0000"/>
                </a:solidFill>
              </a:rPr>
              <a:t>th</a:t>
            </a:r>
            <a:r>
              <a:rPr lang="en-US" dirty="0" smtClean="0">
                <a:solidFill>
                  <a:srgbClr val="FF0000"/>
                </a:solidFill>
              </a:rPr>
              <a:t> Conference on Integrated Observing and Assimilation Systems for the Atmosphere, Oceans, and Land Surface</a:t>
            </a:r>
            <a:endParaRPr lang="en-US" dirty="0">
              <a:solidFill>
                <a:srgbClr val="FF0000"/>
              </a:solidFill>
            </a:endParaRPr>
          </a:p>
        </p:txBody>
      </p:sp>
      <p:graphicFrame>
        <p:nvGraphicFramePr>
          <p:cNvPr id="18" name="Chart 17"/>
          <p:cNvGraphicFramePr/>
          <p:nvPr/>
        </p:nvGraphicFramePr>
        <p:xfrm>
          <a:off x="4572000" y="2514600"/>
          <a:ext cx="4572000" cy="274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666599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fontScale="90000"/>
          </a:bodyPr>
          <a:lstStyle/>
          <a:p>
            <a:pPr defTabSz="1000125">
              <a:spcBef>
                <a:spcPct val="50000"/>
              </a:spcBef>
            </a:pPr>
            <a:r>
              <a:rPr lang="en-US" sz="2400" dirty="0" smtClean="0"/>
              <a:t>Comparison of Different Calibration Approaches in S-NPP </a:t>
            </a:r>
            <a:br>
              <a:rPr lang="en-US" sz="2400" dirty="0" smtClean="0"/>
            </a:br>
            <a:r>
              <a:rPr lang="en-US" sz="2400" dirty="0" err="1" smtClean="0"/>
              <a:t>CrIS</a:t>
            </a:r>
            <a:r>
              <a:rPr lang="en-US" sz="2400" dirty="0" smtClean="0"/>
              <a:t> Full Spectral Resolution Processing</a:t>
            </a:r>
            <a:br>
              <a:rPr lang="en-US" sz="2400" dirty="0" smtClean="0"/>
            </a:br>
            <a:r>
              <a:rPr lang="en-US" sz="1100" b="1" dirty="0" smtClean="0">
                <a:latin typeface="Times New Roman" pitchFamily="18" charset="0"/>
                <a:ea typeface="宋体" pitchFamily="2" charset="-122"/>
                <a:cs typeface="Times New Roman" pitchFamily="18" charset="0"/>
              </a:rPr>
              <a:t>Yong Chen</a:t>
            </a:r>
            <a:r>
              <a:rPr lang="en-US" sz="1100" b="1" baseline="30000" dirty="0" smtClean="0">
                <a:latin typeface="Times New Roman" pitchFamily="18" charset="0"/>
                <a:ea typeface="宋体" pitchFamily="2" charset="-122"/>
                <a:cs typeface="Times New Roman" pitchFamily="18" charset="0"/>
              </a:rPr>
              <a:t>1</a:t>
            </a:r>
            <a:r>
              <a:rPr lang="en-US" sz="1100" b="1" dirty="0" smtClean="0">
                <a:latin typeface="Times New Roman" pitchFamily="18" charset="0"/>
                <a:ea typeface="宋体" pitchFamily="2" charset="-122"/>
                <a:cs typeface="Times New Roman" pitchFamily="18" charset="0"/>
              </a:rPr>
              <a:t>, Yong Han</a:t>
            </a:r>
            <a:r>
              <a:rPr lang="en-US" sz="1100" b="1" baseline="30000" dirty="0" smtClean="0">
                <a:latin typeface="Times New Roman" pitchFamily="18" charset="0"/>
                <a:ea typeface="宋体" pitchFamily="2" charset="-122"/>
                <a:cs typeface="Times New Roman" pitchFamily="18" charset="0"/>
              </a:rPr>
              <a:t>2</a:t>
            </a:r>
            <a:r>
              <a:rPr lang="en-US" sz="1100" b="1" dirty="0" smtClean="0">
                <a:latin typeface="Times New Roman" pitchFamily="18" charset="0"/>
                <a:ea typeface="宋体" pitchFamily="2" charset="-122"/>
                <a:cs typeface="Times New Roman" pitchFamily="18" charset="0"/>
              </a:rPr>
              <a:t>, </a:t>
            </a:r>
            <a:r>
              <a:rPr lang="en-US" sz="1100" b="1" dirty="0" err="1" smtClean="0">
                <a:latin typeface="Times New Roman" pitchFamily="18" charset="0"/>
                <a:ea typeface="宋体" pitchFamily="2" charset="-122"/>
                <a:cs typeface="Times New Roman" pitchFamily="18" charset="0"/>
              </a:rPr>
              <a:t>Likun</a:t>
            </a:r>
            <a:r>
              <a:rPr lang="en-US" sz="1100" b="1" dirty="0" smtClean="0">
                <a:latin typeface="Times New Roman" pitchFamily="18" charset="0"/>
                <a:ea typeface="宋体" pitchFamily="2" charset="-122"/>
                <a:cs typeface="Times New Roman" pitchFamily="18" charset="0"/>
              </a:rPr>
              <a:t> Wang</a:t>
            </a:r>
            <a:r>
              <a:rPr lang="en-US" sz="1100" b="1" baseline="30000" dirty="0" smtClean="0">
                <a:latin typeface="Times New Roman" pitchFamily="18" charset="0"/>
                <a:ea typeface="宋体" pitchFamily="2" charset="-122"/>
                <a:cs typeface="Times New Roman" pitchFamily="18" charset="0"/>
              </a:rPr>
              <a:t>1 </a:t>
            </a:r>
            <a:r>
              <a:rPr lang="en-US" sz="1100" b="1" dirty="0" smtClean="0">
                <a:latin typeface="Times New Roman" pitchFamily="18" charset="0"/>
                <a:ea typeface="宋体" pitchFamily="2" charset="-122"/>
                <a:cs typeface="Times New Roman" pitchFamily="18" charset="0"/>
              </a:rPr>
              <a:t>, Denis Tremblay</a:t>
            </a:r>
            <a:r>
              <a:rPr lang="en-US" sz="1100" b="1" baseline="30000" dirty="0" smtClean="0">
                <a:latin typeface="Times New Roman" pitchFamily="18" charset="0"/>
                <a:ea typeface="宋体" pitchFamily="2" charset="-122"/>
                <a:cs typeface="Times New Roman" pitchFamily="18" charset="0"/>
              </a:rPr>
              <a:t>3</a:t>
            </a:r>
            <a:r>
              <a:rPr lang="en-US" sz="1100" b="1" dirty="0" smtClean="0">
                <a:latin typeface="Times New Roman" pitchFamily="18" charset="0"/>
                <a:ea typeface="宋体" pitchFamily="2" charset="-122"/>
                <a:cs typeface="Times New Roman" pitchFamily="18" charset="0"/>
              </a:rPr>
              <a:t>, </a:t>
            </a:r>
            <a:r>
              <a:rPr lang="en-US" sz="1100" b="1" dirty="0" err="1" smtClean="0">
                <a:latin typeface="Times New Roman" pitchFamily="18" charset="0"/>
                <a:ea typeface="宋体" pitchFamily="2" charset="-122"/>
                <a:cs typeface="Times New Roman" pitchFamily="18" charset="0"/>
              </a:rPr>
              <a:t>Xin</a:t>
            </a:r>
            <a:r>
              <a:rPr lang="en-US" sz="1100" b="1" dirty="0" smtClean="0">
                <a:latin typeface="Times New Roman" pitchFamily="18" charset="0"/>
                <a:ea typeface="宋体" pitchFamily="2" charset="-122"/>
                <a:cs typeface="Times New Roman" pitchFamily="18" charset="0"/>
              </a:rPr>
              <a:t> Jin</a:t>
            </a:r>
            <a:r>
              <a:rPr lang="en-US" sz="1100" b="1" baseline="30000" dirty="0" smtClean="0">
                <a:latin typeface="Times New Roman" pitchFamily="18" charset="0"/>
                <a:ea typeface="宋体" pitchFamily="2" charset="-122"/>
                <a:cs typeface="Times New Roman" pitchFamily="18" charset="0"/>
              </a:rPr>
              <a:t>4</a:t>
            </a:r>
            <a:r>
              <a:rPr lang="en-US" sz="1100" b="1" dirty="0" smtClean="0">
                <a:latin typeface="Times New Roman" pitchFamily="18" charset="0"/>
                <a:ea typeface="宋体" pitchFamily="2" charset="-122"/>
                <a:cs typeface="Times New Roman" pitchFamily="18" charset="0"/>
              </a:rPr>
              <a:t>, </a:t>
            </a:r>
            <a:r>
              <a:rPr lang="en-US" sz="1100" b="1" dirty="0" err="1" smtClean="0">
                <a:latin typeface="Times New Roman" pitchFamily="18" charset="0"/>
                <a:ea typeface="宋体" pitchFamily="2" charset="-122"/>
                <a:cs typeface="Times New Roman" pitchFamily="18" charset="0"/>
              </a:rPr>
              <a:t>Xiaozhen</a:t>
            </a:r>
            <a:r>
              <a:rPr lang="en-US" sz="1100" b="1" dirty="0" smtClean="0">
                <a:latin typeface="Times New Roman" pitchFamily="18" charset="0"/>
                <a:ea typeface="宋体" pitchFamily="2" charset="-122"/>
                <a:cs typeface="Times New Roman" pitchFamily="18" charset="0"/>
              </a:rPr>
              <a:t> Xiong</a:t>
            </a:r>
            <a:r>
              <a:rPr lang="en-US" sz="1100" b="1" baseline="30000" dirty="0" smtClean="0">
                <a:latin typeface="Times New Roman" pitchFamily="18" charset="0"/>
                <a:ea typeface="宋体" pitchFamily="2" charset="-122"/>
                <a:cs typeface="Times New Roman" pitchFamily="18" charset="0"/>
              </a:rPr>
              <a:t>4</a:t>
            </a:r>
            <a:r>
              <a:rPr lang="en-US" sz="1100" b="1" dirty="0" smtClean="0">
                <a:latin typeface="Times New Roman" pitchFamily="18" charset="0"/>
                <a:ea typeface="宋体" pitchFamily="2" charset="-122"/>
                <a:cs typeface="Times New Roman" pitchFamily="18" charset="0"/>
              </a:rPr>
              <a:t>, and </a:t>
            </a:r>
            <a:r>
              <a:rPr lang="en-US" sz="1100" b="1" dirty="0" err="1" smtClean="0">
                <a:latin typeface="Times New Roman" pitchFamily="18" charset="0"/>
                <a:ea typeface="宋体" pitchFamily="2" charset="-122"/>
                <a:cs typeface="Times New Roman" pitchFamily="18" charset="0"/>
              </a:rPr>
              <a:t>Fuzhong</a:t>
            </a:r>
            <a:r>
              <a:rPr lang="en-US" sz="1100" b="1" dirty="0" smtClean="0">
                <a:latin typeface="Times New Roman" pitchFamily="18" charset="0"/>
                <a:ea typeface="宋体" pitchFamily="2" charset="-122"/>
                <a:cs typeface="Times New Roman" pitchFamily="18" charset="0"/>
              </a:rPr>
              <a:t> Weng</a:t>
            </a:r>
            <a:r>
              <a:rPr lang="en-US" sz="1100" b="1" baseline="30000" dirty="0" smtClean="0">
                <a:latin typeface="Times New Roman" pitchFamily="18" charset="0"/>
                <a:ea typeface="宋体" pitchFamily="2" charset="-122"/>
                <a:cs typeface="Times New Roman" pitchFamily="18" charset="0"/>
              </a:rPr>
              <a:t>2</a:t>
            </a:r>
            <a:br>
              <a:rPr lang="en-US" sz="1100" b="1" baseline="30000" dirty="0" smtClean="0">
                <a:latin typeface="Times New Roman" pitchFamily="18" charset="0"/>
                <a:ea typeface="宋体" pitchFamily="2" charset="-122"/>
                <a:cs typeface="Times New Roman" pitchFamily="18" charset="0"/>
              </a:rPr>
            </a:br>
            <a:r>
              <a:rPr lang="en-US" sz="1100" b="1" baseline="30000" dirty="0" smtClean="0">
                <a:latin typeface="Times New Roman" pitchFamily="18" charset="0"/>
                <a:ea typeface="宋体" pitchFamily="2" charset="-122"/>
                <a:cs typeface="Times New Roman" pitchFamily="18" charset="0"/>
              </a:rPr>
              <a:t>1</a:t>
            </a:r>
            <a:r>
              <a:rPr lang="en-US" sz="1100" b="1" dirty="0" smtClean="0">
                <a:latin typeface="Times New Roman" pitchFamily="18" charset="0"/>
                <a:ea typeface="宋体" pitchFamily="2" charset="-122"/>
                <a:cs typeface="Times New Roman" pitchFamily="18" charset="0"/>
              </a:rPr>
              <a:t>CICS/ESSIC</a:t>
            </a:r>
            <a:r>
              <a:rPr lang="en-US" sz="1100" b="1" baseline="30000" dirty="0" smtClean="0">
                <a:latin typeface="Times New Roman" pitchFamily="18" charset="0"/>
                <a:ea typeface="宋体" pitchFamily="2" charset="-122"/>
                <a:cs typeface="Times New Roman" pitchFamily="18" charset="0"/>
              </a:rPr>
              <a:t>    2</a:t>
            </a:r>
            <a:r>
              <a:rPr lang="en-US" sz="1100" b="1" dirty="0" smtClean="0">
                <a:latin typeface="Times New Roman" pitchFamily="18" charset="0"/>
                <a:ea typeface="宋体" pitchFamily="2" charset="-122"/>
                <a:cs typeface="Times New Roman" pitchFamily="18" charset="0"/>
              </a:rPr>
              <a:t>NOAA/NESDIS/STAR  </a:t>
            </a:r>
            <a:r>
              <a:rPr lang="en-US" sz="1100" b="1" baseline="30000" dirty="0" smtClean="0">
                <a:latin typeface="Times New Roman" pitchFamily="18" charset="0"/>
                <a:ea typeface="宋体" pitchFamily="2" charset="-122"/>
                <a:cs typeface="Times New Roman" pitchFamily="18" charset="0"/>
              </a:rPr>
              <a:t>3</a:t>
            </a:r>
            <a:r>
              <a:rPr lang="en-US" sz="1100" b="1" dirty="0" smtClean="0">
                <a:latin typeface="Times New Roman" pitchFamily="18" charset="0"/>
                <a:ea typeface="宋体" pitchFamily="2" charset="-122"/>
                <a:cs typeface="Times New Roman" pitchFamily="18" charset="0"/>
              </a:rPr>
              <a:t>Science Data Processing Inc. </a:t>
            </a:r>
            <a:r>
              <a:rPr lang="en-US" sz="1100" b="1" baseline="30000" dirty="0" smtClean="0">
                <a:latin typeface="Times New Roman" pitchFamily="18" charset="0"/>
                <a:ea typeface="宋体" pitchFamily="2" charset="-122"/>
                <a:cs typeface="Times New Roman" pitchFamily="18" charset="0"/>
              </a:rPr>
              <a:t>4</a:t>
            </a:r>
            <a:r>
              <a:rPr lang="en-US" sz="1100" b="1" dirty="0" smtClean="0">
                <a:latin typeface="Times New Roman" pitchFamily="18" charset="0"/>
                <a:ea typeface="宋体" pitchFamily="2" charset="-122"/>
                <a:cs typeface="Times New Roman" pitchFamily="18" charset="0"/>
              </a:rPr>
              <a:t>ERT</a:t>
            </a:r>
            <a:endParaRPr lang="en-US" sz="2400" dirty="0"/>
          </a:p>
        </p:txBody>
      </p:sp>
      <p:sp>
        <p:nvSpPr>
          <p:cNvPr id="13" name="Content Placeholder 12"/>
          <p:cNvSpPr>
            <a:spLocks noGrp="1"/>
          </p:cNvSpPr>
          <p:nvPr>
            <p:ph sz="half" idx="1"/>
          </p:nvPr>
        </p:nvSpPr>
        <p:spPr>
          <a:xfrm>
            <a:off x="152400" y="1676400"/>
            <a:ext cx="4343400" cy="4525963"/>
          </a:xfrm>
        </p:spPr>
        <p:txBody>
          <a:bodyPr>
            <a:normAutofit/>
          </a:bodyPr>
          <a:lstStyle/>
          <a:p>
            <a:r>
              <a:rPr lang="en-US" sz="1600" dirty="0" smtClean="0">
                <a:latin typeface="Times New Roman" pitchFamily="18" charset="0"/>
                <a:cs typeface="Times New Roman" pitchFamily="18" charset="0"/>
              </a:rPr>
              <a:t>We have implemented different calibration approaches in the </a:t>
            </a:r>
            <a:r>
              <a:rPr lang="en-US" sz="1600" dirty="0" err="1" smtClean="0">
                <a:latin typeface="Times New Roman" pitchFamily="18" charset="0"/>
                <a:cs typeface="Times New Roman" pitchFamily="18" charset="0"/>
              </a:rPr>
              <a:t>CrIS</a:t>
            </a:r>
            <a:r>
              <a:rPr lang="en-US" sz="1600" dirty="0" smtClean="0">
                <a:latin typeface="Times New Roman" pitchFamily="18" charset="0"/>
                <a:cs typeface="Times New Roman" pitchFamily="18" charset="0"/>
              </a:rPr>
              <a:t> full resolution SDR code in order to study the ringing effect observed in </a:t>
            </a:r>
            <a:r>
              <a:rPr lang="en-US" sz="1600" dirty="0" err="1" smtClean="0">
                <a:latin typeface="Times New Roman" pitchFamily="18" charset="0"/>
                <a:cs typeface="Times New Roman" pitchFamily="18" charset="0"/>
              </a:rPr>
              <a:t>CrIS</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unapodized</a:t>
            </a:r>
            <a:r>
              <a:rPr lang="en-US" sz="1600" dirty="0" smtClean="0">
                <a:latin typeface="Times New Roman" pitchFamily="18" charset="0"/>
                <a:cs typeface="Times New Roman" pitchFamily="18" charset="0"/>
              </a:rPr>
              <a:t> spectra and to support to select the best calibration algorithm for J1</a:t>
            </a:r>
          </a:p>
          <a:p>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Preliminary results show significant ringing artifacts among different calibration approaches and their order in the calibration process</a:t>
            </a:r>
          </a:p>
          <a:p>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The </a:t>
            </a:r>
            <a:r>
              <a:rPr lang="en-US" sz="1600" dirty="0" err="1" smtClean="0">
                <a:latin typeface="Times New Roman" pitchFamily="18" charset="0"/>
                <a:cs typeface="Times New Roman" pitchFamily="18" charset="0"/>
              </a:rPr>
              <a:t>CrIS</a:t>
            </a:r>
            <a:r>
              <a:rPr lang="en-US" sz="1600" dirty="0" smtClean="0">
                <a:latin typeface="Times New Roman" pitchFamily="18" charset="0"/>
                <a:cs typeface="Times New Roman" pitchFamily="18" charset="0"/>
              </a:rPr>
              <a:t> SDR Science team has been working to improve SDR calibration algorithm to reduce ringing artifacts,  and we will implement and test the improved calibration algorithms for J1 </a:t>
            </a:r>
            <a:endParaRPr lang="en-US" sz="1600" dirty="0">
              <a:latin typeface="Times New Roman" pitchFamily="18" charset="0"/>
              <a:cs typeface="Times New Roman" pitchFamily="18" charset="0"/>
            </a:endParaRPr>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pPr/>
              <a:t>19</a:t>
            </a:fld>
            <a:endParaRPr lang="en-US"/>
          </a:p>
        </p:txBody>
      </p:sp>
      <p:pic>
        <p:nvPicPr>
          <p:cNvPr id="17" name="Picture 159" descr="CrIS_ALL_FOVS_BT_diff_band1_FOR15_final_Envelope.tif"/>
          <p:cNvPicPr>
            <a:picLocks noChangeAspect="1"/>
          </p:cNvPicPr>
          <p:nvPr/>
        </p:nvPicPr>
        <p:blipFill>
          <a:blip r:embed="rId2" cstate="print"/>
          <a:srcRect/>
          <a:stretch>
            <a:fillRect/>
          </a:stretch>
        </p:blipFill>
        <p:spPr bwMode="auto">
          <a:xfrm>
            <a:off x="5029200" y="1752600"/>
            <a:ext cx="3886200" cy="4275026"/>
          </a:xfrm>
          <a:prstGeom prst="rect">
            <a:avLst/>
          </a:prstGeom>
          <a:noFill/>
          <a:ln w="9525">
            <a:noFill/>
            <a:miter lim="800000"/>
            <a:headEnd/>
            <a:tailEnd/>
          </a:ln>
        </p:spPr>
      </p:pic>
      <p:sp>
        <p:nvSpPr>
          <p:cNvPr id="23" name="TextBox 22"/>
          <p:cNvSpPr txBox="1"/>
          <p:nvPr/>
        </p:nvSpPr>
        <p:spPr>
          <a:xfrm>
            <a:off x="5257800" y="5867400"/>
            <a:ext cx="3654847" cy="307777"/>
          </a:xfrm>
          <a:prstGeom prst="rect">
            <a:avLst/>
          </a:prstGeom>
          <a:noFill/>
        </p:spPr>
        <p:txBody>
          <a:bodyPr wrap="none" rtlCol="0">
            <a:spAutoFit/>
          </a:bodyPr>
          <a:lstStyle/>
          <a:p>
            <a:r>
              <a:rPr lang="en-US" sz="1400" dirty="0" smtClean="0">
                <a:latin typeface="Times New Roman" pitchFamily="18" charset="0"/>
                <a:cs typeface="Times New Roman" pitchFamily="18" charset="0"/>
              </a:rPr>
              <a:t>Envelope of Ringing among different Algorithm</a:t>
            </a:r>
            <a:endParaRPr lang="en-US" sz="1400" dirty="0">
              <a:latin typeface="Times New Roman" pitchFamily="18" charset="0"/>
              <a:cs typeface="Times New Roman" pitchFamily="18" charset="0"/>
            </a:endParaRPr>
          </a:p>
        </p:txBody>
      </p:sp>
    </p:spTree>
    <p:extLst>
      <p:ext uri="{BB962C8B-B14F-4D97-AF65-F5344CB8AC3E}">
        <p14:creationId xmlns:p14="http://schemas.microsoft.com/office/powerpoint/2010/main" val="36064115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a:t>
            </a:r>
            <a:endParaRPr lang="en-US" dirty="0"/>
          </a:p>
        </p:txBody>
      </p:sp>
      <p:sp>
        <p:nvSpPr>
          <p:cNvPr id="3" name="Content Placeholder 2"/>
          <p:cNvSpPr>
            <a:spLocks noGrp="1"/>
          </p:cNvSpPr>
          <p:nvPr>
            <p:ph sz="half" idx="1"/>
          </p:nvPr>
        </p:nvSpPr>
        <p:spPr/>
        <p:txBody>
          <a:bodyPr/>
          <a:lstStyle/>
          <a:p>
            <a:r>
              <a:rPr lang="en-US" dirty="0"/>
              <a:t>Connelly, Ryan</a:t>
            </a:r>
          </a:p>
          <a:p>
            <a:r>
              <a:rPr lang="en-US" dirty="0"/>
              <a:t>Das, </a:t>
            </a:r>
            <a:r>
              <a:rPr lang="en-US" dirty="0" err="1" smtClean="0"/>
              <a:t>Bigyani</a:t>
            </a:r>
            <a:endParaRPr lang="en-US" dirty="0" smtClean="0"/>
          </a:p>
          <a:p>
            <a:r>
              <a:rPr lang="en-US" dirty="0"/>
              <a:t>Ferraro, </a:t>
            </a:r>
            <a:r>
              <a:rPr lang="en-US" dirty="0" smtClean="0"/>
              <a:t>Ralph</a:t>
            </a:r>
            <a:endParaRPr lang="en-US" dirty="0"/>
          </a:p>
          <a:p>
            <a:r>
              <a:rPr lang="en-US" dirty="0"/>
              <a:t>Han, Yong</a:t>
            </a:r>
          </a:p>
          <a:p>
            <a:r>
              <a:rPr lang="en-US" dirty="0" err="1"/>
              <a:t>Hillger</a:t>
            </a:r>
            <a:r>
              <a:rPr lang="en-US" dirty="0"/>
              <a:t>, Donald W.</a:t>
            </a:r>
          </a:p>
          <a:p>
            <a:r>
              <a:rPr lang="en-US" dirty="0"/>
              <a:t>Iturbide-Sanchez, </a:t>
            </a:r>
            <a:r>
              <a:rPr lang="en-US" dirty="0" smtClean="0"/>
              <a:t>Flavio</a:t>
            </a:r>
          </a:p>
          <a:p>
            <a:r>
              <a:rPr lang="en-US" dirty="0"/>
              <a:t>Meng, Huan</a:t>
            </a:r>
          </a:p>
          <a:p>
            <a:pPr marL="0" indent="0">
              <a:buNone/>
            </a:pPr>
            <a:endParaRPr lang="en-US" dirty="0"/>
          </a:p>
          <a:p>
            <a:pPr marL="0" indent="0">
              <a:buNone/>
            </a:pPr>
            <a:endParaRPr lang="en-US" dirty="0"/>
          </a:p>
        </p:txBody>
      </p:sp>
      <p:sp>
        <p:nvSpPr>
          <p:cNvPr id="4" name="Content Placeholder 3"/>
          <p:cNvSpPr>
            <a:spLocks noGrp="1"/>
          </p:cNvSpPr>
          <p:nvPr>
            <p:ph sz="half" idx="2"/>
          </p:nvPr>
        </p:nvSpPr>
        <p:spPr/>
        <p:txBody>
          <a:bodyPr/>
          <a:lstStyle/>
          <a:p>
            <a:r>
              <a:rPr lang="en-US" dirty="0" err="1"/>
              <a:t>Nalli</a:t>
            </a:r>
            <a:r>
              <a:rPr lang="en-US" dirty="0"/>
              <a:t>, </a:t>
            </a:r>
            <a:r>
              <a:rPr lang="en-US" dirty="0" err="1"/>
              <a:t>N.R</a:t>
            </a:r>
            <a:r>
              <a:rPr lang="en-US" dirty="0"/>
              <a:t>.</a:t>
            </a:r>
          </a:p>
          <a:p>
            <a:r>
              <a:rPr lang="en-US" dirty="0" err="1" smtClean="0"/>
              <a:t>Schmit</a:t>
            </a:r>
            <a:r>
              <a:rPr lang="en-US" dirty="0"/>
              <a:t>, Timothy J.</a:t>
            </a:r>
          </a:p>
          <a:p>
            <a:r>
              <a:rPr lang="en-US" dirty="0"/>
              <a:t>Smith, </a:t>
            </a:r>
            <a:r>
              <a:rPr lang="en-US" dirty="0" smtClean="0"/>
              <a:t>Jonathon</a:t>
            </a:r>
            <a:endParaRPr lang="en-US" dirty="0"/>
          </a:p>
          <a:p>
            <a:r>
              <a:rPr lang="en-US" dirty="0" err="1"/>
              <a:t>Wrotny</a:t>
            </a:r>
            <a:r>
              <a:rPr lang="en-US" dirty="0"/>
              <a:t>, Jonathan</a:t>
            </a:r>
          </a:p>
          <a:p>
            <a:r>
              <a:rPr lang="en-US" dirty="0"/>
              <a:t>Xu, </a:t>
            </a:r>
            <a:r>
              <a:rPr lang="en-US" dirty="0" err="1"/>
              <a:t>Deyong</a:t>
            </a:r>
            <a:endParaRPr lang="en-US" dirty="0"/>
          </a:p>
          <a:p>
            <a:r>
              <a:rPr lang="en-US" dirty="0"/>
              <a:t>Yu, Yunyue</a:t>
            </a:r>
          </a:p>
          <a:p>
            <a:pPr marL="0" indent="0">
              <a:buNone/>
            </a:pPr>
            <a:endParaRPr lang="en-US" dirty="0"/>
          </a:p>
        </p:txBody>
      </p:sp>
      <p:sp>
        <p:nvSpPr>
          <p:cNvPr id="5" name="Date Placeholder 4"/>
          <p:cNvSpPr>
            <a:spLocks noGrp="1"/>
          </p:cNvSpPr>
          <p:nvPr>
            <p:ph type="dt" sz="half" idx="10"/>
          </p:nvPr>
        </p:nvSpPr>
        <p:spPr/>
        <p:txBody>
          <a:bodyPr/>
          <a:lstStyle/>
          <a:p>
            <a:r>
              <a:rPr lang="en-US" smtClean="0"/>
              <a:t>4-8 January 2015</a:t>
            </a:r>
            <a:endParaRPr lang="en-US"/>
          </a:p>
        </p:txBody>
      </p:sp>
      <p:sp>
        <p:nvSpPr>
          <p:cNvPr id="6" name="Footer Placeholder 5"/>
          <p:cNvSpPr>
            <a:spLocks noGrp="1"/>
          </p:cNvSpPr>
          <p:nvPr>
            <p:ph type="ftr" sz="quarter" idx="11"/>
          </p:nvPr>
        </p:nvSpPr>
        <p:spPr/>
        <p:txBody>
          <a:bodyPr/>
          <a:lstStyle/>
          <a:p>
            <a:r>
              <a:rPr lang="en-US" smtClean="0"/>
              <a:t>95th AMS Annual Meeting - Phoenix, AZ</a:t>
            </a:r>
            <a:endParaRPr lang="en-US"/>
          </a:p>
        </p:txBody>
      </p:sp>
      <p:sp>
        <p:nvSpPr>
          <p:cNvPr id="7" name="Slide Number Placeholder 6"/>
          <p:cNvSpPr>
            <a:spLocks noGrp="1"/>
          </p:cNvSpPr>
          <p:nvPr>
            <p:ph type="sldNum" sz="quarter" idx="12"/>
          </p:nvPr>
        </p:nvSpPr>
        <p:spPr/>
        <p:txBody>
          <a:bodyPr/>
          <a:lstStyle/>
          <a:p>
            <a:fld id="{09B8BF32-6F5A-422F-A146-B65F2B98D5BA}" type="slidenum">
              <a:rPr lang="en-US" smtClean="0"/>
              <a:pPr/>
              <a:t>2</a:t>
            </a:fld>
            <a:endParaRPr lang="en-US"/>
          </a:p>
        </p:txBody>
      </p:sp>
    </p:spTree>
    <p:extLst>
      <p:ext uri="{BB962C8B-B14F-4D97-AF65-F5344CB8AC3E}">
        <p14:creationId xmlns:p14="http://schemas.microsoft.com/office/powerpoint/2010/main" val="354880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98" descr="CrIS_spectral_correlation_band3_meanstd_082728.tif"/>
          <p:cNvPicPr>
            <a:picLocks noChangeAspect="1"/>
          </p:cNvPicPr>
          <p:nvPr/>
        </p:nvPicPr>
        <p:blipFill>
          <a:blip r:embed="rId2" cstate="print"/>
          <a:srcRect/>
          <a:stretch>
            <a:fillRect/>
          </a:stretch>
        </p:blipFill>
        <p:spPr bwMode="auto">
          <a:xfrm>
            <a:off x="6629400" y="3505198"/>
            <a:ext cx="2263249" cy="1508833"/>
          </a:xfrm>
          <a:prstGeom prst="rect">
            <a:avLst/>
          </a:prstGeom>
          <a:noFill/>
          <a:ln w="9525">
            <a:noFill/>
            <a:miter lim="800000"/>
            <a:headEnd/>
            <a:tailEnd/>
          </a:ln>
        </p:spPr>
      </p:pic>
      <p:sp>
        <p:nvSpPr>
          <p:cNvPr id="12" name="Title 11"/>
          <p:cNvSpPr>
            <a:spLocks noGrp="1"/>
          </p:cNvSpPr>
          <p:nvPr>
            <p:ph type="title"/>
          </p:nvPr>
        </p:nvSpPr>
        <p:spPr/>
        <p:txBody>
          <a:bodyPr>
            <a:normAutofit fontScale="90000"/>
          </a:bodyPr>
          <a:lstStyle/>
          <a:p>
            <a:pPr defTabSz="1000125">
              <a:spcBef>
                <a:spcPct val="50000"/>
              </a:spcBef>
            </a:pPr>
            <a:r>
              <a:rPr lang="en-US" sz="2400" dirty="0" smtClean="0"/>
              <a:t>Assessment of Hyper-Spectral Infrared Sensors </a:t>
            </a:r>
            <a:r>
              <a:rPr lang="en-US" sz="2400" dirty="0" err="1" smtClean="0"/>
              <a:t>CrIS</a:t>
            </a:r>
            <a:r>
              <a:rPr lang="en-US" sz="2400" dirty="0" smtClean="0"/>
              <a:t> and IASI</a:t>
            </a:r>
            <a:br>
              <a:rPr lang="en-US" sz="2400" dirty="0" smtClean="0"/>
            </a:br>
            <a:r>
              <a:rPr lang="en-US" sz="2400" dirty="0" smtClean="0"/>
              <a:t>Spectral Accuracy Using Community </a:t>
            </a:r>
            <a:r>
              <a:rPr lang="en-US" sz="2400" dirty="0" err="1" smtClean="0"/>
              <a:t>Radiative</a:t>
            </a:r>
            <a:r>
              <a:rPr lang="en-US" sz="2400" dirty="0" smtClean="0"/>
              <a:t> Transfer Model</a:t>
            </a:r>
            <a:br>
              <a:rPr lang="en-US" sz="2400" dirty="0" smtClean="0"/>
            </a:br>
            <a:r>
              <a:rPr lang="en-US" sz="1100" b="1" dirty="0" smtClean="0">
                <a:latin typeface="Times New Roman" pitchFamily="18" charset="0"/>
                <a:ea typeface="宋体" pitchFamily="2" charset="-122"/>
                <a:cs typeface="Times New Roman" pitchFamily="18" charset="0"/>
              </a:rPr>
              <a:t>Yong Chen</a:t>
            </a:r>
            <a:r>
              <a:rPr lang="en-US" sz="1100" b="1" baseline="30000" dirty="0" smtClean="0">
                <a:latin typeface="Times New Roman" pitchFamily="18" charset="0"/>
                <a:ea typeface="宋体" pitchFamily="2" charset="-122"/>
                <a:cs typeface="Times New Roman" pitchFamily="18" charset="0"/>
              </a:rPr>
              <a:t>1</a:t>
            </a:r>
            <a:r>
              <a:rPr lang="en-US" sz="1100" b="1" dirty="0" smtClean="0">
                <a:latin typeface="Times New Roman" pitchFamily="18" charset="0"/>
                <a:ea typeface="宋体" pitchFamily="2" charset="-122"/>
                <a:cs typeface="Times New Roman" pitchFamily="18" charset="0"/>
              </a:rPr>
              <a:t>, Yong Han</a:t>
            </a:r>
            <a:r>
              <a:rPr lang="en-US" sz="1100" b="1" baseline="30000" dirty="0" smtClean="0">
                <a:latin typeface="Times New Roman" pitchFamily="18" charset="0"/>
                <a:ea typeface="宋体" pitchFamily="2" charset="-122"/>
                <a:cs typeface="Times New Roman" pitchFamily="18" charset="0"/>
              </a:rPr>
              <a:t>2</a:t>
            </a:r>
            <a:r>
              <a:rPr lang="en-US" sz="1100" b="1" dirty="0" smtClean="0">
                <a:latin typeface="Times New Roman" pitchFamily="18" charset="0"/>
                <a:ea typeface="宋体" pitchFamily="2" charset="-122"/>
                <a:cs typeface="Times New Roman" pitchFamily="18" charset="0"/>
              </a:rPr>
              <a:t>, and </a:t>
            </a:r>
            <a:r>
              <a:rPr lang="en-US" sz="1100" b="1" dirty="0" err="1" smtClean="0">
                <a:latin typeface="Times New Roman" pitchFamily="18" charset="0"/>
                <a:ea typeface="宋体" pitchFamily="2" charset="-122"/>
                <a:cs typeface="Times New Roman" pitchFamily="18" charset="0"/>
              </a:rPr>
              <a:t>Fuzhong</a:t>
            </a:r>
            <a:r>
              <a:rPr lang="en-US" sz="1100" b="1" dirty="0" smtClean="0">
                <a:latin typeface="Times New Roman" pitchFamily="18" charset="0"/>
                <a:ea typeface="宋体" pitchFamily="2" charset="-122"/>
                <a:cs typeface="Times New Roman" pitchFamily="18" charset="0"/>
              </a:rPr>
              <a:t> Weng</a:t>
            </a:r>
            <a:r>
              <a:rPr lang="en-US" sz="1100" b="1" baseline="30000" dirty="0" smtClean="0">
                <a:latin typeface="Times New Roman" pitchFamily="18" charset="0"/>
                <a:ea typeface="宋体" pitchFamily="2" charset="-122"/>
                <a:cs typeface="Times New Roman" pitchFamily="18" charset="0"/>
              </a:rPr>
              <a:t>2</a:t>
            </a:r>
            <a:br>
              <a:rPr lang="en-US" sz="1100" b="1" baseline="30000" dirty="0" smtClean="0">
                <a:latin typeface="Times New Roman" pitchFamily="18" charset="0"/>
                <a:ea typeface="宋体" pitchFamily="2" charset="-122"/>
                <a:cs typeface="Times New Roman" pitchFamily="18" charset="0"/>
              </a:rPr>
            </a:br>
            <a:r>
              <a:rPr lang="en-US" sz="1100" b="1" baseline="30000" dirty="0" smtClean="0">
                <a:latin typeface="Times New Roman" pitchFamily="18" charset="0"/>
                <a:ea typeface="宋体" pitchFamily="2" charset="-122"/>
                <a:cs typeface="Times New Roman" pitchFamily="18" charset="0"/>
              </a:rPr>
              <a:t>1</a:t>
            </a:r>
            <a:r>
              <a:rPr lang="en-US" sz="1100" b="1" dirty="0" smtClean="0">
                <a:latin typeface="Times New Roman" pitchFamily="18" charset="0"/>
                <a:ea typeface="宋体" pitchFamily="2" charset="-122"/>
                <a:cs typeface="Times New Roman" pitchFamily="18" charset="0"/>
              </a:rPr>
              <a:t>CICS/ESSIC</a:t>
            </a:r>
            <a:r>
              <a:rPr lang="en-US" sz="1100" b="1" baseline="30000" dirty="0" smtClean="0">
                <a:latin typeface="Times New Roman" pitchFamily="18" charset="0"/>
                <a:ea typeface="宋体" pitchFamily="2" charset="-122"/>
                <a:cs typeface="Times New Roman" pitchFamily="18" charset="0"/>
              </a:rPr>
              <a:t>    2</a:t>
            </a:r>
            <a:r>
              <a:rPr lang="en-US" sz="1100" b="1" dirty="0" smtClean="0">
                <a:latin typeface="Times New Roman" pitchFamily="18" charset="0"/>
                <a:ea typeface="宋体" pitchFamily="2" charset="-122"/>
                <a:cs typeface="Times New Roman" pitchFamily="18" charset="0"/>
              </a:rPr>
              <a:t>NOAA/NESDIS/STAR </a:t>
            </a:r>
            <a:endParaRPr lang="en-US" sz="2400" dirty="0"/>
          </a:p>
        </p:txBody>
      </p:sp>
      <p:sp>
        <p:nvSpPr>
          <p:cNvPr id="13" name="Content Placeholder 12"/>
          <p:cNvSpPr>
            <a:spLocks noGrp="1"/>
          </p:cNvSpPr>
          <p:nvPr>
            <p:ph sz="half" idx="1"/>
          </p:nvPr>
        </p:nvSpPr>
        <p:spPr>
          <a:xfrm>
            <a:off x="152400" y="1676401"/>
            <a:ext cx="4267200" cy="4343400"/>
          </a:xfrm>
        </p:spPr>
        <p:txBody>
          <a:bodyPr>
            <a:normAutofit/>
          </a:bodyPr>
          <a:lstStyle/>
          <a:p>
            <a:r>
              <a:rPr lang="en-US" sz="1600" dirty="0" smtClean="0">
                <a:latin typeface="Times New Roman" pitchFamily="18" charset="0"/>
                <a:cs typeface="Times New Roman" pitchFamily="18" charset="0"/>
              </a:rPr>
              <a:t>In this study, CRTM is used to systematically evaluate the spectral accuracy of </a:t>
            </a:r>
            <a:r>
              <a:rPr lang="en-US" sz="1600" dirty="0" err="1" smtClean="0">
                <a:latin typeface="Times New Roman" pitchFamily="18" charset="0"/>
                <a:cs typeface="Times New Roman" pitchFamily="18" charset="0"/>
              </a:rPr>
              <a:t>CrIS</a:t>
            </a:r>
            <a:r>
              <a:rPr lang="en-US" sz="1600" dirty="0" smtClean="0">
                <a:latin typeface="Times New Roman" pitchFamily="18" charset="0"/>
                <a:cs typeface="Times New Roman" pitchFamily="18" charset="0"/>
              </a:rPr>
              <a:t> and IASI at different spectral ranges for all three bands </a:t>
            </a:r>
          </a:p>
          <a:p>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Based on these results,  the best spectral ranges are 710-760 cm</a:t>
            </a:r>
            <a:r>
              <a:rPr lang="en-US" sz="1600" baseline="30000" dirty="0" smtClean="0">
                <a:latin typeface="Times New Roman" pitchFamily="18" charset="0"/>
                <a:cs typeface="Times New Roman" pitchFamily="18" charset="0"/>
              </a:rPr>
              <a:t>-1</a:t>
            </a:r>
            <a:r>
              <a:rPr lang="en-US" sz="1600" dirty="0" smtClean="0">
                <a:latin typeface="Times New Roman" pitchFamily="18" charset="0"/>
                <a:cs typeface="Times New Roman" pitchFamily="18" charset="0"/>
              </a:rPr>
              <a:t> , 1340-1390 cm</a:t>
            </a:r>
            <a:r>
              <a:rPr lang="en-US" sz="1600" baseline="30000" dirty="0" smtClean="0">
                <a:latin typeface="Times New Roman" pitchFamily="18" charset="0"/>
                <a:cs typeface="Times New Roman" pitchFamily="18" charset="0"/>
              </a:rPr>
              <a:t>-1</a:t>
            </a:r>
            <a:r>
              <a:rPr lang="en-US" sz="1600" dirty="0" smtClean="0">
                <a:latin typeface="Times New Roman" pitchFamily="18" charset="0"/>
                <a:cs typeface="Times New Roman" pitchFamily="18" charset="0"/>
              </a:rPr>
              <a:t> , and 2310-2370 cm</a:t>
            </a:r>
            <a:r>
              <a:rPr lang="en-US" sz="1600" baseline="30000" dirty="0" smtClean="0">
                <a:latin typeface="Times New Roman" pitchFamily="18" charset="0"/>
                <a:cs typeface="Times New Roman" pitchFamily="18" charset="0"/>
              </a:rPr>
              <a:t>-1</a:t>
            </a:r>
            <a:r>
              <a:rPr lang="en-US" sz="1600" dirty="0" smtClean="0">
                <a:latin typeface="Times New Roman" pitchFamily="18" charset="0"/>
                <a:cs typeface="Times New Roman" pitchFamily="18" charset="0"/>
              </a:rPr>
              <a:t> for </a:t>
            </a:r>
            <a:r>
              <a:rPr lang="en-US" sz="1600" dirty="0" err="1" smtClean="0">
                <a:latin typeface="Times New Roman" pitchFamily="18" charset="0"/>
                <a:cs typeface="Times New Roman" pitchFamily="18" charset="0"/>
              </a:rPr>
              <a:t>CrIS</a:t>
            </a:r>
            <a:r>
              <a:rPr lang="en-US" sz="1600" dirty="0" smtClean="0">
                <a:latin typeface="Times New Roman" pitchFamily="18" charset="0"/>
                <a:cs typeface="Times New Roman" pitchFamily="18" charset="0"/>
              </a:rPr>
              <a:t> three bands, respectively</a:t>
            </a:r>
          </a:p>
          <a:p>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Results show that increasing the simulated spectral resolution (for example CRTM simulated IASI spectra) then convert to back to the original resolution (IASI2CrIS) can improve the absolute spectral shift uncertainty for </a:t>
            </a:r>
            <a:r>
              <a:rPr lang="en-US" sz="1600" dirty="0" err="1" smtClean="0">
                <a:latin typeface="Times New Roman" pitchFamily="18" charset="0"/>
                <a:cs typeface="Times New Roman" pitchFamily="18" charset="0"/>
              </a:rPr>
              <a:t>CrIS</a:t>
            </a:r>
            <a:endParaRPr lang="en-US" sz="1600" dirty="0">
              <a:latin typeface="Times New Roman" pitchFamily="18" charset="0"/>
              <a:cs typeface="Times New Roman" pitchFamily="18" charset="0"/>
            </a:endParaRPr>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dirty="0" smtClean="0"/>
              <a:t>95th AMS Annual Meeting - Phoenix, AZ</a:t>
            </a:r>
            <a:endParaRPr lang="en-US" dirty="0"/>
          </a:p>
        </p:txBody>
      </p:sp>
      <p:sp>
        <p:nvSpPr>
          <p:cNvPr id="11" name="Slide Number Placeholder 10"/>
          <p:cNvSpPr>
            <a:spLocks noGrp="1"/>
          </p:cNvSpPr>
          <p:nvPr>
            <p:ph type="sldNum" sz="quarter" idx="12"/>
          </p:nvPr>
        </p:nvSpPr>
        <p:spPr/>
        <p:txBody>
          <a:bodyPr/>
          <a:lstStyle/>
          <a:p>
            <a:fld id="{09B8BF32-6F5A-422F-A146-B65F2B98D5BA}" type="slidenum">
              <a:rPr lang="en-US" smtClean="0"/>
              <a:pPr/>
              <a:t>20</a:t>
            </a:fld>
            <a:endParaRPr lang="en-US"/>
          </a:p>
        </p:txBody>
      </p:sp>
      <p:sp>
        <p:nvSpPr>
          <p:cNvPr id="23" name="TextBox 22"/>
          <p:cNvSpPr txBox="1"/>
          <p:nvPr/>
        </p:nvSpPr>
        <p:spPr>
          <a:xfrm>
            <a:off x="4571999" y="5334000"/>
            <a:ext cx="4191001" cy="461665"/>
          </a:xfrm>
          <a:prstGeom prst="rect">
            <a:avLst/>
          </a:prstGeom>
          <a:noFill/>
        </p:spPr>
        <p:txBody>
          <a:bodyPr wrap="square" rtlCol="0">
            <a:spAutoFit/>
          </a:bodyPr>
          <a:lstStyle/>
          <a:p>
            <a:r>
              <a:rPr lang="en-US" sz="1200" b="1" dirty="0" smtClean="0">
                <a:latin typeface="Times New Roman" pitchFamily="18" charset="0"/>
                <a:cs typeface="Times New Roman" pitchFamily="18" charset="0"/>
              </a:rPr>
              <a:t>Spectral shift between CRTM and Obs. for </a:t>
            </a:r>
            <a:r>
              <a:rPr lang="en-US" sz="1200" b="1" dirty="0" err="1" smtClean="0">
                <a:latin typeface="Times New Roman" pitchFamily="18" charset="0"/>
                <a:cs typeface="Times New Roman" pitchFamily="18" charset="0"/>
              </a:rPr>
              <a:t>CrIS</a:t>
            </a:r>
            <a:r>
              <a:rPr lang="en-US" sz="1200" b="1" dirty="0" smtClean="0">
                <a:latin typeface="Times New Roman" pitchFamily="18" charset="0"/>
                <a:cs typeface="Times New Roman" pitchFamily="18" charset="0"/>
              </a:rPr>
              <a:t> full resolution SDR at nadir FOV5</a:t>
            </a:r>
            <a:endParaRPr lang="en-US" sz="1200" b="1" dirty="0">
              <a:latin typeface="Times New Roman" pitchFamily="18" charset="0"/>
              <a:cs typeface="Times New Roman" pitchFamily="18" charset="0"/>
            </a:endParaRPr>
          </a:p>
        </p:txBody>
      </p:sp>
      <p:graphicFrame>
        <p:nvGraphicFramePr>
          <p:cNvPr id="20" name="Table 19"/>
          <p:cNvGraphicFramePr>
            <a:graphicFrameLocks noGrp="1"/>
          </p:cNvGraphicFramePr>
          <p:nvPr/>
        </p:nvGraphicFramePr>
        <p:xfrm>
          <a:off x="6629400" y="1828798"/>
          <a:ext cx="2245186" cy="1295400"/>
        </p:xfrm>
        <a:graphic>
          <a:graphicData uri="http://schemas.openxmlformats.org/drawingml/2006/table">
            <a:tbl>
              <a:tblPr firstRow="1" bandRow="1">
                <a:tableStyleId>{5C22544A-7EE6-4342-B048-85BDC9FD1C3A}</a:tableStyleId>
              </a:tblPr>
              <a:tblGrid>
                <a:gridCol w="1399596"/>
                <a:gridCol w="845590"/>
              </a:tblGrid>
              <a:tr h="213360">
                <a:tc gridSpan="2">
                  <a:txBody>
                    <a:bodyPr/>
                    <a:lstStyle/>
                    <a:p>
                      <a:r>
                        <a:rPr lang="en-US" sz="1100" b="0" dirty="0" smtClean="0">
                          <a:solidFill>
                            <a:schemeClr val="tx1"/>
                          </a:solidFill>
                          <a:latin typeface="Times New Roman" pitchFamily="18" charset="0"/>
                          <a:cs typeface="Times New Roman" pitchFamily="18" charset="0"/>
                        </a:rPr>
                        <a:t>Correlation</a:t>
                      </a:r>
                      <a:r>
                        <a:rPr lang="en-US" sz="1100" b="0" baseline="0" dirty="0" smtClean="0">
                          <a:solidFill>
                            <a:schemeClr val="tx1"/>
                          </a:solidFill>
                          <a:latin typeface="Times New Roman" pitchFamily="18" charset="0"/>
                          <a:cs typeface="Times New Roman" pitchFamily="18" charset="0"/>
                        </a:rPr>
                        <a:t> Method</a:t>
                      </a:r>
                      <a:r>
                        <a:rPr lang="en-US" sz="1100" b="0" dirty="0" smtClean="0">
                          <a:solidFill>
                            <a:schemeClr val="tx1"/>
                          </a:solidFill>
                          <a:latin typeface="Times New Roman" pitchFamily="18" charset="0"/>
                          <a:cs typeface="Times New Roman" pitchFamily="18" charset="0"/>
                        </a:rPr>
                        <a:t> </a:t>
                      </a:r>
                      <a:endParaRPr lang="en-US" sz="1100" b="0" dirty="0">
                        <a:solidFill>
                          <a:schemeClr val="tx1"/>
                        </a:solidFill>
                        <a:latin typeface="Times New Roman" pitchFamily="18" charset="0"/>
                        <a:cs typeface="Times New Roman" pitchFamily="18" charset="0"/>
                      </a:endParaRPr>
                    </a:p>
                  </a:txBody>
                  <a:tcPr/>
                </a:tc>
                <a:tc hMerge="1">
                  <a:txBody>
                    <a:bodyPr/>
                    <a:lstStyle/>
                    <a:p>
                      <a:endParaRPr lang="en-US" sz="2000" b="0" dirty="0">
                        <a:solidFill>
                          <a:schemeClr val="tx1"/>
                        </a:solidFill>
                        <a:latin typeface="Times New Roman" pitchFamily="18" charset="0"/>
                        <a:cs typeface="Times New Roman" pitchFamily="18" charset="0"/>
                      </a:endParaRPr>
                    </a:p>
                  </a:txBody>
                  <a:tcPr/>
                </a:tc>
              </a:tr>
              <a:tr h="213360">
                <a:tc>
                  <a:txBody>
                    <a:bodyPr/>
                    <a:lstStyle/>
                    <a:p>
                      <a:r>
                        <a:rPr lang="en-US" sz="1100" b="0" dirty="0" err="1" smtClean="0">
                          <a:latin typeface="Times New Roman" pitchFamily="18" charset="0"/>
                          <a:cs typeface="Times New Roman" pitchFamily="18" charset="0"/>
                        </a:rPr>
                        <a:t>CrIS_apod</a:t>
                      </a:r>
                      <a:endParaRPr lang="en-US" sz="1100" b="0" dirty="0">
                        <a:latin typeface="Times New Roman" pitchFamily="18" charset="0"/>
                        <a:cs typeface="Times New Roman" pitchFamily="18" charset="0"/>
                      </a:endParaRPr>
                    </a:p>
                  </a:txBody>
                  <a:tcPr/>
                </a:tc>
                <a:tc>
                  <a:txBody>
                    <a:bodyPr/>
                    <a:lstStyle/>
                    <a:p>
                      <a:r>
                        <a:rPr lang="en-US" sz="1100" b="0" dirty="0" smtClean="0">
                          <a:latin typeface="Times New Roman" pitchFamily="18" charset="0"/>
                          <a:cs typeface="Times New Roman" pitchFamily="18" charset="0"/>
                        </a:rPr>
                        <a:t>1</a:t>
                      </a:r>
                      <a:endParaRPr lang="en-US" sz="1100" b="0" dirty="0">
                        <a:latin typeface="Times New Roman" pitchFamily="18" charset="0"/>
                        <a:cs typeface="Times New Roman" pitchFamily="18" charset="0"/>
                      </a:endParaRPr>
                    </a:p>
                  </a:txBody>
                  <a:tcPr/>
                </a:tc>
              </a:tr>
              <a:tr h="213360">
                <a:tc>
                  <a:txBody>
                    <a:bodyPr/>
                    <a:lstStyle/>
                    <a:p>
                      <a:r>
                        <a:rPr lang="en-US" sz="1100" b="0" dirty="0" err="1" smtClean="0">
                          <a:latin typeface="Times New Roman" pitchFamily="18" charset="0"/>
                          <a:cs typeface="Times New Roman" pitchFamily="18" charset="0"/>
                        </a:rPr>
                        <a:t>CrIS_unapod</a:t>
                      </a:r>
                      <a:endParaRPr lang="en-US" sz="1100" b="0" dirty="0">
                        <a:latin typeface="Times New Roman" pitchFamily="18" charset="0"/>
                        <a:cs typeface="Times New Roman" pitchFamily="18" charset="0"/>
                      </a:endParaRPr>
                    </a:p>
                  </a:txBody>
                  <a:tcPr/>
                </a:tc>
                <a:tc>
                  <a:txBody>
                    <a:bodyPr/>
                    <a:lstStyle/>
                    <a:p>
                      <a:r>
                        <a:rPr lang="en-US" sz="1100" b="0" dirty="0" smtClean="0">
                          <a:latin typeface="Times New Roman" pitchFamily="18" charset="0"/>
                          <a:cs typeface="Times New Roman" pitchFamily="18" charset="0"/>
                        </a:rPr>
                        <a:t>2</a:t>
                      </a:r>
                      <a:endParaRPr lang="en-US" sz="1100" b="0" dirty="0">
                        <a:latin typeface="Times New Roman" pitchFamily="18" charset="0"/>
                        <a:cs typeface="Times New Roman" pitchFamily="18" charset="0"/>
                      </a:endParaRPr>
                    </a:p>
                  </a:txBody>
                  <a:tcPr/>
                </a:tc>
              </a:tr>
              <a:tr h="213360">
                <a:tc>
                  <a:txBody>
                    <a:bodyPr/>
                    <a:lstStyle/>
                    <a:p>
                      <a:r>
                        <a:rPr lang="en-US" sz="1100" b="0" dirty="0" smtClean="0">
                          <a:latin typeface="Times New Roman" pitchFamily="18" charset="0"/>
                          <a:cs typeface="Times New Roman" pitchFamily="18" charset="0"/>
                        </a:rPr>
                        <a:t>IASI2CrIS_apod</a:t>
                      </a:r>
                      <a:endParaRPr lang="en-US" sz="1100" b="0" dirty="0">
                        <a:latin typeface="Times New Roman" pitchFamily="18" charset="0"/>
                        <a:cs typeface="Times New Roman" pitchFamily="18" charset="0"/>
                      </a:endParaRPr>
                    </a:p>
                  </a:txBody>
                  <a:tcPr/>
                </a:tc>
                <a:tc>
                  <a:txBody>
                    <a:bodyPr/>
                    <a:lstStyle/>
                    <a:p>
                      <a:r>
                        <a:rPr lang="en-US" sz="1100" b="0" dirty="0" smtClean="0">
                          <a:latin typeface="Times New Roman" pitchFamily="18" charset="0"/>
                          <a:cs typeface="Times New Roman" pitchFamily="18" charset="0"/>
                        </a:rPr>
                        <a:t>3</a:t>
                      </a:r>
                      <a:endParaRPr lang="en-US" sz="1100" b="0" dirty="0">
                        <a:latin typeface="Times New Roman" pitchFamily="18" charset="0"/>
                        <a:cs typeface="Times New Roman" pitchFamily="18" charset="0"/>
                      </a:endParaRPr>
                    </a:p>
                  </a:txBody>
                  <a:tcPr/>
                </a:tc>
              </a:tr>
              <a:tr h="213360">
                <a:tc>
                  <a:txBody>
                    <a:bodyPr/>
                    <a:lstStyle/>
                    <a:p>
                      <a:r>
                        <a:rPr lang="en-US" sz="1100" b="0" dirty="0" smtClean="0">
                          <a:latin typeface="Times New Roman" pitchFamily="18" charset="0"/>
                          <a:cs typeface="Times New Roman" pitchFamily="18" charset="0"/>
                        </a:rPr>
                        <a:t>IASI2CrIS_unapod</a:t>
                      </a:r>
                      <a:endParaRPr lang="en-US" sz="1100" b="0" dirty="0">
                        <a:latin typeface="Times New Roman" pitchFamily="18" charset="0"/>
                        <a:cs typeface="Times New Roman" pitchFamily="18" charset="0"/>
                      </a:endParaRPr>
                    </a:p>
                  </a:txBody>
                  <a:tcPr/>
                </a:tc>
                <a:tc>
                  <a:txBody>
                    <a:bodyPr/>
                    <a:lstStyle/>
                    <a:p>
                      <a:r>
                        <a:rPr lang="en-US" sz="1100" b="0" dirty="0" smtClean="0">
                          <a:latin typeface="Times New Roman" pitchFamily="18" charset="0"/>
                          <a:cs typeface="Times New Roman" pitchFamily="18" charset="0"/>
                        </a:rPr>
                        <a:t>4</a:t>
                      </a:r>
                      <a:endParaRPr lang="en-US" sz="1100" b="0" dirty="0">
                        <a:latin typeface="Times New Roman" pitchFamily="18" charset="0"/>
                        <a:cs typeface="Times New Roman" pitchFamily="18" charset="0"/>
                      </a:endParaRPr>
                    </a:p>
                  </a:txBody>
                  <a:tcPr/>
                </a:tc>
              </a:tr>
            </a:tbl>
          </a:graphicData>
        </a:graphic>
      </p:graphicFrame>
      <p:pic>
        <p:nvPicPr>
          <p:cNvPr id="25" name="Picture 94" descr="CrIS_spectral_correlation_band2_meanstd_082728.tif"/>
          <p:cNvPicPr>
            <a:picLocks noChangeAspect="1"/>
          </p:cNvPicPr>
          <p:nvPr/>
        </p:nvPicPr>
        <p:blipFill>
          <a:blip r:embed="rId3" cstate="print"/>
          <a:srcRect/>
          <a:stretch>
            <a:fillRect/>
          </a:stretch>
        </p:blipFill>
        <p:spPr bwMode="auto">
          <a:xfrm>
            <a:off x="4419600" y="3520365"/>
            <a:ext cx="2263249" cy="1508833"/>
          </a:xfrm>
          <a:prstGeom prst="rect">
            <a:avLst/>
          </a:prstGeom>
          <a:noFill/>
          <a:ln w="9525">
            <a:noFill/>
            <a:miter lim="800000"/>
            <a:headEnd/>
            <a:tailEnd/>
          </a:ln>
        </p:spPr>
      </p:pic>
      <p:pic>
        <p:nvPicPr>
          <p:cNvPr id="26" name="Picture 95" descr="CrIS_spectral_correlation_band1_meanstd_082728.tif"/>
          <p:cNvPicPr>
            <a:picLocks noChangeAspect="1"/>
          </p:cNvPicPr>
          <p:nvPr/>
        </p:nvPicPr>
        <p:blipFill>
          <a:blip r:embed="rId4" cstate="print"/>
          <a:srcRect/>
          <a:stretch>
            <a:fillRect/>
          </a:stretch>
        </p:blipFill>
        <p:spPr bwMode="auto">
          <a:xfrm>
            <a:off x="4419605" y="1752600"/>
            <a:ext cx="2263249" cy="1508833"/>
          </a:xfrm>
          <a:prstGeom prst="rect">
            <a:avLst/>
          </a:prstGeom>
          <a:noFill/>
          <a:ln w="9525">
            <a:noFill/>
            <a:miter lim="800000"/>
            <a:headEnd/>
            <a:tailEnd/>
          </a:ln>
        </p:spPr>
      </p:pic>
      <p:sp>
        <p:nvSpPr>
          <p:cNvPr id="27" name="TextBox 96"/>
          <p:cNvSpPr txBox="1">
            <a:spLocks noChangeArrowheads="1"/>
          </p:cNvSpPr>
          <p:nvPr/>
        </p:nvSpPr>
        <p:spPr bwMode="auto">
          <a:xfrm>
            <a:off x="5943600" y="1828798"/>
            <a:ext cx="540533" cy="246221"/>
          </a:xfrm>
          <a:prstGeom prst="rect">
            <a:avLst/>
          </a:prstGeom>
          <a:noFill/>
          <a:ln w="9525">
            <a:noFill/>
            <a:miter lim="800000"/>
            <a:headEnd/>
            <a:tailEnd/>
          </a:ln>
        </p:spPr>
        <p:txBody>
          <a:bodyPr wrap="none">
            <a:spAutoFit/>
          </a:bodyPr>
          <a:lstStyle/>
          <a:p>
            <a:r>
              <a:rPr lang="en-US" sz="1000" b="1" dirty="0">
                <a:latin typeface="Times New Roman" pitchFamily="18" charset="0"/>
                <a:cs typeface="Times New Roman" pitchFamily="18" charset="0"/>
              </a:rPr>
              <a:t>LWIR</a:t>
            </a:r>
          </a:p>
        </p:txBody>
      </p:sp>
      <p:sp>
        <p:nvSpPr>
          <p:cNvPr id="28" name="TextBox 97"/>
          <p:cNvSpPr txBox="1">
            <a:spLocks noChangeArrowheads="1"/>
          </p:cNvSpPr>
          <p:nvPr/>
        </p:nvSpPr>
        <p:spPr bwMode="auto">
          <a:xfrm>
            <a:off x="8153400" y="3581398"/>
            <a:ext cx="577402" cy="246221"/>
          </a:xfrm>
          <a:prstGeom prst="rect">
            <a:avLst/>
          </a:prstGeom>
          <a:noFill/>
          <a:ln w="9525">
            <a:noFill/>
            <a:miter lim="800000"/>
            <a:headEnd/>
            <a:tailEnd/>
          </a:ln>
        </p:spPr>
        <p:txBody>
          <a:bodyPr wrap="none">
            <a:spAutoFit/>
          </a:bodyPr>
          <a:lstStyle/>
          <a:p>
            <a:r>
              <a:rPr lang="en-US" sz="1000" b="1" dirty="0">
                <a:latin typeface="Times New Roman" pitchFamily="18" charset="0"/>
                <a:cs typeface="Times New Roman" pitchFamily="18" charset="0"/>
              </a:rPr>
              <a:t>MWIR</a:t>
            </a:r>
          </a:p>
        </p:txBody>
      </p:sp>
      <p:sp>
        <p:nvSpPr>
          <p:cNvPr id="30" name="TextBox 99"/>
          <p:cNvSpPr txBox="1">
            <a:spLocks noChangeArrowheads="1"/>
          </p:cNvSpPr>
          <p:nvPr/>
        </p:nvSpPr>
        <p:spPr bwMode="auto">
          <a:xfrm>
            <a:off x="5943600" y="3581398"/>
            <a:ext cx="526106" cy="246221"/>
          </a:xfrm>
          <a:prstGeom prst="rect">
            <a:avLst/>
          </a:prstGeom>
          <a:noFill/>
          <a:ln w="9525">
            <a:noFill/>
            <a:miter lim="800000"/>
            <a:headEnd/>
            <a:tailEnd/>
          </a:ln>
        </p:spPr>
        <p:txBody>
          <a:bodyPr wrap="none">
            <a:spAutoFit/>
          </a:bodyPr>
          <a:lstStyle/>
          <a:p>
            <a:r>
              <a:rPr lang="en-US" sz="1000" b="1" dirty="0">
                <a:latin typeface="Times New Roman" pitchFamily="18" charset="0"/>
                <a:cs typeface="Times New Roman" pitchFamily="18" charset="0"/>
              </a:rPr>
              <a:t>SWIR</a:t>
            </a:r>
          </a:p>
        </p:txBody>
      </p:sp>
      <p:sp>
        <p:nvSpPr>
          <p:cNvPr id="31" name="Rectangle 103"/>
          <p:cNvSpPr>
            <a:spLocks noChangeArrowheads="1"/>
          </p:cNvSpPr>
          <p:nvPr/>
        </p:nvSpPr>
        <p:spPr bwMode="auto">
          <a:xfrm>
            <a:off x="4648200" y="3200398"/>
            <a:ext cx="1854995" cy="246221"/>
          </a:xfrm>
          <a:prstGeom prst="rect">
            <a:avLst/>
          </a:prstGeom>
          <a:noFill/>
          <a:ln w="9525">
            <a:noFill/>
            <a:miter lim="800000"/>
            <a:headEnd/>
            <a:tailEnd/>
          </a:ln>
        </p:spPr>
        <p:txBody>
          <a:bodyPr wrap="none">
            <a:spAutoFit/>
          </a:bodyPr>
          <a:lstStyle/>
          <a:p>
            <a:pPr marL="457200" indent="-457200"/>
            <a:r>
              <a:rPr lang="en-US" sz="1000" b="1" dirty="0">
                <a:latin typeface="Times New Roman" pitchFamily="18" charset="0"/>
                <a:cs typeface="Times New Roman" pitchFamily="18" charset="0"/>
              </a:rPr>
              <a:t>Frequency used: 710-760 cm</a:t>
            </a:r>
            <a:r>
              <a:rPr lang="en-US" sz="1000" b="1" baseline="30000" dirty="0">
                <a:latin typeface="Times New Roman" pitchFamily="18" charset="0"/>
                <a:cs typeface="Times New Roman" pitchFamily="18" charset="0"/>
              </a:rPr>
              <a:t>-1</a:t>
            </a:r>
            <a:r>
              <a:rPr lang="en-US" sz="1000" b="1" dirty="0">
                <a:latin typeface="Times New Roman" pitchFamily="18" charset="0"/>
                <a:cs typeface="Times New Roman" pitchFamily="18" charset="0"/>
              </a:rPr>
              <a:t> </a:t>
            </a:r>
          </a:p>
        </p:txBody>
      </p:sp>
      <p:sp>
        <p:nvSpPr>
          <p:cNvPr id="32" name="Rectangle 104"/>
          <p:cNvSpPr>
            <a:spLocks noChangeArrowheads="1"/>
          </p:cNvSpPr>
          <p:nvPr/>
        </p:nvSpPr>
        <p:spPr bwMode="auto">
          <a:xfrm>
            <a:off x="4625325" y="5029198"/>
            <a:ext cx="2004075" cy="246221"/>
          </a:xfrm>
          <a:prstGeom prst="rect">
            <a:avLst/>
          </a:prstGeom>
          <a:noFill/>
          <a:ln w="9525">
            <a:noFill/>
            <a:miter lim="800000"/>
            <a:headEnd/>
            <a:tailEnd/>
          </a:ln>
        </p:spPr>
        <p:txBody>
          <a:bodyPr wrap="none">
            <a:spAutoFit/>
          </a:bodyPr>
          <a:lstStyle/>
          <a:p>
            <a:pPr marL="457200" indent="-457200"/>
            <a:r>
              <a:rPr lang="en-US" sz="1000" b="1" dirty="0">
                <a:latin typeface="Times New Roman" pitchFamily="18" charset="0"/>
                <a:cs typeface="Times New Roman" pitchFamily="18" charset="0"/>
              </a:rPr>
              <a:t>Frequency used: 1340-1390 cm</a:t>
            </a:r>
            <a:r>
              <a:rPr lang="en-US" sz="1000" b="1" baseline="30000" dirty="0">
                <a:latin typeface="Times New Roman" pitchFamily="18" charset="0"/>
                <a:cs typeface="Times New Roman" pitchFamily="18" charset="0"/>
              </a:rPr>
              <a:t>-1 </a:t>
            </a:r>
            <a:r>
              <a:rPr lang="en-US" sz="1000" b="1" dirty="0">
                <a:latin typeface="Times New Roman" pitchFamily="18" charset="0"/>
                <a:cs typeface="Times New Roman" pitchFamily="18" charset="0"/>
              </a:rPr>
              <a:t> </a:t>
            </a:r>
          </a:p>
        </p:txBody>
      </p:sp>
      <p:sp>
        <p:nvSpPr>
          <p:cNvPr id="33" name="Rectangle 105"/>
          <p:cNvSpPr>
            <a:spLocks noChangeArrowheads="1"/>
          </p:cNvSpPr>
          <p:nvPr/>
        </p:nvSpPr>
        <p:spPr bwMode="auto">
          <a:xfrm>
            <a:off x="6964225" y="5029198"/>
            <a:ext cx="1951175" cy="246221"/>
          </a:xfrm>
          <a:prstGeom prst="rect">
            <a:avLst/>
          </a:prstGeom>
          <a:noFill/>
          <a:ln w="9525">
            <a:noFill/>
            <a:miter lim="800000"/>
            <a:headEnd/>
            <a:tailEnd/>
          </a:ln>
        </p:spPr>
        <p:txBody>
          <a:bodyPr wrap="none">
            <a:spAutoFit/>
          </a:bodyPr>
          <a:lstStyle/>
          <a:p>
            <a:pPr marL="457200" indent="-457200"/>
            <a:r>
              <a:rPr lang="en-US" sz="1000" b="1" dirty="0">
                <a:latin typeface="Times New Roman" pitchFamily="18" charset="0"/>
                <a:cs typeface="Times New Roman" pitchFamily="18" charset="0"/>
              </a:rPr>
              <a:t>Frequency used: 2310-2370 cm</a:t>
            </a:r>
            <a:r>
              <a:rPr lang="en-US" sz="1000" b="1" baseline="30000" dirty="0">
                <a:latin typeface="Times New Roman" pitchFamily="18" charset="0"/>
                <a:cs typeface="Times New Roman" pitchFamily="18" charset="0"/>
              </a:rPr>
              <a:t>-1</a:t>
            </a:r>
          </a:p>
        </p:txBody>
      </p:sp>
    </p:spTree>
    <p:extLst>
      <p:ext uri="{BB962C8B-B14F-4D97-AF65-F5344CB8AC3E}">
        <p14:creationId xmlns:p14="http://schemas.microsoft.com/office/powerpoint/2010/main" val="26037576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984528"/>
            <a:ext cx="9144000" cy="838200"/>
          </a:xfrm>
        </p:spPr>
        <p:txBody>
          <a:bodyPr>
            <a:normAutofit fontScale="90000"/>
          </a:bodyPr>
          <a:lstStyle/>
          <a:p>
            <a:r>
              <a:rPr lang="en-US" sz="3600" dirty="0" smtClean="0"/>
              <a:t>The ‘Unusual’ Evolution of Hurricane Arthur 2014:</a:t>
            </a:r>
            <a:br>
              <a:rPr lang="en-US" sz="3600" dirty="0" smtClean="0"/>
            </a:br>
            <a:r>
              <a:rPr lang="en-US" sz="2700" dirty="0" smtClean="0"/>
              <a:t>A GOES-R and JPSS Satellite Proving Ground Perspective</a:t>
            </a:r>
            <a:br>
              <a:rPr lang="en-US" sz="2700" dirty="0" smtClean="0"/>
            </a:br>
            <a:r>
              <a:rPr lang="en-US" sz="2000" dirty="0" smtClean="0"/>
              <a:t>Michael J. Folmer (UMD/ESSIC/CICS), John </a:t>
            </a:r>
            <a:r>
              <a:rPr lang="en-US" sz="2000" dirty="0" err="1" smtClean="0"/>
              <a:t>Cangialosi</a:t>
            </a:r>
            <a:r>
              <a:rPr lang="en-US" sz="2000" dirty="0" smtClean="0"/>
              <a:t> (NHC), Jeffrey Halverson (UMBC),</a:t>
            </a:r>
            <a:br>
              <a:rPr lang="en-US" sz="2000" dirty="0" smtClean="0"/>
            </a:br>
            <a:r>
              <a:rPr lang="en-US" sz="2000" dirty="0" smtClean="0"/>
              <a:t>Emily Berndt (</a:t>
            </a:r>
            <a:r>
              <a:rPr lang="en-US" sz="2000" dirty="0" err="1" smtClean="0"/>
              <a:t>SPoRT</a:t>
            </a:r>
            <a:r>
              <a:rPr lang="en-US" sz="2000" dirty="0" smtClean="0"/>
              <a:t>), Steven Goodman (GOES-R), and Mitch Goldberg (JPSS)</a:t>
            </a:r>
            <a:endParaRPr lang="en-US" sz="2700" dirty="0"/>
          </a:p>
        </p:txBody>
      </p:sp>
      <p:sp>
        <p:nvSpPr>
          <p:cNvPr id="13" name="Content Placeholder 12"/>
          <p:cNvSpPr>
            <a:spLocks noGrp="1"/>
          </p:cNvSpPr>
          <p:nvPr>
            <p:ph sz="half" idx="1"/>
          </p:nvPr>
        </p:nvSpPr>
        <p:spPr>
          <a:xfrm>
            <a:off x="76200" y="2956718"/>
            <a:ext cx="3886200" cy="4525963"/>
          </a:xfrm>
        </p:spPr>
        <p:txBody>
          <a:bodyPr>
            <a:normAutofit/>
          </a:bodyPr>
          <a:lstStyle/>
          <a:p>
            <a:r>
              <a:rPr lang="en-US" sz="2200" dirty="0" smtClean="0"/>
              <a:t>Multiple GOES-R/JPSS products were available to forecasters to assist in diagnosing the complex evolution of Arthur.</a:t>
            </a:r>
          </a:p>
          <a:p>
            <a:r>
              <a:rPr lang="en-US" sz="2200" dirty="0" smtClean="0"/>
              <a:t>The RGB Air Mass coupled with the Ozone products revealed the stratospheric intrusion leading to the </a:t>
            </a:r>
            <a:r>
              <a:rPr lang="en-US" sz="2200" dirty="0" err="1" smtClean="0"/>
              <a:t>extratropical</a:t>
            </a:r>
            <a:r>
              <a:rPr lang="en-US" sz="2200" dirty="0" smtClean="0"/>
              <a:t> transition.</a:t>
            </a:r>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21</a:t>
            </a:fld>
            <a:endParaRPr lang="en-US"/>
          </a:p>
        </p:txBody>
      </p:sp>
      <p:sp>
        <p:nvSpPr>
          <p:cNvPr id="15" name="TextBox 14"/>
          <p:cNvSpPr txBox="1"/>
          <p:nvPr/>
        </p:nvSpPr>
        <p:spPr>
          <a:xfrm>
            <a:off x="298650" y="2170032"/>
            <a:ext cx="8546699" cy="646331"/>
          </a:xfrm>
          <a:prstGeom prst="rect">
            <a:avLst/>
          </a:prstGeom>
          <a:noFill/>
        </p:spPr>
        <p:txBody>
          <a:bodyPr wrap="none" rtlCol="0">
            <a:spAutoFit/>
          </a:bodyPr>
          <a:lstStyle/>
          <a:p>
            <a:r>
              <a:rPr lang="en-US" dirty="0" smtClean="0">
                <a:solidFill>
                  <a:srgbClr val="FF0000"/>
                </a:solidFill>
              </a:rPr>
              <a:t>11</a:t>
            </a:r>
            <a:r>
              <a:rPr lang="en-US" baseline="30000" dirty="0" smtClean="0">
                <a:solidFill>
                  <a:srgbClr val="FF0000"/>
                </a:solidFill>
              </a:rPr>
              <a:t>th</a:t>
            </a:r>
            <a:r>
              <a:rPr lang="en-US" dirty="0" smtClean="0">
                <a:solidFill>
                  <a:srgbClr val="FF0000"/>
                </a:solidFill>
              </a:rPr>
              <a:t> Annual Symposium on New Generation Operational Environmental Satellite Systems:</a:t>
            </a:r>
          </a:p>
          <a:p>
            <a:pPr algn="ctr"/>
            <a:r>
              <a:rPr lang="en-US" dirty="0" smtClean="0">
                <a:solidFill>
                  <a:srgbClr val="FF0000"/>
                </a:solidFill>
              </a:rPr>
              <a:t>Satellite </a:t>
            </a:r>
            <a:r>
              <a:rPr lang="en-US" dirty="0" err="1" smtClean="0">
                <a:solidFill>
                  <a:srgbClr val="FF0000"/>
                </a:solidFill>
              </a:rPr>
              <a:t>Testbeds</a:t>
            </a:r>
            <a:r>
              <a:rPr lang="en-US" dirty="0" smtClean="0">
                <a:solidFill>
                  <a:srgbClr val="FF0000"/>
                </a:solidFill>
              </a:rPr>
              <a:t> and Proving Ground Activities</a:t>
            </a:r>
            <a:endParaRPr lang="en-US" dirty="0">
              <a:solidFill>
                <a:srgbClr val="FF0000"/>
              </a:solidFill>
            </a:endParaRPr>
          </a:p>
        </p:txBody>
      </p:sp>
      <p:pic>
        <p:nvPicPr>
          <p:cNvPr id="3" name="Content Placeholder 2"/>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043718" y="2850482"/>
            <a:ext cx="4343400" cy="302527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254" y="4114800"/>
            <a:ext cx="2209800" cy="2209800"/>
          </a:xfrm>
          <a:prstGeom prst="rect">
            <a:avLst/>
          </a:prstGeom>
        </p:spPr>
      </p:pic>
    </p:spTree>
    <p:extLst>
      <p:ext uri="{BB962C8B-B14F-4D97-AF65-F5344CB8AC3E}">
        <p14:creationId xmlns:p14="http://schemas.microsoft.com/office/powerpoint/2010/main" val="4043913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sz="half" idx="1"/>
          </p:nvPr>
        </p:nvSpPr>
        <p:spPr>
          <a:xfrm>
            <a:off x="76200" y="1981200"/>
            <a:ext cx="4876800" cy="4572000"/>
          </a:xfrm>
        </p:spPr>
        <p:txBody>
          <a:bodyPr>
            <a:normAutofit fontScale="85000" lnSpcReduction="20000"/>
          </a:bodyPr>
          <a:lstStyle/>
          <a:p>
            <a:r>
              <a:rPr lang="en-US" dirty="0"/>
              <a:t>A system of physical, ecological, and societal indicators that communicate key aspects of the climate changes, impacts, vulnerabilities, and </a:t>
            </a:r>
            <a:r>
              <a:rPr lang="en-US" dirty="0" smtClean="0"/>
              <a:t>preparedness</a:t>
            </a:r>
          </a:p>
          <a:p>
            <a:pPr lvl="1"/>
            <a:r>
              <a:rPr lang="en-US" sz="2200" dirty="0"/>
              <a:t>Provide meaningful, authoritative climate-relevant measures about the status, rates, and trends of </a:t>
            </a:r>
            <a:r>
              <a:rPr lang="en-US" sz="2200" dirty="0" smtClean="0"/>
              <a:t>key physical</a:t>
            </a:r>
            <a:r>
              <a:rPr lang="en-US" sz="2200" dirty="0"/>
              <a:t>, ecological, and societal variables and </a:t>
            </a:r>
            <a:r>
              <a:rPr lang="en-US" sz="2200" dirty="0" smtClean="0"/>
              <a:t>values</a:t>
            </a:r>
            <a:endParaRPr lang="en-US" sz="2200" dirty="0"/>
          </a:p>
          <a:p>
            <a:pPr lvl="1"/>
            <a:r>
              <a:rPr lang="en-US" sz="2200" dirty="0"/>
              <a:t>Inform decisions at multiple scales </a:t>
            </a:r>
          </a:p>
          <a:p>
            <a:pPr lvl="1"/>
            <a:r>
              <a:rPr lang="en-US" sz="2200" dirty="0"/>
              <a:t>Identify climate-related conditions and impacts </a:t>
            </a:r>
          </a:p>
          <a:p>
            <a:pPr lvl="1"/>
            <a:r>
              <a:rPr lang="en-US" sz="2200" dirty="0"/>
              <a:t>Provide analytical </a:t>
            </a:r>
            <a:r>
              <a:rPr lang="en-US" sz="2200" dirty="0" smtClean="0"/>
              <a:t>tools by </a:t>
            </a:r>
            <a:r>
              <a:rPr lang="en-US" sz="2200" dirty="0"/>
              <a:t>which user communities can derive their own indicators for </a:t>
            </a:r>
            <a:r>
              <a:rPr lang="en-US" sz="2200" dirty="0" smtClean="0"/>
              <a:t>particular purposes</a:t>
            </a:r>
            <a:endParaRPr lang="en-US" sz="2200" dirty="0"/>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22</a:t>
            </a:fld>
            <a:endParaRPr lang="en-US"/>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84374" y="2722099"/>
            <a:ext cx="3754826" cy="2840501"/>
          </a:xfrm>
        </p:spPr>
      </p:pic>
      <p:sp>
        <p:nvSpPr>
          <p:cNvPr id="15" name="Title 11"/>
          <p:cNvSpPr>
            <a:spLocks noGrp="1"/>
          </p:cNvSpPr>
          <p:nvPr>
            <p:ph type="title"/>
          </p:nvPr>
        </p:nvSpPr>
        <p:spPr>
          <a:xfrm>
            <a:off x="0" y="685800"/>
            <a:ext cx="9144000" cy="1143000"/>
          </a:xfrm>
        </p:spPr>
        <p:txBody>
          <a:bodyPr>
            <a:noAutofit/>
          </a:bodyPr>
          <a:lstStyle/>
          <a:p>
            <a:r>
              <a:rPr lang="en-US" sz="2600" dirty="0">
                <a:latin typeface="Century Gothic"/>
                <a:cs typeface="Century Gothic"/>
              </a:rPr>
              <a:t>Indicators for the </a:t>
            </a:r>
            <a:r>
              <a:rPr lang="en-US" sz="2600" dirty="0" smtClean="0">
                <a:latin typeface="Century Gothic"/>
                <a:cs typeface="Century Gothic"/>
              </a:rPr>
              <a:t>National </a:t>
            </a:r>
            <a:r>
              <a:rPr lang="en-US" sz="2600" dirty="0">
                <a:latin typeface="Century Gothic"/>
                <a:cs typeface="Century Gothic"/>
              </a:rPr>
              <a:t>Climate </a:t>
            </a:r>
            <a:r>
              <a:rPr lang="en-US" sz="2600" dirty="0" smtClean="0">
                <a:latin typeface="Century Gothic"/>
                <a:cs typeface="Century Gothic"/>
              </a:rPr>
              <a:t>Assessment (Invited)</a:t>
            </a:r>
            <a:r>
              <a:rPr lang="en-US" sz="500" dirty="0" smtClean="0">
                <a:latin typeface="Century Gothic"/>
                <a:cs typeface="Century Gothic"/>
              </a:rPr>
              <a:t/>
            </a:r>
            <a:br>
              <a:rPr lang="en-US" sz="500" dirty="0" smtClean="0">
                <a:latin typeface="Century Gothic"/>
                <a:cs typeface="Century Gothic"/>
              </a:rPr>
            </a:br>
            <a:r>
              <a:rPr lang="en-US" sz="600" dirty="0" smtClean="0">
                <a:latin typeface="Century Gothic"/>
                <a:cs typeface="Century Gothic"/>
              </a:rPr>
              <a:t/>
            </a:r>
            <a:br>
              <a:rPr lang="en-US" sz="600" dirty="0" smtClean="0">
                <a:latin typeface="Century Gothic"/>
                <a:cs typeface="Century Gothic"/>
              </a:rPr>
            </a:br>
            <a:r>
              <a:rPr lang="en-US" sz="1400" dirty="0">
                <a:latin typeface="Century Gothic"/>
                <a:cs typeface="Century Gothic"/>
              </a:rPr>
              <a:t>Melissa A. Kenney, Ph.D., University of Maryland, Earth System Science Interdisciplinary Center </a:t>
            </a:r>
            <a:r>
              <a:rPr lang="en-US" sz="1400" dirty="0" smtClean="0">
                <a:latin typeface="Century Gothic"/>
                <a:cs typeface="Century Gothic"/>
              </a:rPr>
              <a:t>and Cooperative </a:t>
            </a:r>
            <a:r>
              <a:rPr lang="en-US" sz="1400" dirty="0">
                <a:latin typeface="Century Gothic"/>
                <a:cs typeface="Century Gothic"/>
              </a:rPr>
              <a:t>Institute for Climate and </a:t>
            </a:r>
            <a:r>
              <a:rPr lang="en-US" sz="1400" dirty="0" smtClean="0">
                <a:latin typeface="Century Gothic"/>
                <a:cs typeface="Century Gothic"/>
              </a:rPr>
              <a:t>Satellites-MD, USGCRP </a:t>
            </a:r>
            <a:r>
              <a:rPr lang="en-US" sz="1400" dirty="0">
                <a:latin typeface="Century Gothic"/>
                <a:cs typeface="Century Gothic"/>
              </a:rPr>
              <a:t>National Climate Indicator </a:t>
            </a:r>
            <a:r>
              <a:rPr lang="en-US" sz="1400" dirty="0" smtClean="0">
                <a:latin typeface="Century Gothic"/>
                <a:cs typeface="Century Gothic"/>
              </a:rPr>
              <a:t>System</a:t>
            </a:r>
            <a:endParaRPr lang="en-US" sz="3200" dirty="0">
              <a:latin typeface="Century Gothic"/>
              <a:cs typeface="Century Gothic"/>
            </a:endParaRPr>
          </a:p>
        </p:txBody>
      </p:sp>
    </p:spTree>
    <p:extLst>
      <p:ext uri="{BB962C8B-B14F-4D97-AF65-F5344CB8AC3E}">
        <p14:creationId xmlns:p14="http://schemas.microsoft.com/office/powerpoint/2010/main" val="259712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sz="half" idx="1"/>
          </p:nvPr>
        </p:nvSpPr>
        <p:spPr>
          <a:xfrm>
            <a:off x="76200" y="2057400"/>
            <a:ext cx="4572000" cy="4495800"/>
          </a:xfrm>
        </p:spPr>
        <p:txBody>
          <a:bodyPr>
            <a:normAutofit fontScale="92500" lnSpcReduction="10000"/>
          </a:bodyPr>
          <a:lstStyle/>
          <a:p>
            <a:r>
              <a:rPr lang="en-US" sz="2400" dirty="0" smtClean="0"/>
              <a:t>Pilot Indicators</a:t>
            </a:r>
          </a:p>
          <a:p>
            <a:pPr lvl="1"/>
            <a:r>
              <a:rPr lang="en-US" sz="2100" dirty="0" smtClean="0"/>
              <a:t>Indicators </a:t>
            </a:r>
            <a:r>
              <a:rPr lang="en-US" sz="2100" dirty="0"/>
              <a:t>that are already </a:t>
            </a:r>
            <a:r>
              <a:rPr lang="en-US" sz="2100" dirty="0" smtClean="0"/>
              <a:t>developed, scientifically vetted, </a:t>
            </a:r>
            <a:br>
              <a:rPr lang="en-US" sz="2100" dirty="0" smtClean="0"/>
            </a:br>
            <a:r>
              <a:rPr lang="en-US" sz="2100" dirty="0" smtClean="0"/>
              <a:t>and proven to be useful</a:t>
            </a:r>
          </a:p>
          <a:p>
            <a:r>
              <a:rPr lang="en-US" sz="2400" dirty="0"/>
              <a:t>Iterative </a:t>
            </a:r>
            <a:r>
              <a:rPr lang="en-US" sz="2400" dirty="0" smtClean="0"/>
              <a:t>user-focused design </a:t>
            </a:r>
            <a:r>
              <a:rPr lang="en-US" sz="2400" dirty="0"/>
              <a:t>and </a:t>
            </a:r>
            <a:r>
              <a:rPr lang="en-US" sz="2400" dirty="0" smtClean="0"/>
              <a:t>development with a variety of user communities in mind</a:t>
            </a:r>
            <a:endParaRPr lang="en-US" sz="2400" dirty="0"/>
          </a:p>
          <a:p>
            <a:pPr lvl="1"/>
            <a:r>
              <a:rPr lang="en-US" sz="2100" dirty="0"/>
              <a:t>Scientific assessments of understandability and usability </a:t>
            </a:r>
            <a:r>
              <a:rPr lang="en-US" sz="2100" dirty="0" smtClean="0"/>
              <a:t>(e.g. through </a:t>
            </a:r>
            <a:r>
              <a:rPr lang="en-US" sz="2100" dirty="0"/>
              <a:t>surveys and focus </a:t>
            </a:r>
            <a:r>
              <a:rPr lang="en-US" sz="2100" dirty="0" smtClean="0"/>
              <a:t>groups)</a:t>
            </a:r>
          </a:p>
          <a:p>
            <a:pPr lvl="1"/>
            <a:r>
              <a:rPr lang="en-US" sz="2100" dirty="0"/>
              <a:t>Scientific assessments </a:t>
            </a:r>
            <a:r>
              <a:rPr lang="en-US" sz="2100" dirty="0" smtClean="0"/>
              <a:t>of utility </a:t>
            </a:r>
            <a:r>
              <a:rPr lang="en-US" sz="2100" dirty="0"/>
              <a:t>(at a later point in the </a:t>
            </a:r>
            <a:r>
              <a:rPr lang="en-US" sz="2100" dirty="0" smtClean="0"/>
              <a:t>process, e.g. through case studies and evaluation of customized analytical tools developed by users)</a:t>
            </a:r>
            <a:endParaRPr lang="en-US" sz="2100" dirty="0"/>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23</a:t>
            </a:fld>
            <a:endParaRPr lang="en-US" dirty="0"/>
          </a:p>
        </p:txBody>
      </p:sp>
      <p:sp>
        <p:nvSpPr>
          <p:cNvPr id="14" name="Title 11"/>
          <p:cNvSpPr>
            <a:spLocks noGrp="1"/>
          </p:cNvSpPr>
          <p:nvPr>
            <p:ph type="title"/>
          </p:nvPr>
        </p:nvSpPr>
        <p:spPr>
          <a:xfrm>
            <a:off x="0" y="685800"/>
            <a:ext cx="9144000" cy="1219200"/>
          </a:xfrm>
        </p:spPr>
        <p:txBody>
          <a:bodyPr>
            <a:noAutofit/>
          </a:bodyPr>
          <a:lstStyle/>
          <a:p>
            <a:r>
              <a:rPr lang="en-US" sz="2400" dirty="0">
                <a:latin typeface="Century Gothic"/>
                <a:cs typeface="Century Gothic"/>
              </a:rPr>
              <a:t>National Climate Indicators System: </a:t>
            </a:r>
            <a:r>
              <a:rPr lang="en-US" sz="2400" dirty="0" smtClean="0">
                <a:latin typeface="Century Gothic"/>
                <a:cs typeface="Century Gothic"/>
              </a:rPr>
              <a:t/>
            </a:r>
            <a:br>
              <a:rPr lang="en-US" sz="2400" dirty="0" smtClean="0">
                <a:latin typeface="Century Gothic"/>
                <a:cs typeface="Century Gothic"/>
              </a:rPr>
            </a:br>
            <a:r>
              <a:rPr lang="en-US" sz="2400" dirty="0" smtClean="0">
                <a:latin typeface="Century Gothic"/>
                <a:cs typeface="Century Gothic"/>
              </a:rPr>
              <a:t>Utility </a:t>
            </a:r>
            <a:r>
              <a:rPr lang="en-US" sz="2400" dirty="0">
                <a:latin typeface="Century Gothic"/>
                <a:cs typeface="Century Gothic"/>
              </a:rPr>
              <a:t>of Information of </a:t>
            </a:r>
            <a:r>
              <a:rPr lang="en-US" sz="2400" dirty="0" smtClean="0">
                <a:latin typeface="Century Gothic"/>
                <a:cs typeface="Century Gothic"/>
              </a:rPr>
              <a:t>Indicators</a:t>
            </a:r>
            <a:br>
              <a:rPr lang="en-US" sz="2400" dirty="0" smtClean="0">
                <a:latin typeface="Century Gothic"/>
                <a:cs typeface="Century Gothic"/>
              </a:rPr>
            </a:br>
            <a:r>
              <a:rPr lang="en-US" sz="1200" dirty="0">
                <a:latin typeface="Century Gothic"/>
                <a:cs typeface="Century Gothic"/>
              </a:rPr>
              <a:t>Melissa A. Kenney, Ph.D., University of Maryland, Earth System Science Interdisciplinary Center </a:t>
            </a:r>
            <a:r>
              <a:rPr lang="en-US" sz="1200" dirty="0" smtClean="0">
                <a:latin typeface="Century Gothic"/>
                <a:cs typeface="Century Gothic"/>
              </a:rPr>
              <a:t>and Cooperative </a:t>
            </a:r>
            <a:r>
              <a:rPr lang="en-US" sz="1200" dirty="0">
                <a:latin typeface="Century Gothic"/>
                <a:cs typeface="Century Gothic"/>
              </a:rPr>
              <a:t>Institute for Climate and </a:t>
            </a:r>
            <a:r>
              <a:rPr lang="en-US" sz="1200" dirty="0" smtClean="0">
                <a:latin typeface="Century Gothic"/>
                <a:cs typeface="Century Gothic"/>
              </a:rPr>
              <a:t>Satellites-MD, USGCRP </a:t>
            </a:r>
            <a:r>
              <a:rPr lang="en-US" sz="1200" dirty="0">
                <a:latin typeface="Century Gothic"/>
                <a:cs typeface="Century Gothic"/>
              </a:rPr>
              <a:t>National Climate Indicator </a:t>
            </a:r>
            <a:r>
              <a:rPr lang="en-US" sz="1200" dirty="0" smtClean="0">
                <a:latin typeface="Century Gothic"/>
                <a:cs typeface="Century Gothic"/>
              </a:rPr>
              <a:t>System</a:t>
            </a:r>
            <a:br>
              <a:rPr lang="en-US" sz="1200" dirty="0" smtClean="0">
                <a:latin typeface="Century Gothic"/>
                <a:cs typeface="Century Gothic"/>
              </a:rPr>
            </a:br>
            <a:r>
              <a:rPr lang="en-US" sz="1200" dirty="0" smtClean="0">
                <a:latin typeface="Century Gothic"/>
                <a:cs typeface="Century Gothic"/>
              </a:rPr>
              <a:t>Ella Clarke, University </a:t>
            </a:r>
            <a:r>
              <a:rPr lang="en-US" sz="1200" dirty="0">
                <a:latin typeface="Century Gothic"/>
                <a:cs typeface="Century Gothic"/>
              </a:rPr>
              <a:t>of Maryland, </a:t>
            </a:r>
            <a:r>
              <a:rPr lang="en-US" sz="1200" dirty="0" smtClean="0">
                <a:latin typeface="Century Gothic"/>
                <a:cs typeface="Century Gothic"/>
              </a:rPr>
              <a:t>USGCRP </a:t>
            </a:r>
            <a:r>
              <a:rPr lang="en-US" sz="1200" dirty="0">
                <a:latin typeface="Century Gothic"/>
                <a:cs typeface="Century Gothic"/>
              </a:rPr>
              <a:t>National Climate Indicator </a:t>
            </a:r>
            <a:r>
              <a:rPr lang="en-US" sz="1200" dirty="0" smtClean="0">
                <a:latin typeface="Century Gothic"/>
                <a:cs typeface="Century Gothic"/>
              </a:rPr>
              <a:t>System</a:t>
            </a:r>
            <a:endParaRPr lang="en-US" sz="2800" dirty="0">
              <a:latin typeface="Century Gothic"/>
              <a:cs typeface="Century Gothic"/>
            </a:endParaRPr>
          </a:p>
        </p:txBody>
      </p:sp>
      <p:pic>
        <p:nvPicPr>
          <p:cNvPr id="3" name="Content Placeholder 2"/>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24400" y="2831251"/>
            <a:ext cx="4343400" cy="2731349"/>
          </a:xfrm>
        </p:spPr>
      </p:pic>
    </p:spTree>
    <p:extLst>
      <p:ext uri="{BB962C8B-B14F-4D97-AF65-F5344CB8AC3E}">
        <p14:creationId xmlns:p14="http://schemas.microsoft.com/office/powerpoint/2010/main" val="157789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sz="half" idx="1"/>
          </p:nvPr>
        </p:nvSpPr>
        <p:spPr>
          <a:xfrm>
            <a:off x="22578" y="1723916"/>
            <a:ext cx="4953000" cy="2057399"/>
          </a:xfrm>
          <a:ln w="19050">
            <a:noFill/>
          </a:ln>
        </p:spPr>
        <p:txBody>
          <a:bodyPr>
            <a:noAutofit/>
          </a:bodyPr>
          <a:lstStyle/>
          <a:p>
            <a:pPr marL="0" indent="0" algn="just">
              <a:buNone/>
            </a:pPr>
            <a:r>
              <a:rPr lang="en-US" sz="1100" dirty="0" smtClean="0"/>
              <a:t>The cross-comparison of LST products from different satellites or sensors is widely used to evaluate one LST product with reference to the other, particularly between heritage satellite products. As the VIIRS LST is expected to replace MODIS LST in the future, the inter-comparison between VIIRS LST and MODIS LST will provide the evaluation of VIIRS LST performance with respect to difference characterization, i.e. spatial pattern, systematic error budget, which may reflect the algorithm difference, limitations or errors. Cautions need to be taken in the whole chain of cross-comparisons, i.e. data selection for comparison, data processing procedures and results analysis. This study will focus on cautions regarding temporal differences, composite process, and angular differences. Some comparison cases are discussed and a guideline is provided for each of them in the cross satellite LST comparison</a:t>
            </a:r>
            <a:r>
              <a:rPr lang="en-US" sz="1100" i="1" dirty="0" smtClean="0"/>
              <a:t>.</a:t>
            </a:r>
          </a:p>
        </p:txBody>
      </p:sp>
      <p:sp>
        <p:nvSpPr>
          <p:cNvPr id="14" name="Content Placeholder 13"/>
          <p:cNvSpPr>
            <a:spLocks noGrp="1"/>
          </p:cNvSpPr>
          <p:nvPr>
            <p:ph sz="half" idx="2"/>
          </p:nvPr>
        </p:nvSpPr>
        <p:spPr>
          <a:xfrm>
            <a:off x="5105400" y="1676400"/>
            <a:ext cx="3886200" cy="411163"/>
          </a:xfrm>
        </p:spPr>
        <p:txBody>
          <a:bodyPr>
            <a:normAutofit/>
          </a:bodyPr>
          <a:lstStyle/>
          <a:p>
            <a:pPr algn="ctr">
              <a:buNone/>
            </a:pPr>
            <a:r>
              <a:rPr lang="en-US" sz="1400" b="1" dirty="0" smtClean="0">
                <a:solidFill>
                  <a:srgbClr val="7030A0"/>
                </a:solidFill>
              </a:rPr>
              <a:t>Cross Satellite Comparison Flow Chart</a:t>
            </a:r>
          </a:p>
          <a:p>
            <a:pPr algn="ctr"/>
            <a:endParaRPr lang="en-US" sz="1400" dirty="0"/>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a:xfrm>
            <a:off x="1905000" y="6492875"/>
            <a:ext cx="2895600" cy="365125"/>
          </a:xfrm>
        </p:spPr>
        <p:txBody>
          <a:bodyPr/>
          <a:lstStyle/>
          <a:p>
            <a:r>
              <a:rPr lang="en-US" dirty="0" smtClean="0"/>
              <a:t>95th AMS Annual Meeting - Phoenix, AZ</a:t>
            </a:r>
            <a:endParaRPr lang="en-US" dirty="0"/>
          </a:p>
        </p:txBody>
      </p:sp>
      <p:sp>
        <p:nvSpPr>
          <p:cNvPr id="11" name="Slide Number Placeholder 10"/>
          <p:cNvSpPr>
            <a:spLocks noGrp="1"/>
          </p:cNvSpPr>
          <p:nvPr>
            <p:ph type="sldNum" sz="quarter" idx="12"/>
          </p:nvPr>
        </p:nvSpPr>
        <p:spPr/>
        <p:txBody>
          <a:bodyPr/>
          <a:lstStyle/>
          <a:p>
            <a:fld id="{09B8BF32-6F5A-422F-A146-B65F2B98D5BA}" type="slidenum">
              <a:rPr lang="en-US" smtClean="0"/>
              <a:pPr/>
              <a:t>24</a:t>
            </a:fld>
            <a:endParaRPr lang="en-US"/>
          </a:p>
        </p:txBody>
      </p:sp>
      <p:sp>
        <p:nvSpPr>
          <p:cNvPr id="24" name="Text Placeholder 186"/>
          <p:cNvSpPr txBox="1">
            <a:spLocks noGrp="1"/>
          </p:cNvSpPr>
          <p:nvPr>
            <p:ph type="title"/>
          </p:nvPr>
        </p:nvSpPr>
        <p:spPr bwMode="auto">
          <a:prstGeom prst="rect">
            <a:avLst/>
          </a:prstGeom>
          <a:noFill/>
          <a:ln w="9525">
            <a:noFill/>
            <a:miter lim="800000"/>
            <a:headEnd/>
            <a:tailEnd/>
          </a:ln>
        </p:spPr>
        <p:txBody>
          <a:bodyPr/>
          <a:lstStyle/>
          <a:p>
            <a:pPr marL="1585913" indent="-1585913" algn="ctr">
              <a:spcBef>
                <a:spcPct val="20000"/>
              </a:spcBef>
            </a:pPr>
            <a:r>
              <a:rPr lang="en-US" sz="1400" dirty="0" smtClean="0">
                <a:solidFill>
                  <a:schemeClr val="bg1"/>
                </a:solidFill>
                <a:latin typeface="+mn-lt"/>
              </a:rPr>
              <a:t>Concerns on cross comparison of satellite land surface temperature retrievals, a case study between VIIRS and MODIS LST</a:t>
            </a:r>
            <a:r>
              <a:rPr lang="en-US" sz="1400" i="1" dirty="0" smtClean="0">
                <a:solidFill>
                  <a:schemeClr val="bg1"/>
                </a:solidFill>
                <a:latin typeface="+mn-lt"/>
              </a:rPr>
              <a:t> product</a:t>
            </a:r>
            <a:endParaRPr lang="en-US" sz="1400" dirty="0">
              <a:solidFill>
                <a:schemeClr val="bg1"/>
              </a:solidFill>
              <a:latin typeface="+mn-lt"/>
            </a:endParaRPr>
          </a:p>
          <a:p>
            <a:pPr marL="1585913" indent="-1585913">
              <a:spcBef>
                <a:spcPct val="20000"/>
              </a:spcBef>
              <a:buFont typeface="Arial" charset="0"/>
              <a:buChar char="•"/>
            </a:pPr>
            <a:endParaRPr lang="en-US" sz="1400" dirty="0">
              <a:solidFill>
                <a:schemeClr val="bg1"/>
              </a:solidFill>
              <a:latin typeface="+mn-lt"/>
            </a:endParaRPr>
          </a:p>
        </p:txBody>
      </p:sp>
      <p:sp>
        <p:nvSpPr>
          <p:cNvPr id="25" name="Text Placeholder 186"/>
          <p:cNvSpPr txBox="1">
            <a:spLocks/>
          </p:cNvSpPr>
          <p:nvPr/>
        </p:nvSpPr>
        <p:spPr bwMode="auto">
          <a:xfrm>
            <a:off x="0" y="609600"/>
            <a:ext cx="9448800" cy="609600"/>
          </a:xfrm>
          <a:prstGeom prst="rect">
            <a:avLst/>
          </a:prstGeom>
          <a:noFill/>
          <a:ln w="9525">
            <a:noFill/>
            <a:miter lim="800000"/>
            <a:headEnd/>
            <a:tailEnd/>
          </a:ln>
        </p:spPr>
        <p:txBody>
          <a:bodyPr/>
          <a:lstStyle/>
          <a:p>
            <a:pPr marL="1585913" indent="-1585913" algn="ctr">
              <a:spcBef>
                <a:spcPct val="20000"/>
              </a:spcBef>
            </a:pPr>
            <a:r>
              <a:rPr lang="en-US" sz="1600" b="1" dirty="0" smtClean="0">
                <a:latin typeface="+mn-lt"/>
              </a:rPr>
              <a:t>Concerns on cross comparison of satellite land surface temperature retrievals, </a:t>
            </a:r>
          </a:p>
          <a:p>
            <a:pPr marL="1585913" indent="-1585913" algn="ctr">
              <a:spcBef>
                <a:spcPct val="20000"/>
              </a:spcBef>
            </a:pPr>
            <a:r>
              <a:rPr lang="en-US" sz="1600" b="1" dirty="0" smtClean="0">
                <a:latin typeface="+mn-lt"/>
              </a:rPr>
              <a:t>a case study between VIIRS and MODIS LST product</a:t>
            </a:r>
            <a:endParaRPr lang="en-US" sz="1600" b="1" dirty="0">
              <a:latin typeface="+mn-lt"/>
            </a:endParaRPr>
          </a:p>
          <a:p>
            <a:pPr marL="1585913" indent="-1585913">
              <a:spcBef>
                <a:spcPct val="20000"/>
              </a:spcBef>
              <a:buFont typeface="Arial" charset="0"/>
              <a:buChar char="•"/>
            </a:pPr>
            <a:endParaRPr lang="en-US" sz="1600" dirty="0">
              <a:latin typeface="+mn-lt"/>
            </a:endParaRPr>
          </a:p>
        </p:txBody>
      </p:sp>
      <p:sp>
        <p:nvSpPr>
          <p:cNvPr id="26" name="Text Placeholder 184"/>
          <p:cNvSpPr txBox="1">
            <a:spLocks/>
          </p:cNvSpPr>
          <p:nvPr/>
        </p:nvSpPr>
        <p:spPr bwMode="auto">
          <a:xfrm>
            <a:off x="457200" y="1447800"/>
            <a:ext cx="7717766" cy="228600"/>
          </a:xfrm>
          <a:prstGeom prst="rect">
            <a:avLst/>
          </a:prstGeom>
          <a:noFill/>
          <a:ln w="9525">
            <a:noFill/>
            <a:miter lim="800000"/>
            <a:headEnd/>
            <a:tailEnd/>
          </a:ln>
        </p:spPr>
        <p:txBody>
          <a:bodyPr/>
          <a:lstStyle/>
          <a:p>
            <a:pPr marL="1585913" indent="-1585913" algn="ctr">
              <a:spcBef>
                <a:spcPct val="20000"/>
              </a:spcBef>
            </a:pPr>
            <a:r>
              <a:rPr lang="en-US" sz="1200" baseline="30000" dirty="0" smtClean="0">
                <a:latin typeface="Calibri" pitchFamily="34" charset="0"/>
              </a:rPr>
              <a:t>1</a:t>
            </a:r>
            <a:r>
              <a:rPr lang="en-US" sz="1200" dirty="0" smtClean="0">
                <a:latin typeface="Calibri" pitchFamily="34" charset="0"/>
              </a:rPr>
              <a:t>CICS, University of Maryland, College Park; </a:t>
            </a:r>
            <a:r>
              <a:rPr lang="en-US" sz="1200" baseline="30000" dirty="0" smtClean="0">
                <a:latin typeface="Calibri" pitchFamily="34" charset="0"/>
              </a:rPr>
              <a:t>2 </a:t>
            </a:r>
            <a:r>
              <a:rPr lang="en-US" sz="1200" dirty="0" smtClean="0">
                <a:latin typeface="Calibri" pitchFamily="34" charset="0"/>
              </a:rPr>
              <a:t>STAR/NESDIS/NOAA</a:t>
            </a:r>
            <a:endParaRPr lang="en-US" sz="1200" dirty="0">
              <a:latin typeface="Calibri" pitchFamily="34" charset="0"/>
            </a:endParaRPr>
          </a:p>
        </p:txBody>
      </p:sp>
      <p:sp>
        <p:nvSpPr>
          <p:cNvPr id="27" name="Text Placeholder 185"/>
          <p:cNvSpPr txBox="1">
            <a:spLocks/>
          </p:cNvSpPr>
          <p:nvPr/>
        </p:nvSpPr>
        <p:spPr bwMode="auto">
          <a:xfrm>
            <a:off x="838201" y="1219200"/>
            <a:ext cx="7239000" cy="228600"/>
          </a:xfrm>
          <a:prstGeom prst="rect">
            <a:avLst/>
          </a:prstGeom>
          <a:noFill/>
          <a:ln w="9525">
            <a:noFill/>
            <a:miter lim="800000"/>
            <a:headEnd/>
            <a:tailEnd/>
          </a:ln>
        </p:spPr>
        <p:txBody>
          <a:bodyPr/>
          <a:lstStyle/>
          <a:p>
            <a:pPr marL="1585913" indent="-1585913" algn="ctr">
              <a:spcBef>
                <a:spcPct val="20000"/>
              </a:spcBef>
            </a:pPr>
            <a:r>
              <a:rPr lang="en-US" sz="1200" dirty="0" err="1" smtClean="0">
                <a:latin typeface="Calibri" pitchFamily="34" charset="0"/>
              </a:rPr>
              <a:t>Yuling</a:t>
            </a:r>
            <a:r>
              <a:rPr lang="en-US" sz="1200" dirty="0" smtClean="0">
                <a:latin typeface="Calibri" pitchFamily="34" charset="0"/>
              </a:rPr>
              <a:t> Liu</a:t>
            </a:r>
            <a:r>
              <a:rPr lang="en-US" sz="1200" baseline="30000" dirty="0" smtClean="0">
                <a:latin typeface="Calibri" pitchFamily="34" charset="0"/>
              </a:rPr>
              <a:t>12</a:t>
            </a:r>
            <a:r>
              <a:rPr lang="en-US" sz="1200" dirty="0" smtClean="0">
                <a:latin typeface="Calibri" pitchFamily="34" charset="0"/>
              </a:rPr>
              <a:t>, </a:t>
            </a:r>
            <a:r>
              <a:rPr lang="en-US" sz="1200" dirty="0" err="1" smtClean="0">
                <a:latin typeface="Calibri" pitchFamily="34" charset="0"/>
              </a:rPr>
              <a:t>Yunyue</a:t>
            </a:r>
            <a:r>
              <a:rPr lang="en-US" sz="1200" dirty="0" smtClean="0">
                <a:latin typeface="Calibri" pitchFamily="34" charset="0"/>
              </a:rPr>
              <a:t> Yu</a:t>
            </a:r>
            <a:r>
              <a:rPr lang="en-US" sz="1200" baseline="30000" dirty="0" smtClean="0">
                <a:latin typeface="Calibri" pitchFamily="34" charset="0"/>
              </a:rPr>
              <a:t>2</a:t>
            </a:r>
            <a:r>
              <a:rPr lang="en-US" sz="1200" dirty="0" smtClean="0">
                <a:latin typeface="Calibri" pitchFamily="34" charset="0"/>
              </a:rPr>
              <a:t> ,</a:t>
            </a:r>
            <a:r>
              <a:rPr lang="en-US" sz="1200" baseline="30000" dirty="0" smtClean="0">
                <a:latin typeface="Calibri" pitchFamily="34" charset="0"/>
              </a:rPr>
              <a:t> </a:t>
            </a:r>
            <a:r>
              <a:rPr lang="en-US" sz="1200" dirty="0" err="1" smtClean="0">
                <a:latin typeface="Calibri" pitchFamily="34" charset="0"/>
              </a:rPr>
              <a:t>Peng</a:t>
            </a:r>
            <a:r>
              <a:rPr lang="en-US" sz="1200" dirty="0" smtClean="0">
                <a:latin typeface="Calibri" pitchFamily="34" charset="0"/>
              </a:rPr>
              <a:t> Yu</a:t>
            </a:r>
            <a:r>
              <a:rPr lang="en-US" sz="1200" baseline="30000" dirty="0" smtClean="0">
                <a:latin typeface="Calibri" pitchFamily="34" charset="0"/>
              </a:rPr>
              <a:t>12 </a:t>
            </a:r>
            <a:r>
              <a:rPr lang="en-US" sz="1200" dirty="0" smtClean="0">
                <a:latin typeface="Calibri" pitchFamily="34" charset="0"/>
              </a:rPr>
              <a:t>, </a:t>
            </a:r>
            <a:r>
              <a:rPr lang="en-US" sz="1200" dirty="0" err="1" smtClean="0">
                <a:latin typeface="Calibri" pitchFamily="34" charset="0"/>
              </a:rPr>
              <a:t>Zhuo</a:t>
            </a:r>
            <a:r>
              <a:rPr lang="en-US" sz="1200" dirty="0" smtClean="0">
                <a:latin typeface="Calibri" pitchFamily="34" charset="0"/>
              </a:rPr>
              <a:t> Wang</a:t>
            </a:r>
            <a:r>
              <a:rPr lang="en-US" sz="1200" baseline="30000" dirty="0" smtClean="0">
                <a:latin typeface="Calibri" pitchFamily="34" charset="0"/>
              </a:rPr>
              <a:t>12</a:t>
            </a:r>
            <a:endParaRPr lang="en-US" sz="1200" dirty="0">
              <a:latin typeface="Calibri" pitchFamily="34" charset="0"/>
            </a:endParaRPr>
          </a:p>
        </p:txBody>
      </p:sp>
      <p:grpSp>
        <p:nvGrpSpPr>
          <p:cNvPr id="28" name="Group 27"/>
          <p:cNvGrpSpPr/>
          <p:nvPr/>
        </p:nvGrpSpPr>
        <p:grpSpPr>
          <a:xfrm>
            <a:off x="5105400" y="1981200"/>
            <a:ext cx="3886200" cy="3657600"/>
            <a:chOff x="16898007" y="12873792"/>
            <a:chExt cx="13353393" cy="8839200"/>
          </a:xfrm>
        </p:grpSpPr>
        <p:sp>
          <p:nvSpPr>
            <p:cNvPr id="29" name="Flowchart: Process 28"/>
            <p:cNvSpPr/>
            <p:nvPr/>
          </p:nvSpPr>
          <p:spPr>
            <a:xfrm>
              <a:off x="16916400" y="16788072"/>
              <a:ext cx="13335000" cy="4924920"/>
            </a:xfrm>
            <a:prstGeom prst="flowChartProcess">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smtClean="0"/>
            </a:p>
            <a:p>
              <a:pPr algn="ctr"/>
              <a:endParaRPr lang="en-US" sz="1050" dirty="0" smtClean="0"/>
            </a:p>
            <a:p>
              <a:endParaRPr lang="en-US" sz="1050" dirty="0" smtClean="0">
                <a:solidFill>
                  <a:schemeClr val="tx1"/>
                </a:solidFill>
              </a:endParaRPr>
            </a:p>
            <a:p>
              <a:endParaRPr lang="en-US" sz="1050" dirty="0" smtClean="0">
                <a:solidFill>
                  <a:schemeClr val="tx1"/>
                </a:solidFill>
              </a:endParaRPr>
            </a:p>
          </p:txBody>
        </p:sp>
        <p:sp>
          <p:nvSpPr>
            <p:cNvPr id="30" name="Flowchart: Process 29"/>
            <p:cNvSpPr/>
            <p:nvPr/>
          </p:nvSpPr>
          <p:spPr>
            <a:xfrm>
              <a:off x="16898007" y="12873792"/>
              <a:ext cx="13335000" cy="3733800"/>
            </a:xfrm>
            <a:prstGeom prst="flowChartProcess">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 name="Flowchart: Data 30"/>
            <p:cNvSpPr/>
            <p:nvPr/>
          </p:nvSpPr>
          <p:spPr>
            <a:xfrm>
              <a:off x="20237669" y="14713381"/>
              <a:ext cx="3581400" cy="654959"/>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VIIRS Scene </a:t>
              </a:r>
              <a:endParaRPr lang="en-US" sz="1050" dirty="0"/>
            </a:p>
          </p:txBody>
        </p:sp>
        <p:sp>
          <p:nvSpPr>
            <p:cNvPr id="32" name="Flowchart: Data 31"/>
            <p:cNvSpPr/>
            <p:nvPr/>
          </p:nvSpPr>
          <p:spPr>
            <a:xfrm>
              <a:off x="23469600" y="14713381"/>
              <a:ext cx="3581400" cy="654959"/>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MODIS Scene</a:t>
              </a:r>
              <a:endParaRPr lang="en-US" sz="1050" dirty="0"/>
            </a:p>
          </p:txBody>
        </p:sp>
        <p:cxnSp>
          <p:nvCxnSpPr>
            <p:cNvPr id="33" name="Straight Connector 32"/>
            <p:cNvCxnSpPr/>
            <p:nvPr/>
          </p:nvCxnSpPr>
          <p:spPr>
            <a:xfrm>
              <a:off x="22098000" y="14257425"/>
              <a:ext cx="3429000" cy="0"/>
            </a:xfrm>
            <a:prstGeom prst="line">
              <a:avLst/>
            </a:prstGeom>
            <a:ln w="19050"/>
          </p:spPr>
          <p:style>
            <a:lnRef idx="3">
              <a:schemeClr val="accent6"/>
            </a:lnRef>
            <a:fillRef idx="0">
              <a:schemeClr val="accent6"/>
            </a:fillRef>
            <a:effectRef idx="2">
              <a:schemeClr val="accent6"/>
            </a:effectRef>
            <a:fontRef idx="minor">
              <a:schemeClr val="tx1"/>
            </a:fontRef>
          </p:style>
        </p:cxnSp>
        <p:cxnSp>
          <p:nvCxnSpPr>
            <p:cNvPr id="34" name="Straight Arrow Connector 33"/>
            <p:cNvCxnSpPr/>
            <p:nvPr/>
          </p:nvCxnSpPr>
          <p:spPr>
            <a:xfrm>
              <a:off x="22098000" y="14233362"/>
              <a:ext cx="0" cy="457200"/>
            </a:xfrm>
            <a:prstGeom prst="straightConnector1">
              <a:avLst/>
            </a:prstGeom>
            <a:ln w="19050">
              <a:tailEnd type="arrow"/>
            </a:ln>
          </p:spPr>
          <p:style>
            <a:lnRef idx="3">
              <a:schemeClr val="accent6"/>
            </a:lnRef>
            <a:fillRef idx="0">
              <a:schemeClr val="accent6"/>
            </a:fillRef>
            <a:effectRef idx="2">
              <a:schemeClr val="accent6"/>
            </a:effectRef>
            <a:fontRef idx="minor">
              <a:schemeClr val="tx1"/>
            </a:fontRef>
          </p:style>
        </p:cxnSp>
        <p:cxnSp>
          <p:nvCxnSpPr>
            <p:cNvPr id="35" name="Straight Arrow Connector 34"/>
            <p:cNvCxnSpPr/>
            <p:nvPr/>
          </p:nvCxnSpPr>
          <p:spPr>
            <a:xfrm>
              <a:off x="25502937" y="14257425"/>
              <a:ext cx="0" cy="457200"/>
            </a:xfrm>
            <a:prstGeom prst="straightConnector1">
              <a:avLst/>
            </a:prstGeom>
            <a:ln w="19050">
              <a:tailEnd type="arrow"/>
            </a:ln>
          </p:spPr>
          <p:style>
            <a:lnRef idx="3">
              <a:schemeClr val="accent6"/>
            </a:lnRef>
            <a:fillRef idx="0">
              <a:schemeClr val="accent6"/>
            </a:fillRef>
            <a:effectRef idx="2">
              <a:schemeClr val="accent6"/>
            </a:effectRef>
            <a:fontRef idx="minor">
              <a:schemeClr val="tx1"/>
            </a:fontRef>
          </p:style>
        </p:cxnSp>
        <p:cxnSp>
          <p:nvCxnSpPr>
            <p:cNvPr id="36" name="Straight Connector 35"/>
            <p:cNvCxnSpPr/>
            <p:nvPr/>
          </p:nvCxnSpPr>
          <p:spPr>
            <a:xfrm>
              <a:off x="23838570" y="13900488"/>
              <a:ext cx="0" cy="381000"/>
            </a:xfrm>
            <a:prstGeom prst="line">
              <a:avLst/>
            </a:prstGeom>
            <a:ln w="19050"/>
          </p:spPr>
          <p:style>
            <a:lnRef idx="3">
              <a:schemeClr val="accent6"/>
            </a:lnRef>
            <a:fillRef idx="0">
              <a:schemeClr val="accent6"/>
            </a:fillRef>
            <a:effectRef idx="2">
              <a:schemeClr val="accent6"/>
            </a:effectRef>
            <a:fontRef idx="minor">
              <a:schemeClr val="tx1"/>
            </a:fontRef>
          </p:style>
        </p:cxnSp>
        <p:sp>
          <p:nvSpPr>
            <p:cNvPr id="37" name="Flowchart: Process 36"/>
            <p:cNvSpPr/>
            <p:nvPr/>
          </p:nvSpPr>
          <p:spPr>
            <a:xfrm>
              <a:off x="16992600" y="12873792"/>
              <a:ext cx="3886200" cy="1066800"/>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rgbClr val="FF0000"/>
                  </a:solidFill>
                </a:rPr>
                <a:t>Data Preparation</a:t>
              </a:r>
              <a:endParaRPr lang="en-US" sz="1050" dirty="0">
                <a:solidFill>
                  <a:srgbClr val="FF0000"/>
                </a:solidFill>
              </a:endParaRPr>
            </a:p>
          </p:txBody>
        </p:sp>
        <p:cxnSp>
          <p:nvCxnSpPr>
            <p:cNvPr id="38" name="Straight Arrow Connector 37"/>
            <p:cNvCxnSpPr/>
            <p:nvPr/>
          </p:nvCxnSpPr>
          <p:spPr>
            <a:xfrm>
              <a:off x="22098000" y="15340269"/>
              <a:ext cx="0" cy="457200"/>
            </a:xfrm>
            <a:prstGeom prst="straightConnector1">
              <a:avLst/>
            </a:prstGeom>
            <a:ln w="19050">
              <a:tailEnd type="arrow"/>
            </a:ln>
          </p:spPr>
          <p:style>
            <a:lnRef idx="3">
              <a:schemeClr val="accent6"/>
            </a:lnRef>
            <a:fillRef idx="0">
              <a:schemeClr val="accent6"/>
            </a:fillRef>
            <a:effectRef idx="2">
              <a:schemeClr val="accent6"/>
            </a:effectRef>
            <a:fontRef idx="minor">
              <a:schemeClr val="tx1"/>
            </a:fontRef>
          </p:style>
        </p:cxnSp>
        <p:cxnSp>
          <p:nvCxnSpPr>
            <p:cNvPr id="39" name="Straight Arrow Connector 38"/>
            <p:cNvCxnSpPr/>
            <p:nvPr/>
          </p:nvCxnSpPr>
          <p:spPr>
            <a:xfrm>
              <a:off x="25527000" y="15340269"/>
              <a:ext cx="0" cy="457200"/>
            </a:xfrm>
            <a:prstGeom prst="straightConnector1">
              <a:avLst/>
            </a:prstGeom>
            <a:ln w="19050">
              <a:tailEnd type="arrow"/>
            </a:ln>
          </p:spPr>
          <p:style>
            <a:lnRef idx="3">
              <a:schemeClr val="accent6"/>
            </a:lnRef>
            <a:fillRef idx="0">
              <a:schemeClr val="accent6"/>
            </a:fillRef>
            <a:effectRef idx="2">
              <a:schemeClr val="accent6"/>
            </a:effectRef>
            <a:fontRef idx="minor">
              <a:schemeClr val="tx1"/>
            </a:fontRef>
          </p:style>
        </p:cxnSp>
        <p:cxnSp>
          <p:nvCxnSpPr>
            <p:cNvPr id="40" name="Straight Arrow Connector 39"/>
            <p:cNvCxnSpPr/>
            <p:nvPr/>
          </p:nvCxnSpPr>
          <p:spPr>
            <a:xfrm>
              <a:off x="23967450" y="16459202"/>
              <a:ext cx="0" cy="457200"/>
            </a:xfrm>
            <a:prstGeom prst="straightConnector1">
              <a:avLst/>
            </a:prstGeom>
            <a:ln w="19050">
              <a:tailEnd type="arrow"/>
            </a:ln>
          </p:spPr>
          <p:style>
            <a:lnRef idx="3">
              <a:schemeClr val="accent6"/>
            </a:lnRef>
            <a:fillRef idx="0">
              <a:schemeClr val="accent6"/>
            </a:fillRef>
            <a:effectRef idx="2">
              <a:schemeClr val="accent6"/>
            </a:effectRef>
            <a:fontRef idx="minor">
              <a:schemeClr val="tx1"/>
            </a:fontRef>
          </p:style>
        </p:cxnSp>
        <p:sp>
          <p:nvSpPr>
            <p:cNvPr id="41" name="Flowchart: Process 40"/>
            <p:cNvSpPr/>
            <p:nvPr/>
          </p:nvSpPr>
          <p:spPr>
            <a:xfrm>
              <a:off x="16916400" y="16788072"/>
              <a:ext cx="4114800" cy="1066800"/>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rgbClr val="FF0000"/>
                  </a:solidFill>
                </a:rPr>
                <a:t>Comparison Process</a:t>
              </a:r>
              <a:endParaRPr lang="en-US" sz="1050" dirty="0">
                <a:solidFill>
                  <a:srgbClr val="FF0000"/>
                </a:solidFill>
              </a:endParaRPr>
            </a:p>
          </p:txBody>
        </p:sp>
        <p:sp>
          <p:nvSpPr>
            <p:cNvPr id="42" name="Flowchart: Process 41"/>
            <p:cNvSpPr/>
            <p:nvPr/>
          </p:nvSpPr>
          <p:spPr>
            <a:xfrm>
              <a:off x="26585763" y="20806628"/>
              <a:ext cx="3583116" cy="761999"/>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Cloud screening</a:t>
              </a:r>
              <a:endParaRPr lang="en-US" sz="1050" dirty="0"/>
            </a:p>
          </p:txBody>
        </p:sp>
        <p:sp>
          <p:nvSpPr>
            <p:cNvPr id="43" name="Flowchart: Process 42"/>
            <p:cNvSpPr/>
            <p:nvPr/>
          </p:nvSpPr>
          <p:spPr>
            <a:xfrm>
              <a:off x="22920125" y="20806628"/>
              <a:ext cx="4189300" cy="761999"/>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Optimal weather conditions</a:t>
              </a:r>
              <a:endParaRPr lang="en-US" sz="1050" dirty="0"/>
            </a:p>
          </p:txBody>
        </p:sp>
        <p:sp>
          <p:nvSpPr>
            <p:cNvPr id="44" name="Flowchart: Decision 43"/>
            <p:cNvSpPr/>
            <p:nvPr/>
          </p:nvSpPr>
          <p:spPr>
            <a:xfrm>
              <a:off x="23705619" y="19426997"/>
              <a:ext cx="6062768" cy="99059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smtClean="0"/>
            </a:p>
            <a:p>
              <a:pPr algn="ctr"/>
              <a:r>
                <a:rPr lang="en-US" sz="1050" dirty="0" smtClean="0"/>
                <a:t>Data quality control</a:t>
              </a:r>
            </a:p>
            <a:p>
              <a:pPr algn="ctr"/>
              <a:endParaRPr lang="en-US" sz="1050" dirty="0"/>
            </a:p>
          </p:txBody>
        </p:sp>
        <p:sp>
          <p:nvSpPr>
            <p:cNvPr id="45" name="Flowchart: Decision 44"/>
            <p:cNvSpPr/>
            <p:nvPr/>
          </p:nvSpPr>
          <p:spPr>
            <a:xfrm>
              <a:off x="16898007" y="19390904"/>
              <a:ext cx="6545781" cy="990606"/>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smtClean="0"/>
            </a:p>
            <a:p>
              <a:pPr algn="ctr"/>
              <a:r>
                <a:rPr lang="en-US" sz="1050" dirty="0" smtClean="0"/>
                <a:t>Data Selection Criteria </a:t>
              </a:r>
            </a:p>
            <a:p>
              <a:pPr algn="ctr"/>
              <a:endParaRPr lang="en-US" sz="1050" dirty="0"/>
            </a:p>
          </p:txBody>
        </p:sp>
        <p:cxnSp>
          <p:nvCxnSpPr>
            <p:cNvPr id="46" name="Straight Arrow Connector 45"/>
            <p:cNvCxnSpPr/>
            <p:nvPr/>
          </p:nvCxnSpPr>
          <p:spPr>
            <a:xfrm>
              <a:off x="25871214" y="13102392"/>
              <a:ext cx="762000" cy="0"/>
            </a:xfrm>
            <a:prstGeom prst="straightConnector1">
              <a:avLst/>
            </a:prstGeom>
            <a:ln w="19050">
              <a:tailEnd type="arrow"/>
            </a:ln>
          </p:spPr>
          <p:style>
            <a:lnRef idx="3">
              <a:schemeClr val="accent6"/>
            </a:lnRef>
            <a:fillRef idx="0">
              <a:schemeClr val="accent6"/>
            </a:fillRef>
            <a:effectRef idx="2">
              <a:schemeClr val="accent6"/>
            </a:effectRef>
            <a:fontRef idx="minor">
              <a:schemeClr val="tx1"/>
            </a:fontRef>
          </p:style>
        </p:cxnSp>
        <p:cxnSp>
          <p:nvCxnSpPr>
            <p:cNvPr id="47" name="Straight Connector 46"/>
            <p:cNvCxnSpPr/>
            <p:nvPr/>
          </p:nvCxnSpPr>
          <p:spPr>
            <a:xfrm>
              <a:off x="25871214" y="13082340"/>
              <a:ext cx="0" cy="838200"/>
            </a:xfrm>
            <a:prstGeom prst="line">
              <a:avLst/>
            </a:prstGeom>
            <a:ln w="19050"/>
          </p:spPr>
          <p:style>
            <a:lnRef idx="3">
              <a:schemeClr val="accent6"/>
            </a:lnRef>
            <a:fillRef idx="0">
              <a:schemeClr val="accent6"/>
            </a:fillRef>
            <a:effectRef idx="2">
              <a:schemeClr val="accent6"/>
            </a:effectRef>
            <a:fontRef idx="minor">
              <a:schemeClr val="tx1"/>
            </a:fontRef>
          </p:style>
        </p:cxnSp>
        <p:cxnSp>
          <p:nvCxnSpPr>
            <p:cNvPr id="48" name="Straight Arrow Connector 47"/>
            <p:cNvCxnSpPr/>
            <p:nvPr/>
          </p:nvCxnSpPr>
          <p:spPr>
            <a:xfrm>
              <a:off x="25871214" y="13907402"/>
              <a:ext cx="762000" cy="0"/>
            </a:xfrm>
            <a:prstGeom prst="straightConnector1">
              <a:avLst/>
            </a:prstGeom>
            <a:ln w="19050">
              <a:tailEnd type="arrow"/>
            </a:ln>
          </p:spPr>
          <p:style>
            <a:lnRef idx="3">
              <a:schemeClr val="accent6"/>
            </a:lnRef>
            <a:fillRef idx="0">
              <a:schemeClr val="accent6"/>
            </a:fillRef>
            <a:effectRef idx="2">
              <a:schemeClr val="accent6"/>
            </a:effectRef>
            <a:fontRef idx="minor">
              <a:schemeClr val="tx1"/>
            </a:fontRef>
          </p:style>
        </p:cxnSp>
        <p:sp>
          <p:nvSpPr>
            <p:cNvPr id="49" name="Flowchart: Process 48"/>
            <p:cNvSpPr/>
            <p:nvPr/>
          </p:nvSpPr>
          <p:spPr>
            <a:xfrm>
              <a:off x="26533366" y="12873792"/>
              <a:ext cx="3528848" cy="6858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smtClean="0"/>
                <a:t>Nadia distance control</a:t>
              </a:r>
              <a:endParaRPr lang="en-US" sz="1050" dirty="0"/>
            </a:p>
          </p:txBody>
        </p:sp>
        <p:sp>
          <p:nvSpPr>
            <p:cNvPr id="50" name="Flowchart: Process 49"/>
            <p:cNvSpPr/>
            <p:nvPr/>
          </p:nvSpPr>
          <p:spPr>
            <a:xfrm>
              <a:off x="26557014" y="13638420"/>
              <a:ext cx="3468414" cy="6858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Overpass Time  Control</a:t>
              </a:r>
              <a:endParaRPr lang="en-US" sz="1050" dirty="0"/>
            </a:p>
          </p:txBody>
        </p:sp>
        <p:cxnSp>
          <p:nvCxnSpPr>
            <p:cNvPr id="51" name="Straight Arrow Connector 50"/>
            <p:cNvCxnSpPr/>
            <p:nvPr/>
          </p:nvCxnSpPr>
          <p:spPr>
            <a:xfrm>
              <a:off x="23967450" y="17837727"/>
              <a:ext cx="0" cy="457200"/>
            </a:xfrm>
            <a:prstGeom prst="straightConnector1">
              <a:avLst/>
            </a:prstGeom>
            <a:ln w="19050">
              <a:tailEnd type="arrow"/>
            </a:ln>
          </p:spPr>
          <p:style>
            <a:lnRef idx="3">
              <a:schemeClr val="accent6"/>
            </a:lnRef>
            <a:fillRef idx="0">
              <a:schemeClr val="accent6"/>
            </a:fillRef>
            <a:effectRef idx="2">
              <a:schemeClr val="accent6"/>
            </a:effectRef>
            <a:fontRef idx="minor">
              <a:schemeClr val="tx1"/>
            </a:fontRef>
          </p:style>
        </p:cxnSp>
        <p:sp>
          <p:nvSpPr>
            <p:cNvPr id="52" name="Flowchart: Process 51"/>
            <p:cNvSpPr/>
            <p:nvPr/>
          </p:nvSpPr>
          <p:spPr>
            <a:xfrm>
              <a:off x="20124822" y="20806629"/>
              <a:ext cx="2895600" cy="7620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Angle Difference  </a:t>
              </a:r>
              <a:endParaRPr lang="en-US" sz="1050" dirty="0"/>
            </a:p>
          </p:txBody>
        </p:sp>
        <p:sp>
          <p:nvSpPr>
            <p:cNvPr id="53" name="Flowchart: Process 52"/>
            <p:cNvSpPr/>
            <p:nvPr/>
          </p:nvSpPr>
          <p:spPr>
            <a:xfrm>
              <a:off x="21412201" y="18292024"/>
              <a:ext cx="5173562" cy="75397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Composite Procedure</a:t>
              </a:r>
              <a:endParaRPr lang="en-US" sz="1050" dirty="0"/>
            </a:p>
          </p:txBody>
        </p:sp>
        <p:cxnSp>
          <p:nvCxnSpPr>
            <p:cNvPr id="54" name="Straight Arrow Connector 53"/>
            <p:cNvCxnSpPr>
              <a:cxnSpLocks noChangeAspect="1"/>
              <a:stCxn id="53" idx="2"/>
              <a:endCxn id="44" idx="0"/>
            </p:cNvCxnSpPr>
            <p:nvPr/>
          </p:nvCxnSpPr>
          <p:spPr>
            <a:xfrm>
              <a:off x="23998983" y="19046000"/>
              <a:ext cx="2738019" cy="380997"/>
            </a:xfrm>
            <a:prstGeom prst="straightConnector1">
              <a:avLst/>
            </a:prstGeom>
            <a:ln w="19050">
              <a:tailEnd type="arrow"/>
            </a:ln>
          </p:spPr>
          <p:style>
            <a:lnRef idx="3">
              <a:schemeClr val="accent6"/>
            </a:lnRef>
            <a:fillRef idx="0">
              <a:schemeClr val="accent6"/>
            </a:fillRef>
            <a:effectRef idx="2">
              <a:schemeClr val="accent6"/>
            </a:effectRef>
            <a:fontRef idx="minor">
              <a:schemeClr val="tx1"/>
            </a:fontRef>
          </p:style>
        </p:cxnSp>
        <p:cxnSp>
          <p:nvCxnSpPr>
            <p:cNvPr id="55" name="Straight Arrow Connector 54"/>
            <p:cNvCxnSpPr>
              <a:cxnSpLocks noChangeAspect="1"/>
              <a:stCxn id="53" idx="2"/>
            </p:cNvCxnSpPr>
            <p:nvPr/>
          </p:nvCxnSpPr>
          <p:spPr>
            <a:xfrm flipH="1">
              <a:off x="21027065" y="19046000"/>
              <a:ext cx="2971919" cy="332509"/>
            </a:xfrm>
            <a:prstGeom prst="straightConnector1">
              <a:avLst/>
            </a:prstGeom>
            <a:ln w="19050">
              <a:tailEnd type="arrow"/>
            </a:ln>
          </p:spPr>
          <p:style>
            <a:lnRef idx="3">
              <a:schemeClr val="accent6"/>
            </a:lnRef>
            <a:fillRef idx="0">
              <a:schemeClr val="accent6"/>
            </a:fillRef>
            <a:effectRef idx="2">
              <a:schemeClr val="accent6"/>
            </a:effectRef>
            <a:fontRef idx="minor">
              <a:schemeClr val="tx1"/>
            </a:fontRef>
          </p:style>
        </p:cxnSp>
        <p:cxnSp>
          <p:nvCxnSpPr>
            <p:cNvPr id="56" name="Straight Arrow Connector 55"/>
            <p:cNvCxnSpPr>
              <a:cxnSpLocks noChangeAspect="1"/>
              <a:stCxn id="44" idx="2"/>
            </p:cNvCxnSpPr>
            <p:nvPr/>
          </p:nvCxnSpPr>
          <p:spPr>
            <a:xfrm>
              <a:off x="26737003" y="20417591"/>
              <a:ext cx="1366653" cy="374651"/>
            </a:xfrm>
            <a:prstGeom prst="straightConnector1">
              <a:avLst/>
            </a:prstGeom>
            <a:ln w="19050">
              <a:tailEnd type="arrow"/>
            </a:ln>
          </p:spPr>
          <p:style>
            <a:lnRef idx="3">
              <a:schemeClr val="accent6"/>
            </a:lnRef>
            <a:fillRef idx="0">
              <a:schemeClr val="accent6"/>
            </a:fillRef>
            <a:effectRef idx="2">
              <a:schemeClr val="accent6"/>
            </a:effectRef>
            <a:fontRef idx="minor">
              <a:schemeClr val="tx1"/>
            </a:fontRef>
          </p:style>
        </p:cxnSp>
        <p:sp>
          <p:nvSpPr>
            <p:cNvPr id="57" name="Flowchart: Process 56"/>
            <p:cNvSpPr/>
            <p:nvPr/>
          </p:nvSpPr>
          <p:spPr>
            <a:xfrm>
              <a:off x="17145000" y="20819767"/>
              <a:ext cx="2895600" cy="74082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LST  intention</a:t>
              </a:r>
              <a:endParaRPr lang="en-US" sz="1050" dirty="0"/>
            </a:p>
          </p:txBody>
        </p:sp>
        <p:cxnSp>
          <p:nvCxnSpPr>
            <p:cNvPr id="58" name="Straight Arrow Connector 57"/>
            <p:cNvCxnSpPr>
              <a:cxnSpLocks noChangeAspect="1"/>
              <a:stCxn id="44" idx="2"/>
            </p:cNvCxnSpPr>
            <p:nvPr/>
          </p:nvCxnSpPr>
          <p:spPr>
            <a:xfrm flipH="1">
              <a:off x="25055424" y="20417591"/>
              <a:ext cx="1681578" cy="336622"/>
            </a:xfrm>
            <a:prstGeom prst="straightConnector1">
              <a:avLst/>
            </a:prstGeom>
            <a:ln w="19050">
              <a:tailEnd type="arrow"/>
            </a:ln>
          </p:spPr>
          <p:style>
            <a:lnRef idx="3">
              <a:schemeClr val="accent6"/>
            </a:lnRef>
            <a:fillRef idx="0">
              <a:schemeClr val="accent6"/>
            </a:fillRef>
            <a:effectRef idx="2">
              <a:schemeClr val="accent6"/>
            </a:effectRef>
            <a:fontRef idx="minor">
              <a:schemeClr val="tx1"/>
            </a:fontRef>
          </p:style>
        </p:cxnSp>
        <p:cxnSp>
          <p:nvCxnSpPr>
            <p:cNvPr id="60" name="Straight Arrow Connector 59"/>
            <p:cNvCxnSpPr>
              <a:cxnSpLocks noChangeAspect="1"/>
              <a:endCxn id="57" idx="0"/>
            </p:cNvCxnSpPr>
            <p:nvPr/>
          </p:nvCxnSpPr>
          <p:spPr>
            <a:xfrm flipH="1">
              <a:off x="18592801" y="20381510"/>
              <a:ext cx="1454294" cy="438258"/>
            </a:xfrm>
            <a:prstGeom prst="straightConnector1">
              <a:avLst/>
            </a:prstGeom>
            <a:ln w="19050">
              <a:tailEnd type="arrow"/>
            </a:ln>
          </p:spPr>
          <p:style>
            <a:lnRef idx="3">
              <a:schemeClr val="accent6"/>
            </a:lnRef>
            <a:fillRef idx="0">
              <a:schemeClr val="accent6"/>
            </a:fillRef>
            <a:effectRef idx="2">
              <a:schemeClr val="accent6"/>
            </a:effectRef>
            <a:fontRef idx="minor">
              <a:schemeClr val="tx1"/>
            </a:fontRef>
          </p:style>
        </p:cxnSp>
        <p:cxnSp>
          <p:nvCxnSpPr>
            <p:cNvPr id="61" name="Straight Connector 60"/>
            <p:cNvCxnSpPr/>
            <p:nvPr/>
          </p:nvCxnSpPr>
          <p:spPr>
            <a:xfrm>
              <a:off x="25478874" y="13483392"/>
              <a:ext cx="381000" cy="0"/>
            </a:xfrm>
            <a:prstGeom prst="line">
              <a:avLst/>
            </a:prstGeom>
            <a:ln w="19050"/>
          </p:spPr>
          <p:style>
            <a:lnRef idx="3">
              <a:schemeClr val="accent6"/>
            </a:lnRef>
            <a:fillRef idx="0">
              <a:schemeClr val="accent6"/>
            </a:fillRef>
            <a:effectRef idx="2">
              <a:schemeClr val="accent6"/>
            </a:effectRef>
            <a:fontRef idx="minor">
              <a:schemeClr val="tx1"/>
            </a:fontRef>
          </p:style>
        </p:cxnSp>
        <p:sp>
          <p:nvSpPr>
            <p:cNvPr id="62" name="Flowchart: Multidocument 61"/>
            <p:cNvSpPr/>
            <p:nvPr/>
          </p:nvSpPr>
          <p:spPr>
            <a:xfrm>
              <a:off x="21872804" y="12929941"/>
              <a:ext cx="3598606" cy="1219201"/>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SNO Predictions</a:t>
              </a:r>
              <a:endParaRPr lang="en-US" sz="1050" dirty="0"/>
            </a:p>
          </p:txBody>
        </p:sp>
        <p:sp>
          <p:nvSpPr>
            <p:cNvPr id="63" name="Flowchart: Alternate Process 62"/>
            <p:cNvSpPr/>
            <p:nvPr/>
          </p:nvSpPr>
          <p:spPr>
            <a:xfrm>
              <a:off x="21335998" y="16868283"/>
              <a:ext cx="5249764" cy="104273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Swath to Grid</a:t>
              </a:r>
            </a:p>
            <a:p>
              <a:pPr algn="ctr"/>
              <a:r>
                <a:rPr lang="en-US" sz="1050" dirty="0" smtClean="0"/>
                <a:t>Grid to grid match up</a:t>
              </a:r>
              <a:endParaRPr lang="en-US" sz="1050" dirty="0"/>
            </a:p>
          </p:txBody>
        </p:sp>
        <p:sp>
          <p:nvSpPr>
            <p:cNvPr id="64" name="Flowchart: Data 63"/>
            <p:cNvSpPr/>
            <p:nvPr/>
          </p:nvSpPr>
          <p:spPr>
            <a:xfrm>
              <a:off x="19399468" y="15693191"/>
              <a:ext cx="8757282" cy="744297"/>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LST,  </a:t>
              </a:r>
              <a:r>
                <a:rPr lang="en-US" sz="1050" dirty="0" err="1" smtClean="0"/>
                <a:t>Geolocation</a:t>
              </a:r>
              <a:r>
                <a:rPr lang="en-US" sz="1050" dirty="0" smtClean="0"/>
                <a:t>, BT,  Geometry,  Surface type</a:t>
              </a:r>
              <a:endParaRPr lang="en-US" sz="1050" dirty="0"/>
            </a:p>
          </p:txBody>
        </p:sp>
      </p:grpSp>
      <p:cxnSp>
        <p:nvCxnSpPr>
          <p:cNvPr id="83" name="Straight Arrow Connector 82"/>
          <p:cNvCxnSpPr>
            <a:cxnSpLocks noChangeAspect="1"/>
            <a:stCxn id="45" idx="2"/>
            <a:endCxn id="52" idx="0"/>
          </p:cNvCxnSpPr>
          <p:nvPr/>
        </p:nvCxnSpPr>
        <p:spPr>
          <a:xfrm>
            <a:off x="6057900" y="5087842"/>
            <a:ext cx="407940" cy="175911"/>
          </a:xfrm>
          <a:prstGeom prst="straightConnector1">
            <a:avLst/>
          </a:prstGeom>
          <a:ln w="19050">
            <a:tailEnd type="arrow"/>
          </a:ln>
        </p:spPr>
        <p:style>
          <a:lnRef idx="3">
            <a:schemeClr val="accent6"/>
          </a:lnRef>
          <a:fillRef idx="0">
            <a:schemeClr val="accent6"/>
          </a:fillRef>
          <a:effectRef idx="2">
            <a:schemeClr val="accent6"/>
          </a:effectRef>
          <a:fontRef idx="minor">
            <a:schemeClr val="tx1"/>
          </a:fontRef>
        </p:style>
      </p:cxnSp>
      <p:sp>
        <p:nvSpPr>
          <p:cNvPr id="91" name="TextBox 90"/>
          <p:cNvSpPr txBox="1"/>
          <p:nvPr/>
        </p:nvSpPr>
        <p:spPr>
          <a:xfrm>
            <a:off x="33867" y="5029200"/>
            <a:ext cx="4953000" cy="1446550"/>
          </a:xfrm>
          <a:prstGeom prst="rect">
            <a:avLst/>
          </a:prstGeom>
          <a:solidFill>
            <a:schemeClr val="accent4">
              <a:lumMod val="20000"/>
              <a:lumOff val="80000"/>
            </a:schemeClr>
          </a:solidFill>
        </p:spPr>
        <p:txBody>
          <a:bodyPr wrap="square" rtlCol="0">
            <a:spAutoFit/>
          </a:bodyPr>
          <a:lstStyle/>
          <a:p>
            <a:pPr algn="just"/>
            <a:r>
              <a:rPr lang="en-US" sz="1100" dirty="0" smtClean="0"/>
              <a:t>Comparison results from Simultaneous Nadir Overpass (SNO) between VIIRS and AQUA  in 2012, 2013 and  early 2014 over US, polar and low latitude areas.  The matchups are quality controlled using the quality flags in each product. </a:t>
            </a:r>
          </a:p>
          <a:p>
            <a:pPr algn="just"/>
            <a:r>
              <a:rPr lang="en-US" altLang="zh-CN" sz="1100" dirty="0" smtClean="0"/>
              <a:t>a) all  comparison results under cloud clear condition ; b)  based on a, the satellite zenith angle difference between VIIRS and MODIS is constrained within 10 degrees; c) based on a, spatial variation tests are added ; d) based on c,  angle difference is added ; e) based on d, VIIRS LST is calculated using MODIS data as input and then compare to MODIS LST</a:t>
            </a:r>
          </a:p>
        </p:txBody>
      </p:sp>
      <p:sp>
        <p:nvSpPr>
          <p:cNvPr id="100" name="TextBox 99"/>
          <p:cNvSpPr txBox="1"/>
          <p:nvPr/>
        </p:nvSpPr>
        <p:spPr>
          <a:xfrm>
            <a:off x="12568958" y="4495800"/>
            <a:ext cx="248786" cy="246221"/>
          </a:xfrm>
          <a:prstGeom prst="rect">
            <a:avLst/>
          </a:prstGeom>
          <a:noFill/>
        </p:spPr>
        <p:txBody>
          <a:bodyPr wrap="none" rtlCol="0">
            <a:spAutoFit/>
          </a:bodyPr>
          <a:lstStyle/>
          <a:p>
            <a:r>
              <a:rPr lang="en-US" sz="1000" dirty="0" smtClean="0">
                <a:solidFill>
                  <a:schemeClr val="accent1">
                    <a:lumMod val="75000"/>
                  </a:schemeClr>
                </a:solidFill>
              </a:rPr>
              <a:t>e</a:t>
            </a:r>
            <a:endParaRPr lang="en-US" sz="1000" dirty="0">
              <a:solidFill>
                <a:schemeClr val="accent1">
                  <a:lumMod val="75000"/>
                </a:schemeClr>
              </a:solidFill>
            </a:endParaRPr>
          </a:p>
        </p:txBody>
      </p:sp>
      <p:grpSp>
        <p:nvGrpSpPr>
          <p:cNvPr id="102" name="Group 101"/>
          <p:cNvGrpSpPr/>
          <p:nvPr/>
        </p:nvGrpSpPr>
        <p:grpSpPr>
          <a:xfrm>
            <a:off x="107244" y="4038600"/>
            <a:ext cx="4876800" cy="990600"/>
            <a:chOff x="107244" y="3855156"/>
            <a:chExt cx="4724400" cy="990600"/>
          </a:xfrm>
        </p:grpSpPr>
        <p:grpSp>
          <p:nvGrpSpPr>
            <p:cNvPr id="16" name="Group 15"/>
            <p:cNvGrpSpPr/>
            <p:nvPr/>
          </p:nvGrpSpPr>
          <p:grpSpPr>
            <a:xfrm>
              <a:off x="107244" y="3855156"/>
              <a:ext cx="4724400" cy="990600"/>
              <a:chOff x="15240000" y="35737800"/>
              <a:chExt cx="15849600" cy="3657600"/>
            </a:xfrm>
          </p:grpSpPr>
          <p:pic>
            <p:nvPicPr>
              <p:cNvPr id="17" name="Picture 12" descr="C:\Users\yliu\Documents\MyPaper\AMS2015\viirs_modis_comparison_DB_output_all_noBoxStd_VIIRS-MODISLST_.png"/>
              <p:cNvPicPr>
                <a:picLocks noChangeAspect="1" noChangeArrowheads="1"/>
              </p:cNvPicPr>
              <p:nvPr/>
            </p:nvPicPr>
            <p:blipFill>
              <a:blip r:embed="rId2" cstate="print"/>
              <a:srcRect/>
              <a:stretch>
                <a:fillRect/>
              </a:stretch>
            </p:blipFill>
            <p:spPr bwMode="auto">
              <a:xfrm>
                <a:off x="15240000" y="35737800"/>
                <a:ext cx="3657600" cy="3657600"/>
              </a:xfrm>
              <a:prstGeom prst="rect">
                <a:avLst/>
              </a:prstGeom>
              <a:noFill/>
            </p:spPr>
          </p:pic>
          <p:pic>
            <p:nvPicPr>
              <p:cNvPr id="18" name="Picture 14" descr="C:\Users\yliu\Documents\MyPaper\AMS2015\viirs_modis_comparison_DB_output_all_noBoxStd_VIIRS-MODISLST_stzLe10Deg.png"/>
              <p:cNvPicPr>
                <a:picLocks noChangeAspect="1" noChangeArrowheads="1"/>
              </p:cNvPicPr>
              <p:nvPr/>
            </p:nvPicPr>
            <p:blipFill>
              <a:blip r:embed="rId3" cstate="print"/>
              <a:srcRect/>
              <a:stretch>
                <a:fillRect/>
              </a:stretch>
            </p:blipFill>
            <p:spPr bwMode="auto">
              <a:xfrm>
                <a:off x="18288000" y="35737800"/>
                <a:ext cx="3657600" cy="3657600"/>
              </a:xfrm>
              <a:prstGeom prst="rect">
                <a:avLst/>
              </a:prstGeom>
              <a:noFill/>
            </p:spPr>
          </p:pic>
          <p:pic>
            <p:nvPicPr>
              <p:cNvPr id="19" name="Picture 13" descr="C:\Users\yliu\Documents\MyPaper\AMS2015\viirs_modis_comparison_DB_output_all_withBoxStd_VIIRS-MODISLST_.png"/>
              <p:cNvPicPr>
                <a:picLocks noChangeAspect="1" noChangeArrowheads="1"/>
              </p:cNvPicPr>
              <p:nvPr/>
            </p:nvPicPr>
            <p:blipFill>
              <a:blip r:embed="rId4" cstate="print"/>
              <a:srcRect/>
              <a:stretch>
                <a:fillRect/>
              </a:stretch>
            </p:blipFill>
            <p:spPr bwMode="auto">
              <a:xfrm>
                <a:off x="21336000" y="35737800"/>
                <a:ext cx="3657600" cy="3657600"/>
              </a:xfrm>
              <a:prstGeom prst="rect">
                <a:avLst/>
              </a:prstGeom>
              <a:noFill/>
            </p:spPr>
          </p:pic>
          <p:pic>
            <p:nvPicPr>
              <p:cNvPr id="20" name="Picture 15" descr="C:\Users\yliu\Documents\MyPaper\AMS2015\viirs_modis_comparison_DB_output_all_withBoxStd_VIIRS-MODISLST_stzLe10Deg.png"/>
              <p:cNvPicPr>
                <a:picLocks noChangeAspect="1" noChangeArrowheads="1"/>
              </p:cNvPicPr>
              <p:nvPr/>
            </p:nvPicPr>
            <p:blipFill>
              <a:blip r:embed="rId5" cstate="print"/>
              <a:srcRect/>
              <a:stretch>
                <a:fillRect/>
              </a:stretch>
            </p:blipFill>
            <p:spPr bwMode="auto">
              <a:xfrm>
                <a:off x="24384000" y="35737800"/>
                <a:ext cx="3657600" cy="3657600"/>
              </a:xfrm>
              <a:prstGeom prst="rect">
                <a:avLst/>
              </a:prstGeom>
              <a:noFill/>
            </p:spPr>
          </p:pic>
          <p:pic>
            <p:nvPicPr>
              <p:cNvPr id="21" name="Picture 16" descr="C:\Users\yliu\Documents\MyPaper\AMS2015\viirs_modis_comparison_DB_output_all_withBoxStd_VIIRSProxy-MODISLST_stzLe10Deg.png"/>
              <p:cNvPicPr>
                <a:picLocks noChangeAspect="1" noChangeArrowheads="1"/>
              </p:cNvPicPr>
              <p:nvPr/>
            </p:nvPicPr>
            <p:blipFill>
              <a:blip r:embed="rId6" cstate="print"/>
              <a:srcRect/>
              <a:stretch>
                <a:fillRect/>
              </a:stretch>
            </p:blipFill>
            <p:spPr bwMode="auto">
              <a:xfrm>
                <a:off x="27432000" y="35737800"/>
                <a:ext cx="3657600" cy="3657600"/>
              </a:xfrm>
              <a:prstGeom prst="rect">
                <a:avLst/>
              </a:prstGeom>
              <a:noFill/>
            </p:spPr>
          </p:pic>
        </p:grpSp>
        <p:sp>
          <p:nvSpPr>
            <p:cNvPr id="96" name="TextBox 95"/>
            <p:cNvSpPr txBox="1"/>
            <p:nvPr/>
          </p:nvSpPr>
          <p:spPr>
            <a:xfrm>
              <a:off x="762000" y="4495800"/>
              <a:ext cx="245580" cy="246221"/>
            </a:xfrm>
            <a:prstGeom prst="rect">
              <a:avLst/>
            </a:prstGeom>
            <a:noFill/>
          </p:spPr>
          <p:txBody>
            <a:bodyPr wrap="none" rtlCol="0">
              <a:spAutoFit/>
            </a:bodyPr>
            <a:lstStyle/>
            <a:p>
              <a:r>
                <a:rPr lang="en-US" sz="1000" dirty="0" smtClean="0">
                  <a:solidFill>
                    <a:schemeClr val="accent1">
                      <a:lumMod val="75000"/>
                    </a:schemeClr>
                  </a:solidFill>
                </a:rPr>
                <a:t>a</a:t>
              </a:r>
              <a:endParaRPr lang="en-US" sz="1000" dirty="0">
                <a:solidFill>
                  <a:schemeClr val="accent1">
                    <a:lumMod val="75000"/>
                  </a:schemeClr>
                </a:solidFill>
              </a:endParaRPr>
            </a:p>
          </p:txBody>
        </p:sp>
        <p:sp>
          <p:nvSpPr>
            <p:cNvPr id="97" name="TextBox 96"/>
            <p:cNvSpPr txBox="1"/>
            <p:nvPr/>
          </p:nvSpPr>
          <p:spPr>
            <a:xfrm>
              <a:off x="1676400" y="4495800"/>
              <a:ext cx="251992" cy="246221"/>
            </a:xfrm>
            <a:prstGeom prst="rect">
              <a:avLst/>
            </a:prstGeom>
            <a:noFill/>
          </p:spPr>
          <p:txBody>
            <a:bodyPr wrap="none" rtlCol="0">
              <a:spAutoFit/>
            </a:bodyPr>
            <a:lstStyle/>
            <a:p>
              <a:r>
                <a:rPr lang="en-US" sz="1000" dirty="0" smtClean="0">
                  <a:solidFill>
                    <a:schemeClr val="accent1">
                      <a:lumMod val="75000"/>
                    </a:schemeClr>
                  </a:solidFill>
                </a:rPr>
                <a:t>b</a:t>
              </a:r>
              <a:endParaRPr lang="en-US" sz="1000" dirty="0">
                <a:solidFill>
                  <a:schemeClr val="accent1">
                    <a:lumMod val="75000"/>
                  </a:schemeClr>
                </a:solidFill>
              </a:endParaRPr>
            </a:p>
          </p:txBody>
        </p:sp>
        <p:sp>
          <p:nvSpPr>
            <p:cNvPr id="98" name="TextBox 97"/>
            <p:cNvSpPr txBox="1"/>
            <p:nvPr/>
          </p:nvSpPr>
          <p:spPr>
            <a:xfrm>
              <a:off x="2560875" y="4473222"/>
              <a:ext cx="239168" cy="246221"/>
            </a:xfrm>
            <a:prstGeom prst="rect">
              <a:avLst/>
            </a:prstGeom>
            <a:noFill/>
          </p:spPr>
          <p:txBody>
            <a:bodyPr wrap="none" rtlCol="0">
              <a:spAutoFit/>
            </a:bodyPr>
            <a:lstStyle/>
            <a:p>
              <a:r>
                <a:rPr lang="en-US" sz="1000" dirty="0" smtClean="0">
                  <a:solidFill>
                    <a:schemeClr val="accent1">
                      <a:lumMod val="75000"/>
                    </a:schemeClr>
                  </a:solidFill>
                </a:rPr>
                <a:t>c</a:t>
              </a:r>
              <a:endParaRPr lang="en-US" sz="1000" dirty="0">
                <a:solidFill>
                  <a:schemeClr val="accent1">
                    <a:lumMod val="75000"/>
                  </a:schemeClr>
                </a:solidFill>
              </a:endParaRPr>
            </a:p>
          </p:txBody>
        </p:sp>
        <p:sp>
          <p:nvSpPr>
            <p:cNvPr id="99" name="TextBox 98"/>
            <p:cNvSpPr txBox="1"/>
            <p:nvPr/>
          </p:nvSpPr>
          <p:spPr>
            <a:xfrm>
              <a:off x="3451578" y="4495800"/>
              <a:ext cx="251992" cy="246221"/>
            </a:xfrm>
            <a:prstGeom prst="rect">
              <a:avLst/>
            </a:prstGeom>
            <a:noFill/>
          </p:spPr>
          <p:txBody>
            <a:bodyPr wrap="none" rtlCol="0">
              <a:spAutoFit/>
            </a:bodyPr>
            <a:lstStyle/>
            <a:p>
              <a:r>
                <a:rPr lang="en-US" sz="1000" dirty="0" smtClean="0">
                  <a:solidFill>
                    <a:schemeClr val="accent1">
                      <a:lumMod val="75000"/>
                    </a:schemeClr>
                  </a:solidFill>
                </a:rPr>
                <a:t>d</a:t>
              </a:r>
              <a:endParaRPr lang="en-US" sz="1000" dirty="0">
                <a:solidFill>
                  <a:schemeClr val="accent1">
                    <a:lumMod val="75000"/>
                  </a:schemeClr>
                </a:solidFill>
              </a:endParaRPr>
            </a:p>
          </p:txBody>
        </p:sp>
        <p:sp>
          <p:nvSpPr>
            <p:cNvPr id="101" name="TextBox 100"/>
            <p:cNvSpPr txBox="1"/>
            <p:nvPr/>
          </p:nvSpPr>
          <p:spPr>
            <a:xfrm>
              <a:off x="4419600" y="4495800"/>
              <a:ext cx="248786" cy="246221"/>
            </a:xfrm>
            <a:prstGeom prst="rect">
              <a:avLst/>
            </a:prstGeom>
            <a:noFill/>
          </p:spPr>
          <p:txBody>
            <a:bodyPr wrap="none" rtlCol="0">
              <a:spAutoFit/>
            </a:bodyPr>
            <a:lstStyle/>
            <a:p>
              <a:r>
                <a:rPr lang="en-US" sz="1000" dirty="0" smtClean="0">
                  <a:solidFill>
                    <a:schemeClr val="accent1">
                      <a:lumMod val="75000"/>
                    </a:schemeClr>
                  </a:solidFill>
                </a:rPr>
                <a:t>e</a:t>
              </a:r>
              <a:endParaRPr lang="en-US" sz="1000" dirty="0">
                <a:solidFill>
                  <a:schemeClr val="accent1">
                    <a:lumMod val="75000"/>
                  </a:schemeClr>
                </a:solidFill>
              </a:endParaRPr>
            </a:p>
          </p:txBody>
        </p:sp>
      </p:grpSp>
      <p:sp>
        <p:nvSpPr>
          <p:cNvPr id="103" name="TextBox 102"/>
          <p:cNvSpPr txBox="1"/>
          <p:nvPr/>
        </p:nvSpPr>
        <p:spPr>
          <a:xfrm>
            <a:off x="0" y="3733800"/>
            <a:ext cx="2910605" cy="523220"/>
          </a:xfrm>
          <a:prstGeom prst="rect">
            <a:avLst/>
          </a:prstGeom>
          <a:noFill/>
        </p:spPr>
        <p:txBody>
          <a:bodyPr wrap="none" rtlCol="0">
            <a:spAutoFit/>
          </a:bodyPr>
          <a:lstStyle/>
          <a:p>
            <a:pPr>
              <a:buFont typeface="Arial" pitchFamily="34" charset="0"/>
              <a:buChar char="•"/>
            </a:pPr>
            <a:r>
              <a:rPr lang="en-US" sz="1400" b="1" dirty="0" smtClean="0">
                <a:solidFill>
                  <a:srgbClr val="7030A0"/>
                </a:solidFill>
              </a:rPr>
              <a:t>   Cross Comparison at granule Level</a:t>
            </a:r>
          </a:p>
          <a:p>
            <a:pPr>
              <a:buFont typeface="Arial" pitchFamily="34" charset="0"/>
              <a:buChar char="•"/>
            </a:pPr>
            <a:endParaRPr lang="en-US" sz="1400" b="1" dirty="0"/>
          </a:p>
        </p:txBody>
      </p:sp>
      <p:pic>
        <p:nvPicPr>
          <p:cNvPr id="105" name="Picture 104" descr="C:\Users\yliu\Documents\JPSS\VaidatedOneMaterial\surfrad\VIIRS-SURFRAD-TBL-2012032-2014240_viirslst_sitelst_std1.5 and refectanceMODISAerosol.png"/>
          <p:cNvPicPr/>
          <p:nvPr/>
        </p:nvPicPr>
        <p:blipFill>
          <a:blip r:embed="rId7" cstate="print"/>
          <a:srcRect/>
          <a:stretch>
            <a:fillRect/>
          </a:stretch>
        </p:blipFill>
        <p:spPr bwMode="auto">
          <a:xfrm>
            <a:off x="6553200" y="5638800"/>
            <a:ext cx="1219200" cy="1219200"/>
          </a:xfrm>
          <a:prstGeom prst="rect">
            <a:avLst/>
          </a:prstGeom>
          <a:noFill/>
          <a:ln w="9525">
            <a:noFill/>
            <a:miter lim="800000"/>
            <a:headEnd/>
            <a:tailEnd/>
          </a:ln>
        </p:spPr>
      </p:pic>
      <p:pic>
        <p:nvPicPr>
          <p:cNvPr id="107" name="Picture 2" descr="C:\Users\yliu\Documents\JPSS\VaidatedOneMaterial\surfrad\MODIS\modis_SurfradLst_cm0_std1.5_.png"/>
          <p:cNvPicPr>
            <a:picLocks noChangeAspect="1" noChangeArrowheads="1"/>
          </p:cNvPicPr>
          <p:nvPr/>
        </p:nvPicPr>
        <p:blipFill>
          <a:blip r:embed="rId8" cstate="print"/>
          <a:srcRect/>
          <a:stretch>
            <a:fillRect/>
          </a:stretch>
        </p:blipFill>
        <p:spPr bwMode="auto">
          <a:xfrm>
            <a:off x="7772400" y="5638800"/>
            <a:ext cx="1219200" cy="1219200"/>
          </a:xfrm>
          <a:prstGeom prst="rect">
            <a:avLst/>
          </a:prstGeom>
          <a:noFill/>
        </p:spPr>
      </p:pic>
      <p:pic>
        <p:nvPicPr>
          <p:cNvPr id="108" name="Picture 309"/>
          <p:cNvPicPr>
            <a:picLocks noChangeAspect="1" noChangeArrowheads="1"/>
          </p:cNvPicPr>
          <p:nvPr/>
        </p:nvPicPr>
        <p:blipFill>
          <a:blip r:embed="rId9" cstate="print"/>
          <a:srcRect/>
          <a:stretch>
            <a:fillRect/>
          </a:stretch>
        </p:blipFill>
        <p:spPr bwMode="auto">
          <a:xfrm>
            <a:off x="5096935" y="5672667"/>
            <a:ext cx="1394750" cy="914400"/>
          </a:xfrm>
          <a:prstGeom prst="rect">
            <a:avLst/>
          </a:prstGeom>
          <a:noFill/>
          <a:ln w="9525">
            <a:noFill/>
            <a:miter lim="800000"/>
            <a:headEnd/>
            <a:tailEnd/>
          </a:ln>
        </p:spPr>
      </p:pic>
      <p:sp>
        <p:nvSpPr>
          <p:cNvPr id="109" name="TextBox 108"/>
          <p:cNvSpPr txBox="1"/>
          <p:nvPr/>
        </p:nvSpPr>
        <p:spPr>
          <a:xfrm>
            <a:off x="5105400" y="6570216"/>
            <a:ext cx="1371600" cy="253916"/>
          </a:xfrm>
          <a:prstGeom prst="rect">
            <a:avLst/>
          </a:prstGeom>
          <a:solidFill>
            <a:schemeClr val="tx2">
              <a:lumMod val="20000"/>
              <a:lumOff val="80000"/>
            </a:schemeClr>
          </a:solidFill>
        </p:spPr>
        <p:txBody>
          <a:bodyPr wrap="square" rtlCol="0">
            <a:spAutoFit/>
          </a:bodyPr>
          <a:lstStyle/>
          <a:p>
            <a:pPr algn="ctr"/>
            <a:r>
              <a:rPr lang="en-US" sz="1050" dirty="0" smtClean="0"/>
              <a:t>SURFRAD data in US</a:t>
            </a:r>
            <a:endParaRPr lang="en-US" sz="1050" dirty="0"/>
          </a:p>
        </p:txBody>
      </p:sp>
    </p:spTree>
    <p:extLst>
      <p:ext uri="{BB962C8B-B14F-4D97-AF65-F5344CB8AC3E}">
        <p14:creationId xmlns:p14="http://schemas.microsoft.com/office/powerpoint/2010/main" val="32441141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623047"/>
            <a:ext cx="9144000" cy="838200"/>
          </a:xfrm>
        </p:spPr>
        <p:txBody>
          <a:bodyPr>
            <a:normAutofit fontScale="90000"/>
          </a:bodyPr>
          <a:lstStyle/>
          <a:p>
            <a:r>
              <a:rPr lang="en-US" sz="2300" dirty="0" smtClean="0"/>
              <a:t>On the Relation Between North American Winter Precipitation and Storm Tracks</a:t>
            </a:r>
            <a:br>
              <a:rPr lang="en-US" sz="2300" dirty="0" smtClean="0"/>
            </a:br>
            <a:r>
              <a:rPr lang="en-US" sz="1300" dirty="0" smtClean="0"/>
              <a:t>Katherine E. Lukens* and E. Hugo </a:t>
            </a:r>
            <a:r>
              <a:rPr lang="en-US" sz="1300" dirty="0" err="1" smtClean="0"/>
              <a:t>Berbery</a:t>
            </a:r>
            <a:r>
              <a:rPr lang="en-US" sz="1300" dirty="0" smtClean="0"/>
              <a:t>*</a:t>
            </a:r>
            <a:r>
              <a:rPr lang="en-US" sz="1100" dirty="0" smtClean="0"/>
              <a:t/>
            </a:r>
            <a:br>
              <a:rPr lang="en-US" sz="1100" dirty="0" smtClean="0"/>
            </a:br>
            <a:r>
              <a:rPr lang="en-US" sz="900" dirty="0" smtClean="0"/>
              <a:t>ESSIC/CICS-MD</a:t>
            </a:r>
            <a:br>
              <a:rPr lang="en-US" sz="900" dirty="0" smtClean="0"/>
            </a:br>
            <a:r>
              <a:rPr lang="en-US" sz="900" dirty="0" smtClean="0"/>
              <a:t>*University of Maryland, College Park, MD</a:t>
            </a:r>
            <a:endParaRPr lang="en-US" sz="900" dirty="0"/>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25</a:t>
            </a:fld>
            <a:endParaRPr lang="en-US"/>
          </a:p>
        </p:txBody>
      </p:sp>
      <p:sp>
        <p:nvSpPr>
          <p:cNvPr id="15" name="TextBox 14"/>
          <p:cNvSpPr txBox="1"/>
          <p:nvPr/>
        </p:nvSpPr>
        <p:spPr>
          <a:xfrm>
            <a:off x="2628485" y="1408073"/>
            <a:ext cx="3842206" cy="307777"/>
          </a:xfrm>
          <a:prstGeom prst="rect">
            <a:avLst/>
          </a:prstGeom>
          <a:noFill/>
        </p:spPr>
        <p:txBody>
          <a:bodyPr wrap="none" rtlCol="0">
            <a:spAutoFit/>
          </a:bodyPr>
          <a:lstStyle/>
          <a:p>
            <a:r>
              <a:rPr lang="en-US" sz="1400" dirty="0" smtClean="0">
                <a:solidFill>
                  <a:srgbClr val="FF0000"/>
                </a:solidFill>
              </a:rPr>
              <a:t>27</a:t>
            </a:r>
            <a:r>
              <a:rPr lang="en-US" sz="1400" baseline="30000" dirty="0" smtClean="0">
                <a:solidFill>
                  <a:srgbClr val="FF0000"/>
                </a:solidFill>
              </a:rPr>
              <a:t>th</a:t>
            </a:r>
            <a:r>
              <a:rPr lang="en-US" sz="1400" dirty="0" smtClean="0">
                <a:solidFill>
                  <a:srgbClr val="FF0000"/>
                </a:solidFill>
              </a:rPr>
              <a:t> Conference on Climate Variability and Change</a:t>
            </a:r>
            <a:endParaRPr lang="en-US" sz="1400" dirty="0">
              <a:solidFill>
                <a:srgbClr val="FF0000"/>
              </a:solidFill>
            </a:endParaRPr>
          </a:p>
        </p:txBody>
      </p:sp>
      <p:sp>
        <p:nvSpPr>
          <p:cNvPr id="29" name="Title 3"/>
          <p:cNvSpPr txBox="1">
            <a:spLocks/>
          </p:cNvSpPr>
          <p:nvPr/>
        </p:nvSpPr>
        <p:spPr>
          <a:xfrm>
            <a:off x="434788" y="609600"/>
            <a:ext cx="8229600" cy="1341438"/>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rgbClr val="0070C0"/>
                </a:solidFill>
                <a:latin typeface="+mj-lt"/>
                <a:ea typeface="+mj-ea"/>
                <a:cs typeface="+mj-cs"/>
              </a:defRPr>
            </a:lvl1pPr>
          </a:lstStyle>
          <a:p>
            <a:endParaRPr lang="en-US" sz="2000" b="1" dirty="0">
              <a:solidFill>
                <a:srgbClr val="0000FF"/>
              </a:solidFill>
              <a:latin typeface="Book Antiqua" panose="02040602050305030304" pitchFamily="18" charset="0"/>
            </a:endParaRPr>
          </a:p>
        </p:txBody>
      </p:sp>
      <p:sp>
        <p:nvSpPr>
          <p:cNvPr id="30" name="Content Placeholder 5"/>
          <p:cNvSpPr txBox="1">
            <a:spLocks/>
          </p:cNvSpPr>
          <p:nvPr/>
        </p:nvSpPr>
        <p:spPr>
          <a:xfrm>
            <a:off x="76200" y="1832484"/>
            <a:ext cx="4419600" cy="4572000"/>
          </a:xfrm>
          <a:prstGeom prst="rect">
            <a:avLst/>
          </a:prstGeom>
          <a:ln w="19050">
            <a:no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rgbClr val="0070C0"/>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rgbClr val="00B050"/>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sz="1600" dirty="0" smtClean="0"/>
              <a:t>The track density (Fig. 2) from the </a:t>
            </a:r>
            <a:r>
              <a:rPr lang="en-US" sz="1600" dirty="0" err="1" smtClean="0"/>
              <a:t>Lagrangian</a:t>
            </a:r>
            <a:r>
              <a:rPr lang="en-US" sz="1600" dirty="0" smtClean="0"/>
              <a:t> method highlights the Northern Hemisphere winter storm tracks with greater detail than the traditional Eulerian method (Fig. 1).</a:t>
            </a:r>
          </a:p>
          <a:p>
            <a:pPr marL="457200" lvl="1" indent="0">
              <a:buNone/>
            </a:pPr>
            <a:r>
              <a:rPr lang="en-US" sz="1400" dirty="0" smtClean="0"/>
              <a:t>- The </a:t>
            </a:r>
            <a:r>
              <a:rPr lang="en-US" sz="1400" dirty="0" err="1" smtClean="0"/>
              <a:t>Lagrangian</a:t>
            </a:r>
            <a:r>
              <a:rPr lang="en-US" sz="1400" dirty="0" smtClean="0"/>
              <a:t> track density captures the extensions into the lower latitudes of the Mediterranean and Pacific storm tracks.</a:t>
            </a:r>
          </a:p>
          <a:p>
            <a:r>
              <a:rPr lang="en-US" sz="1600" dirty="0" smtClean="0"/>
              <a:t>Applying low-level vorticity to the </a:t>
            </a:r>
            <a:r>
              <a:rPr lang="en-US" sz="1600" dirty="0" err="1" smtClean="0"/>
              <a:t>Lagrangian</a:t>
            </a:r>
            <a:r>
              <a:rPr lang="en-US" sz="1600" dirty="0" smtClean="0"/>
              <a:t> approach allows for storms to be identified earlier in their life cycles.</a:t>
            </a:r>
          </a:p>
          <a:p>
            <a:pPr marL="457200" lvl="1" indent="0">
              <a:buNone/>
            </a:pPr>
            <a:r>
              <a:rPr lang="en-US" sz="1400" dirty="0" smtClean="0"/>
              <a:t>- Storm genesis regions are typically small in scale, and only the vorticity field exposes these regions.</a:t>
            </a:r>
          </a:p>
          <a:p>
            <a:pPr marL="457200" lvl="1" indent="0">
              <a:buNone/>
            </a:pPr>
            <a:r>
              <a:rPr lang="en-US" sz="1400" dirty="0" smtClean="0"/>
              <a:t>- The </a:t>
            </a:r>
            <a:r>
              <a:rPr lang="en-US" sz="1400" dirty="0" err="1" smtClean="0"/>
              <a:t>Lagrangian</a:t>
            </a:r>
            <a:r>
              <a:rPr lang="en-US" sz="1400" dirty="0" smtClean="0"/>
              <a:t> genesis density (Fig. 3) highlights regions of </a:t>
            </a:r>
            <a:r>
              <a:rPr lang="en-US" sz="1400" dirty="0" err="1" smtClean="0"/>
              <a:t>cyclogenesis</a:t>
            </a:r>
            <a:r>
              <a:rPr lang="en-US" sz="1400" dirty="0" smtClean="0"/>
              <a:t>.</a:t>
            </a:r>
          </a:p>
          <a:p>
            <a:r>
              <a:rPr lang="en-US" sz="1600" dirty="0" smtClean="0"/>
              <a:t>Regressions of the </a:t>
            </a:r>
            <a:r>
              <a:rPr lang="en-US" sz="1600" dirty="0" err="1" smtClean="0"/>
              <a:t>Lagrangian</a:t>
            </a:r>
            <a:r>
              <a:rPr lang="en-US" sz="1600" dirty="0" smtClean="0"/>
              <a:t> vorticity on surface precipitation (Fig. 4) reveal detailed small-scale features, contrasting regressions using Eulerian variables.</a:t>
            </a:r>
            <a:endParaRPr lang="en-US" sz="1600" dirty="0"/>
          </a:p>
        </p:txBody>
      </p:sp>
      <p:pic>
        <p:nvPicPr>
          <p:cNvPr id="31" name="Picture 3" descr="E:\UMD\UMD Research\poster F'14\rr.tdens1979-2010NHpola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1717411"/>
            <a:ext cx="1609181" cy="195011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descr="E:\UMD\UMD Research\poster F'14\rr.gdens1979-2010NHpola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3776" y="4054042"/>
            <a:ext cx="1708702" cy="196255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4165" y="1715850"/>
            <a:ext cx="1933205" cy="1962551"/>
          </a:xfrm>
          <a:prstGeom prst="rect">
            <a:avLst/>
          </a:prstGeom>
        </p:spPr>
      </p:pic>
      <p:pic>
        <p:nvPicPr>
          <p:cNvPr id="35" name="Picture 4" descr="E:\UMD\UMD Research\poster F'14\TRvor.p850reg_45N.87W_clearNOclear_notitl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1727" y="4561907"/>
            <a:ext cx="2181976" cy="13716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6912261" y="4380284"/>
            <a:ext cx="2181975" cy="172355"/>
          </a:xfrm>
          <a:prstGeom prst="rect">
            <a:avLst/>
          </a:prstGeom>
          <a:noFill/>
          <a:ln>
            <a:noFill/>
          </a:ln>
        </p:spPr>
        <p:txBody>
          <a:bodyPr wrap="square" rtlCol="0">
            <a:spAutoFit/>
          </a:bodyPr>
          <a:lstStyle/>
          <a:p>
            <a:pPr algn="ctr"/>
            <a:r>
              <a:rPr lang="en-US" sz="520" b="1" dirty="0" smtClean="0">
                <a:latin typeface="Arial" panose="020B0604020202020204" pitchFamily="34" charset="0"/>
                <a:cs typeface="Arial" panose="020B0604020202020204" pitchFamily="34" charset="0"/>
              </a:rPr>
              <a:t>1979-2010 DJF regression of </a:t>
            </a:r>
            <a:r>
              <a:rPr lang="en-US" sz="520" b="1" dirty="0" err="1" smtClean="0">
                <a:latin typeface="Arial" panose="020B0604020202020204" pitchFamily="34" charset="0"/>
                <a:cs typeface="Arial" panose="020B0604020202020204" pitchFamily="34" charset="0"/>
              </a:rPr>
              <a:t>vorticity</a:t>
            </a:r>
            <a:r>
              <a:rPr lang="en-US" sz="520" b="1" dirty="0" smtClean="0">
                <a:latin typeface="Arial" panose="020B0604020202020204" pitchFamily="34" charset="0"/>
                <a:cs typeface="Arial" panose="020B0604020202020204" pitchFamily="34" charset="0"/>
              </a:rPr>
              <a:t> on surface precipitation</a:t>
            </a:r>
            <a:endParaRPr lang="en-US" sz="520" b="1" dirty="0">
              <a:latin typeface="Arial" panose="020B0604020202020204" pitchFamily="34" charset="0"/>
              <a:cs typeface="Arial" panose="020B0604020202020204" pitchFamily="34" charset="0"/>
            </a:endParaRPr>
          </a:p>
        </p:txBody>
      </p:sp>
      <p:sp>
        <p:nvSpPr>
          <p:cNvPr id="38" name="TextBox 37"/>
          <p:cNvSpPr txBox="1"/>
          <p:nvPr/>
        </p:nvSpPr>
        <p:spPr>
          <a:xfrm>
            <a:off x="4627452" y="3621438"/>
            <a:ext cx="2166629" cy="415498"/>
          </a:xfrm>
          <a:prstGeom prst="rect">
            <a:avLst/>
          </a:prstGeom>
          <a:noFill/>
        </p:spPr>
        <p:txBody>
          <a:bodyPr wrap="square" rtlCol="0">
            <a:spAutoFit/>
          </a:bodyPr>
          <a:lstStyle/>
          <a:p>
            <a:r>
              <a:rPr lang="en-US" sz="700" b="1" dirty="0" smtClean="0">
                <a:latin typeface="Cambria" panose="02040503050406030204" pitchFamily="18" charset="0"/>
              </a:rPr>
              <a:t>Fig. 1: </a:t>
            </a:r>
            <a:r>
              <a:rPr lang="en-US" sz="700" dirty="0" smtClean="0">
                <a:latin typeface="Cambria" panose="02040503050406030204" pitchFamily="18" charset="0"/>
              </a:rPr>
              <a:t>Eulerian storm track patterns represented as standard deviations of </a:t>
            </a:r>
            <a:r>
              <a:rPr lang="en-US" sz="700" dirty="0" err="1" smtClean="0">
                <a:latin typeface="Cambria" panose="02040503050406030204" pitchFamily="18" charset="0"/>
              </a:rPr>
              <a:t>meridional</a:t>
            </a:r>
            <a:r>
              <a:rPr lang="en-US" sz="700" dirty="0" smtClean="0">
                <a:latin typeface="Cambria" panose="02040503050406030204" pitchFamily="18" charset="0"/>
              </a:rPr>
              <a:t> wind at 200 </a:t>
            </a:r>
            <a:r>
              <a:rPr lang="en-US" sz="700" dirty="0" err="1" smtClean="0">
                <a:latin typeface="Cambria" panose="02040503050406030204" pitchFamily="18" charset="0"/>
              </a:rPr>
              <a:t>hPa</a:t>
            </a:r>
            <a:r>
              <a:rPr lang="en-US" sz="700" dirty="0" smtClean="0">
                <a:latin typeface="Cambria" panose="02040503050406030204" pitchFamily="18" charset="0"/>
              </a:rPr>
              <a:t> in units of m/s.</a:t>
            </a:r>
            <a:endParaRPr lang="en-US" sz="700" dirty="0"/>
          </a:p>
        </p:txBody>
      </p:sp>
      <p:sp>
        <p:nvSpPr>
          <p:cNvPr id="39" name="TextBox 38"/>
          <p:cNvSpPr txBox="1"/>
          <p:nvPr/>
        </p:nvSpPr>
        <p:spPr>
          <a:xfrm>
            <a:off x="6946473" y="3621438"/>
            <a:ext cx="2057400" cy="415498"/>
          </a:xfrm>
          <a:prstGeom prst="rect">
            <a:avLst/>
          </a:prstGeom>
          <a:noFill/>
        </p:spPr>
        <p:txBody>
          <a:bodyPr wrap="square" rtlCol="0">
            <a:spAutoFit/>
          </a:bodyPr>
          <a:lstStyle/>
          <a:p>
            <a:r>
              <a:rPr lang="en-US" sz="700" b="1" dirty="0" smtClean="0">
                <a:latin typeface="Cambria" panose="02040503050406030204" pitchFamily="18" charset="0"/>
              </a:rPr>
              <a:t>Fig. 2: </a:t>
            </a:r>
            <a:r>
              <a:rPr lang="en-US" sz="700" dirty="0" err="1" smtClean="0">
                <a:latin typeface="Cambria" panose="02040503050406030204" pitchFamily="18" charset="0"/>
              </a:rPr>
              <a:t>Lagrangian</a:t>
            </a:r>
            <a:r>
              <a:rPr lang="en-US" sz="700" dirty="0" smtClean="0">
                <a:latin typeface="Cambria" panose="02040503050406030204" pitchFamily="18" charset="0"/>
              </a:rPr>
              <a:t> statistical representations of storm tracks from single estimation points for each track.</a:t>
            </a:r>
            <a:endParaRPr lang="en-US" sz="700" dirty="0"/>
          </a:p>
        </p:txBody>
      </p:sp>
      <p:sp>
        <p:nvSpPr>
          <p:cNvPr id="40" name="TextBox 39"/>
          <p:cNvSpPr txBox="1"/>
          <p:nvPr/>
        </p:nvSpPr>
        <p:spPr>
          <a:xfrm>
            <a:off x="4744165" y="5999487"/>
            <a:ext cx="2117562" cy="307777"/>
          </a:xfrm>
          <a:prstGeom prst="rect">
            <a:avLst/>
          </a:prstGeom>
          <a:noFill/>
        </p:spPr>
        <p:txBody>
          <a:bodyPr wrap="square" rtlCol="0">
            <a:spAutoFit/>
          </a:bodyPr>
          <a:lstStyle/>
          <a:p>
            <a:r>
              <a:rPr lang="en-US" sz="700" b="1" dirty="0" smtClean="0">
                <a:latin typeface="Cambria" panose="02040503050406030204" pitchFamily="18" charset="0"/>
              </a:rPr>
              <a:t>Fig. 3: </a:t>
            </a:r>
            <a:r>
              <a:rPr lang="en-US" sz="700" dirty="0" err="1" smtClean="0">
                <a:latin typeface="Cambria" panose="02040503050406030204" pitchFamily="18" charset="0"/>
              </a:rPr>
              <a:t>Lagrangian</a:t>
            </a:r>
            <a:r>
              <a:rPr lang="en-US" sz="700" dirty="0" smtClean="0">
                <a:latin typeface="Cambria" panose="02040503050406030204" pitchFamily="18" charset="0"/>
              </a:rPr>
              <a:t> statistical representations of </a:t>
            </a:r>
            <a:r>
              <a:rPr lang="en-US" sz="700" dirty="0" err="1" smtClean="0">
                <a:latin typeface="Cambria" panose="02040503050406030204" pitchFamily="18" charset="0"/>
              </a:rPr>
              <a:t>cyclogenesis</a:t>
            </a:r>
            <a:r>
              <a:rPr lang="en-US" sz="700" dirty="0" smtClean="0">
                <a:latin typeface="Cambria" panose="02040503050406030204" pitchFamily="18" charset="0"/>
              </a:rPr>
              <a:t> from the starting points of each track.</a:t>
            </a:r>
          </a:p>
        </p:txBody>
      </p:sp>
      <p:sp>
        <p:nvSpPr>
          <p:cNvPr id="41" name="TextBox 40"/>
          <p:cNvSpPr txBox="1"/>
          <p:nvPr/>
        </p:nvSpPr>
        <p:spPr>
          <a:xfrm>
            <a:off x="6942676" y="5985987"/>
            <a:ext cx="2057399" cy="415498"/>
          </a:xfrm>
          <a:prstGeom prst="rect">
            <a:avLst/>
          </a:prstGeom>
          <a:noFill/>
        </p:spPr>
        <p:txBody>
          <a:bodyPr wrap="square" rtlCol="0">
            <a:spAutoFit/>
          </a:bodyPr>
          <a:lstStyle/>
          <a:p>
            <a:pPr algn="just"/>
            <a:r>
              <a:rPr lang="en-US" sz="700" b="1" dirty="0" smtClean="0">
                <a:latin typeface="Cambria" panose="02040503050406030204" pitchFamily="18" charset="0"/>
              </a:rPr>
              <a:t>Fig. 4: </a:t>
            </a:r>
            <a:r>
              <a:rPr lang="en-US" sz="700" dirty="0" smtClean="0">
                <a:latin typeface="Cambria" panose="02040503050406030204" pitchFamily="18" charset="0"/>
              </a:rPr>
              <a:t>Regression of </a:t>
            </a:r>
            <a:r>
              <a:rPr lang="en-US" sz="700" dirty="0" err="1" smtClean="0">
                <a:latin typeface="Cambria" panose="02040503050406030204" pitchFamily="18" charset="0"/>
              </a:rPr>
              <a:t>Lagrangian</a:t>
            </a:r>
            <a:r>
              <a:rPr lang="en-US" sz="700" dirty="0" smtClean="0">
                <a:latin typeface="Cambria" panose="02040503050406030204" pitchFamily="18" charset="0"/>
              </a:rPr>
              <a:t> filtered vorticity on surface precipitation on lag 0 with a base point of 45°N, 87°W.</a:t>
            </a:r>
            <a:endParaRPr lang="en-US" sz="700" dirty="0">
              <a:latin typeface="Cambria" panose="02040503050406030204" pitchFamily="18" charset="0"/>
            </a:endParaRPr>
          </a:p>
        </p:txBody>
      </p:sp>
    </p:spTree>
    <p:extLst>
      <p:ext uri="{BB962C8B-B14F-4D97-AF65-F5344CB8AC3E}">
        <p14:creationId xmlns:p14="http://schemas.microsoft.com/office/powerpoint/2010/main" val="2819388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685800"/>
            <a:ext cx="9296400" cy="838200"/>
          </a:xfrm>
        </p:spPr>
        <p:txBody>
          <a:bodyPr>
            <a:normAutofit/>
          </a:bodyPr>
          <a:lstStyle/>
          <a:p>
            <a:pPr algn="l"/>
            <a:r>
              <a:rPr lang="en-US" sz="1600" b="1" dirty="0">
                <a:solidFill>
                  <a:schemeClr val="tx1"/>
                </a:solidFill>
              </a:rPr>
              <a:t>Inter-calibration and validation of observations from ATMS and SAPHIR microwave </a:t>
            </a:r>
            <a:r>
              <a:rPr lang="en-US" sz="1600" b="1" dirty="0" smtClean="0">
                <a:solidFill>
                  <a:schemeClr val="tx1"/>
                </a:solidFill>
              </a:rPr>
              <a:t>sounders</a:t>
            </a:r>
            <a:br>
              <a:rPr lang="en-US" sz="1600" b="1" dirty="0" smtClean="0">
                <a:solidFill>
                  <a:schemeClr val="tx1"/>
                </a:solidFill>
              </a:rPr>
            </a:br>
            <a:r>
              <a:rPr lang="en-US" sz="1400" b="1" dirty="0" smtClean="0">
                <a:solidFill>
                  <a:schemeClr val="tx1"/>
                </a:solidFill>
              </a:rPr>
              <a:t>Isaac </a:t>
            </a:r>
            <a:r>
              <a:rPr lang="en-US" sz="1400" b="1" dirty="0">
                <a:solidFill>
                  <a:schemeClr val="tx1"/>
                </a:solidFill>
              </a:rPr>
              <a:t>Moradi (JCSDA/UMD) and Ralph Ferrao (STAR</a:t>
            </a:r>
            <a:r>
              <a:rPr lang="en-US" sz="1400" b="1" dirty="0" smtClean="0">
                <a:solidFill>
                  <a:schemeClr val="tx1"/>
                </a:solidFill>
              </a:rPr>
              <a:t>) – Isaac Moradi (CICS-MD/UMD/JCSDA), Ralph Ferraro (NOAA)</a:t>
            </a:r>
            <a:endParaRPr lang="en-US" sz="1400" dirty="0">
              <a:solidFill>
                <a:schemeClr val="tx1"/>
              </a:solidFill>
            </a:endParaRPr>
          </a:p>
        </p:txBody>
      </p:sp>
      <p:sp>
        <p:nvSpPr>
          <p:cNvPr id="13" name="Content Placeholder 12"/>
          <p:cNvSpPr>
            <a:spLocks noGrp="1"/>
          </p:cNvSpPr>
          <p:nvPr>
            <p:ph sz="half" idx="1"/>
          </p:nvPr>
        </p:nvSpPr>
        <p:spPr>
          <a:xfrm>
            <a:off x="152400" y="1874837"/>
            <a:ext cx="4724400" cy="4525963"/>
          </a:xfrm>
        </p:spPr>
        <p:txBody>
          <a:bodyPr>
            <a:normAutofit fontScale="92500"/>
          </a:bodyPr>
          <a:lstStyle/>
          <a:p>
            <a:r>
              <a:rPr lang="en-US" dirty="0" smtClean="0"/>
              <a:t>SAPHIR and ATMS water vapor channels very consistent</a:t>
            </a:r>
          </a:p>
          <a:p>
            <a:r>
              <a:rPr lang="en-US" dirty="0" smtClean="0"/>
              <a:t>The difference between sonde simulated and observed Tb’s were less than 1 K after taking into account sonde biases</a:t>
            </a:r>
          </a:p>
          <a:p>
            <a:r>
              <a:rPr lang="en-US" dirty="0" smtClean="0"/>
              <a:t>ATMS sounding channels show only a small difference versus GPS-RO simulated Tb’s</a:t>
            </a:r>
            <a:endParaRPr lang="en-US" dirty="0"/>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26</a:t>
            </a:fld>
            <a:endParaRPr lang="en-US"/>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1981200"/>
            <a:ext cx="3997289" cy="3352800"/>
          </a:xfrm>
          <a:prstGeom prst="rect">
            <a:avLst/>
          </a:prstGeom>
        </p:spPr>
      </p:pic>
    </p:spTree>
    <p:extLst>
      <p:ext uri="{BB962C8B-B14F-4D97-AF65-F5344CB8AC3E}">
        <p14:creationId xmlns:p14="http://schemas.microsoft.com/office/powerpoint/2010/main" val="22679363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Autofit/>
          </a:bodyPr>
          <a:lstStyle/>
          <a:p>
            <a:r>
              <a:rPr lang="en-US" sz="2400" dirty="0"/>
              <a:t>Toward Using the CPC’s MJO Index for Tropical Cyclone </a:t>
            </a:r>
            <a:r>
              <a:rPr lang="en-US" sz="2400" dirty="0" smtClean="0"/>
              <a:t>Prediction</a:t>
            </a:r>
            <a:br>
              <a:rPr lang="en-US" sz="2400" dirty="0" smtClean="0"/>
            </a:br>
            <a:r>
              <a:rPr lang="en-US" sz="2400" dirty="0" smtClean="0"/>
              <a:t>By: Katherine O’Brien and Crystal </a:t>
            </a:r>
            <a:r>
              <a:rPr lang="en-US" sz="2400" dirty="0" err="1" smtClean="0"/>
              <a:t>Oudit</a:t>
            </a:r>
            <a:r>
              <a:rPr lang="en-US" sz="2400" dirty="0" smtClean="0"/>
              <a:t>, Advisor: Stephen Baxter, CPC</a:t>
            </a:r>
            <a:br>
              <a:rPr lang="en-US" sz="2400" dirty="0" smtClean="0"/>
            </a:br>
            <a:r>
              <a:rPr lang="en-US" sz="2400" dirty="0" smtClean="0"/>
              <a:t>Climate Prediction Center/CICS-MD</a:t>
            </a:r>
            <a:endParaRPr lang="en-US" sz="2400" dirty="0"/>
          </a:p>
        </p:txBody>
      </p:sp>
      <p:sp>
        <p:nvSpPr>
          <p:cNvPr id="13" name="Content Placeholder 12"/>
          <p:cNvSpPr>
            <a:spLocks noGrp="1"/>
          </p:cNvSpPr>
          <p:nvPr>
            <p:ph sz="half" idx="1"/>
          </p:nvPr>
        </p:nvSpPr>
        <p:spPr>
          <a:xfrm>
            <a:off x="152400" y="1874837"/>
            <a:ext cx="4343400" cy="4525963"/>
          </a:xfrm>
        </p:spPr>
        <p:txBody>
          <a:bodyPr>
            <a:normAutofit fontScale="85000" lnSpcReduction="10000"/>
          </a:bodyPr>
          <a:lstStyle/>
          <a:p>
            <a:r>
              <a:rPr lang="en-US" dirty="0" smtClean="0"/>
              <a:t>The CPC derived an MJO index (with 10 indices) using velocity potential.</a:t>
            </a:r>
          </a:p>
          <a:p>
            <a:r>
              <a:rPr lang="en-US" dirty="0" smtClean="0"/>
              <a:t>Using this index, we noted that the MJO can modulate cyclogenesis in the  </a:t>
            </a:r>
          </a:p>
          <a:p>
            <a:pPr lvl="1"/>
            <a:r>
              <a:rPr lang="en-US" dirty="0" smtClean="0"/>
              <a:t>Atlantic and Eastern Pacific </a:t>
            </a:r>
          </a:p>
          <a:p>
            <a:pPr lvl="1"/>
            <a:r>
              <a:rPr lang="en-US" dirty="0" smtClean="0"/>
              <a:t>But, NO </a:t>
            </a:r>
            <a:r>
              <a:rPr lang="en-US" dirty="0"/>
              <a:t>s</a:t>
            </a:r>
            <a:r>
              <a:rPr lang="en-US" dirty="0" smtClean="0"/>
              <a:t>ignificance determined for the Western Pacific. </a:t>
            </a:r>
          </a:p>
          <a:p>
            <a:r>
              <a:rPr lang="en-US" dirty="0" smtClean="0"/>
              <a:t>Results were analyzed further by looking at wind shear and sea level pressure anomalies in each index of the MJO.</a:t>
            </a:r>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27</a:t>
            </a:fld>
            <a:endParaRPr lang="en-US"/>
          </a:p>
        </p:txBody>
      </p:sp>
      <p:pic>
        <p:nvPicPr>
          <p:cNvPr id="1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739982" y="1874837"/>
            <a:ext cx="2876968" cy="4525962"/>
          </a:xfrm>
        </p:spPr>
      </p:pic>
    </p:spTree>
    <p:extLst>
      <p:ext uri="{BB962C8B-B14F-4D97-AF65-F5344CB8AC3E}">
        <p14:creationId xmlns:p14="http://schemas.microsoft.com/office/powerpoint/2010/main" val="437259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fontScale="90000"/>
          </a:bodyPr>
          <a:lstStyle/>
          <a:p>
            <a:r>
              <a:rPr lang="en-US" sz="2000" b="1" dirty="0"/>
              <a:t>Inter-Comparison of Suomi NPP </a:t>
            </a:r>
            <a:r>
              <a:rPr lang="en-US" sz="2000" b="1" dirty="0" err="1"/>
              <a:t>CrIS</a:t>
            </a:r>
            <a:r>
              <a:rPr lang="en-US" sz="2000" b="1" dirty="0"/>
              <a:t> Radiances with AIRS and IASI toward Infrared Hyperspectral Benchmark Radiance </a:t>
            </a:r>
            <a:r>
              <a:rPr lang="en-US" sz="2000" b="1" dirty="0" smtClean="0"/>
              <a:t>Measurements</a:t>
            </a:r>
            <a:br>
              <a:rPr lang="en-US" sz="2000" b="1" dirty="0" smtClean="0"/>
            </a:br>
            <a:r>
              <a:rPr lang="en-US" sz="1800" dirty="0" err="1"/>
              <a:t>Likun</a:t>
            </a:r>
            <a:r>
              <a:rPr lang="en-US" sz="1800" dirty="0"/>
              <a:t> </a:t>
            </a:r>
            <a:r>
              <a:rPr lang="en-US" sz="1800" dirty="0" smtClean="0"/>
              <a:t>Wang, </a:t>
            </a:r>
            <a:r>
              <a:rPr lang="en-US" sz="1800" dirty="0"/>
              <a:t>Yong </a:t>
            </a:r>
            <a:r>
              <a:rPr lang="en-US" sz="1800" dirty="0" smtClean="0"/>
              <a:t>Han, </a:t>
            </a:r>
            <a:r>
              <a:rPr lang="en-US" sz="1800" dirty="0"/>
              <a:t>Xin </a:t>
            </a:r>
            <a:r>
              <a:rPr lang="en-US" sz="1800" dirty="0" err="1" smtClean="0"/>
              <a:t>Jin</a:t>
            </a:r>
            <a:r>
              <a:rPr lang="en-US" sz="1800" dirty="0" smtClean="0"/>
              <a:t>, </a:t>
            </a:r>
            <a:r>
              <a:rPr lang="en-US" sz="1800" dirty="0"/>
              <a:t>Yong </a:t>
            </a:r>
            <a:r>
              <a:rPr lang="en-US" sz="1800" dirty="0" smtClean="0"/>
              <a:t>Chen, </a:t>
            </a:r>
            <a:r>
              <a:rPr lang="en-US" sz="1800" dirty="0"/>
              <a:t>and Denis A. </a:t>
            </a:r>
            <a:r>
              <a:rPr lang="en-US" sz="1800" dirty="0" smtClean="0"/>
              <a:t>Tremblay</a:t>
            </a:r>
            <a:endParaRPr lang="en-US" sz="2000" dirty="0"/>
          </a:p>
        </p:txBody>
      </p:sp>
      <p:sp>
        <p:nvSpPr>
          <p:cNvPr id="13" name="Content Placeholder 12"/>
          <p:cNvSpPr>
            <a:spLocks noGrp="1"/>
          </p:cNvSpPr>
          <p:nvPr>
            <p:ph sz="half" idx="1"/>
          </p:nvPr>
        </p:nvSpPr>
        <p:spPr>
          <a:xfrm>
            <a:off x="0" y="1905000"/>
            <a:ext cx="3429000" cy="4525963"/>
          </a:xfrm>
        </p:spPr>
        <p:txBody>
          <a:bodyPr>
            <a:normAutofit fontScale="47500" lnSpcReduction="20000"/>
          </a:bodyPr>
          <a:lstStyle/>
          <a:p>
            <a:r>
              <a:rPr lang="en-US" sz="2900" b="1" dirty="0"/>
              <a:t>Radiometric and spectral consistency of four IR hyperspectral sounders is fundamental for inter-calibration and climate application. </a:t>
            </a:r>
          </a:p>
          <a:p>
            <a:endParaRPr lang="en-US" sz="2900" b="1" dirty="0"/>
          </a:p>
          <a:p>
            <a:r>
              <a:rPr lang="en-US" sz="2900" b="1" dirty="0"/>
              <a:t>Inter-comparison of </a:t>
            </a:r>
            <a:r>
              <a:rPr lang="en-US" sz="2900" b="1" dirty="0" err="1"/>
              <a:t>CrIS</a:t>
            </a:r>
            <a:r>
              <a:rPr lang="en-US" sz="2900" b="1" dirty="0"/>
              <a:t> with IASI/</a:t>
            </a:r>
            <a:r>
              <a:rPr lang="en-US" sz="2900" b="1" dirty="0" err="1"/>
              <a:t>Metop</a:t>
            </a:r>
            <a:r>
              <a:rPr lang="en-US" sz="2900" b="1" dirty="0"/>
              <a:t>-A, IASI/</a:t>
            </a:r>
            <a:r>
              <a:rPr lang="en-US" sz="2900" b="1" dirty="0" err="1"/>
              <a:t>Metop</a:t>
            </a:r>
            <a:r>
              <a:rPr lang="en-US" sz="2900" b="1" dirty="0"/>
              <a:t>-B, and AIRS have been made for one year’s of SNO observations in 2013. </a:t>
            </a:r>
          </a:p>
          <a:p>
            <a:endParaRPr lang="en-US" sz="2900" b="1" dirty="0"/>
          </a:p>
          <a:p>
            <a:r>
              <a:rPr lang="en-US" sz="2900" b="1" dirty="0" err="1"/>
              <a:t>CrIS</a:t>
            </a:r>
            <a:r>
              <a:rPr lang="en-US" sz="2900" b="1" dirty="0"/>
              <a:t> vs. IASI </a:t>
            </a:r>
          </a:p>
          <a:p>
            <a:pPr lvl="1"/>
            <a:r>
              <a:rPr lang="en-US" sz="2500" dirty="0"/>
              <a:t>I</a:t>
            </a:r>
            <a:r>
              <a:rPr lang="en-US" sz="2300" b="1" dirty="0"/>
              <a:t>ASI spectra are converted into </a:t>
            </a:r>
            <a:r>
              <a:rPr lang="en-US" sz="2300" b="1" dirty="0" err="1"/>
              <a:t>CrIS</a:t>
            </a:r>
            <a:r>
              <a:rPr lang="en-US" sz="2300" b="1" dirty="0"/>
              <a:t> spectral grid and the comparison  is along </a:t>
            </a:r>
            <a:r>
              <a:rPr lang="en-US" sz="2300" b="1" dirty="0" err="1"/>
              <a:t>CrIS</a:t>
            </a:r>
            <a:r>
              <a:rPr lang="en-US" sz="2300" b="1" dirty="0"/>
              <a:t> spectral grid. </a:t>
            </a:r>
          </a:p>
          <a:p>
            <a:pPr lvl="1"/>
            <a:r>
              <a:rPr lang="en-US" sz="2300" b="1" dirty="0" err="1"/>
              <a:t>CrIS</a:t>
            </a:r>
            <a:r>
              <a:rPr lang="en-US" sz="2300" b="1" dirty="0"/>
              <a:t> and IASI well agree each other at LWIR and MWIR bands with 0.1-0.2K differences </a:t>
            </a:r>
          </a:p>
          <a:p>
            <a:pPr marL="457200" lvl="1" indent="0">
              <a:buNone/>
            </a:pPr>
            <a:endParaRPr lang="en-US" dirty="0"/>
          </a:p>
          <a:p>
            <a:r>
              <a:rPr lang="en-US" b="1" dirty="0" err="1"/>
              <a:t>CrIS</a:t>
            </a:r>
            <a:r>
              <a:rPr lang="en-US" b="1" dirty="0"/>
              <a:t> vs. AIRS</a:t>
            </a:r>
          </a:p>
          <a:p>
            <a:pPr lvl="1"/>
            <a:r>
              <a:rPr lang="en-US" b="1" dirty="0" err="1"/>
              <a:t>CrIS</a:t>
            </a:r>
            <a:r>
              <a:rPr lang="en-US" b="1" dirty="0"/>
              <a:t> and AIRS are integrated within 25 spectral regions.  </a:t>
            </a:r>
          </a:p>
          <a:p>
            <a:pPr lvl="1"/>
            <a:r>
              <a:rPr lang="en-US" b="1" dirty="0" err="1"/>
              <a:t>CrIS</a:t>
            </a:r>
            <a:r>
              <a:rPr lang="en-US" b="1" dirty="0"/>
              <a:t> and AIRS agree each other at LWIR and MWIR bands with the differences of  0.1-0.2 K . </a:t>
            </a:r>
          </a:p>
          <a:p>
            <a:pPr lvl="1"/>
            <a:r>
              <a:rPr lang="en-US" b="1" dirty="0"/>
              <a:t> At SWIR band,  the differences is less than 0.3K</a:t>
            </a:r>
            <a:r>
              <a:rPr lang="en-US" b="1" dirty="0" smtClean="0"/>
              <a:t>.</a:t>
            </a:r>
            <a:endParaRPr lang="en-US" b="1" dirty="0"/>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28</a:t>
            </a:fld>
            <a:endParaRPr lang="en-US"/>
          </a:p>
        </p:txBody>
      </p:sp>
      <p:sp>
        <p:nvSpPr>
          <p:cNvPr id="15" name="TextBox 14"/>
          <p:cNvSpPr txBox="1"/>
          <p:nvPr/>
        </p:nvSpPr>
        <p:spPr>
          <a:xfrm>
            <a:off x="1219200" y="1459468"/>
            <a:ext cx="6840142" cy="369332"/>
          </a:xfrm>
          <a:prstGeom prst="rect">
            <a:avLst/>
          </a:prstGeom>
          <a:noFill/>
        </p:spPr>
        <p:txBody>
          <a:bodyPr wrap="none" rtlCol="0">
            <a:spAutoFit/>
          </a:bodyPr>
          <a:lstStyle/>
          <a:p>
            <a:r>
              <a:rPr lang="en-US" dirty="0" smtClean="0"/>
              <a:t>Poster for 20th </a:t>
            </a:r>
            <a:r>
              <a:rPr lang="en-US" dirty="0"/>
              <a:t>Conference on Satellite Meteorology and Oceanography</a:t>
            </a:r>
            <a:endParaRPr lang="en-US" dirty="0">
              <a:solidFill>
                <a:srgbClr val="FF0000"/>
              </a:solidFill>
            </a:endParaRPr>
          </a:p>
        </p:txBody>
      </p:sp>
      <p:pic>
        <p:nvPicPr>
          <p:cNvPr id="17" name="Picture 3"/>
          <p:cNvPicPr>
            <a:picLocks noChangeAspect="1" noChangeArrowheads="1"/>
          </p:cNvPicPr>
          <p:nvPr/>
        </p:nvPicPr>
        <p:blipFill>
          <a:blip r:embed="rId2" cstate="print"/>
          <a:srcRect l="7750" t="13704" r="47500"/>
          <a:stretch>
            <a:fillRect/>
          </a:stretch>
        </p:blipFill>
        <p:spPr bwMode="auto">
          <a:xfrm>
            <a:off x="3429000" y="2074985"/>
            <a:ext cx="5619832" cy="3657600"/>
          </a:xfrm>
          <a:prstGeom prst="rect">
            <a:avLst/>
          </a:prstGeom>
          <a:noFill/>
          <a:ln w="9525">
            <a:noFill/>
            <a:miter lim="800000"/>
            <a:headEnd/>
            <a:tailEnd/>
          </a:ln>
        </p:spPr>
      </p:pic>
      <p:sp>
        <p:nvSpPr>
          <p:cNvPr id="4" name="Rectangle 3"/>
          <p:cNvSpPr/>
          <p:nvPr/>
        </p:nvSpPr>
        <p:spPr>
          <a:xfrm>
            <a:off x="3429000" y="5732585"/>
            <a:ext cx="5619832" cy="577081"/>
          </a:xfrm>
          <a:prstGeom prst="rect">
            <a:avLst/>
          </a:prstGeom>
        </p:spPr>
        <p:txBody>
          <a:bodyPr wrap="square">
            <a:spAutoFit/>
          </a:bodyPr>
          <a:lstStyle/>
          <a:p>
            <a:r>
              <a:rPr lang="en-US" sz="1050" dirty="0"/>
              <a:t>Wang, L, Y, Han, X. </a:t>
            </a:r>
            <a:r>
              <a:rPr lang="en-US" sz="1050" dirty="0" err="1"/>
              <a:t>Jin</a:t>
            </a:r>
            <a:r>
              <a:rPr lang="en-US" sz="1050" dirty="0"/>
              <a:t>, Y. Chen, and D. A. Tremblay, 2014: Inter-Comparison of Suomi NPP </a:t>
            </a:r>
            <a:r>
              <a:rPr lang="en-US" sz="1050" dirty="0" err="1"/>
              <a:t>CrIS</a:t>
            </a:r>
            <a:r>
              <a:rPr lang="en-US" sz="1050" dirty="0"/>
              <a:t> Radiances with AIRS and IASI toward Infrared Hyperspectral Benchmark Radiance Measurements, </a:t>
            </a:r>
            <a:r>
              <a:rPr lang="en-US" sz="1050" i="1" dirty="0"/>
              <a:t>Journal of Atmospheric and Oceanic Technology (submitted). </a:t>
            </a:r>
            <a:endParaRPr lang="en-US" sz="1050" dirty="0"/>
          </a:p>
        </p:txBody>
      </p:sp>
    </p:spTree>
    <p:extLst>
      <p:ext uri="{BB962C8B-B14F-4D97-AF65-F5344CB8AC3E}">
        <p14:creationId xmlns:p14="http://schemas.microsoft.com/office/powerpoint/2010/main" val="6580828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685800"/>
            <a:ext cx="9144000" cy="838200"/>
          </a:xfrm>
        </p:spPr>
        <p:txBody>
          <a:bodyPr>
            <a:normAutofit fontScale="90000"/>
          </a:bodyPr>
          <a:lstStyle/>
          <a:p>
            <a:r>
              <a:rPr lang="en-US" sz="3111" dirty="0" smtClean="0"/>
              <a:t>An Improved Microwave Satellite Data Set for Hydrological and Climate Applications</a:t>
            </a:r>
            <a:br>
              <a:rPr lang="en-US" sz="3111" dirty="0" smtClean="0"/>
            </a:br>
            <a:r>
              <a:rPr lang="en-US" sz="2667" dirty="0" smtClean="0"/>
              <a:t> Wenze Yang (CICS-MD), </a:t>
            </a:r>
            <a:r>
              <a:rPr lang="en-US" sz="2667" dirty="0" err="1" smtClean="0"/>
              <a:t>Huan</a:t>
            </a:r>
            <a:r>
              <a:rPr lang="en-US" sz="2667" dirty="0" smtClean="0"/>
              <a:t> </a:t>
            </a:r>
            <a:r>
              <a:rPr lang="en-US" sz="2667" dirty="0" err="1" smtClean="0"/>
              <a:t>Meng</a:t>
            </a:r>
            <a:r>
              <a:rPr lang="en-US" sz="2667" dirty="0" smtClean="0"/>
              <a:t> and Ralph Ferraro (NOAA/NESDIS)</a:t>
            </a:r>
            <a:endParaRPr lang="en-US" sz="2667" dirty="0"/>
          </a:p>
        </p:txBody>
      </p:sp>
      <p:sp>
        <p:nvSpPr>
          <p:cNvPr id="13" name="Content Placeholder 12"/>
          <p:cNvSpPr>
            <a:spLocks noGrp="1"/>
          </p:cNvSpPr>
          <p:nvPr>
            <p:ph sz="half" idx="1"/>
          </p:nvPr>
        </p:nvSpPr>
        <p:spPr>
          <a:xfrm>
            <a:off x="152400" y="1722437"/>
            <a:ext cx="4343400" cy="4525963"/>
          </a:xfrm>
        </p:spPr>
        <p:txBody>
          <a:bodyPr>
            <a:normAutofit fontScale="85000" lnSpcReduction="20000"/>
          </a:bodyPr>
          <a:lstStyle/>
          <a:p>
            <a:r>
              <a:rPr lang="en-US" dirty="0" err="1" smtClean="0"/>
              <a:t>CDR’s</a:t>
            </a:r>
            <a:r>
              <a:rPr lang="en-US" dirty="0" smtClean="0"/>
              <a:t> for AMSU window channels and hydrological products are vital for the climate community</a:t>
            </a:r>
          </a:p>
          <a:p>
            <a:r>
              <a:rPr lang="en-US" dirty="0" smtClean="0"/>
              <a:t>Our accomplishments to date include</a:t>
            </a:r>
          </a:p>
          <a:p>
            <a:pPr lvl="1"/>
            <a:r>
              <a:rPr lang="en-US" dirty="0" smtClean="0"/>
              <a:t>Completed AMSU </a:t>
            </a:r>
            <a:r>
              <a:rPr lang="en-US" dirty="0" err="1" smtClean="0"/>
              <a:t>geolocation</a:t>
            </a:r>
            <a:endParaRPr lang="en-US" dirty="0" smtClean="0"/>
          </a:p>
          <a:p>
            <a:pPr lvl="1"/>
            <a:r>
              <a:rPr lang="en-US" dirty="0" smtClean="0"/>
              <a:t>Completed AMSU-A scan bias corrections and </a:t>
            </a:r>
            <a:r>
              <a:rPr lang="en-US" dirty="0" err="1" smtClean="0"/>
              <a:t>intersatellite</a:t>
            </a:r>
            <a:r>
              <a:rPr lang="en-US" dirty="0" smtClean="0"/>
              <a:t> calibration</a:t>
            </a:r>
          </a:p>
          <a:p>
            <a:pPr lvl="1"/>
            <a:r>
              <a:rPr lang="en-US" dirty="0" smtClean="0"/>
              <a:t>Developed β-FCDR for AMSU-A window channels, which include aforementioned corrections</a:t>
            </a:r>
          </a:p>
          <a:p>
            <a:pPr lvl="1"/>
            <a:r>
              <a:rPr lang="en-US" dirty="0" smtClean="0"/>
              <a:t>Developed β-TCDR for AMSU-A data sets</a:t>
            </a:r>
            <a:endParaRPr lang="en-US" dirty="0"/>
          </a:p>
        </p:txBody>
      </p:sp>
      <p:sp>
        <p:nvSpPr>
          <p:cNvPr id="14" name="Content Placeholder 13"/>
          <p:cNvSpPr>
            <a:spLocks noGrp="1"/>
          </p:cNvSpPr>
          <p:nvPr>
            <p:ph sz="half" idx="2"/>
          </p:nvPr>
        </p:nvSpPr>
        <p:spPr/>
        <p:txBody>
          <a:bodyPr>
            <a:normAutofit fontScale="85000" lnSpcReduction="20000"/>
          </a:bodyPr>
          <a:lstStyle/>
          <a:p>
            <a:r>
              <a:rPr lang="en-US" dirty="0" smtClean="0"/>
              <a:t>Put in graphics on this side of the slide</a:t>
            </a:r>
            <a:endParaRPr lang="en-US" dirty="0"/>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pPr/>
              <a:t>29</a:t>
            </a:fld>
            <a:endParaRPr lang="en-US"/>
          </a:p>
        </p:txBody>
      </p:sp>
      <p:pic>
        <p:nvPicPr>
          <p:cNvPr id="16" name="Picture 2"/>
          <p:cNvPicPr>
            <a:picLocks noChangeAspect="1" noChangeArrowheads="1"/>
          </p:cNvPicPr>
          <p:nvPr/>
        </p:nvPicPr>
        <p:blipFill>
          <a:blip r:embed="rId2"/>
          <a:srcRect l="3655" r="914"/>
          <a:stretch>
            <a:fillRect/>
          </a:stretch>
        </p:blipFill>
        <p:spPr bwMode="auto">
          <a:xfrm>
            <a:off x="4419600" y="1828800"/>
            <a:ext cx="4724400" cy="3962400"/>
          </a:xfrm>
          <a:prstGeom prst="rect">
            <a:avLst/>
          </a:prstGeom>
          <a:noFill/>
          <a:ln w="9525">
            <a:noFill/>
            <a:round/>
            <a:headEnd/>
            <a:tailEnd/>
          </a:ln>
        </p:spPr>
      </p:pic>
    </p:spTree>
    <p:extLst>
      <p:ext uri="{BB962C8B-B14F-4D97-AF65-F5344CB8AC3E}">
        <p14:creationId xmlns:p14="http://schemas.microsoft.com/office/powerpoint/2010/main" val="32680940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Autofit/>
          </a:bodyPr>
          <a:lstStyle/>
          <a:p>
            <a:pPr algn="l"/>
            <a:r>
              <a:rPr lang="en-US" sz="2000" dirty="0" smtClean="0">
                <a:solidFill>
                  <a:srgbClr val="002060"/>
                </a:solidFill>
              </a:rPr>
              <a:t>Use </a:t>
            </a:r>
            <a:r>
              <a:rPr lang="en-US" sz="2000" dirty="0">
                <a:solidFill>
                  <a:srgbClr val="002060"/>
                </a:solidFill>
              </a:rPr>
              <a:t>of NDVI Satellite Data to Identify and Document Destructive Hail Swaths</a:t>
            </a:r>
            <a:br>
              <a:rPr lang="en-US" sz="2000" dirty="0">
                <a:solidFill>
                  <a:srgbClr val="002060"/>
                </a:solidFill>
              </a:rPr>
            </a:br>
            <a:r>
              <a:rPr lang="en-US" sz="1200" dirty="0">
                <a:solidFill>
                  <a:srgbClr val="002060"/>
                </a:solidFill>
              </a:rPr>
              <a:t>RYAN </a:t>
            </a:r>
            <a:r>
              <a:rPr lang="en-US" sz="1200" dirty="0" smtClean="0">
                <a:solidFill>
                  <a:srgbClr val="002060"/>
                </a:solidFill>
              </a:rPr>
              <a:t>CONNELLY, Valparaiso University;  </a:t>
            </a:r>
            <a:r>
              <a:rPr lang="en-US" sz="1200" dirty="0">
                <a:solidFill>
                  <a:srgbClr val="002060"/>
                </a:solidFill>
              </a:rPr>
              <a:t>PHILIP SCHUMACHER NOAA/NWS Forecast Office, Sioux Falls, </a:t>
            </a:r>
            <a:r>
              <a:rPr lang="en-US" sz="1200" dirty="0" smtClean="0">
                <a:solidFill>
                  <a:srgbClr val="002060"/>
                </a:solidFill>
              </a:rPr>
              <a:t>SD; and KEVIN </a:t>
            </a:r>
            <a:r>
              <a:rPr lang="en-US" sz="1200" dirty="0">
                <a:solidFill>
                  <a:srgbClr val="002060"/>
                </a:solidFill>
              </a:rPr>
              <a:t>GALLO </a:t>
            </a:r>
            <a:r>
              <a:rPr lang="en-US" sz="1200" dirty="0" smtClean="0">
                <a:solidFill>
                  <a:srgbClr val="002060"/>
                </a:solidFill>
              </a:rPr>
              <a:t>NOAA/NESDIS/STAR, USGS </a:t>
            </a:r>
            <a:r>
              <a:rPr lang="en-US" sz="1200" dirty="0">
                <a:solidFill>
                  <a:srgbClr val="002060"/>
                </a:solidFill>
              </a:rPr>
              <a:t>EROS Center, Sioux Falls, </a:t>
            </a:r>
            <a:r>
              <a:rPr lang="en-US" sz="1200" dirty="0" smtClean="0">
                <a:solidFill>
                  <a:srgbClr val="002060"/>
                </a:solidFill>
              </a:rPr>
              <a:t>SD </a:t>
            </a:r>
            <a:endParaRPr lang="en-US" sz="1200" dirty="0">
              <a:solidFill>
                <a:srgbClr val="002060"/>
              </a:solidFill>
            </a:endParaRPr>
          </a:p>
        </p:txBody>
      </p:sp>
      <p:sp>
        <p:nvSpPr>
          <p:cNvPr id="13" name="Content Placeholder 12"/>
          <p:cNvSpPr>
            <a:spLocks noGrp="1"/>
          </p:cNvSpPr>
          <p:nvPr>
            <p:ph sz="half" idx="1"/>
          </p:nvPr>
        </p:nvSpPr>
        <p:spPr>
          <a:xfrm>
            <a:off x="152400" y="1759744"/>
            <a:ext cx="5219700" cy="4525963"/>
          </a:xfrm>
        </p:spPr>
        <p:txBody>
          <a:bodyPr>
            <a:normAutofit fontScale="92500" lnSpcReduction="10000"/>
          </a:bodyPr>
          <a:lstStyle/>
          <a:p>
            <a:r>
              <a:rPr lang="en-US" sz="2400" dirty="0" smtClean="0"/>
              <a:t>Simulated GOES-R ABI NDVI examined for hail events</a:t>
            </a:r>
          </a:p>
          <a:p>
            <a:pPr lvl="1"/>
            <a:r>
              <a:rPr lang="en-US" sz="2000" dirty="0" smtClean="0">
                <a:solidFill>
                  <a:srgbClr val="002060"/>
                </a:solidFill>
              </a:rPr>
              <a:t>NDVI change between pre- and post-storm events can be used to document hail swaths (Figure 1). </a:t>
            </a:r>
          </a:p>
          <a:p>
            <a:pPr lvl="1"/>
            <a:r>
              <a:rPr lang="en-US" sz="2000" dirty="0">
                <a:solidFill>
                  <a:srgbClr val="002060"/>
                </a:solidFill>
              </a:rPr>
              <a:t>NDVI change corresponds to greater crop  damage, as documented by photos, compared to </a:t>
            </a:r>
            <a:r>
              <a:rPr lang="en-US" sz="2000" dirty="0" smtClean="0">
                <a:solidFill>
                  <a:srgbClr val="002060"/>
                </a:solidFill>
              </a:rPr>
              <a:t>radar reflectivity (Figure 2) </a:t>
            </a:r>
            <a:r>
              <a:rPr lang="en-US" sz="2000" dirty="0">
                <a:solidFill>
                  <a:srgbClr val="002060"/>
                </a:solidFill>
              </a:rPr>
              <a:t>or </a:t>
            </a:r>
            <a:r>
              <a:rPr lang="en-US" sz="2000" dirty="0" smtClean="0">
                <a:solidFill>
                  <a:srgbClr val="002060"/>
                </a:solidFill>
              </a:rPr>
              <a:t>Maximum Expected Size of Hail (MESH) product values</a:t>
            </a:r>
            <a:r>
              <a:rPr lang="en-US" sz="2000" dirty="0">
                <a:solidFill>
                  <a:srgbClr val="002060"/>
                </a:solidFill>
              </a:rPr>
              <a:t>.</a:t>
            </a:r>
          </a:p>
          <a:p>
            <a:pPr lvl="1"/>
            <a:endParaRPr lang="en-US" sz="2000" dirty="0" smtClean="0"/>
          </a:p>
          <a:p>
            <a:r>
              <a:rPr lang="en-US" sz="2400" dirty="0" smtClean="0"/>
              <a:t>Additional hail events being evaluated</a:t>
            </a:r>
          </a:p>
          <a:p>
            <a:pPr lvl="1"/>
            <a:r>
              <a:rPr lang="en-US" sz="2100" dirty="0" smtClean="0">
                <a:solidFill>
                  <a:srgbClr val="002060"/>
                </a:solidFill>
              </a:rPr>
              <a:t>NDVI derived from VIIRS, as well as GOES-R ABI, planned for future analysis.</a:t>
            </a:r>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3</a:t>
            </a:fld>
            <a:endParaRPr lang="en-US"/>
          </a:p>
        </p:txBody>
      </p:sp>
      <p:sp>
        <p:nvSpPr>
          <p:cNvPr id="15" name="TextBox 14"/>
          <p:cNvSpPr txBox="1"/>
          <p:nvPr/>
        </p:nvSpPr>
        <p:spPr>
          <a:xfrm>
            <a:off x="2438400" y="1386840"/>
            <a:ext cx="3846502" cy="369332"/>
          </a:xfrm>
          <a:prstGeom prst="rect">
            <a:avLst/>
          </a:prstGeom>
          <a:noFill/>
        </p:spPr>
        <p:txBody>
          <a:bodyPr wrap="none" rtlCol="0">
            <a:spAutoFit/>
          </a:bodyPr>
          <a:lstStyle/>
          <a:p>
            <a:pPr algn="ctr"/>
            <a:r>
              <a:rPr lang="en-US" dirty="0" smtClean="0">
                <a:solidFill>
                  <a:srgbClr val="FF0000"/>
                </a:solidFill>
              </a:rPr>
              <a:t>AMS 14</a:t>
            </a:r>
            <a:r>
              <a:rPr lang="en-US" baseline="30000" dirty="0" smtClean="0">
                <a:solidFill>
                  <a:srgbClr val="FF0000"/>
                </a:solidFill>
              </a:rPr>
              <a:t>th</a:t>
            </a:r>
            <a:r>
              <a:rPr lang="en-US" dirty="0" smtClean="0">
                <a:solidFill>
                  <a:srgbClr val="FF0000"/>
                </a:solidFill>
              </a:rPr>
              <a:t> Annual Student Conference </a:t>
            </a:r>
            <a:endParaRPr lang="en-US" dirty="0">
              <a:solidFill>
                <a:srgbClr val="FF0000"/>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5588" y="1756172"/>
            <a:ext cx="2520221" cy="196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4114800"/>
            <a:ext cx="3129821" cy="1829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867399" y="5934670"/>
            <a:ext cx="3276601" cy="461665"/>
          </a:xfrm>
          <a:prstGeom prst="rect">
            <a:avLst/>
          </a:prstGeom>
        </p:spPr>
        <p:txBody>
          <a:bodyPr wrap="square">
            <a:spAutoFit/>
          </a:bodyPr>
          <a:lstStyle/>
          <a:p>
            <a:pPr>
              <a:spcBef>
                <a:spcPct val="20000"/>
              </a:spcBef>
            </a:pPr>
            <a:r>
              <a:rPr lang="en-US" sz="800" dirty="0" smtClean="0">
                <a:latin typeface="Arial" panose="020B0604020202020204" pitchFamily="34" charset="0"/>
                <a:cs typeface="Arial" panose="020B0604020202020204" pitchFamily="34" charset="0"/>
              </a:rPr>
              <a:t>Figure 2. Spatial </a:t>
            </a:r>
            <a:r>
              <a:rPr lang="en-US" sz="800" dirty="0">
                <a:latin typeface="Arial" panose="020B0604020202020204" pitchFamily="34" charset="0"/>
                <a:cs typeface="Arial" panose="020B0604020202020204" pitchFamily="34" charset="0"/>
              </a:rPr>
              <a:t>plot of NDVI change for each square 1 km, relative to the mean NDVI change for each point’s corresponding composite reflectivity bin, where reflectivity is binned every 2 </a:t>
            </a:r>
            <a:r>
              <a:rPr lang="en-US" sz="800" dirty="0" err="1">
                <a:latin typeface="Arial" panose="020B0604020202020204" pitchFamily="34" charset="0"/>
                <a:cs typeface="Arial" panose="020B0604020202020204" pitchFamily="34" charset="0"/>
              </a:rPr>
              <a:t>dBZ</a:t>
            </a:r>
            <a:r>
              <a:rPr lang="en-US" sz="800" dirty="0">
                <a:latin typeface="Arial" panose="020B0604020202020204" pitchFamily="34" charset="0"/>
                <a:cs typeface="Arial" panose="020B0604020202020204" pitchFamily="34" charset="0"/>
              </a:rPr>
              <a:t>.</a:t>
            </a:r>
          </a:p>
        </p:txBody>
      </p:sp>
      <p:sp>
        <p:nvSpPr>
          <p:cNvPr id="16" name="Rectangle 15"/>
          <p:cNvSpPr/>
          <p:nvPr/>
        </p:nvSpPr>
        <p:spPr>
          <a:xfrm>
            <a:off x="6172200" y="3653135"/>
            <a:ext cx="2825022" cy="461665"/>
          </a:xfrm>
          <a:prstGeom prst="rect">
            <a:avLst/>
          </a:prstGeom>
        </p:spPr>
        <p:txBody>
          <a:bodyPr wrap="square">
            <a:spAutoFit/>
          </a:bodyPr>
          <a:lstStyle/>
          <a:p>
            <a:pPr>
              <a:spcBef>
                <a:spcPct val="20000"/>
              </a:spcBef>
            </a:pPr>
            <a:r>
              <a:rPr lang="en-US" sz="800" dirty="0" smtClean="0">
                <a:latin typeface="Arial" panose="020B0604020202020204" pitchFamily="34" charset="0"/>
                <a:cs typeface="Arial" panose="020B0604020202020204" pitchFamily="34" charset="0"/>
              </a:rPr>
              <a:t>Figure 1. NDVI pre- and post-storm difference for hail event of 18 August 2011 in northeast Nebraska and southeast South Dakota (simulated GOES-R ABI). </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26744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838200"/>
            <a:ext cx="9144000" cy="1447800"/>
          </a:xfrm>
        </p:spPr>
        <p:txBody>
          <a:bodyPr>
            <a:normAutofit fontScale="90000"/>
          </a:bodyPr>
          <a:lstStyle/>
          <a:p>
            <a:pPr lvl="0" fontAlgn="base" latinLnBrk="1">
              <a:spcBef>
                <a:spcPct val="20000"/>
              </a:spcBef>
              <a:spcAft>
                <a:spcPct val="0"/>
              </a:spcAft>
              <a:defRPr/>
            </a:pPr>
            <a:r>
              <a:rPr lang="en-US" sz="1800" b="1" dirty="0"/>
              <a:t>Long-term cloud cover trends over the U.S. </a:t>
            </a:r>
            <a:br>
              <a:rPr lang="en-US" sz="1800" b="1" dirty="0"/>
            </a:br>
            <a:r>
              <a:rPr lang="en-US" sz="1800" b="1" dirty="0"/>
              <a:t>from ground-based data and satellite </a:t>
            </a:r>
            <a:r>
              <a:rPr lang="en-US" sz="1800" b="1" dirty="0" smtClean="0"/>
              <a:t>products</a:t>
            </a:r>
            <a:br>
              <a:rPr lang="en-US" sz="1800" b="1" dirty="0" smtClean="0"/>
            </a:br>
            <a:r>
              <a:rPr kumimoji="1" lang="en-US" altLang="ko-KR" sz="1600" b="1" kern="0" dirty="0" err="1">
                <a:cs typeface="Times New Roman" pitchFamily="18" charset="0"/>
              </a:rPr>
              <a:t>Hye</a:t>
            </a:r>
            <a:r>
              <a:rPr kumimoji="1" lang="en-US" altLang="ko-KR" sz="1600" b="1" kern="0" dirty="0">
                <a:cs typeface="Times New Roman" pitchFamily="18" charset="0"/>
              </a:rPr>
              <a:t> Lim </a:t>
            </a:r>
            <a:r>
              <a:rPr kumimoji="1" lang="en-US" altLang="ko-KR" sz="1600" b="1" kern="0" dirty="0" smtClean="0">
                <a:cs typeface="Times New Roman" pitchFamily="18" charset="0"/>
              </a:rPr>
              <a:t>Yoo</a:t>
            </a:r>
            <a:r>
              <a:rPr kumimoji="1" lang="en-US" altLang="ko-KR" sz="1600" b="1" kern="0" baseline="30000" dirty="0" smtClean="0">
                <a:cs typeface="Times New Roman" pitchFamily="18" charset="0"/>
              </a:rPr>
              <a:t>12</a:t>
            </a:r>
            <a:r>
              <a:rPr kumimoji="1" lang="en-US" altLang="ko-KR" sz="1600" b="1" kern="0" dirty="0" smtClean="0">
                <a:cs typeface="Times New Roman" pitchFamily="18" charset="0"/>
              </a:rPr>
              <a:t>, Melissa </a:t>
            </a:r>
            <a:r>
              <a:rPr kumimoji="1" lang="en-US" altLang="ko-KR" sz="1600" b="1" kern="0" dirty="0">
                <a:cs typeface="Times New Roman" pitchFamily="18" charset="0"/>
              </a:rPr>
              <a:t>Free</a:t>
            </a:r>
            <a:r>
              <a:rPr kumimoji="1" lang="en-US" altLang="ko-KR" sz="1600" b="1" kern="0" baseline="30000" dirty="0">
                <a:cs typeface="Times New Roman" pitchFamily="18" charset="0"/>
              </a:rPr>
              <a:t>1</a:t>
            </a:r>
            <a:r>
              <a:rPr kumimoji="1" lang="en-US" altLang="ko-KR" sz="1600" b="1" kern="0" dirty="0">
                <a:cs typeface="Times New Roman" pitchFamily="18" charset="0"/>
              </a:rPr>
              <a:t>, </a:t>
            </a:r>
            <a:r>
              <a:rPr kumimoji="1" lang="en-US" altLang="ko-KR" sz="1600" b="1" kern="0" dirty="0" err="1">
                <a:cs typeface="Times New Roman" pitchFamily="18" charset="0"/>
              </a:rPr>
              <a:t>Bomin</a:t>
            </a:r>
            <a:r>
              <a:rPr kumimoji="1" lang="en-US" altLang="ko-KR" sz="1600" b="1" kern="0" dirty="0">
                <a:cs typeface="Times New Roman" pitchFamily="18" charset="0"/>
              </a:rPr>
              <a:t> Sun</a:t>
            </a:r>
            <a:r>
              <a:rPr kumimoji="1" lang="en-US" altLang="ko-KR" sz="1600" b="1" kern="0" baseline="30000" dirty="0">
                <a:cs typeface="Times New Roman" pitchFamily="18" charset="0"/>
              </a:rPr>
              <a:t>34</a:t>
            </a:r>
            <a:r>
              <a:rPr kumimoji="1" lang="en-US" altLang="ko-KR" sz="1600" b="1" kern="0" baseline="30000" dirty="0">
                <a:latin typeface="Verdana" pitchFamily="34" charset="0"/>
                <a:cs typeface="Times New Roman" pitchFamily="18" charset="0"/>
              </a:rPr>
              <a:t/>
            </a:r>
            <a:br>
              <a:rPr kumimoji="1" lang="en-US" altLang="ko-KR" sz="1600" b="1" kern="0" baseline="30000" dirty="0">
                <a:latin typeface="Verdana" pitchFamily="34" charset="0"/>
                <a:cs typeface="Times New Roman" pitchFamily="18" charset="0"/>
              </a:rPr>
            </a:br>
            <a:r>
              <a:rPr lang="en-US" altLang="ko-KR" sz="1600" b="1" baseline="30000" dirty="0" smtClean="0"/>
              <a:t>1 </a:t>
            </a:r>
            <a:r>
              <a:rPr lang="en-US" altLang="ko-KR" sz="1600" b="1" dirty="0"/>
              <a:t>NOAA Air Resources Laboratory, College Park, </a:t>
            </a:r>
            <a:r>
              <a:rPr lang="en-US" altLang="ko-KR" sz="1600" b="1" dirty="0" smtClean="0"/>
              <a:t>MD</a:t>
            </a:r>
            <a:r>
              <a:rPr lang="en-US" altLang="ko-KR" sz="1600" b="1" dirty="0"/>
              <a:t/>
            </a:r>
            <a:br>
              <a:rPr lang="en-US" altLang="ko-KR" sz="1600" b="1" dirty="0"/>
            </a:br>
            <a:r>
              <a:rPr lang="en-US" altLang="ko-KR" sz="1600" b="1" baseline="30000" dirty="0"/>
              <a:t>2 </a:t>
            </a:r>
            <a:r>
              <a:rPr lang="en-US" altLang="ko-KR" sz="1600" b="1" dirty="0"/>
              <a:t>Cooperative Institute for Climate and Satellites, University of Maryland, College Park, MD, USA</a:t>
            </a:r>
            <a:br>
              <a:rPr lang="en-US" altLang="ko-KR" sz="1600" b="1" dirty="0"/>
            </a:br>
            <a:r>
              <a:rPr lang="en-US" altLang="ko-KR" sz="1600" b="1" baseline="30000" dirty="0"/>
              <a:t>3</a:t>
            </a:r>
            <a:r>
              <a:rPr lang="en-US" altLang="ko-KR" sz="1600" b="1" dirty="0"/>
              <a:t> NOAA/NESDIS/Center for Satellite Applications and Research</a:t>
            </a:r>
            <a:br>
              <a:rPr lang="en-US" altLang="ko-KR" sz="1600" b="1" dirty="0"/>
            </a:br>
            <a:r>
              <a:rPr lang="en-US" altLang="ko-KR" sz="1600" b="1" baseline="30000" dirty="0"/>
              <a:t>4</a:t>
            </a:r>
            <a:r>
              <a:rPr lang="en-US" altLang="ko-KR" sz="1600" b="1" dirty="0"/>
              <a:t> I. M. Systems Group Inc., Rockville, MD, USA</a:t>
            </a:r>
            <a:br>
              <a:rPr lang="en-US" altLang="ko-KR" sz="1600" b="1" dirty="0"/>
            </a:br>
            <a:endParaRPr lang="en-US" sz="1800" b="1" dirty="0"/>
          </a:p>
        </p:txBody>
      </p:sp>
      <p:sp>
        <p:nvSpPr>
          <p:cNvPr id="13" name="Content Placeholder 12"/>
          <p:cNvSpPr>
            <a:spLocks noGrp="1"/>
          </p:cNvSpPr>
          <p:nvPr>
            <p:ph sz="half" idx="1"/>
          </p:nvPr>
        </p:nvSpPr>
        <p:spPr>
          <a:xfrm>
            <a:off x="152400" y="2514600"/>
            <a:ext cx="4343400" cy="3962400"/>
          </a:xfrm>
        </p:spPr>
        <p:txBody>
          <a:bodyPr>
            <a:normAutofit fontScale="70000" lnSpcReduction="20000"/>
          </a:bodyPr>
          <a:lstStyle/>
          <a:p>
            <a:r>
              <a:rPr lang="en-US" dirty="0" smtClean="0"/>
              <a:t>Improvement of surface data</a:t>
            </a:r>
          </a:p>
          <a:p>
            <a:pPr lvl="1"/>
            <a:r>
              <a:rPr lang="en-US" altLang="ko-KR" sz="2100" dirty="0" smtClean="0">
                <a:latin typeface="Calibri" panose="020F0502020204030204" pitchFamily="34" charset="0"/>
              </a:rPr>
              <a:t>Homogeneity-adjusted </a:t>
            </a:r>
            <a:r>
              <a:rPr lang="en-US" altLang="ko-KR" sz="2100" dirty="0">
                <a:latin typeface="Calibri" panose="020F0502020204030204" pitchFamily="34" charset="0"/>
              </a:rPr>
              <a:t>weather observations </a:t>
            </a:r>
            <a:r>
              <a:rPr lang="en-US" altLang="ko-KR" sz="2100" dirty="0">
                <a:solidFill>
                  <a:srgbClr val="C00000"/>
                </a:solidFill>
                <a:latin typeface="Calibri" panose="020F0502020204030204" pitchFamily="34" charset="0"/>
              </a:rPr>
              <a:t>reduce trends </a:t>
            </a:r>
            <a:r>
              <a:rPr lang="en-US" altLang="ko-KR" sz="2100" dirty="0">
                <a:latin typeface="Calibri" panose="020F0502020204030204" pitchFamily="34" charset="0"/>
              </a:rPr>
              <a:t>in US total cloud cover </a:t>
            </a:r>
            <a:r>
              <a:rPr lang="en-US" altLang="ko-KR" sz="2100" dirty="0">
                <a:solidFill>
                  <a:srgbClr val="C00000"/>
                </a:solidFill>
                <a:latin typeface="Calibri" panose="020F0502020204030204" pitchFamily="34" charset="0"/>
              </a:rPr>
              <a:t>than those in original </a:t>
            </a:r>
            <a:r>
              <a:rPr lang="en-US" altLang="ko-KR" sz="2100" dirty="0">
                <a:latin typeface="Calibri" panose="020F0502020204030204" pitchFamily="34" charset="0"/>
              </a:rPr>
              <a:t>dataset and </a:t>
            </a:r>
            <a:r>
              <a:rPr lang="en-US" altLang="ko-KR" sz="2100" dirty="0">
                <a:solidFill>
                  <a:srgbClr val="C00000"/>
                </a:solidFill>
                <a:latin typeface="Calibri" panose="020F0502020204030204" pitchFamily="34" charset="0"/>
              </a:rPr>
              <a:t>increases the agreement</a:t>
            </a:r>
            <a:r>
              <a:rPr lang="en-US" altLang="ko-KR" sz="2100" dirty="0">
                <a:latin typeface="Calibri" panose="020F0502020204030204" pitchFamily="34" charset="0"/>
              </a:rPr>
              <a:t> between the cloud cover time series and those of physically related climate variables such as DTR and precipitation </a:t>
            </a:r>
            <a:r>
              <a:rPr lang="en-US" altLang="ko-KR" sz="2100" dirty="0" smtClean="0">
                <a:latin typeface="Calibri" panose="020F0502020204030204" pitchFamily="34" charset="0"/>
              </a:rPr>
              <a:t>days.</a:t>
            </a:r>
          </a:p>
          <a:p>
            <a:pPr marL="457200" lvl="1" indent="-457200">
              <a:buFont typeface="Arial" panose="020B0604020202020204" pitchFamily="34" charset="0"/>
              <a:buChar char="•"/>
            </a:pPr>
            <a:r>
              <a:rPr lang="en-US" altLang="ko-KR" sz="2600" dirty="0" smtClean="0">
                <a:solidFill>
                  <a:schemeClr val="tx1"/>
                </a:solidFill>
              </a:rPr>
              <a:t>Comparison with satellite products</a:t>
            </a:r>
            <a:endParaRPr lang="en-US" altLang="ko-KR" sz="2600" dirty="0">
              <a:solidFill>
                <a:schemeClr val="tx1"/>
              </a:solidFill>
            </a:endParaRPr>
          </a:p>
          <a:p>
            <a:pPr lvl="1"/>
            <a:endParaRPr lang="en-US" altLang="ko-KR" sz="2100" dirty="0" smtClean="0">
              <a:latin typeface="Calibri" panose="020F0502020204030204" pitchFamily="34" charset="0"/>
            </a:endParaRPr>
          </a:p>
          <a:p>
            <a:pPr lvl="1"/>
            <a:r>
              <a:rPr lang="en-US" altLang="ko-KR" sz="2100" dirty="0">
                <a:latin typeface="Calibri" panose="020F0502020204030204" pitchFamily="34" charset="0"/>
              </a:rPr>
              <a:t>Trends for 1984-2007 are all </a:t>
            </a:r>
            <a:r>
              <a:rPr lang="en-US" altLang="ko-KR" sz="2100" dirty="0">
                <a:solidFill>
                  <a:srgbClr val="FF0000"/>
                </a:solidFill>
                <a:latin typeface="Calibri" panose="020F0502020204030204" pitchFamily="34" charset="0"/>
              </a:rPr>
              <a:t>negative</a:t>
            </a:r>
            <a:r>
              <a:rPr lang="en-US" altLang="ko-KR" sz="2100" dirty="0">
                <a:latin typeface="Calibri" panose="020F0502020204030204" pitchFamily="34" charset="0"/>
              </a:rPr>
              <a:t> in both adjusted-station and satellite products but satellite products are </a:t>
            </a:r>
            <a:r>
              <a:rPr lang="en-US" altLang="ko-KR" sz="2100" dirty="0">
                <a:solidFill>
                  <a:srgbClr val="FF0000"/>
                </a:solidFill>
                <a:latin typeface="Calibri" panose="020F0502020204030204" pitchFamily="34" charset="0"/>
              </a:rPr>
              <a:t>more negative </a:t>
            </a:r>
            <a:r>
              <a:rPr lang="en-US" altLang="ko-KR" sz="2100" dirty="0">
                <a:latin typeface="Calibri" panose="020F0502020204030204" pitchFamily="34" charset="0"/>
              </a:rPr>
              <a:t>than those from station data</a:t>
            </a:r>
            <a:r>
              <a:rPr lang="en-US" altLang="ko-KR" sz="2100" dirty="0" smtClean="0">
                <a:latin typeface="Calibri" panose="020F0502020204030204" pitchFamily="34" charset="0"/>
              </a:rPr>
              <a:t>.</a:t>
            </a:r>
          </a:p>
          <a:p>
            <a:pPr lvl="1"/>
            <a:r>
              <a:rPr lang="en-US" altLang="ko-KR" sz="2100" b="1" dirty="0">
                <a:latin typeface="Calibri" panose="020F0502020204030204" pitchFamily="34" charset="0"/>
              </a:rPr>
              <a:t>Overall we find </a:t>
            </a:r>
            <a:r>
              <a:rPr lang="en-US" altLang="ko-KR" sz="2100" b="1" dirty="0">
                <a:solidFill>
                  <a:srgbClr val="C00000"/>
                </a:solidFill>
                <a:latin typeface="Calibri" panose="020F0502020204030204" pitchFamily="34" charset="0"/>
              </a:rPr>
              <a:t>good agreement</a:t>
            </a:r>
            <a:r>
              <a:rPr lang="en-US" altLang="ko-KR" sz="2100" b="1" dirty="0">
                <a:latin typeface="Calibri" panose="020F0502020204030204" pitchFamily="34" charset="0"/>
              </a:rPr>
              <a:t> between inter-annual variability in most of the satellite data and that in our station data, with </a:t>
            </a:r>
            <a:r>
              <a:rPr lang="en-US" altLang="ko-KR" sz="2100" b="1" dirty="0">
                <a:solidFill>
                  <a:srgbClr val="C00000"/>
                </a:solidFill>
                <a:latin typeface="Calibri" panose="020F0502020204030204" pitchFamily="34" charset="0"/>
              </a:rPr>
              <a:t>PATMOS -x products showing the best match</a:t>
            </a:r>
            <a:r>
              <a:rPr lang="en-US" altLang="ko-KR" sz="2100" b="1" dirty="0">
                <a:latin typeface="Calibri" panose="020F0502020204030204" pitchFamily="34" charset="0"/>
              </a:rPr>
              <a:t> and </a:t>
            </a:r>
            <a:r>
              <a:rPr lang="en-US" altLang="ko-KR" sz="2100" b="1" dirty="0">
                <a:solidFill>
                  <a:srgbClr val="C00000"/>
                </a:solidFill>
                <a:latin typeface="Calibri" panose="020F0502020204030204" pitchFamily="34" charset="0"/>
              </a:rPr>
              <a:t>less well with ISCCP.</a:t>
            </a:r>
            <a:endParaRPr lang="en-US" altLang="ko-KR" sz="2100" dirty="0">
              <a:latin typeface="Calibri" panose="020F0502020204030204" pitchFamily="34" charset="0"/>
            </a:endParaRPr>
          </a:p>
          <a:p>
            <a:pPr lvl="1"/>
            <a:endParaRPr lang="en-US" altLang="ko-KR" sz="2300" dirty="0" smtClean="0">
              <a:latin typeface="Calibri" panose="020F0502020204030204" pitchFamily="34" charset="0"/>
            </a:endParaRPr>
          </a:p>
          <a:p>
            <a:pPr lvl="1"/>
            <a:endParaRPr lang="en-US" dirty="0"/>
          </a:p>
        </p:txBody>
      </p:sp>
      <p:sp>
        <p:nvSpPr>
          <p:cNvPr id="9" name="Date Placeholder 8"/>
          <p:cNvSpPr>
            <a:spLocks noGrp="1"/>
          </p:cNvSpPr>
          <p:nvPr>
            <p:ph type="dt" sz="half" idx="10"/>
          </p:nvPr>
        </p:nvSpPr>
        <p:spPr/>
        <p:txBody>
          <a:bodyPr/>
          <a:lstStyle/>
          <a:p>
            <a:r>
              <a:rPr lang="en-US" dirty="0" smtClean="0"/>
              <a:t>4-8 January 2015</a:t>
            </a:r>
            <a:endParaRPr lang="en-US" dirty="0"/>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30</a:t>
            </a:fld>
            <a:endParaRPr lang="en-US"/>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16789" t="66281" r="11229" b="3731"/>
          <a:stretch/>
        </p:blipFill>
        <p:spPr bwMode="auto">
          <a:xfrm>
            <a:off x="4495800" y="2301875"/>
            <a:ext cx="4377410" cy="1965325"/>
          </a:xfrm>
          <a:prstGeom prst="rect">
            <a:avLst/>
          </a:prstGeom>
          <a:ln>
            <a:noFill/>
          </a:ln>
          <a:extLst>
            <a:ext uri="{53640926-AAD7-44D8-BBD7-CCE9431645EC}">
              <a14:shadowObscured xmlns:a14="http://schemas.microsoft.com/office/drawing/2010/main"/>
            </a:ext>
          </a:extLst>
        </p:spPr>
      </p:pic>
      <p:pic>
        <p:nvPicPr>
          <p:cNvPr id="18" name="Picture 17"/>
          <p:cNvPicPr preferRelativeResize="0"/>
          <p:nvPr/>
        </p:nvPicPr>
        <p:blipFill rotWithShape="1">
          <a:blip r:embed="rId3" cstate="print">
            <a:extLst>
              <a:ext uri="{28A0092B-C50C-407E-A947-70E740481C1C}">
                <a14:useLocalDpi xmlns:a14="http://schemas.microsoft.com/office/drawing/2010/main" val="0"/>
              </a:ext>
            </a:extLst>
          </a:blip>
          <a:srcRect l="16796" t="23121" r="8589" b="19702"/>
          <a:stretch/>
        </p:blipFill>
        <p:spPr bwMode="auto">
          <a:xfrm>
            <a:off x="4461378" y="4267200"/>
            <a:ext cx="4682622" cy="22980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093433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CIMSS</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err="1"/>
              <a:t>Cintineo</a:t>
            </a:r>
            <a:r>
              <a:rPr lang="en-US" dirty="0"/>
              <a:t>, R.</a:t>
            </a:r>
          </a:p>
          <a:p>
            <a:r>
              <a:rPr lang="en-US" dirty="0" err="1"/>
              <a:t>Feltz</a:t>
            </a:r>
            <a:r>
              <a:rPr lang="en-US" dirty="0"/>
              <a:t>, Michelle</a:t>
            </a:r>
          </a:p>
          <a:p>
            <a:r>
              <a:rPr lang="en-US" dirty="0" err="1"/>
              <a:t>Gerth</a:t>
            </a:r>
            <a:r>
              <a:rPr lang="en-US" dirty="0"/>
              <a:t>, Jordan J.</a:t>
            </a:r>
          </a:p>
          <a:p>
            <a:r>
              <a:rPr lang="en-US" dirty="0" err="1"/>
              <a:t>Knuteson</a:t>
            </a:r>
            <a:r>
              <a:rPr lang="en-US" dirty="0"/>
              <a:t>, Robert</a:t>
            </a:r>
          </a:p>
          <a:p>
            <a:r>
              <a:rPr lang="en-US" dirty="0" err="1"/>
              <a:t>Letterly</a:t>
            </a:r>
            <a:r>
              <a:rPr lang="en-US" dirty="0"/>
              <a:t>, Aaron</a:t>
            </a:r>
          </a:p>
          <a:p>
            <a:r>
              <a:rPr lang="en-US" dirty="0"/>
              <a:t>Li, </a:t>
            </a:r>
            <a:r>
              <a:rPr lang="en-US" dirty="0" err="1"/>
              <a:t>Jinlong</a:t>
            </a:r>
            <a:endParaRPr lang="en-US" dirty="0"/>
          </a:p>
          <a:p>
            <a:r>
              <a:rPr lang="en-US" dirty="0"/>
              <a:t>Li, Jun</a:t>
            </a:r>
          </a:p>
          <a:p>
            <a:r>
              <a:rPr lang="en-US" dirty="0"/>
              <a:t>Li, </a:t>
            </a:r>
            <a:r>
              <a:rPr lang="en-US" dirty="0" err="1"/>
              <a:t>Zhenglong</a:t>
            </a:r>
            <a:endParaRPr lang="en-US" dirty="0"/>
          </a:p>
          <a:p>
            <a:r>
              <a:rPr lang="en-US" dirty="0"/>
              <a:t>Lim, Agnes</a:t>
            </a:r>
          </a:p>
          <a:p>
            <a:r>
              <a:rPr lang="en-US" dirty="0"/>
              <a:t>Lindstrom, Scott S.</a:t>
            </a:r>
          </a:p>
          <a:p>
            <a:endParaRPr lang="en-US" dirty="0"/>
          </a:p>
        </p:txBody>
      </p:sp>
      <p:sp>
        <p:nvSpPr>
          <p:cNvPr id="4" name="Content Placeholder 3"/>
          <p:cNvSpPr>
            <a:spLocks noGrp="1"/>
          </p:cNvSpPr>
          <p:nvPr>
            <p:ph sz="half" idx="2"/>
          </p:nvPr>
        </p:nvSpPr>
        <p:spPr/>
        <p:txBody>
          <a:bodyPr>
            <a:normAutofit fontScale="92500" lnSpcReduction="10000"/>
          </a:bodyPr>
          <a:lstStyle/>
          <a:p>
            <a:r>
              <a:rPr lang="en-US" dirty="0" err="1"/>
              <a:t>Menzel</a:t>
            </a:r>
            <a:r>
              <a:rPr lang="en-US" dirty="0"/>
              <a:t>, W. P.</a:t>
            </a:r>
          </a:p>
          <a:p>
            <a:r>
              <a:rPr lang="en-US" dirty="0"/>
              <a:t>Mooney, Margaret </a:t>
            </a:r>
          </a:p>
          <a:p>
            <a:r>
              <a:rPr lang="en-US" dirty="0"/>
              <a:t>Otkin, Jason</a:t>
            </a:r>
          </a:p>
          <a:p>
            <a:r>
              <a:rPr lang="en-US" dirty="0" err="1"/>
              <a:t>Strabala</a:t>
            </a:r>
            <a:r>
              <a:rPr lang="en-US" dirty="0"/>
              <a:t>, Kathleen I. </a:t>
            </a:r>
          </a:p>
          <a:p>
            <a:r>
              <a:rPr lang="en-US" dirty="0" err="1"/>
              <a:t>Straka</a:t>
            </a:r>
            <a:r>
              <a:rPr lang="en-US" dirty="0"/>
              <a:t> III, William</a:t>
            </a:r>
          </a:p>
          <a:p>
            <a:r>
              <a:rPr lang="en-US" dirty="0" err="1"/>
              <a:t>Terborg</a:t>
            </a:r>
            <a:r>
              <a:rPr lang="en-US" dirty="0"/>
              <a:t>, Amanda M.</a:t>
            </a:r>
          </a:p>
          <a:p>
            <a:r>
              <a:rPr lang="en-US" dirty="0"/>
              <a:t>Tobin, David C. </a:t>
            </a:r>
          </a:p>
          <a:p>
            <a:r>
              <a:rPr lang="en-US" dirty="0"/>
              <a:t>Walther, Andi </a:t>
            </a:r>
          </a:p>
          <a:p>
            <a:r>
              <a:rPr lang="en-US" dirty="0" smtClean="0"/>
              <a:t>Wang, Pei</a:t>
            </a:r>
            <a:endParaRPr lang="en-US" dirty="0"/>
          </a:p>
          <a:p>
            <a:r>
              <a:rPr lang="en-US" dirty="0" err="1" smtClean="0"/>
              <a:t>Wanzong</a:t>
            </a:r>
            <a:r>
              <a:rPr lang="en-US" dirty="0"/>
              <a:t>, </a:t>
            </a:r>
            <a:r>
              <a:rPr lang="en-US" dirty="0" smtClean="0"/>
              <a:t>Steve</a:t>
            </a:r>
          </a:p>
          <a:p>
            <a:endParaRPr lang="en-US" dirty="0"/>
          </a:p>
        </p:txBody>
      </p:sp>
      <p:sp>
        <p:nvSpPr>
          <p:cNvPr id="5" name="Date Placeholder 4"/>
          <p:cNvSpPr>
            <a:spLocks noGrp="1"/>
          </p:cNvSpPr>
          <p:nvPr>
            <p:ph type="dt" sz="half" idx="10"/>
          </p:nvPr>
        </p:nvSpPr>
        <p:spPr/>
        <p:txBody>
          <a:bodyPr/>
          <a:lstStyle/>
          <a:p>
            <a:r>
              <a:rPr lang="en-US" smtClean="0"/>
              <a:t>4-8 January 2015</a:t>
            </a:r>
            <a:endParaRPr lang="en-US"/>
          </a:p>
        </p:txBody>
      </p:sp>
      <p:sp>
        <p:nvSpPr>
          <p:cNvPr id="6" name="Footer Placeholder 5"/>
          <p:cNvSpPr>
            <a:spLocks noGrp="1"/>
          </p:cNvSpPr>
          <p:nvPr>
            <p:ph type="ftr" sz="quarter" idx="11"/>
          </p:nvPr>
        </p:nvSpPr>
        <p:spPr/>
        <p:txBody>
          <a:bodyPr/>
          <a:lstStyle/>
          <a:p>
            <a:r>
              <a:rPr lang="en-US" smtClean="0"/>
              <a:t>95th AMS Annual Meeting - Phoenix, AZ</a:t>
            </a:r>
            <a:endParaRPr lang="en-US"/>
          </a:p>
        </p:txBody>
      </p:sp>
      <p:sp>
        <p:nvSpPr>
          <p:cNvPr id="7" name="Slide Number Placeholder 6"/>
          <p:cNvSpPr>
            <a:spLocks noGrp="1"/>
          </p:cNvSpPr>
          <p:nvPr>
            <p:ph type="sldNum" sz="quarter" idx="12"/>
          </p:nvPr>
        </p:nvSpPr>
        <p:spPr/>
        <p:txBody>
          <a:bodyPr/>
          <a:lstStyle/>
          <a:p>
            <a:fld id="{09B8BF32-6F5A-422F-A146-B65F2B98D5BA}" type="slidenum">
              <a:rPr lang="en-US" smtClean="0"/>
              <a:pPr/>
              <a:t>31</a:t>
            </a:fld>
            <a:endParaRPr lang="en-US"/>
          </a:p>
        </p:txBody>
      </p:sp>
    </p:spTree>
    <p:extLst>
      <p:ext uri="{BB962C8B-B14F-4D97-AF65-F5344CB8AC3E}">
        <p14:creationId xmlns:p14="http://schemas.microsoft.com/office/powerpoint/2010/main" val="2766962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762000"/>
            <a:ext cx="9144000" cy="838200"/>
          </a:xfrm>
        </p:spPr>
        <p:txBody>
          <a:bodyPr>
            <a:noAutofit/>
          </a:bodyPr>
          <a:lstStyle/>
          <a:p>
            <a:r>
              <a:rPr lang="en-US" sz="2300" dirty="0" smtClean="0"/>
              <a:t>Assimilation of GOES-R ABI satellite and WSR-88D radar observations during a convection-resolving Observing System Simulation Experiment</a:t>
            </a:r>
            <a:br>
              <a:rPr lang="en-US" sz="2300" dirty="0" smtClean="0"/>
            </a:br>
            <a:r>
              <a:rPr lang="en-US" sz="1800" dirty="0" smtClean="0"/>
              <a:t>R. Cintineo</a:t>
            </a:r>
            <a:r>
              <a:rPr lang="en-US" sz="1800" baseline="30000" dirty="0" smtClean="0"/>
              <a:t>1</a:t>
            </a:r>
            <a:r>
              <a:rPr lang="en-US" sz="1800" dirty="0" smtClean="0"/>
              <a:t>, J. Otkin</a:t>
            </a:r>
            <a:r>
              <a:rPr lang="en-US" sz="1800" baseline="30000" dirty="0" smtClean="0"/>
              <a:t>1</a:t>
            </a:r>
            <a:r>
              <a:rPr lang="en-US" sz="1800" dirty="0" smtClean="0"/>
              <a:t>, T. Jones</a:t>
            </a:r>
            <a:r>
              <a:rPr lang="en-US" sz="1800" baseline="30000" dirty="0" smtClean="0"/>
              <a:t>2</a:t>
            </a:r>
            <a:r>
              <a:rPr lang="en-US" sz="1800" dirty="0" smtClean="0"/>
              <a:t>, S. Koch</a:t>
            </a:r>
            <a:r>
              <a:rPr lang="en-US" sz="1800" baseline="30000" dirty="0" smtClean="0"/>
              <a:t>3</a:t>
            </a:r>
            <a:r>
              <a:rPr lang="en-US" sz="1800" dirty="0" smtClean="0"/>
              <a:t>, L. Wicker</a:t>
            </a:r>
            <a:r>
              <a:rPr lang="en-US" sz="1800" baseline="30000" dirty="0" smtClean="0"/>
              <a:t>3</a:t>
            </a:r>
            <a:r>
              <a:rPr lang="en-US" sz="1800" dirty="0" smtClean="0"/>
              <a:t>, and D. Stensrud</a:t>
            </a:r>
            <a:r>
              <a:rPr lang="en-US" sz="1800" baseline="30000" dirty="0" smtClean="0"/>
              <a:t>4</a:t>
            </a:r>
            <a:r>
              <a:rPr lang="en-US" sz="1800" dirty="0"/>
              <a:t/>
            </a:r>
            <a:br>
              <a:rPr lang="en-US" sz="1800" dirty="0"/>
            </a:br>
            <a:r>
              <a:rPr lang="en-US" sz="1800" baseline="30000" dirty="0" smtClean="0"/>
              <a:t>1</a:t>
            </a:r>
            <a:r>
              <a:rPr lang="en-US" sz="1800" dirty="0" smtClean="0"/>
              <a:t>UW-</a:t>
            </a:r>
            <a:r>
              <a:rPr lang="en-US" sz="1600" dirty="0" smtClean="0"/>
              <a:t>CIMSS, </a:t>
            </a:r>
            <a:r>
              <a:rPr lang="en-US" sz="1600" baseline="30000" dirty="0" smtClean="0"/>
              <a:t>2</a:t>
            </a:r>
            <a:r>
              <a:rPr lang="en-US" sz="1600" dirty="0" smtClean="0"/>
              <a:t>OU-CIMMS, </a:t>
            </a:r>
            <a:r>
              <a:rPr lang="en-US" sz="1600" baseline="30000" dirty="0" smtClean="0"/>
              <a:t>3</a:t>
            </a:r>
            <a:r>
              <a:rPr lang="en-US" sz="1600" dirty="0" smtClean="0"/>
              <a:t>NSSL, </a:t>
            </a:r>
            <a:r>
              <a:rPr lang="en-US" sz="1600" baseline="30000" dirty="0" smtClean="0"/>
              <a:t>4</a:t>
            </a:r>
            <a:r>
              <a:rPr lang="en-US" sz="1600" dirty="0" smtClean="0"/>
              <a:t>Penn State Univ.</a:t>
            </a:r>
            <a:endParaRPr lang="en-US" sz="1600" dirty="0"/>
          </a:p>
        </p:txBody>
      </p:sp>
      <p:sp>
        <p:nvSpPr>
          <p:cNvPr id="13" name="Content Placeholder 12"/>
          <p:cNvSpPr>
            <a:spLocks noGrp="1"/>
          </p:cNvSpPr>
          <p:nvPr>
            <p:ph sz="half" idx="1"/>
          </p:nvPr>
        </p:nvSpPr>
        <p:spPr>
          <a:xfrm>
            <a:off x="152400" y="2286000"/>
            <a:ext cx="5562600" cy="4038600"/>
          </a:xfrm>
        </p:spPr>
        <p:txBody>
          <a:bodyPr>
            <a:noAutofit/>
          </a:bodyPr>
          <a:lstStyle/>
          <a:p>
            <a:r>
              <a:rPr lang="en-US" sz="2000" dirty="0" smtClean="0"/>
              <a:t>Better results from radar reflectivity and radial velocity assimilation than GOES-R ABI assimilation in idealized experiments</a:t>
            </a:r>
          </a:p>
          <a:p>
            <a:pPr lvl="1"/>
            <a:r>
              <a:rPr lang="en-US" sz="2000" dirty="0" smtClean="0"/>
              <a:t>GOES-R ABI overproduces cloud cover, possibly due to problems with idealized truth simulation</a:t>
            </a:r>
          </a:p>
          <a:p>
            <a:r>
              <a:rPr lang="en-US" sz="2000" dirty="0" smtClean="0"/>
              <a:t>Ongoing real data experiments producing better results than idealized experiments</a:t>
            </a:r>
          </a:p>
          <a:p>
            <a:pPr lvl="1"/>
            <a:r>
              <a:rPr lang="en-US" sz="2000" dirty="0" smtClean="0"/>
              <a:t>GOES-R ABI assimilation improves analysis over no assimilation</a:t>
            </a:r>
          </a:p>
          <a:p>
            <a:pPr lvl="1"/>
            <a:r>
              <a:rPr lang="en-US" sz="2000" dirty="0" smtClean="0"/>
              <a:t>Radar assimilation results still more accurate</a:t>
            </a:r>
            <a:endParaRPr lang="en-US" sz="2000" dirty="0"/>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32</a:t>
            </a:fld>
            <a:endParaRPr lang="en-US"/>
          </a:p>
        </p:txBody>
      </p:sp>
      <p:sp>
        <p:nvSpPr>
          <p:cNvPr id="15" name="TextBox 14"/>
          <p:cNvSpPr txBox="1"/>
          <p:nvPr/>
        </p:nvSpPr>
        <p:spPr>
          <a:xfrm>
            <a:off x="152400" y="1752600"/>
            <a:ext cx="8839200" cy="584776"/>
          </a:xfrm>
          <a:prstGeom prst="rect">
            <a:avLst/>
          </a:prstGeom>
          <a:noFill/>
        </p:spPr>
        <p:txBody>
          <a:bodyPr wrap="square" rtlCol="0">
            <a:spAutoFit/>
          </a:bodyPr>
          <a:lstStyle/>
          <a:p>
            <a:pPr algn="ctr"/>
            <a:r>
              <a:rPr lang="en-US" sz="1600" dirty="0" smtClean="0">
                <a:solidFill>
                  <a:srgbClr val="FF0000"/>
                </a:solidFill>
              </a:rPr>
              <a:t>19</a:t>
            </a:r>
            <a:r>
              <a:rPr lang="en-US" sz="1600" baseline="30000" dirty="0" smtClean="0">
                <a:solidFill>
                  <a:srgbClr val="FF0000"/>
                </a:solidFill>
              </a:rPr>
              <a:t>th</a:t>
            </a:r>
            <a:r>
              <a:rPr lang="en-US" sz="1600" dirty="0" smtClean="0">
                <a:solidFill>
                  <a:srgbClr val="FF0000"/>
                </a:solidFill>
              </a:rPr>
              <a:t> Conference on Integrated Observing and Assimilation Systems for the Atmosphere, Oceans, and Land Surface (IOAS-AOLS)</a:t>
            </a:r>
            <a:endParaRPr lang="en-US" sz="1600" dirty="0">
              <a:solidFill>
                <a:srgbClr val="FF0000"/>
              </a:solidFill>
            </a:endParaRPr>
          </a:p>
        </p:txBody>
      </p:sp>
      <p:sp>
        <p:nvSpPr>
          <p:cNvPr id="16" name="TextBox 15"/>
          <p:cNvSpPr txBox="1"/>
          <p:nvPr/>
        </p:nvSpPr>
        <p:spPr>
          <a:xfrm>
            <a:off x="5577623" y="5334000"/>
            <a:ext cx="3547201" cy="584776"/>
          </a:xfrm>
          <a:prstGeom prst="rect">
            <a:avLst/>
          </a:prstGeom>
          <a:noFill/>
        </p:spPr>
        <p:txBody>
          <a:bodyPr wrap="square" rtlCol="0">
            <a:spAutoFit/>
          </a:bodyPr>
          <a:lstStyle/>
          <a:p>
            <a:pPr algn="ctr"/>
            <a:r>
              <a:rPr lang="en-US" sz="1600" dirty="0" smtClean="0"/>
              <a:t>Synthetic GOES-R ABI  6.19 </a:t>
            </a:r>
            <a:r>
              <a:rPr lang="en-US" sz="1600" dirty="0" err="1" smtClean="0"/>
              <a:t>μm</a:t>
            </a:r>
            <a:r>
              <a:rPr lang="en-US" sz="1600" dirty="0" smtClean="0"/>
              <a:t> observations from the truth simulation</a:t>
            </a:r>
            <a:endParaRPr lang="en-US" sz="1600" dirty="0">
              <a:solidFill>
                <a:srgbClr val="FF0000"/>
              </a:solidFill>
            </a:endParaRPr>
          </a:p>
        </p:txBody>
      </p:sp>
      <p:pic>
        <p:nvPicPr>
          <p:cNvPr id="20" name="Content Placeholder 19" descr="BTplot_Band08_2005_0604_2300utc.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3852" t="8962" r="19305" b="10355"/>
          <a:stretch/>
        </p:blipFill>
        <p:spPr>
          <a:xfrm>
            <a:off x="5918269" y="2362200"/>
            <a:ext cx="2768531" cy="2947225"/>
          </a:xfrm>
          <a:prstGeom prst="rect">
            <a:avLst/>
          </a:prstGeom>
        </p:spPr>
      </p:pic>
    </p:spTree>
    <p:extLst>
      <p:ext uri="{BB962C8B-B14F-4D97-AF65-F5344CB8AC3E}">
        <p14:creationId xmlns:p14="http://schemas.microsoft.com/office/powerpoint/2010/main" val="7580622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Autofit/>
          </a:bodyPr>
          <a:lstStyle/>
          <a:p>
            <a:pPr>
              <a:defRPr/>
            </a:pPr>
            <a:r>
              <a:rPr lang="en-US" sz="1600" b="1" dirty="0">
                <a:solidFill>
                  <a:schemeClr val="tx1"/>
                </a:solidFill>
                <a:effectLst>
                  <a:outerShdw blurRad="38100" dist="38100" dir="2700000" algn="tl">
                    <a:srgbClr val="DDDDDD"/>
                  </a:outerShdw>
                </a:effectLst>
                <a:latin typeface="Calibri" charset="0"/>
                <a:cs typeface="Times New Roman" charset="0"/>
                <a:sym typeface="Times New Roman" charset="0"/>
              </a:rPr>
              <a:t>Assessment of Vertical Resolution’s Effect in the </a:t>
            </a:r>
            <a:r>
              <a:rPr lang="en-US" sz="1600" b="1" dirty="0" err="1">
                <a:solidFill>
                  <a:schemeClr val="tx1"/>
                </a:solidFill>
                <a:effectLst>
                  <a:outerShdw blurRad="38100" dist="38100" dir="2700000" algn="tl">
                    <a:srgbClr val="DDDDDD"/>
                  </a:outerShdw>
                </a:effectLst>
                <a:latin typeface="Calibri" charset="0"/>
                <a:cs typeface="Times New Roman" charset="0"/>
                <a:sym typeface="Times New Roman" charset="0"/>
              </a:rPr>
              <a:t>Intercomparison</a:t>
            </a:r>
            <a:r>
              <a:rPr lang="en-US" sz="1600" b="1" dirty="0">
                <a:solidFill>
                  <a:schemeClr val="tx1"/>
                </a:solidFill>
                <a:effectLst>
                  <a:outerShdw blurRad="38100" dist="38100" dir="2700000" algn="tl">
                    <a:srgbClr val="DDDDDD"/>
                  </a:outerShdw>
                </a:effectLst>
                <a:latin typeface="Calibri" charset="0"/>
                <a:cs typeface="Times New Roman" charset="0"/>
                <a:sym typeface="Times New Roman" charset="0"/>
              </a:rPr>
              <a:t> of Temperature Profiles</a:t>
            </a:r>
            <a:br>
              <a:rPr lang="en-US" sz="1600" b="1" dirty="0">
                <a:solidFill>
                  <a:schemeClr val="tx1"/>
                </a:solidFill>
                <a:effectLst>
                  <a:outerShdw blurRad="38100" dist="38100" dir="2700000" algn="tl">
                    <a:srgbClr val="DDDDDD"/>
                  </a:outerShdw>
                </a:effectLst>
                <a:latin typeface="Calibri" charset="0"/>
                <a:cs typeface="Times New Roman" charset="0"/>
                <a:sym typeface="Times New Roman" charset="0"/>
              </a:rPr>
            </a:br>
            <a:r>
              <a:rPr lang="en-US" sz="1600" b="1" dirty="0">
                <a:solidFill>
                  <a:schemeClr val="tx1"/>
                </a:solidFill>
                <a:effectLst>
                  <a:outerShdw blurRad="38100" dist="38100" dir="2700000" algn="tl">
                    <a:srgbClr val="DDDDDD"/>
                  </a:outerShdw>
                </a:effectLst>
                <a:latin typeface="Calibri" charset="0"/>
                <a:cs typeface="Times New Roman" charset="0"/>
                <a:sym typeface="Times New Roman" charset="0"/>
              </a:rPr>
              <a:t> from </a:t>
            </a:r>
            <a:r>
              <a:rPr lang="en-US" sz="1600" b="1" dirty="0" err="1">
                <a:solidFill>
                  <a:schemeClr val="tx1"/>
                </a:solidFill>
                <a:effectLst>
                  <a:outerShdw blurRad="38100" dist="38100" dir="2700000" algn="tl">
                    <a:srgbClr val="DDDDDD"/>
                  </a:outerShdw>
                </a:effectLst>
                <a:latin typeface="Calibri" charset="0"/>
                <a:cs typeface="Times New Roman" charset="0"/>
                <a:sym typeface="Times New Roman" charset="0"/>
              </a:rPr>
              <a:t>Hyperspectral</a:t>
            </a:r>
            <a:r>
              <a:rPr lang="en-US" sz="1600" b="1" dirty="0">
                <a:solidFill>
                  <a:schemeClr val="tx1"/>
                </a:solidFill>
                <a:effectLst>
                  <a:outerShdw blurRad="38100" dist="38100" dir="2700000" algn="tl">
                    <a:srgbClr val="DDDDDD"/>
                  </a:outerShdw>
                </a:effectLst>
                <a:latin typeface="Calibri" charset="0"/>
                <a:cs typeface="Times New Roman" charset="0"/>
                <a:sym typeface="Times New Roman" charset="0"/>
              </a:rPr>
              <a:t> Infrared Sounders and GPS Radio Occultation</a:t>
            </a:r>
            <a:br>
              <a:rPr lang="en-US" sz="1600" b="1" dirty="0">
                <a:solidFill>
                  <a:schemeClr val="tx1"/>
                </a:solidFill>
                <a:effectLst>
                  <a:outerShdw blurRad="38100" dist="38100" dir="2700000" algn="tl">
                    <a:srgbClr val="DDDDDD"/>
                  </a:outerShdw>
                </a:effectLst>
                <a:latin typeface="Calibri" charset="0"/>
                <a:cs typeface="Times New Roman" charset="0"/>
                <a:sym typeface="Times New Roman" charset="0"/>
              </a:rPr>
            </a:br>
            <a:r>
              <a:rPr lang="en-US" sz="1050" dirty="0">
                <a:cs typeface="Calibri"/>
                <a:sym typeface="Times New Roman" charset="0"/>
              </a:rPr>
              <a:t>Michelle </a:t>
            </a:r>
            <a:r>
              <a:rPr lang="en-US" sz="1050" dirty="0" err="1" smtClean="0">
                <a:cs typeface="Calibri"/>
                <a:sym typeface="Times New Roman" charset="0"/>
              </a:rPr>
              <a:t>Feltz</a:t>
            </a:r>
            <a:r>
              <a:rPr lang="en-US" sz="1050" dirty="0" smtClean="0">
                <a:cs typeface="Calibri"/>
                <a:sym typeface="Times New Roman" charset="0"/>
              </a:rPr>
              <a:t>, Robert Knuteson, and Steve Ackerman </a:t>
            </a:r>
            <a:r>
              <a:rPr lang="en-US" sz="1050" dirty="0">
                <a:cs typeface="Calibri"/>
                <a:sym typeface="Times New Roman" charset="0"/>
              </a:rPr>
              <a:t/>
            </a:r>
            <a:br>
              <a:rPr lang="en-US" sz="1050" dirty="0">
                <a:cs typeface="Calibri"/>
                <a:sym typeface="Times New Roman" charset="0"/>
              </a:rPr>
            </a:br>
            <a:r>
              <a:rPr lang="en-US" sz="1050" dirty="0">
                <a:cs typeface="Calibri"/>
                <a:sym typeface="Times New Roman" charset="0"/>
              </a:rPr>
              <a:t>University of Wisconsin-Madison </a:t>
            </a:r>
            <a:r>
              <a:rPr lang="en-US" sz="1050" dirty="0" smtClean="0">
                <a:cs typeface="Calibri"/>
                <a:sym typeface="Times New Roman" charset="0"/>
              </a:rPr>
              <a:t>Cooperative </a:t>
            </a:r>
            <a:r>
              <a:rPr lang="en-US" sz="1050" dirty="0">
                <a:cs typeface="Calibri"/>
                <a:sym typeface="Times New Roman" charset="0"/>
              </a:rPr>
              <a:t>Institute for Meteorological Satellite Studies</a:t>
            </a:r>
          </a:p>
        </p:txBody>
      </p:sp>
      <p:sp>
        <p:nvSpPr>
          <p:cNvPr id="13" name="Content Placeholder 12"/>
          <p:cNvSpPr>
            <a:spLocks noGrp="1"/>
          </p:cNvSpPr>
          <p:nvPr>
            <p:ph sz="half" idx="1"/>
          </p:nvPr>
        </p:nvSpPr>
        <p:spPr>
          <a:xfrm>
            <a:off x="152400" y="1874837"/>
            <a:ext cx="4419600" cy="4525963"/>
          </a:xfrm>
        </p:spPr>
        <p:txBody>
          <a:bodyPr>
            <a:normAutofit/>
          </a:bodyPr>
          <a:lstStyle/>
          <a:p>
            <a:r>
              <a:rPr lang="en-US" sz="2000" dirty="0" err="1" smtClean="0"/>
              <a:t>Raypath</a:t>
            </a:r>
            <a:r>
              <a:rPr lang="en-US" sz="2000" dirty="0" smtClean="0"/>
              <a:t> validation method published</a:t>
            </a:r>
          </a:p>
          <a:p>
            <a:pPr lvl="1"/>
            <a:r>
              <a:rPr lang="en-US" sz="1800" dirty="0" smtClean="0"/>
              <a:t>Sounder AVTP </a:t>
            </a:r>
            <a:r>
              <a:rPr lang="en-US" sz="1800" dirty="0" err="1" smtClean="0"/>
              <a:t>vs</a:t>
            </a:r>
            <a:r>
              <a:rPr lang="en-US" sz="1800" dirty="0" smtClean="0"/>
              <a:t> GPRO dry temp.</a:t>
            </a:r>
          </a:p>
          <a:p>
            <a:pPr lvl="1"/>
            <a:r>
              <a:rPr lang="en-US" sz="1800" dirty="0" err="1" smtClean="0"/>
              <a:t>Feltz</a:t>
            </a:r>
            <a:r>
              <a:rPr lang="en-US" sz="1800" dirty="0" smtClean="0"/>
              <a:t> et al. (2014) JGR</a:t>
            </a:r>
          </a:p>
          <a:p>
            <a:pPr lvl="1"/>
            <a:r>
              <a:rPr lang="en-US" sz="1800" dirty="0" smtClean="0"/>
              <a:t>Example shows four way coincident validation at Madison, WI between AIRS, </a:t>
            </a:r>
            <a:r>
              <a:rPr lang="en-US" sz="1800" dirty="0" err="1" smtClean="0"/>
              <a:t>CrIS</a:t>
            </a:r>
            <a:r>
              <a:rPr lang="en-US" sz="1800" dirty="0" smtClean="0"/>
              <a:t>, COSMIC, and </a:t>
            </a:r>
            <a:r>
              <a:rPr lang="en-US" sz="1800" dirty="0" err="1" smtClean="0"/>
              <a:t>radiosonde</a:t>
            </a:r>
            <a:r>
              <a:rPr lang="en-US" sz="1800" dirty="0" smtClean="0"/>
              <a:t>.</a:t>
            </a:r>
          </a:p>
          <a:p>
            <a:r>
              <a:rPr lang="en-US" sz="2000" dirty="0" smtClean="0"/>
              <a:t>Sounder Inter-comparison</a:t>
            </a:r>
          </a:p>
          <a:p>
            <a:pPr lvl="1"/>
            <a:r>
              <a:rPr lang="en-US" sz="1800" dirty="0" smtClean="0"/>
              <a:t>AIRS/</a:t>
            </a:r>
            <a:r>
              <a:rPr lang="en-US" sz="1800" dirty="0" err="1" smtClean="0"/>
              <a:t>CrIMSS</a:t>
            </a:r>
            <a:r>
              <a:rPr lang="en-US" sz="1800" dirty="0" smtClean="0"/>
              <a:t>/IASI Soundings are inter-compared using COSMIC as a common reference.</a:t>
            </a:r>
          </a:p>
          <a:p>
            <a:pPr lvl="1"/>
            <a:r>
              <a:rPr lang="en-US" sz="1800" dirty="0"/>
              <a:t>Published in </a:t>
            </a:r>
            <a:r>
              <a:rPr lang="en-US" sz="1800" dirty="0" err="1"/>
              <a:t>Feltz</a:t>
            </a:r>
            <a:r>
              <a:rPr lang="en-US" sz="1800" dirty="0"/>
              <a:t> et al. (2014) </a:t>
            </a:r>
            <a:r>
              <a:rPr lang="en-US" sz="1800" dirty="0" smtClean="0"/>
              <a:t>AMT</a:t>
            </a:r>
          </a:p>
          <a:p>
            <a:pPr lvl="1"/>
            <a:r>
              <a:rPr lang="en-US" sz="1800" dirty="0" smtClean="0"/>
              <a:t>Discovered bias errors in COSMIC data leading to UCAR reprocessing ( from COSMIC v2010 to v2013).</a:t>
            </a:r>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33</a:t>
            </a:fld>
            <a:endParaRPr lang="en-US"/>
          </a:p>
        </p:txBody>
      </p:sp>
      <p:grpSp>
        <p:nvGrpSpPr>
          <p:cNvPr id="48" name="Group 47"/>
          <p:cNvGrpSpPr>
            <a:grpSpLocks/>
          </p:cNvGrpSpPr>
          <p:nvPr/>
        </p:nvGrpSpPr>
        <p:grpSpPr bwMode="auto">
          <a:xfrm>
            <a:off x="4724400" y="1981200"/>
            <a:ext cx="4170363" cy="4114800"/>
            <a:chOff x="16840193" y="26764094"/>
            <a:chExt cx="9900148" cy="4407943"/>
          </a:xfrm>
        </p:grpSpPr>
        <p:grpSp>
          <p:nvGrpSpPr>
            <p:cNvPr id="49" name="Group 48"/>
            <p:cNvGrpSpPr>
              <a:grpSpLocks/>
            </p:cNvGrpSpPr>
            <p:nvPr/>
          </p:nvGrpSpPr>
          <p:grpSpPr bwMode="auto">
            <a:xfrm>
              <a:off x="16840193" y="26764094"/>
              <a:ext cx="9900148" cy="4407943"/>
              <a:chOff x="15387017" y="24717168"/>
              <a:chExt cx="10599481" cy="5387485"/>
            </a:xfrm>
          </p:grpSpPr>
          <p:pic>
            <p:nvPicPr>
              <p:cNvPr id="52" name="Picture 51"/>
              <p:cNvPicPr>
                <a:picLocks noChangeAspect="1"/>
              </p:cNvPicPr>
              <p:nvPr/>
            </p:nvPicPr>
            <p:blipFill rotWithShape="1">
              <a:blip r:embed="rId2">
                <a:extLst>
                  <a:ext uri="{28A0092B-C50C-407E-A947-70E740481C1C}">
                    <a14:useLocalDpi xmlns:a14="http://schemas.microsoft.com/office/drawing/2010/main" val="0"/>
                  </a:ext>
                </a:extLst>
              </a:blip>
              <a:srcRect l="3473" t="2923" r="5902" b="5070"/>
              <a:stretch/>
            </p:blipFill>
            <p:spPr bwMode="auto">
              <a:xfrm>
                <a:off x="21182795" y="24809095"/>
                <a:ext cx="4803703" cy="5109375"/>
              </a:xfrm>
              <a:prstGeom prst="rect">
                <a:avLst/>
              </a:prstGeom>
              <a:noFill/>
              <a:ln>
                <a:noFill/>
              </a:ln>
              <a:effectLst>
                <a:glow rad="50800">
                  <a:schemeClr val="tx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rotWithShape="1">
              <a:blip r:embed="rId3">
                <a:extLst>
                  <a:ext uri="{28A0092B-C50C-407E-A947-70E740481C1C}">
                    <a14:useLocalDpi xmlns:a14="http://schemas.microsoft.com/office/drawing/2010/main" val="0"/>
                  </a:ext>
                </a:extLst>
              </a:blip>
              <a:srcRect l="2658" t="3279" r="5291" b="4532"/>
              <a:stretch/>
            </p:blipFill>
            <p:spPr bwMode="auto">
              <a:xfrm>
                <a:off x="15387017" y="24717168"/>
                <a:ext cx="5124905" cy="5387485"/>
              </a:xfrm>
              <a:prstGeom prst="rect">
                <a:avLst/>
              </a:prstGeom>
              <a:noFill/>
              <a:ln>
                <a:noFill/>
              </a:ln>
              <a:effectLst>
                <a:glow rad="50800">
                  <a:schemeClr val="tx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4" name="Straight Connector 53"/>
              <p:cNvCxnSpPr>
                <a:cxnSpLocks noChangeShapeType="1"/>
              </p:cNvCxnSpPr>
              <p:nvPr/>
            </p:nvCxnSpPr>
            <p:spPr bwMode="auto">
              <a:xfrm flipV="1">
                <a:off x="20313428" y="25125248"/>
                <a:ext cx="1352348" cy="2213070"/>
              </a:xfrm>
              <a:prstGeom prst="line">
                <a:avLst/>
              </a:prstGeom>
              <a:noFill/>
              <a:ln w="38100">
                <a:solidFill>
                  <a:schemeClr val="tx1"/>
                </a:solidFill>
                <a:miter lim="0"/>
                <a:headEnd/>
                <a:tailEnd/>
              </a:ln>
              <a:extLst>
                <a:ext uri="{909E8E84-426E-40DD-AFC4-6F175D3DCCD1}">
                  <a14:hiddenFill xmlns:a14="http://schemas.microsoft.com/office/drawing/2010/main">
                    <a:noFill/>
                  </a14:hiddenFill>
                </a:ext>
              </a:extLst>
            </p:spPr>
          </p:cxnSp>
          <p:cxnSp>
            <p:nvCxnSpPr>
              <p:cNvPr id="55" name="Straight Connector 54"/>
              <p:cNvCxnSpPr>
                <a:cxnSpLocks noChangeShapeType="1"/>
              </p:cNvCxnSpPr>
              <p:nvPr/>
            </p:nvCxnSpPr>
            <p:spPr bwMode="auto">
              <a:xfrm>
                <a:off x="20313428" y="29156195"/>
                <a:ext cx="1352348" cy="395191"/>
              </a:xfrm>
              <a:prstGeom prst="line">
                <a:avLst/>
              </a:prstGeom>
              <a:noFill/>
              <a:ln w="38100">
                <a:solidFill>
                  <a:schemeClr val="tx1"/>
                </a:solidFill>
                <a:miter lim="0"/>
                <a:headEnd/>
                <a:tailEnd/>
              </a:ln>
              <a:extLst>
                <a:ext uri="{909E8E84-426E-40DD-AFC4-6F175D3DCCD1}">
                  <a14:hiddenFill xmlns:a14="http://schemas.microsoft.com/office/drawing/2010/main">
                    <a:noFill/>
                  </a14:hiddenFill>
                </a:ext>
              </a:extLst>
            </p:spPr>
          </p:cxnSp>
        </p:grpSp>
        <p:cxnSp>
          <p:nvCxnSpPr>
            <p:cNvPr id="50" name="Straight Connector 49"/>
            <p:cNvCxnSpPr>
              <a:cxnSpLocks noChangeShapeType="1"/>
            </p:cNvCxnSpPr>
            <p:nvPr/>
          </p:nvCxnSpPr>
          <p:spPr bwMode="auto">
            <a:xfrm>
              <a:off x="17373600" y="30361707"/>
              <a:ext cx="4046838" cy="0"/>
            </a:xfrm>
            <a:prstGeom prst="line">
              <a:avLst/>
            </a:prstGeom>
            <a:noFill/>
            <a:ln w="19050">
              <a:solidFill>
                <a:schemeClr val="tx1"/>
              </a:solidFill>
              <a:miter lim="0"/>
              <a:headEnd/>
              <a:tailEnd/>
            </a:ln>
            <a:extLst>
              <a:ext uri="{909E8E84-426E-40DD-AFC4-6F175D3DCCD1}">
                <a14:hiddenFill xmlns:a14="http://schemas.microsoft.com/office/drawing/2010/main">
                  <a:noFill/>
                </a14:hiddenFill>
              </a:ext>
            </a:extLst>
          </p:spPr>
        </p:cxnSp>
        <p:cxnSp>
          <p:nvCxnSpPr>
            <p:cNvPr id="51" name="Straight Connector 50"/>
            <p:cNvCxnSpPr>
              <a:cxnSpLocks noChangeShapeType="1"/>
            </p:cNvCxnSpPr>
            <p:nvPr/>
          </p:nvCxnSpPr>
          <p:spPr bwMode="auto">
            <a:xfrm>
              <a:off x="17401041" y="28896010"/>
              <a:ext cx="2523807" cy="1"/>
            </a:xfrm>
            <a:prstGeom prst="line">
              <a:avLst/>
            </a:prstGeom>
            <a:noFill/>
            <a:ln w="19050">
              <a:solidFill>
                <a:schemeClr val="tx1"/>
              </a:solidFill>
              <a:miter lim="0"/>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313974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2916" y="609600"/>
            <a:ext cx="9156915" cy="838200"/>
          </a:xfrm>
        </p:spPr>
        <p:txBody>
          <a:bodyPr>
            <a:noAutofit/>
          </a:bodyPr>
          <a:lstStyle/>
          <a:p>
            <a:r>
              <a:rPr lang="en-US" sz="2000" b="1" dirty="0" smtClean="0"/>
              <a:t>R2-Whoa</a:t>
            </a:r>
            <a:r>
              <a:rPr lang="en-US" sz="2800" b="1" dirty="0" smtClean="0"/>
              <a:t/>
            </a:r>
            <a:br>
              <a:rPr lang="en-US" sz="2800" b="1" dirty="0" smtClean="0"/>
            </a:br>
            <a:r>
              <a:rPr lang="en-US" sz="1600" b="1" dirty="0" smtClean="0"/>
              <a:t>Challenges </a:t>
            </a:r>
            <a:r>
              <a:rPr lang="en-US" sz="1600" b="1" dirty="0"/>
              <a:t>and solutions for executing best practices in transferring NOAA's research to NWS </a:t>
            </a:r>
            <a:r>
              <a:rPr lang="en-US" sz="1600" b="1" dirty="0" smtClean="0"/>
              <a:t>operations</a:t>
            </a:r>
            <a:br>
              <a:rPr lang="en-US" sz="1600" b="1" dirty="0" smtClean="0"/>
            </a:br>
            <a:r>
              <a:rPr lang="en-US" sz="1400" b="1" i="1" dirty="0" smtClean="0"/>
              <a:t>Jordan J. </a:t>
            </a:r>
            <a:r>
              <a:rPr lang="en-US" sz="1400" b="1" i="1" dirty="0" err="1" smtClean="0"/>
              <a:t>Gerth</a:t>
            </a:r>
            <a:r>
              <a:rPr lang="en-US" sz="1400" i="1" dirty="0" smtClean="0"/>
              <a:t>, CIMSS/Univ. of Wisconsin, Madison, WI</a:t>
            </a:r>
            <a:endParaRPr lang="en-US" sz="1400" i="1" dirty="0"/>
          </a:p>
        </p:txBody>
      </p:sp>
      <p:sp>
        <p:nvSpPr>
          <p:cNvPr id="13" name="Content Placeholder 12"/>
          <p:cNvSpPr>
            <a:spLocks noGrp="1"/>
          </p:cNvSpPr>
          <p:nvPr>
            <p:ph sz="half" idx="1"/>
          </p:nvPr>
        </p:nvSpPr>
        <p:spPr/>
        <p:txBody>
          <a:bodyPr>
            <a:normAutofit fontScale="70000" lnSpcReduction="20000"/>
          </a:bodyPr>
          <a:lstStyle/>
          <a:p>
            <a:r>
              <a:rPr lang="en-US" b="1" dirty="0" smtClean="0"/>
              <a:t>Oversight and Strategic Direction</a:t>
            </a:r>
          </a:p>
          <a:p>
            <a:pPr marL="1028700" lvl="1" indent="-571500">
              <a:buFont typeface="Arial" pitchFamily="34" charset="0"/>
              <a:buChar char="•"/>
            </a:pPr>
            <a:r>
              <a:rPr lang="en-US" b="1" dirty="0"/>
              <a:t>Appoint a coordinator of </a:t>
            </a:r>
            <a:r>
              <a:rPr lang="en-US" b="1" dirty="0" smtClean="0"/>
              <a:t>activities</a:t>
            </a:r>
            <a:endParaRPr lang="en-US" b="1" dirty="0"/>
          </a:p>
          <a:p>
            <a:pPr marL="1028700" lvl="1" indent="-571500">
              <a:buFont typeface="Arial" pitchFamily="34" charset="0"/>
              <a:buChar char="•"/>
            </a:pPr>
            <a:r>
              <a:rPr lang="en-US" b="1" dirty="0" smtClean="0"/>
              <a:t>Joint governance</a:t>
            </a:r>
          </a:p>
          <a:p>
            <a:r>
              <a:rPr lang="en-US" b="1" dirty="0" smtClean="0"/>
              <a:t>Operational Demonstrations</a:t>
            </a:r>
            <a:endParaRPr lang="en-US" b="1" dirty="0"/>
          </a:p>
          <a:p>
            <a:pPr marL="1028700" lvl="1" indent="-571500">
              <a:buFont typeface="Arial" pitchFamily="34" charset="0"/>
              <a:buChar char="•"/>
            </a:pPr>
            <a:r>
              <a:rPr lang="en-US" b="1" dirty="0" smtClean="0"/>
              <a:t>Employ </a:t>
            </a:r>
            <a:r>
              <a:rPr lang="en-US" b="1" dirty="0"/>
              <a:t>satellite liaisons to </a:t>
            </a:r>
            <a:r>
              <a:rPr lang="en-US" b="1" dirty="0" smtClean="0"/>
              <a:t>work </a:t>
            </a:r>
            <a:r>
              <a:rPr lang="en-US" b="1" dirty="0"/>
              <a:t>with </a:t>
            </a:r>
            <a:r>
              <a:rPr lang="en-US" b="1" dirty="0" smtClean="0"/>
              <a:t>operations</a:t>
            </a:r>
          </a:p>
          <a:p>
            <a:pPr marL="1028700" lvl="1" indent="-571500">
              <a:buFont typeface="Arial" pitchFamily="34" charset="0"/>
              <a:buChar char="•"/>
            </a:pPr>
            <a:r>
              <a:rPr lang="en-US" b="1" dirty="0" smtClean="0"/>
              <a:t>Hire </a:t>
            </a:r>
            <a:r>
              <a:rPr lang="en-US" b="1" dirty="0"/>
              <a:t>technical liaisons </a:t>
            </a:r>
            <a:r>
              <a:rPr lang="en-US" b="1" dirty="0" smtClean="0"/>
              <a:t>to </a:t>
            </a:r>
            <a:r>
              <a:rPr lang="en-US" b="1" dirty="0"/>
              <a:t>develop plug-ins for the Advanced Weather </a:t>
            </a:r>
            <a:r>
              <a:rPr lang="en-US" b="1" dirty="0" smtClean="0"/>
              <a:t>Interactive </a:t>
            </a:r>
            <a:r>
              <a:rPr lang="en-US" b="1" dirty="0"/>
              <a:t>Processing System (AWIPS) </a:t>
            </a:r>
            <a:endParaRPr lang="en-US" sz="4000" b="1" dirty="0"/>
          </a:p>
          <a:p>
            <a:r>
              <a:rPr lang="en-US" b="1" dirty="0" smtClean="0"/>
              <a:t>Research Proposals</a:t>
            </a:r>
          </a:p>
          <a:p>
            <a:pPr marL="1028700" lvl="1" indent="-571500">
              <a:buFont typeface="Arial" pitchFamily="34" charset="0"/>
              <a:buChar char="•"/>
            </a:pPr>
            <a:r>
              <a:rPr lang="en-US" b="1" dirty="0"/>
              <a:t>Hold technical interchange meetings </a:t>
            </a:r>
            <a:r>
              <a:rPr lang="en-US" b="1" dirty="0" smtClean="0"/>
              <a:t>with </a:t>
            </a:r>
            <a:r>
              <a:rPr lang="en-US" b="1" dirty="0"/>
              <a:t>both operational and research participants</a:t>
            </a:r>
          </a:p>
          <a:p>
            <a:pPr marL="1028700" lvl="1" indent="-571500">
              <a:buFont typeface="Arial" pitchFamily="34" charset="0"/>
              <a:buChar char="•"/>
            </a:pPr>
            <a:r>
              <a:rPr lang="en-US" b="1" dirty="0"/>
              <a:t>Use proxy and simulated imagery from existing instruments and/or numerical </a:t>
            </a:r>
            <a:r>
              <a:rPr lang="en-US" b="1" dirty="0" smtClean="0"/>
              <a:t>models</a:t>
            </a:r>
            <a:endParaRPr lang="en-US" b="1" dirty="0"/>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34</a:t>
            </a:fld>
            <a:endParaRPr lang="en-US"/>
          </a:p>
        </p:txBody>
      </p:sp>
      <p:sp>
        <p:nvSpPr>
          <p:cNvPr id="15" name="TextBox 14"/>
          <p:cNvSpPr txBox="1"/>
          <p:nvPr/>
        </p:nvSpPr>
        <p:spPr>
          <a:xfrm>
            <a:off x="0" y="1414046"/>
            <a:ext cx="9144000" cy="338554"/>
          </a:xfrm>
          <a:prstGeom prst="rect">
            <a:avLst/>
          </a:prstGeom>
          <a:noFill/>
        </p:spPr>
        <p:txBody>
          <a:bodyPr wrap="square" rtlCol="0">
            <a:spAutoFit/>
          </a:bodyPr>
          <a:lstStyle/>
          <a:p>
            <a:pPr algn="ctr"/>
            <a:r>
              <a:rPr lang="en-US" sz="1600" dirty="0">
                <a:solidFill>
                  <a:srgbClr val="FF0000"/>
                </a:solidFill>
              </a:rPr>
              <a:t>Fifth Conference on Transition of Research to Operations</a:t>
            </a:r>
          </a:p>
        </p:txBody>
      </p:sp>
      <p:pic>
        <p:nvPicPr>
          <p:cNvPr id="1026" name="Picture 2" descr="Displaying 20141211_131017.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2456589"/>
            <a:ext cx="4343400" cy="32584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0" name="Footer Placeholder 9"/>
          <p:cNvSpPr>
            <a:spLocks noGrp="1"/>
          </p:cNvSpPr>
          <p:nvPr>
            <p:ph type="ftr" sz="quarter" idx="11"/>
          </p:nvPr>
        </p:nvSpPr>
        <p:spPr/>
        <p:txBody>
          <a:bodyPr/>
          <a:lstStyle/>
          <a:p>
            <a:r>
              <a:rPr lang="en-US" dirty="0" smtClean="0"/>
              <a:t>95th AMS Annual Meeting - Phoenix, AZ</a:t>
            </a:r>
            <a:endParaRPr lang="en-US" dirty="0"/>
          </a:p>
        </p:txBody>
      </p:sp>
      <p:cxnSp>
        <p:nvCxnSpPr>
          <p:cNvPr id="3" name="Straight Arrow Connector 2"/>
          <p:cNvCxnSpPr/>
          <p:nvPr/>
        </p:nvCxnSpPr>
        <p:spPr>
          <a:xfrm>
            <a:off x="2057400" y="4343400"/>
            <a:ext cx="3048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50931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762000"/>
            <a:ext cx="9144000" cy="838200"/>
          </a:xfrm>
        </p:spPr>
        <p:txBody>
          <a:bodyPr>
            <a:noAutofit/>
          </a:bodyPr>
          <a:lstStyle/>
          <a:p>
            <a:r>
              <a:rPr lang="en-US" sz="1800" dirty="0">
                <a:solidFill>
                  <a:srgbClr val="000000"/>
                </a:solidFill>
              </a:rPr>
              <a:t>Validation of Level 2 Temperature and Water Vapor Profiles from JPSS and EUMETSAT Operational Polar Satellites using DOE ARM, </a:t>
            </a:r>
            <a:r>
              <a:rPr lang="en-US" sz="1800" dirty="0" err="1">
                <a:solidFill>
                  <a:srgbClr val="000000"/>
                </a:solidFill>
              </a:rPr>
              <a:t>SuomiNet</a:t>
            </a:r>
            <a:r>
              <a:rPr lang="en-US" sz="1800" dirty="0">
                <a:solidFill>
                  <a:srgbClr val="000000"/>
                </a:solidFill>
              </a:rPr>
              <a:t>, and COSMIC </a:t>
            </a:r>
            <a:r>
              <a:rPr lang="en-US" sz="1800" dirty="0" smtClean="0">
                <a:solidFill>
                  <a:srgbClr val="000000"/>
                </a:solidFill>
              </a:rPr>
              <a:t>Datasets</a:t>
            </a:r>
            <a:br>
              <a:rPr lang="en-US" sz="1800" dirty="0" smtClean="0">
                <a:solidFill>
                  <a:srgbClr val="000000"/>
                </a:solidFill>
              </a:rPr>
            </a:br>
            <a:r>
              <a:rPr lang="en-US" sz="900" dirty="0">
                <a:solidFill>
                  <a:srgbClr val="000000"/>
                </a:solidFill>
              </a:rPr>
              <a:t>Robert Knuteson, Michelle </a:t>
            </a:r>
            <a:r>
              <a:rPr lang="en-US" sz="900" dirty="0" err="1">
                <a:solidFill>
                  <a:srgbClr val="000000"/>
                </a:solidFill>
              </a:rPr>
              <a:t>Feltz</a:t>
            </a:r>
            <a:r>
              <a:rPr lang="en-US" sz="900" dirty="0">
                <a:solidFill>
                  <a:srgbClr val="000000"/>
                </a:solidFill>
              </a:rPr>
              <a:t>, </a:t>
            </a:r>
            <a:r>
              <a:rPr lang="en-US" sz="900" dirty="0" err="1">
                <a:solidFill>
                  <a:srgbClr val="000000"/>
                </a:solidFill>
              </a:rPr>
              <a:t>Jacola</a:t>
            </a:r>
            <a:r>
              <a:rPr lang="en-US" sz="900" dirty="0">
                <a:solidFill>
                  <a:srgbClr val="000000"/>
                </a:solidFill>
              </a:rPr>
              <a:t> Roman, St</a:t>
            </a:r>
            <a:r>
              <a:rPr lang="en-US" sz="900" dirty="0" smtClean="0">
                <a:solidFill>
                  <a:srgbClr val="000000"/>
                </a:solidFill>
              </a:rPr>
              <a:t>eve </a:t>
            </a:r>
            <a:r>
              <a:rPr lang="en-US" sz="900" dirty="0">
                <a:solidFill>
                  <a:srgbClr val="000000"/>
                </a:solidFill>
              </a:rPr>
              <a:t>Ackerman, Hank </a:t>
            </a:r>
            <a:r>
              <a:rPr lang="en-US" sz="900" dirty="0" err="1">
                <a:solidFill>
                  <a:srgbClr val="000000"/>
                </a:solidFill>
              </a:rPr>
              <a:t>Revercomb</a:t>
            </a:r>
            <a:r>
              <a:rPr lang="en-US" sz="900" dirty="0">
                <a:solidFill>
                  <a:srgbClr val="000000"/>
                </a:solidFill>
              </a:rPr>
              <a:t>,  Dave Tobin, Lori Borg, Dan </a:t>
            </a:r>
            <a:r>
              <a:rPr lang="en-US" sz="900" dirty="0" err="1">
                <a:solidFill>
                  <a:srgbClr val="000000"/>
                </a:solidFill>
              </a:rPr>
              <a:t>DeSlover</a:t>
            </a:r>
            <a:r>
              <a:rPr lang="en-US" sz="900" dirty="0" smtClean="0">
                <a:solidFill>
                  <a:srgbClr val="000000"/>
                </a:solidFill>
              </a:rPr>
              <a:t>, Thomas </a:t>
            </a:r>
            <a:r>
              <a:rPr lang="en-US" sz="900" dirty="0">
                <a:solidFill>
                  <a:srgbClr val="000000"/>
                </a:solidFill>
              </a:rPr>
              <a:t>August*, Tim </a:t>
            </a:r>
            <a:r>
              <a:rPr lang="en-US" sz="900" dirty="0" err="1">
                <a:solidFill>
                  <a:srgbClr val="000000"/>
                </a:solidFill>
              </a:rPr>
              <a:t>Hultberg</a:t>
            </a:r>
            <a:r>
              <a:rPr lang="en-US" sz="900" dirty="0">
                <a:solidFill>
                  <a:srgbClr val="000000"/>
                </a:solidFill>
              </a:rPr>
              <a:t>*, Tony </a:t>
            </a:r>
            <a:r>
              <a:rPr lang="en-US" sz="900" dirty="0" err="1">
                <a:solidFill>
                  <a:srgbClr val="000000"/>
                </a:solidFill>
              </a:rPr>
              <a:t>Reale</a:t>
            </a:r>
            <a:r>
              <a:rPr lang="en-US" sz="900" baseline="30000" dirty="0">
                <a:solidFill>
                  <a:srgbClr val="000000"/>
                </a:solidFill>
              </a:rPr>
              <a:t>+</a:t>
            </a:r>
            <a:r>
              <a:rPr lang="en-US" sz="1800" baseline="30000" dirty="0">
                <a:solidFill>
                  <a:srgbClr val="000000"/>
                </a:solidFill>
              </a:rPr>
              <a:t/>
            </a:r>
            <a:br>
              <a:rPr lang="en-US" sz="1800" baseline="30000" dirty="0">
                <a:solidFill>
                  <a:srgbClr val="000000"/>
                </a:solidFill>
              </a:rPr>
            </a:br>
            <a:r>
              <a:rPr lang="en-US" sz="900" dirty="0">
                <a:solidFill>
                  <a:srgbClr val="000000"/>
                </a:solidFill>
              </a:rPr>
              <a:t>Cooperative Institute for Meteorological Satellite Studies (CIMSS), University of Wisconsin-Madison, * EUMETSAT, +NOAA</a:t>
            </a:r>
            <a:br>
              <a:rPr lang="en-US" sz="900" dirty="0">
                <a:solidFill>
                  <a:srgbClr val="000000"/>
                </a:solidFill>
              </a:rPr>
            </a:br>
            <a:endParaRPr lang="en-US" sz="900" dirty="0">
              <a:solidFill>
                <a:srgbClr val="000000"/>
              </a:solidFill>
            </a:endParaRPr>
          </a:p>
        </p:txBody>
      </p:sp>
      <p:sp>
        <p:nvSpPr>
          <p:cNvPr id="13" name="Content Placeholder 12"/>
          <p:cNvSpPr>
            <a:spLocks noGrp="1"/>
          </p:cNvSpPr>
          <p:nvPr>
            <p:ph sz="half" idx="1"/>
          </p:nvPr>
        </p:nvSpPr>
        <p:spPr>
          <a:xfrm>
            <a:off x="152400" y="1874837"/>
            <a:ext cx="4800600" cy="4525963"/>
          </a:xfrm>
        </p:spPr>
        <p:txBody>
          <a:bodyPr>
            <a:normAutofit lnSpcReduction="10000"/>
          </a:bodyPr>
          <a:lstStyle/>
          <a:p>
            <a:r>
              <a:rPr lang="en-US" sz="2400" dirty="0" smtClean="0"/>
              <a:t>Sounder Water Vapor Validation</a:t>
            </a:r>
          </a:p>
          <a:p>
            <a:pPr lvl="1"/>
            <a:r>
              <a:rPr lang="en-US" sz="2000" dirty="0" smtClean="0"/>
              <a:t>ARM site and </a:t>
            </a:r>
            <a:r>
              <a:rPr lang="en-US" sz="2000" dirty="0" err="1" smtClean="0"/>
              <a:t>SuomiNet</a:t>
            </a:r>
            <a:r>
              <a:rPr lang="en-US" sz="2000" dirty="0" smtClean="0"/>
              <a:t> sites</a:t>
            </a:r>
          </a:p>
          <a:p>
            <a:pPr lvl="1"/>
            <a:r>
              <a:rPr lang="en-US" sz="2000" dirty="0" smtClean="0"/>
              <a:t>Period 2007 – 2014 (seven years)</a:t>
            </a:r>
          </a:p>
          <a:p>
            <a:pPr lvl="1"/>
            <a:r>
              <a:rPr lang="en-US" sz="2000" dirty="0" smtClean="0"/>
              <a:t>Product dry bias (-5 to -10 %)</a:t>
            </a:r>
          </a:p>
          <a:p>
            <a:pPr lvl="1"/>
            <a:r>
              <a:rPr lang="en-US" sz="2000" dirty="0" smtClean="0"/>
              <a:t>Products miss extreme wet events</a:t>
            </a:r>
          </a:p>
          <a:p>
            <a:r>
              <a:rPr lang="en-US" sz="2400" dirty="0" smtClean="0"/>
              <a:t>Requirement for Climate</a:t>
            </a:r>
          </a:p>
          <a:p>
            <a:pPr lvl="1"/>
            <a:r>
              <a:rPr lang="en-US" sz="2000" dirty="0" smtClean="0"/>
              <a:t>Detection of Mean PWV trends within 15 years requires better than 3% accuracy as published in Roman et al. (2014), </a:t>
            </a:r>
            <a:r>
              <a:rPr lang="en-US" sz="2000" dirty="0" err="1" smtClean="0"/>
              <a:t>J.Climate</a:t>
            </a:r>
            <a:r>
              <a:rPr lang="en-US" sz="2000" dirty="0"/>
              <a:t>.</a:t>
            </a:r>
            <a:endParaRPr lang="en-US" sz="2000" dirty="0" smtClean="0"/>
          </a:p>
          <a:p>
            <a:pPr lvl="1"/>
            <a:r>
              <a:rPr lang="en-US" sz="2000" dirty="0" smtClean="0"/>
              <a:t>Detection of shift in extreme PWV events requires better than 3% accuracy. (Roman et al, J. Climate, submitted)</a:t>
            </a:r>
            <a:endParaRPr lang="en-US" sz="2000" dirty="0"/>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35</a:t>
            </a:fld>
            <a:endParaRPr lang="en-US"/>
          </a:p>
        </p:txBody>
      </p:sp>
      <p:grpSp>
        <p:nvGrpSpPr>
          <p:cNvPr id="36" name="Group 35"/>
          <p:cNvGrpSpPr/>
          <p:nvPr/>
        </p:nvGrpSpPr>
        <p:grpSpPr>
          <a:xfrm>
            <a:off x="5029200" y="1676400"/>
            <a:ext cx="3962400" cy="4343400"/>
            <a:chOff x="914702" y="682979"/>
            <a:chExt cx="7314596" cy="5492042"/>
          </a:xfrm>
        </p:grpSpPr>
        <p:pic>
          <p:nvPicPr>
            <p:cNvPr id="37" name="Picture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702" y="682979"/>
              <a:ext cx="7314596" cy="5492042"/>
            </a:xfrm>
            <a:prstGeom prst="rect">
              <a:avLst/>
            </a:prstGeom>
          </p:spPr>
        </p:pic>
        <p:sp>
          <p:nvSpPr>
            <p:cNvPr id="38" name="TextBox 37"/>
            <p:cNvSpPr txBox="1"/>
            <p:nvPr/>
          </p:nvSpPr>
          <p:spPr>
            <a:xfrm>
              <a:off x="2323515" y="5747814"/>
              <a:ext cx="4809066" cy="369332"/>
            </a:xfrm>
            <a:prstGeom prst="rect">
              <a:avLst/>
            </a:prstGeom>
            <a:solidFill>
              <a:schemeClr val="bg1"/>
            </a:solidFill>
          </p:spPr>
          <p:txBody>
            <a:bodyPr wrap="square" rtlCol="0">
              <a:spAutoFit/>
            </a:bodyPr>
            <a:lstStyle/>
            <a:p>
              <a:pPr algn="ctr"/>
              <a:r>
                <a:rPr lang="en-US" dirty="0" smtClean="0"/>
                <a:t>GPS PWV (mm) </a:t>
              </a:r>
              <a:endParaRPr lang="en-US" dirty="0"/>
            </a:p>
          </p:txBody>
        </p:sp>
        <p:sp>
          <p:nvSpPr>
            <p:cNvPr id="39" name="TextBox 38"/>
            <p:cNvSpPr txBox="1"/>
            <p:nvPr/>
          </p:nvSpPr>
          <p:spPr>
            <a:xfrm rot="16200000">
              <a:off x="-831031" y="3329977"/>
              <a:ext cx="3860800" cy="369334"/>
            </a:xfrm>
            <a:prstGeom prst="rect">
              <a:avLst/>
            </a:prstGeom>
            <a:noFill/>
          </p:spPr>
          <p:txBody>
            <a:bodyPr wrap="square" rtlCol="0">
              <a:spAutoFit/>
            </a:bodyPr>
            <a:lstStyle/>
            <a:p>
              <a:pPr algn="ctr"/>
              <a:r>
                <a:rPr lang="en-US" dirty="0" smtClean="0"/>
                <a:t>PWV Fractional Error (%)</a:t>
              </a:r>
              <a:endParaRPr lang="en-US" dirty="0"/>
            </a:p>
          </p:txBody>
        </p:sp>
        <p:sp>
          <p:nvSpPr>
            <p:cNvPr id="40" name="Oval 39"/>
            <p:cNvSpPr/>
            <p:nvPr/>
          </p:nvSpPr>
          <p:spPr>
            <a:xfrm>
              <a:off x="5855110" y="3644396"/>
              <a:ext cx="1740309" cy="2288084"/>
            </a:xfrm>
            <a:prstGeom prst="ellipse">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568095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Autofit/>
          </a:bodyPr>
          <a:lstStyle/>
          <a:p>
            <a:r>
              <a:rPr lang="en-US" sz="2800" dirty="0" smtClean="0"/>
              <a:t>Wintertime Cloud Cover on Arctic Sea Ice Variability, Aaron </a:t>
            </a:r>
            <a:r>
              <a:rPr lang="en-US" sz="2800" dirty="0" err="1" smtClean="0"/>
              <a:t>Letterly</a:t>
            </a:r>
            <a:r>
              <a:rPr lang="en-US" sz="2800" dirty="0" smtClean="0"/>
              <a:t>, UW-Madison CIMSS</a:t>
            </a:r>
            <a:endParaRPr lang="en-US" sz="2800" dirty="0"/>
          </a:p>
        </p:txBody>
      </p:sp>
      <p:sp>
        <p:nvSpPr>
          <p:cNvPr id="13" name="Content Placeholder 12"/>
          <p:cNvSpPr>
            <a:spLocks noGrp="1"/>
          </p:cNvSpPr>
          <p:nvPr>
            <p:ph sz="half" idx="1"/>
          </p:nvPr>
        </p:nvSpPr>
        <p:spPr/>
        <p:txBody>
          <a:bodyPr>
            <a:normAutofit fontScale="92500" lnSpcReduction="10000"/>
          </a:bodyPr>
          <a:lstStyle/>
          <a:p>
            <a:r>
              <a:rPr lang="en-US" dirty="0" smtClean="0"/>
              <a:t>Winter cloud forcing varies inversely with summer ice concentration</a:t>
            </a:r>
          </a:p>
          <a:p>
            <a:pPr lvl="1"/>
            <a:r>
              <a:rPr lang="en-US" dirty="0" smtClean="0"/>
              <a:t>Marginal ice areas show high dependency on clouds to refreeze each year</a:t>
            </a:r>
          </a:p>
          <a:p>
            <a:r>
              <a:rPr lang="en-US" dirty="0" smtClean="0"/>
              <a:t>Cloud forcing over Beaufort Sea serves as indicator for much of Arctic sea ice loss</a:t>
            </a:r>
          </a:p>
          <a:p>
            <a:pPr lvl="1"/>
            <a:r>
              <a:rPr lang="en-US" dirty="0" smtClean="0"/>
              <a:t>Beaufort Gyre </a:t>
            </a:r>
            <a:r>
              <a:rPr lang="en-US" dirty="0" err="1" smtClean="0"/>
              <a:t>advects</a:t>
            </a:r>
            <a:r>
              <a:rPr lang="en-US" dirty="0" smtClean="0"/>
              <a:t> ice anomalies from one region to another</a:t>
            </a:r>
          </a:p>
        </p:txBody>
      </p:sp>
      <p:pic>
        <p:nvPicPr>
          <p:cNvPr id="2" name="Content Placeholder 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011695"/>
            <a:ext cx="4343400" cy="4252247"/>
          </a:xfrm>
          <a:scene3d>
            <a:camera prst="orthographicFront">
              <a:rot lat="0" lon="21599986" rev="0"/>
            </a:camera>
            <a:lightRig rig="threePt" dir="t"/>
          </a:scene3d>
        </p:spPr>
      </p:pic>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36</a:t>
            </a:fld>
            <a:endParaRPr lang="en-US"/>
          </a:p>
        </p:txBody>
      </p:sp>
      <p:sp>
        <p:nvSpPr>
          <p:cNvPr id="15" name="TextBox 14"/>
          <p:cNvSpPr txBox="1"/>
          <p:nvPr/>
        </p:nvSpPr>
        <p:spPr>
          <a:xfrm>
            <a:off x="1981200" y="1447800"/>
            <a:ext cx="4885633" cy="369332"/>
          </a:xfrm>
          <a:prstGeom prst="rect">
            <a:avLst/>
          </a:prstGeom>
          <a:noFill/>
        </p:spPr>
        <p:txBody>
          <a:bodyPr wrap="none" rtlCol="0">
            <a:spAutoFit/>
          </a:bodyPr>
          <a:lstStyle/>
          <a:p>
            <a:r>
              <a:rPr lang="en-US" dirty="0" smtClean="0">
                <a:solidFill>
                  <a:srgbClr val="FF0000"/>
                </a:solidFill>
              </a:rPr>
              <a:t>27</a:t>
            </a:r>
            <a:r>
              <a:rPr lang="en-US" baseline="30000" dirty="0" smtClean="0">
                <a:solidFill>
                  <a:srgbClr val="FF0000"/>
                </a:solidFill>
              </a:rPr>
              <a:t>th</a:t>
            </a:r>
            <a:r>
              <a:rPr lang="en-US" dirty="0" smtClean="0">
                <a:solidFill>
                  <a:srgbClr val="FF0000"/>
                </a:solidFill>
              </a:rPr>
              <a:t> Conference on Climate Variability and Change</a:t>
            </a:r>
            <a:endParaRPr lang="en-US" dirty="0">
              <a:solidFill>
                <a:srgbClr val="FF0000"/>
              </a:solidFill>
            </a:endParaRPr>
          </a:p>
        </p:txBody>
      </p:sp>
    </p:spTree>
    <p:extLst>
      <p:ext uri="{BB962C8B-B14F-4D97-AF65-F5344CB8AC3E}">
        <p14:creationId xmlns:p14="http://schemas.microsoft.com/office/powerpoint/2010/main" val="5669434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762000"/>
            <a:ext cx="9144000" cy="1066800"/>
          </a:xfrm>
        </p:spPr>
        <p:txBody>
          <a:bodyPr>
            <a:normAutofit fontScale="90000"/>
          </a:bodyPr>
          <a:lstStyle/>
          <a:p>
            <a:r>
              <a:rPr lang="en-US" sz="2200" dirty="0" smtClean="0"/>
              <a:t>A near real time regional satellite data assimilation system for high impact weather research </a:t>
            </a:r>
            <a:r>
              <a:rPr lang="en-US" sz="2200" dirty="0"/>
              <a:t>and application</a:t>
            </a:r>
            <a:r>
              <a:rPr lang="en-US" sz="2400" dirty="0"/>
              <a:t/>
            </a:r>
            <a:br>
              <a:rPr lang="en-US" sz="2400" dirty="0"/>
            </a:br>
            <a:r>
              <a:rPr lang="en-US" sz="1600" dirty="0" err="1"/>
              <a:t>Jinlong</a:t>
            </a:r>
            <a:r>
              <a:rPr lang="en-US" sz="1600" dirty="0"/>
              <a:t> Li</a:t>
            </a:r>
            <a:r>
              <a:rPr lang="en-US" sz="1600" baseline="30000" dirty="0" smtClean="0"/>
              <a:t>@</a:t>
            </a:r>
            <a:r>
              <a:rPr lang="en-US" sz="1600" dirty="0" smtClean="0"/>
              <a:t>,</a:t>
            </a:r>
            <a:r>
              <a:rPr lang="en-US" sz="1600" dirty="0"/>
              <a:t> </a:t>
            </a:r>
            <a:r>
              <a:rPr lang="en-US" sz="1600" dirty="0" smtClean="0"/>
              <a:t>Jun </a:t>
            </a:r>
            <a:r>
              <a:rPr lang="en-US" sz="1600" dirty="0"/>
              <a:t>Li</a:t>
            </a:r>
            <a:r>
              <a:rPr lang="en-US" sz="1600" baseline="30000" dirty="0" smtClean="0"/>
              <a:t>@</a:t>
            </a:r>
            <a:r>
              <a:rPr lang="en-US" sz="1600" dirty="0" smtClean="0"/>
              <a:t>,</a:t>
            </a:r>
            <a:r>
              <a:rPr lang="en-US" sz="1600" dirty="0"/>
              <a:t> Pei Wang</a:t>
            </a:r>
            <a:r>
              <a:rPr lang="en-US" sz="1600" baseline="30000" dirty="0"/>
              <a:t>@</a:t>
            </a:r>
            <a:r>
              <a:rPr lang="en-US" sz="1600" dirty="0"/>
              <a:t>,</a:t>
            </a:r>
            <a:r>
              <a:rPr lang="en-US" sz="1600" dirty="0" smtClean="0"/>
              <a:t> </a:t>
            </a:r>
            <a:r>
              <a:rPr lang="en-US" sz="1600" dirty="0" err="1" smtClean="0"/>
              <a:t>HyoJin</a:t>
            </a:r>
            <a:r>
              <a:rPr lang="en-US" sz="1600" dirty="0" smtClean="0"/>
              <a:t> </a:t>
            </a:r>
            <a:r>
              <a:rPr lang="en-US" sz="1600" dirty="0"/>
              <a:t>Han</a:t>
            </a:r>
            <a:r>
              <a:rPr lang="en-US" sz="1600" baseline="30000" dirty="0"/>
              <a:t>@</a:t>
            </a:r>
            <a:r>
              <a:rPr lang="en-US" sz="1600" dirty="0"/>
              <a:t>, Tim </a:t>
            </a:r>
            <a:r>
              <a:rPr lang="en-US" sz="1600" dirty="0" err="1"/>
              <a:t>Schmit</a:t>
            </a:r>
            <a:r>
              <a:rPr lang="en-US" sz="1600" baseline="30000" dirty="0" smtClean="0"/>
              <a:t>&amp;</a:t>
            </a:r>
            <a:r>
              <a:rPr lang="en-US" sz="1600" dirty="0" smtClean="0"/>
              <a:t>,</a:t>
            </a:r>
            <a:r>
              <a:rPr lang="en-US" sz="1600" dirty="0"/>
              <a:t> Mitch Goldberg</a:t>
            </a:r>
            <a:r>
              <a:rPr lang="en-US" sz="1600" baseline="30000" dirty="0"/>
              <a:t>#</a:t>
            </a:r>
            <a:r>
              <a:rPr lang="en-US" sz="1600" dirty="0"/>
              <a:t>,</a:t>
            </a:r>
            <a:r>
              <a:rPr lang="en-US" sz="1600" dirty="0" smtClean="0"/>
              <a:t> and Steven Goodman</a:t>
            </a:r>
            <a:r>
              <a:rPr lang="en-US" sz="1600" baseline="30000" dirty="0" smtClean="0"/>
              <a:t>*</a:t>
            </a:r>
            <a:r>
              <a:rPr lang="en-US" sz="1600" dirty="0"/>
              <a:t/>
            </a:r>
            <a:br>
              <a:rPr lang="en-US" sz="1600" dirty="0"/>
            </a:br>
            <a:r>
              <a:rPr lang="en-US" sz="1300" dirty="0"/>
              <a:t>@CIMSS, &amp;</a:t>
            </a:r>
            <a:r>
              <a:rPr lang="en-US" sz="1300" dirty="0" err="1"/>
              <a:t>SaTellite</a:t>
            </a:r>
            <a:r>
              <a:rPr lang="en-US" sz="1300" dirty="0"/>
              <a:t> Applications and Research (STAR), </a:t>
            </a:r>
            <a:r>
              <a:rPr lang="en-US" sz="1300" dirty="0" smtClean="0"/>
              <a:t>#JPSS </a:t>
            </a:r>
            <a:r>
              <a:rPr lang="en-US" sz="1300" dirty="0"/>
              <a:t>Program </a:t>
            </a:r>
            <a:r>
              <a:rPr lang="en-US" sz="1300" dirty="0" smtClean="0"/>
              <a:t>Office, *GOES-R Program Office</a:t>
            </a:r>
            <a:r>
              <a:rPr lang="en-US" sz="1800" dirty="0"/>
              <a:t/>
            </a:r>
            <a:br>
              <a:rPr lang="en-US" sz="1800" dirty="0"/>
            </a:br>
            <a:endParaRPr lang="en-US" sz="2400" dirty="0"/>
          </a:p>
        </p:txBody>
      </p:sp>
      <p:sp>
        <p:nvSpPr>
          <p:cNvPr id="13" name="Content Placeholder 12"/>
          <p:cNvSpPr>
            <a:spLocks noGrp="1"/>
          </p:cNvSpPr>
          <p:nvPr>
            <p:ph sz="half" idx="1"/>
          </p:nvPr>
        </p:nvSpPr>
        <p:spPr>
          <a:xfrm>
            <a:off x="152400" y="1798637"/>
            <a:ext cx="4343400" cy="4525963"/>
          </a:xfrm>
        </p:spPr>
        <p:txBody>
          <a:bodyPr>
            <a:noAutofit/>
          </a:bodyPr>
          <a:lstStyle/>
          <a:p>
            <a:pPr>
              <a:lnSpc>
                <a:spcPct val="80000"/>
              </a:lnSpc>
            </a:pPr>
            <a:r>
              <a:rPr lang="en-US" sz="1600" dirty="0">
                <a:cs typeface="Times New Roman" pitchFamily="18" charset="0"/>
              </a:rPr>
              <a:t>A near </a:t>
            </a:r>
            <a:r>
              <a:rPr lang="en-US" sz="1600" dirty="0" err="1">
                <a:cs typeface="Times New Roman" pitchFamily="18" charset="0"/>
              </a:rPr>
              <a:t>realtime</a:t>
            </a:r>
            <a:r>
              <a:rPr lang="en-US" sz="1600" dirty="0">
                <a:cs typeface="Times New Roman" pitchFamily="18" charset="0"/>
              </a:rPr>
              <a:t> satellite data assimilation for tropical cyclone (SDAT) system has been developed at CIMSS.</a:t>
            </a:r>
          </a:p>
          <a:p>
            <a:pPr>
              <a:lnSpc>
                <a:spcPct val="80000"/>
              </a:lnSpc>
            </a:pPr>
            <a:endParaRPr lang="en-US" sz="1600" dirty="0" smtClean="0">
              <a:cs typeface="Times New Roman" pitchFamily="18" charset="0"/>
            </a:endParaRPr>
          </a:p>
          <a:p>
            <a:pPr>
              <a:lnSpc>
                <a:spcPct val="80000"/>
              </a:lnSpc>
            </a:pPr>
            <a:r>
              <a:rPr lang="en-US" sz="1600" dirty="0" smtClean="0">
                <a:cs typeface="Times New Roman" pitchFamily="18" charset="0"/>
              </a:rPr>
              <a:t>Researches </a:t>
            </a:r>
            <a:r>
              <a:rPr lang="en-US" sz="1600" dirty="0">
                <a:cs typeface="Times New Roman" pitchFamily="18" charset="0"/>
              </a:rPr>
              <a:t>have been conducted on GOES/GOES-R data impacts, handling clouds for advanced IR sounder radiance assimilation, assimilation strategies, etc. </a:t>
            </a:r>
          </a:p>
          <a:p>
            <a:pPr>
              <a:lnSpc>
                <a:spcPct val="80000"/>
              </a:lnSpc>
            </a:pPr>
            <a:endParaRPr lang="en-US" sz="1600" dirty="0" smtClean="0">
              <a:cs typeface="Times New Roman" pitchFamily="18" charset="0"/>
            </a:endParaRPr>
          </a:p>
          <a:p>
            <a:pPr>
              <a:lnSpc>
                <a:spcPct val="80000"/>
              </a:lnSpc>
            </a:pPr>
            <a:r>
              <a:rPr lang="en-US" sz="1600" dirty="0" smtClean="0">
                <a:cs typeface="Times New Roman" pitchFamily="18" charset="0"/>
              </a:rPr>
              <a:t>The </a:t>
            </a:r>
            <a:r>
              <a:rPr lang="en-US" sz="1600" dirty="0">
                <a:cs typeface="Times New Roman" pitchFamily="18" charset="0"/>
              </a:rPr>
              <a:t>system has been </a:t>
            </a:r>
            <a:r>
              <a:rPr lang="en-US" sz="1600" dirty="0" smtClean="0">
                <a:cs typeface="Times New Roman" pitchFamily="18" charset="0"/>
              </a:rPr>
              <a:t>running </a:t>
            </a:r>
            <a:r>
              <a:rPr lang="en-US" sz="1600" dirty="0">
                <a:cs typeface="Times New Roman" pitchFamily="18" charset="0"/>
              </a:rPr>
              <a:t>in near </a:t>
            </a:r>
            <a:r>
              <a:rPr lang="en-US" sz="1600" dirty="0" err="1">
                <a:cs typeface="Times New Roman" pitchFamily="18" charset="0"/>
              </a:rPr>
              <a:t>realtime</a:t>
            </a:r>
            <a:r>
              <a:rPr lang="en-US" sz="1600" dirty="0">
                <a:cs typeface="Times New Roman" pitchFamily="18" charset="0"/>
              </a:rPr>
              <a:t> since August 2013. The </a:t>
            </a:r>
            <a:r>
              <a:rPr lang="en-US" sz="1600" dirty="0" smtClean="0">
                <a:cs typeface="Times New Roman" pitchFamily="18" charset="0"/>
              </a:rPr>
              <a:t>preliminary </a:t>
            </a:r>
            <a:r>
              <a:rPr lang="en-US" sz="1600" dirty="0">
                <a:cs typeface="Times New Roman" pitchFamily="18" charset="0"/>
              </a:rPr>
              <a:t>validations are encouraging.</a:t>
            </a:r>
          </a:p>
          <a:p>
            <a:pPr>
              <a:lnSpc>
                <a:spcPct val="80000"/>
              </a:lnSpc>
            </a:pPr>
            <a:endParaRPr lang="en-US" sz="1600" dirty="0" smtClean="0">
              <a:cs typeface="Times New Roman" pitchFamily="18" charset="0"/>
            </a:endParaRPr>
          </a:p>
          <a:p>
            <a:pPr>
              <a:lnSpc>
                <a:spcPct val="80000"/>
              </a:lnSpc>
            </a:pPr>
            <a:r>
              <a:rPr lang="en-US" sz="1600" dirty="0" smtClean="0">
                <a:cs typeface="Times New Roman" pitchFamily="18" charset="0"/>
              </a:rPr>
              <a:t>Through </a:t>
            </a:r>
            <a:r>
              <a:rPr lang="en-US" sz="1600" dirty="0">
                <a:cs typeface="Times New Roman" pitchFamily="18" charset="0"/>
              </a:rPr>
              <a:t>joint effort among CIMSS, CIRA and NHC, the CIMSS SDAT products have been delivered since September 2014 in near real-time to the Automated Tropical Cyclone Forecast (ATCF) system that NHC are using now.</a:t>
            </a:r>
          </a:p>
        </p:txBody>
      </p:sp>
      <p:sp>
        <p:nvSpPr>
          <p:cNvPr id="9" name="Date Placeholder 8"/>
          <p:cNvSpPr>
            <a:spLocks noGrp="1"/>
          </p:cNvSpPr>
          <p:nvPr>
            <p:ph type="dt" sz="half" idx="10"/>
          </p:nvPr>
        </p:nvSpPr>
        <p:spPr/>
        <p:txBody>
          <a:bodyPr/>
          <a:lstStyle/>
          <a:p>
            <a:r>
              <a:rPr lang="en-US" dirty="0" smtClean="0"/>
              <a:t>4-8 January 2015</a:t>
            </a:r>
            <a:endParaRPr lang="en-US" dirty="0"/>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37</a:t>
            </a:fld>
            <a:endParaRPr lang="en-US" dirty="0"/>
          </a:p>
        </p:txBody>
      </p:sp>
      <p:pic>
        <p:nvPicPr>
          <p:cNvPr id="16" name="Content Placeholder 15"/>
          <p:cNvPicPr>
            <a:picLocks noGrp="1" noChangeAspect="1"/>
          </p:cNvPicPr>
          <p:nvPr>
            <p:ph sz="half" idx="2"/>
          </p:nvPr>
        </p:nvPicPr>
        <p:blipFill>
          <a:blip r:embed="rId2">
            <a:extLst>
              <a:ext uri="{28A0092B-C50C-407E-A947-70E740481C1C}">
                <a14:useLocalDpi xmlns:a14="http://schemas.microsoft.com/office/drawing/2010/main"/>
              </a:ext>
            </a:extLst>
          </a:blip>
          <a:stretch>
            <a:fillRect/>
          </a:stretch>
        </p:blipFill>
        <p:spPr>
          <a:xfrm>
            <a:off x="4419600" y="1798637"/>
            <a:ext cx="3276600" cy="2057400"/>
          </a:xfrm>
          <a:prstGeom prst="rect">
            <a:avLst/>
          </a:prstGeom>
        </p:spPr>
      </p:pic>
      <p:sp>
        <p:nvSpPr>
          <p:cNvPr id="17" name="TextBox 4"/>
          <p:cNvSpPr txBox="1">
            <a:spLocks noChangeArrowheads="1"/>
          </p:cNvSpPr>
          <p:nvPr/>
        </p:nvSpPr>
        <p:spPr bwMode="auto">
          <a:xfrm>
            <a:off x="7696200" y="2027237"/>
            <a:ext cx="1295400" cy="12926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l" defTabSz="457200" eaLnBrk="1" hangingPunct="1"/>
            <a:r>
              <a:rPr lang="en-US" sz="1200" i="0" dirty="0" smtClean="0">
                <a:solidFill>
                  <a:prstClr val="black"/>
                </a:solidFill>
                <a:latin typeface="+mn-lt"/>
              </a:rPr>
              <a:t>Example of simulated 72-hour forecast of GOES 6.5 µm BT image from SDAT webpage</a:t>
            </a:r>
            <a:r>
              <a:rPr lang="en-US" sz="1800" i="0" dirty="0" smtClean="0">
                <a:solidFill>
                  <a:prstClr val="black"/>
                </a:solidFill>
              </a:rPr>
              <a:t>. </a:t>
            </a:r>
            <a:endParaRPr lang="en-US" sz="1800" i="0" dirty="0">
              <a:solidFill>
                <a:prstClr val="black"/>
              </a:solidFill>
            </a:endParaRPr>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t="10666" b="9334"/>
          <a:stretch/>
        </p:blipFill>
        <p:spPr>
          <a:xfrm>
            <a:off x="4419601" y="3922438"/>
            <a:ext cx="3276600" cy="2219600"/>
          </a:xfrm>
          <a:prstGeom prst="rect">
            <a:avLst/>
          </a:prstGeom>
        </p:spPr>
      </p:pic>
      <p:sp>
        <p:nvSpPr>
          <p:cNvPr id="19" name="TextBox 4"/>
          <p:cNvSpPr txBox="1">
            <a:spLocks noChangeArrowheads="1"/>
          </p:cNvSpPr>
          <p:nvPr/>
        </p:nvSpPr>
        <p:spPr bwMode="auto">
          <a:xfrm>
            <a:off x="7696200" y="4160837"/>
            <a:ext cx="1295400" cy="14773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l" defTabSz="457200" eaLnBrk="1" hangingPunct="1"/>
            <a:r>
              <a:rPr lang="en-US" sz="1200" i="0" dirty="0" smtClean="0">
                <a:solidFill>
                  <a:prstClr val="black"/>
                </a:solidFill>
                <a:latin typeface="+mn-lt"/>
              </a:rPr>
              <a:t>Hurricane Cristobal (2015) forecasts from SDAT system along with </a:t>
            </a:r>
            <a:r>
              <a:rPr lang="en-US" sz="1200" dirty="0" smtClean="0">
                <a:solidFill>
                  <a:prstClr val="black"/>
                </a:solidFill>
                <a:latin typeface="+mn-lt"/>
              </a:rPr>
              <a:t>observed </a:t>
            </a:r>
            <a:r>
              <a:rPr lang="en-US" sz="1200" i="0" dirty="0" smtClean="0">
                <a:solidFill>
                  <a:prstClr val="black"/>
                </a:solidFill>
                <a:latin typeface="+mn-lt"/>
              </a:rPr>
              <a:t>best track (red line)  </a:t>
            </a:r>
            <a:r>
              <a:rPr lang="en-US" sz="1800" i="0" dirty="0" smtClean="0">
                <a:solidFill>
                  <a:prstClr val="black"/>
                </a:solidFill>
              </a:rPr>
              <a:t>. </a:t>
            </a:r>
            <a:endParaRPr lang="en-US" sz="1800" i="0" dirty="0">
              <a:solidFill>
                <a:prstClr val="black"/>
              </a:solidFill>
            </a:endParaRPr>
          </a:p>
        </p:txBody>
      </p:sp>
    </p:spTree>
    <p:extLst>
      <p:ext uri="{BB962C8B-B14F-4D97-AF65-F5344CB8AC3E}">
        <p14:creationId xmlns:p14="http://schemas.microsoft.com/office/powerpoint/2010/main" val="37425058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1066800"/>
            <a:ext cx="9144000" cy="838200"/>
          </a:xfrm>
        </p:spPr>
        <p:txBody>
          <a:bodyPr>
            <a:normAutofit fontScale="90000"/>
          </a:bodyPr>
          <a:lstStyle/>
          <a:p>
            <a:r>
              <a:rPr lang="en-US" sz="2700" dirty="0" smtClean="0"/>
              <a:t>Assimilation </a:t>
            </a:r>
            <a:r>
              <a:rPr lang="en-US" sz="2700" dirty="0"/>
              <a:t>of thermodynamic information in cloudy regions from advanced IR sounder for tropical cyclone forecasts</a:t>
            </a:r>
            <a:br>
              <a:rPr lang="en-US" sz="2700" dirty="0"/>
            </a:br>
            <a:r>
              <a:rPr lang="en-US" sz="1800" dirty="0"/>
              <a:t>Jun </a:t>
            </a:r>
            <a:r>
              <a:rPr lang="en-US" sz="1800" dirty="0" smtClean="0"/>
              <a:t>Li</a:t>
            </a:r>
            <a:r>
              <a:rPr lang="en-US" sz="1800" baseline="30000" dirty="0" smtClean="0"/>
              <a:t>@</a:t>
            </a:r>
            <a:r>
              <a:rPr lang="en-US" sz="1800" dirty="0" smtClean="0"/>
              <a:t>, </a:t>
            </a:r>
            <a:r>
              <a:rPr lang="en-US" sz="1800" dirty="0"/>
              <a:t>Mitch </a:t>
            </a:r>
            <a:r>
              <a:rPr lang="en-US" sz="1800" dirty="0" smtClean="0"/>
              <a:t>Goldberg</a:t>
            </a:r>
            <a:r>
              <a:rPr lang="en-US" sz="1800" baseline="30000" dirty="0" smtClean="0"/>
              <a:t>#</a:t>
            </a:r>
            <a:r>
              <a:rPr lang="en-US" sz="1800" dirty="0" smtClean="0"/>
              <a:t>, </a:t>
            </a:r>
            <a:r>
              <a:rPr lang="en-US" sz="1800" dirty="0"/>
              <a:t>Pei </a:t>
            </a:r>
            <a:r>
              <a:rPr lang="en-US" sz="1800" dirty="0" smtClean="0"/>
              <a:t>Wang</a:t>
            </a:r>
            <a:r>
              <a:rPr lang="en-US" sz="1800" baseline="30000" dirty="0" smtClean="0"/>
              <a:t>@</a:t>
            </a:r>
            <a:r>
              <a:rPr lang="en-US" sz="1800" dirty="0" smtClean="0"/>
              <a:t>, </a:t>
            </a:r>
            <a:r>
              <a:rPr lang="en-US" sz="1800" dirty="0" err="1"/>
              <a:t>Hyo</a:t>
            </a:r>
            <a:r>
              <a:rPr lang="en-US" sz="1800" dirty="0"/>
              <a:t>-Jin </a:t>
            </a:r>
            <a:r>
              <a:rPr lang="en-US" sz="1800" dirty="0" smtClean="0"/>
              <a:t>Han</a:t>
            </a:r>
            <a:r>
              <a:rPr lang="en-US" sz="1800" baseline="30000" dirty="0" smtClean="0"/>
              <a:t>@</a:t>
            </a:r>
            <a:r>
              <a:rPr lang="en-US" sz="1800" dirty="0" smtClean="0"/>
              <a:t>, </a:t>
            </a:r>
            <a:r>
              <a:rPr lang="en-US" sz="1800" dirty="0"/>
              <a:t>Tim </a:t>
            </a:r>
            <a:r>
              <a:rPr lang="en-US" sz="1800" dirty="0" err="1" smtClean="0"/>
              <a:t>Schmit</a:t>
            </a:r>
            <a:r>
              <a:rPr lang="en-US" sz="1800" baseline="30000" dirty="0" smtClean="0"/>
              <a:t>&amp;</a:t>
            </a:r>
            <a:r>
              <a:rPr lang="en-US" sz="1800" dirty="0" smtClean="0"/>
              <a:t>, </a:t>
            </a:r>
            <a:r>
              <a:rPr lang="en-US" sz="1800" dirty="0"/>
              <a:t>Agnes </a:t>
            </a:r>
            <a:r>
              <a:rPr lang="en-US" sz="1800" dirty="0" smtClean="0"/>
              <a:t>Lim</a:t>
            </a:r>
            <a:r>
              <a:rPr lang="en-US" sz="1800" baseline="30000" dirty="0" smtClean="0"/>
              <a:t>@</a:t>
            </a:r>
            <a:r>
              <a:rPr lang="en-US" sz="1800" dirty="0" smtClean="0"/>
              <a:t>, </a:t>
            </a:r>
            <a:r>
              <a:rPr lang="en-US" sz="1800" dirty="0" err="1"/>
              <a:t>Zhenglong</a:t>
            </a:r>
            <a:r>
              <a:rPr lang="en-US" sz="1800" dirty="0"/>
              <a:t> </a:t>
            </a:r>
            <a:r>
              <a:rPr lang="en-US" sz="1800" dirty="0" smtClean="0"/>
              <a:t>Li</a:t>
            </a:r>
            <a:r>
              <a:rPr lang="en-US" sz="1800" baseline="30000" dirty="0" smtClean="0"/>
              <a:t>@</a:t>
            </a:r>
            <a:r>
              <a:rPr lang="en-US" sz="1800" dirty="0" smtClean="0"/>
              <a:t>, and </a:t>
            </a:r>
            <a:r>
              <a:rPr lang="en-US" sz="1800" dirty="0" err="1" smtClean="0"/>
              <a:t>Jinlong</a:t>
            </a:r>
            <a:r>
              <a:rPr lang="en-US" sz="1800" dirty="0" smtClean="0"/>
              <a:t> Li</a:t>
            </a:r>
            <a:r>
              <a:rPr lang="en-US" sz="1800" baseline="30000" dirty="0" smtClean="0"/>
              <a:t>@</a:t>
            </a:r>
            <a:r>
              <a:rPr lang="en-US" sz="1800" dirty="0" smtClean="0"/>
              <a:t>  </a:t>
            </a:r>
            <a:r>
              <a:rPr lang="en-US" sz="1800" dirty="0"/>
              <a:t/>
            </a:r>
            <a:br>
              <a:rPr lang="en-US" sz="1800" dirty="0"/>
            </a:br>
            <a:r>
              <a:rPr lang="en-US" sz="1300" dirty="0" smtClean="0"/>
              <a:t>@</a:t>
            </a:r>
            <a:r>
              <a:rPr lang="en-US" sz="1300" dirty="0"/>
              <a:t>CIMSS, </a:t>
            </a:r>
            <a:r>
              <a:rPr lang="en-US" sz="1300" dirty="0" smtClean="0"/>
              <a:t>&amp;</a:t>
            </a:r>
            <a:r>
              <a:rPr lang="en-US" sz="1300" dirty="0" err="1"/>
              <a:t>SaTellite</a:t>
            </a:r>
            <a:r>
              <a:rPr lang="en-US" sz="1300" dirty="0"/>
              <a:t> Applications and Research (STAR), </a:t>
            </a:r>
            <a:r>
              <a:rPr lang="en-US" sz="1300" dirty="0" smtClean="0"/>
              <a:t># </a:t>
            </a:r>
            <a:r>
              <a:rPr lang="en-US" sz="1300" dirty="0"/>
              <a:t>JPSS Program </a:t>
            </a:r>
            <a:r>
              <a:rPr lang="en-US" sz="1300" dirty="0" smtClean="0"/>
              <a:t>Office</a:t>
            </a:r>
            <a:r>
              <a:rPr lang="en-US" sz="1300" dirty="0"/>
              <a:t/>
            </a:r>
            <a:br>
              <a:rPr lang="en-US" sz="1300" dirty="0"/>
            </a:br>
            <a:r>
              <a:rPr lang="en-US" sz="1300" dirty="0"/>
              <a:t/>
            </a:r>
            <a:br>
              <a:rPr lang="en-US" sz="1300" dirty="0"/>
            </a:br>
            <a:endParaRPr lang="en-US" sz="1300" dirty="0"/>
          </a:p>
        </p:txBody>
      </p:sp>
      <p:sp>
        <p:nvSpPr>
          <p:cNvPr id="13" name="Content Placeholder 12"/>
          <p:cNvSpPr>
            <a:spLocks noGrp="1"/>
          </p:cNvSpPr>
          <p:nvPr>
            <p:ph sz="half" idx="1"/>
          </p:nvPr>
        </p:nvSpPr>
        <p:spPr>
          <a:xfrm>
            <a:off x="152400" y="1874837"/>
            <a:ext cx="3429000" cy="4525963"/>
          </a:xfrm>
        </p:spPr>
        <p:txBody>
          <a:bodyPr>
            <a:normAutofit/>
          </a:bodyPr>
          <a:lstStyle/>
          <a:p>
            <a:r>
              <a:rPr lang="en-US" sz="1600" dirty="0" smtClean="0"/>
              <a:t>Combing imager/sounder could improve assimilation of thermodynamic information in cloudy region</a:t>
            </a:r>
          </a:p>
          <a:p>
            <a:pPr lvl="1"/>
            <a:r>
              <a:rPr lang="en-US" sz="1400" dirty="0" smtClean="0"/>
              <a:t>Imager/IR sounder cloud-clearing is a feasible alterative approach for assimilating thermodynamic information in partially cloudy skies</a:t>
            </a:r>
          </a:p>
          <a:p>
            <a:r>
              <a:rPr lang="en-US" sz="1600" dirty="0" smtClean="0"/>
              <a:t>At </a:t>
            </a:r>
            <a:r>
              <a:rPr lang="en-US" sz="1600" dirty="0"/>
              <a:t>least one H2O </a:t>
            </a:r>
            <a:r>
              <a:rPr lang="en-US" sz="1600" dirty="0" smtClean="0"/>
              <a:t>(6.7 um) and </a:t>
            </a:r>
            <a:r>
              <a:rPr lang="en-US" sz="1600" dirty="0"/>
              <a:t>one </a:t>
            </a:r>
            <a:r>
              <a:rPr lang="en-US" sz="1600" dirty="0" smtClean="0"/>
              <a:t>CO2 (13.4 um) </a:t>
            </a:r>
            <a:r>
              <a:rPr lang="en-US" sz="1600" dirty="0"/>
              <a:t>absorption bands for future VIIRS </a:t>
            </a:r>
            <a:r>
              <a:rPr lang="en-US" sz="1600" dirty="0" smtClean="0"/>
              <a:t>are needed in </a:t>
            </a:r>
            <a:r>
              <a:rPr lang="en-US" sz="1600" dirty="0"/>
              <a:t>order to have high quality </a:t>
            </a:r>
            <a:r>
              <a:rPr lang="en-US" sz="1600" dirty="0" err="1"/>
              <a:t>CrIS</a:t>
            </a:r>
            <a:r>
              <a:rPr lang="en-US" sz="1600" dirty="0"/>
              <a:t>/VIIRS cloud-cleared radiances (CCR) for </a:t>
            </a:r>
            <a:r>
              <a:rPr lang="en-US" sz="1600" dirty="0" smtClean="0"/>
              <a:t>assimilation</a:t>
            </a:r>
            <a:endParaRPr lang="en-US" sz="1600" dirty="0"/>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38</a:t>
            </a:fld>
            <a:endParaRPr lang="en-US"/>
          </a:p>
        </p:txBody>
      </p:sp>
      <p:pic>
        <p:nvPicPr>
          <p:cNvPr id="16" name="Picture 15" descr="C:\PW-Study\Sandy\Sandy_cc\cc_clr_v31_10hPa\RMSE_line_airs_nasa_clrcld_v3.1_2518_2fig.png"/>
          <p:cNvPicPr/>
          <p:nvPr/>
        </p:nvPicPr>
        <p:blipFill rotWithShape="1">
          <a:blip r:embed="rId2" cstate="print">
            <a:extLst>
              <a:ext uri="{28A0092B-C50C-407E-A947-70E740481C1C}">
                <a14:useLocalDpi xmlns:a14="http://schemas.microsoft.com/office/drawing/2010/main" val="0"/>
              </a:ext>
            </a:extLst>
          </a:blip>
          <a:srcRect l="4475" t="6250" r="6253" b="68248"/>
          <a:stretch/>
        </p:blipFill>
        <p:spPr bwMode="auto">
          <a:xfrm>
            <a:off x="3502510" y="1753496"/>
            <a:ext cx="3355490" cy="1675504"/>
          </a:xfrm>
          <a:prstGeom prst="rect">
            <a:avLst/>
          </a:prstGeom>
          <a:noFill/>
          <a:ln>
            <a:noFill/>
          </a:ln>
          <a:extLst>
            <a:ext uri="{53640926-AAD7-44D8-BBD7-CCE9431645EC}">
              <a14:shadowObscured xmlns:a14="http://schemas.microsoft.com/office/drawing/2010/main"/>
            </a:ext>
          </a:extLst>
        </p:spPr>
      </p:pic>
      <p:sp>
        <p:nvSpPr>
          <p:cNvPr id="17" name="TextBox 16"/>
          <p:cNvSpPr txBox="1"/>
          <p:nvPr/>
        </p:nvSpPr>
        <p:spPr>
          <a:xfrm>
            <a:off x="6858000" y="1751242"/>
            <a:ext cx="2261558" cy="2092881"/>
          </a:xfrm>
          <a:prstGeom prst="rect">
            <a:avLst/>
          </a:prstGeom>
          <a:noFill/>
        </p:spPr>
        <p:txBody>
          <a:bodyPr wrap="square" rtlCol="0">
            <a:spAutoFit/>
          </a:bodyPr>
          <a:lstStyle/>
          <a:p>
            <a:r>
              <a:rPr lang="en-US" sz="1000" dirty="0">
                <a:solidFill>
                  <a:prstClr val="black"/>
                </a:solidFill>
                <a:latin typeface="Times New Roman"/>
                <a:ea typeface="宋体" pitchFamily="2" charset="-122"/>
              </a:rPr>
              <a:t>The RMSE of the hurricane track from AIRS (MOD cld-clr) is the smallest among the three experiments for the whole process, especially after the 18-hour </a:t>
            </a:r>
            <a:r>
              <a:rPr lang="en-US" sz="1000" dirty="0" smtClean="0">
                <a:solidFill>
                  <a:prstClr val="black"/>
                </a:solidFill>
                <a:latin typeface="Times New Roman"/>
                <a:ea typeface="宋体" pitchFamily="2" charset="-122"/>
              </a:rPr>
              <a:t>forecasts: </a:t>
            </a:r>
          </a:p>
          <a:p>
            <a:pPr marL="228600" indent="-228600">
              <a:buAutoNum type="arabicParenBoth"/>
            </a:pPr>
            <a:r>
              <a:rPr lang="en-US" sz="1000" dirty="0" smtClean="0">
                <a:solidFill>
                  <a:prstClr val="black"/>
                </a:solidFill>
                <a:latin typeface="Times New Roman"/>
                <a:ea typeface="宋体" pitchFamily="2" charset="-122"/>
              </a:rPr>
              <a:t>AIRS (GSI </a:t>
            </a:r>
            <a:r>
              <a:rPr lang="en-US" sz="1000" dirty="0" err="1" smtClean="0">
                <a:solidFill>
                  <a:prstClr val="black"/>
                </a:solidFill>
                <a:latin typeface="Times New Roman"/>
                <a:ea typeface="宋体" pitchFamily="2" charset="-122"/>
              </a:rPr>
              <a:t>clr</a:t>
            </a:r>
            <a:r>
              <a:rPr lang="en-US" sz="1000" dirty="0" smtClean="0">
                <a:solidFill>
                  <a:prstClr val="black"/>
                </a:solidFill>
                <a:latin typeface="Times New Roman"/>
                <a:ea typeface="宋体" pitchFamily="2" charset="-122"/>
              </a:rPr>
              <a:t>), AIRS radiances from GSI clear detection</a:t>
            </a:r>
          </a:p>
          <a:p>
            <a:pPr marL="228600" indent="-228600">
              <a:buAutoNum type="arabicParenBoth"/>
            </a:pPr>
            <a:r>
              <a:rPr lang="en-US" sz="1000" dirty="0" smtClean="0">
                <a:solidFill>
                  <a:prstClr val="black"/>
                </a:solidFill>
                <a:latin typeface="Times New Roman"/>
                <a:ea typeface="宋体" pitchFamily="2" charset="-122"/>
              </a:rPr>
              <a:t>AIRS (MOD </a:t>
            </a:r>
            <a:r>
              <a:rPr lang="en-US" sz="1000" dirty="0" err="1" smtClean="0">
                <a:solidFill>
                  <a:prstClr val="black"/>
                </a:solidFill>
                <a:latin typeface="Times New Roman"/>
                <a:ea typeface="宋体" pitchFamily="2" charset="-122"/>
              </a:rPr>
              <a:t>clr</a:t>
            </a:r>
            <a:r>
              <a:rPr lang="en-US" sz="1000" dirty="0" smtClean="0">
                <a:solidFill>
                  <a:prstClr val="black"/>
                </a:solidFill>
                <a:latin typeface="Times New Roman"/>
                <a:ea typeface="宋体" pitchFamily="2" charset="-122"/>
              </a:rPr>
              <a:t>), AIRS </a:t>
            </a:r>
            <a:r>
              <a:rPr lang="en-US" sz="1000" dirty="0" err="1" smtClean="0">
                <a:solidFill>
                  <a:prstClr val="black"/>
                </a:solidFill>
                <a:latin typeface="Times New Roman"/>
                <a:ea typeface="宋体" pitchFamily="2" charset="-122"/>
              </a:rPr>
              <a:t>raddiances</a:t>
            </a:r>
            <a:r>
              <a:rPr lang="en-US" sz="1000" dirty="0" smtClean="0">
                <a:solidFill>
                  <a:prstClr val="black"/>
                </a:solidFill>
                <a:latin typeface="Times New Roman"/>
                <a:ea typeface="宋体" pitchFamily="2" charset="-122"/>
              </a:rPr>
              <a:t> from MODIS clear detection</a:t>
            </a:r>
          </a:p>
          <a:p>
            <a:pPr marL="228600" indent="-228600">
              <a:buAutoNum type="arabicParenBoth"/>
            </a:pPr>
            <a:r>
              <a:rPr lang="en-US" sz="1000" dirty="0" smtClean="0">
                <a:solidFill>
                  <a:prstClr val="black"/>
                </a:solidFill>
                <a:latin typeface="Times New Roman"/>
                <a:ea typeface="宋体" pitchFamily="2" charset="-122"/>
              </a:rPr>
              <a:t>AIRS (MOD </a:t>
            </a:r>
            <a:r>
              <a:rPr lang="en-US" sz="1000" dirty="0" err="1" smtClean="0">
                <a:solidFill>
                  <a:prstClr val="black"/>
                </a:solidFill>
                <a:latin typeface="Times New Roman"/>
                <a:ea typeface="宋体" pitchFamily="2" charset="-122"/>
              </a:rPr>
              <a:t>cld-clr</a:t>
            </a:r>
            <a:r>
              <a:rPr lang="en-US" sz="1000" dirty="0" smtClean="0">
                <a:solidFill>
                  <a:prstClr val="black"/>
                </a:solidFill>
                <a:latin typeface="Times New Roman"/>
                <a:ea typeface="宋体" pitchFamily="2" charset="-122"/>
              </a:rPr>
              <a:t>), AIRS radiances from MODIS clear detection plus cloud-cleared radiances </a:t>
            </a: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0000"/>
          <a:stretch/>
        </p:blipFill>
        <p:spPr bwMode="auto">
          <a:xfrm>
            <a:off x="3657601" y="3657600"/>
            <a:ext cx="3200400" cy="1365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a:stretch/>
        </p:blipFill>
        <p:spPr bwMode="auto">
          <a:xfrm>
            <a:off x="3657600" y="5105400"/>
            <a:ext cx="3200401" cy="1364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rot="16200000">
            <a:off x="3288932" y="4377462"/>
            <a:ext cx="569387" cy="246221"/>
          </a:xfrm>
          <a:prstGeom prst="rect">
            <a:avLst/>
          </a:prstGeom>
          <a:noFill/>
        </p:spPr>
        <p:txBody>
          <a:bodyPr wrap="none" rtlCol="0">
            <a:spAutoFit/>
          </a:bodyPr>
          <a:lstStyle/>
          <a:p>
            <a:r>
              <a:rPr lang="en-US" sz="1000" b="1" dirty="0" smtClean="0"/>
              <a:t>STD (K)</a:t>
            </a:r>
            <a:endParaRPr lang="en-US" sz="1000" b="1" dirty="0"/>
          </a:p>
        </p:txBody>
      </p:sp>
      <p:sp>
        <p:nvSpPr>
          <p:cNvPr id="14" name="TextBox 13"/>
          <p:cNvSpPr txBox="1"/>
          <p:nvPr/>
        </p:nvSpPr>
        <p:spPr>
          <a:xfrm rot="16200000">
            <a:off x="3279068" y="5594762"/>
            <a:ext cx="569387" cy="246221"/>
          </a:xfrm>
          <a:prstGeom prst="rect">
            <a:avLst/>
          </a:prstGeom>
          <a:noFill/>
        </p:spPr>
        <p:txBody>
          <a:bodyPr wrap="none" rtlCol="0">
            <a:spAutoFit/>
          </a:bodyPr>
          <a:lstStyle/>
          <a:p>
            <a:r>
              <a:rPr lang="en-US" sz="1000" b="1" dirty="0" smtClean="0"/>
              <a:t>STD (K)</a:t>
            </a:r>
            <a:endParaRPr lang="en-US" sz="1000" b="1" dirty="0"/>
          </a:p>
        </p:txBody>
      </p:sp>
      <p:sp>
        <p:nvSpPr>
          <p:cNvPr id="3" name="TextBox 2"/>
          <p:cNvSpPr txBox="1"/>
          <p:nvPr/>
        </p:nvSpPr>
        <p:spPr>
          <a:xfrm>
            <a:off x="6858001" y="4004607"/>
            <a:ext cx="2133599" cy="1785104"/>
          </a:xfrm>
          <a:prstGeom prst="rect">
            <a:avLst/>
          </a:prstGeom>
          <a:noFill/>
        </p:spPr>
        <p:txBody>
          <a:bodyPr wrap="square" rtlCol="0">
            <a:spAutoFit/>
          </a:bodyPr>
          <a:lstStyle/>
          <a:p>
            <a:r>
              <a:rPr lang="en-US" sz="1000" dirty="0" smtClean="0">
                <a:latin typeface="Times New Roman" panose="02020603050405020304" pitchFamily="18" charset="0"/>
                <a:cs typeface="Times New Roman" panose="02020603050405020304" pitchFamily="18" charset="0"/>
              </a:rPr>
              <a:t>The standard </a:t>
            </a:r>
            <a:r>
              <a:rPr lang="en-US" sz="1000" dirty="0">
                <a:latin typeface="Times New Roman" panose="02020603050405020304" pitchFamily="18" charset="0"/>
                <a:cs typeface="Times New Roman" panose="02020603050405020304" pitchFamily="18" charset="0"/>
              </a:rPr>
              <a:t>deviation (STD) of AIRS cloud-cleared radiances with MODIS 9 bands (red) </a:t>
            </a:r>
            <a:r>
              <a:rPr lang="en-US" sz="1000" dirty="0" smtClean="0">
                <a:latin typeface="Times New Roman" panose="02020603050405020304" pitchFamily="18" charset="0"/>
                <a:cs typeface="Times New Roman" panose="02020603050405020304" pitchFamily="18" charset="0"/>
              </a:rPr>
              <a:t>, MODIS </a:t>
            </a:r>
            <a:r>
              <a:rPr lang="en-US" sz="1000" dirty="0">
                <a:latin typeface="Times New Roman" panose="02020603050405020304" pitchFamily="18" charset="0"/>
                <a:cs typeface="Times New Roman" panose="02020603050405020304" pitchFamily="18" charset="0"/>
              </a:rPr>
              <a:t>IR window bands only </a:t>
            </a:r>
            <a:r>
              <a:rPr lang="en-US" sz="1000" dirty="0" smtClean="0">
                <a:latin typeface="Times New Roman" panose="02020603050405020304" pitchFamily="18" charset="0"/>
                <a:cs typeface="Times New Roman" panose="02020603050405020304" pitchFamily="18" charset="0"/>
              </a:rPr>
              <a:t> (blue in  middle panel, VIIRS like), and MODIS IR window bands plus 1 CO2 and 1 H2O absorption bands (VIIRS like + 1 CO2  + 1 H2O) , </a:t>
            </a:r>
            <a:r>
              <a:rPr lang="en-US" sz="1000" dirty="0">
                <a:latin typeface="Times New Roman" panose="02020603050405020304" pitchFamily="18" charset="0"/>
                <a:cs typeface="Times New Roman" panose="02020603050405020304" pitchFamily="18" charset="0"/>
              </a:rPr>
              <a:t>compared with MODIS clear radiance observations at 9 spectral bands for Hurricane Sandy (2012) case</a:t>
            </a:r>
            <a:r>
              <a:rPr lang="en-US" sz="1000" dirty="0" smtClean="0">
                <a:latin typeface="Times New Roman" panose="02020603050405020304" pitchFamily="18" charset="0"/>
                <a:cs typeface="Times New Roman" panose="02020603050405020304" pitchFamily="18" charset="0"/>
              </a:rPr>
              <a:t>..</a:t>
            </a:r>
            <a:endParaRPr 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25951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eo_leo_orbit_72h_small.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2619" y="1869476"/>
            <a:ext cx="3103419" cy="2133600"/>
          </a:xfrm>
          <a:prstGeom prst="rect">
            <a:avLst/>
          </a:prstGeom>
        </p:spPr>
      </p:pic>
      <p:sp>
        <p:nvSpPr>
          <p:cNvPr id="12" name="Title 11"/>
          <p:cNvSpPr>
            <a:spLocks noGrp="1"/>
          </p:cNvSpPr>
          <p:nvPr>
            <p:ph type="title"/>
          </p:nvPr>
        </p:nvSpPr>
        <p:spPr/>
        <p:txBody>
          <a:bodyPr>
            <a:noAutofit/>
          </a:bodyPr>
          <a:lstStyle/>
          <a:p>
            <a:pPr marL="0" marR="0">
              <a:lnSpc>
                <a:spcPct val="115000"/>
              </a:lnSpc>
              <a:spcBef>
                <a:spcPts val="0"/>
              </a:spcBef>
              <a:spcAft>
                <a:spcPts val="1000"/>
              </a:spcAft>
            </a:pPr>
            <a:r>
              <a:rPr lang="en-US" sz="2000" b="1" dirty="0">
                <a:solidFill>
                  <a:srgbClr val="0000CC"/>
                </a:solidFill>
                <a:latin typeface="Times New Roman" pitchFamily="18" charset="0"/>
                <a:cs typeface="Times New Roman" pitchFamily="18" charset="0"/>
              </a:rPr>
              <a:t>Applications of future GEO advanced IR sounder for high impact weather forecasting – demonstration with regional </a:t>
            </a:r>
            <a:r>
              <a:rPr lang="en-US" sz="2000" b="1" dirty="0" smtClean="0">
                <a:solidFill>
                  <a:srgbClr val="0000CC"/>
                </a:solidFill>
                <a:latin typeface="Times New Roman" pitchFamily="18" charset="0"/>
                <a:cs typeface="Times New Roman" pitchFamily="18" charset="0"/>
              </a:rPr>
              <a:t>OSSE</a:t>
            </a:r>
            <a:br>
              <a:rPr lang="en-US" sz="2000" b="1" dirty="0" smtClean="0">
                <a:solidFill>
                  <a:srgbClr val="0000CC"/>
                </a:solidFill>
                <a:latin typeface="Times New Roman" pitchFamily="18" charset="0"/>
                <a:cs typeface="Times New Roman" pitchFamily="18" charset="0"/>
              </a:rPr>
            </a:br>
            <a:r>
              <a:rPr lang="en-US" sz="1000" b="1" dirty="0">
                <a:solidFill>
                  <a:prstClr val="black"/>
                </a:solidFill>
                <a:latin typeface="Times New Roman"/>
                <a:ea typeface="SimSun"/>
                <a:cs typeface="Times New Roman"/>
              </a:rPr>
              <a:t>Zhenglong Li</a:t>
            </a:r>
            <a:r>
              <a:rPr lang="en-US" sz="1000" b="1" baseline="30000" dirty="0">
                <a:solidFill>
                  <a:prstClr val="black"/>
                </a:solidFill>
                <a:latin typeface="Times New Roman"/>
                <a:ea typeface="SimSun"/>
                <a:cs typeface="Times New Roman"/>
              </a:rPr>
              <a:t>@</a:t>
            </a:r>
            <a:r>
              <a:rPr lang="en-US" sz="1000" b="1" dirty="0">
                <a:solidFill>
                  <a:prstClr val="black"/>
                </a:solidFill>
                <a:latin typeface="Times New Roman"/>
                <a:ea typeface="SimSun"/>
                <a:cs typeface="Times New Roman"/>
              </a:rPr>
              <a:t>, Jun Li</a:t>
            </a:r>
            <a:r>
              <a:rPr lang="en-US" sz="1000" b="1" baseline="30000" dirty="0">
                <a:solidFill>
                  <a:prstClr val="black"/>
                </a:solidFill>
                <a:latin typeface="Times New Roman"/>
                <a:ea typeface="SimSun"/>
                <a:cs typeface="Times New Roman"/>
              </a:rPr>
              <a:t>@</a:t>
            </a:r>
            <a:r>
              <a:rPr lang="en-US" sz="1000" b="1" dirty="0">
                <a:solidFill>
                  <a:prstClr val="black"/>
                </a:solidFill>
                <a:latin typeface="Times New Roman"/>
                <a:ea typeface="SimSun"/>
                <a:cs typeface="Times New Roman"/>
              </a:rPr>
              <a:t>, Feng Zhu</a:t>
            </a:r>
            <a:r>
              <a:rPr lang="en-US" sz="1000" b="1" baseline="30000" dirty="0">
                <a:solidFill>
                  <a:prstClr val="black"/>
                </a:solidFill>
                <a:latin typeface="Times New Roman"/>
                <a:ea typeface="SimSun"/>
                <a:cs typeface="Times New Roman"/>
              </a:rPr>
              <a:t>@*</a:t>
            </a:r>
            <a:r>
              <a:rPr lang="en-US" sz="1000" b="1" dirty="0">
                <a:solidFill>
                  <a:prstClr val="black"/>
                </a:solidFill>
                <a:latin typeface="Times New Roman"/>
                <a:ea typeface="SimSun"/>
                <a:cs typeface="Times New Roman"/>
              </a:rPr>
              <a:t>, Pei Wang</a:t>
            </a:r>
            <a:r>
              <a:rPr lang="en-US" sz="1000" b="1" baseline="30000" dirty="0">
                <a:solidFill>
                  <a:prstClr val="black"/>
                </a:solidFill>
                <a:latin typeface="Times New Roman"/>
                <a:ea typeface="SimSun"/>
                <a:cs typeface="Times New Roman"/>
              </a:rPr>
              <a:t>@*</a:t>
            </a:r>
            <a:r>
              <a:rPr lang="en-US" sz="1000" b="1" dirty="0">
                <a:solidFill>
                  <a:prstClr val="black"/>
                </a:solidFill>
                <a:latin typeface="Times New Roman"/>
                <a:ea typeface="SimSun"/>
                <a:cs typeface="Times New Roman"/>
              </a:rPr>
              <a:t>, Agnes Lim</a:t>
            </a:r>
            <a:r>
              <a:rPr lang="en-US" sz="1000" b="1" baseline="30000" dirty="0">
                <a:solidFill>
                  <a:prstClr val="black"/>
                </a:solidFill>
                <a:latin typeface="Times New Roman"/>
                <a:ea typeface="SimSun"/>
                <a:cs typeface="Times New Roman"/>
              </a:rPr>
              <a:t>@</a:t>
            </a:r>
            <a:r>
              <a:rPr lang="en-US" sz="1000" b="1" dirty="0">
                <a:solidFill>
                  <a:prstClr val="black"/>
                </a:solidFill>
                <a:latin typeface="Times New Roman"/>
                <a:ea typeface="SimSun"/>
                <a:cs typeface="Times New Roman"/>
              </a:rPr>
              <a:t>, </a:t>
            </a:r>
            <a:r>
              <a:rPr lang="en-US" sz="1000" b="1" dirty="0" smtClean="0">
                <a:solidFill>
                  <a:prstClr val="black"/>
                </a:solidFill>
                <a:latin typeface="Times New Roman"/>
                <a:ea typeface="SimSun"/>
                <a:cs typeface="Times New Roman"/>
              </a:rPr>
              <a:t>Tim </a:t>
            </a:r>
            <a:r>
              <a:rPr lang="en-US" sz="1000" b="1" dirty="0">
                <a:solidFill>
                  <a:prstClr val="black"/>
                </a:solidFill>
                <a:latin typeface="Times New Roman"/>
                <a:ea typeface="SimSun"/>
                <a:cs typeface="Times New Roman"/>
              </a:rPr>
              <a:t>Schmit</a:t>
            </a:r>
            <a:r>
              <a:rPr lang="en-US" sz="1000" b="1" baseline="30000" dirty="0">
                <a:solidFill>
                  <a:prstClr val="black"/>
                </a:solidFill>
                <a:latin typeface="Times New Roman"/>
                <a:ea typeface="SimSun"/>
                <a:cs typeface="Times New Roman"/>
              </a:rPr>
              <a:t>&amp;</a:t>
            </a:r>
            <a:r>
              <a:rPr lang="en-US" sz="1000" b="1" dirty="0">
                <a:solidFill>
                  <a:prstClr val="black"/>
                </a:solidFill>
                <a:latin typeface="Times New Roman"/>
                <a:ea typeface="SimSun"/>
                <a:cs typeface="Times New Roman"/>
              </a:rPr>
              <a:t>, Robert Atlas</a:t>
            </a:r>
            <a:r>
              <a:rPr lang="en-US" sz="1000" b="1" baseline="30000" dirty="0">
                <a:solidFill>
                  <a:prstClr val="black"/>
                </a:solidFill>
                <a:latin typeface="Times New Roman"/>
                <a:ea typeface="SimSun"/>
                <a:cs typeface="Times New Roman"/>
              </a:rPr>
              <a:t>#</a:t>
            </a:r>
            <a:r>
              <a:rPr lang="en-US" sz="1000" b="1" dirty="0">
                <a:solidFill>
                  <a:prstClr val="black"/>
                </a:solidFill>
                <a:latin typeface="Times New Roman"/>
                <a:ea typeface="SimSun"/>
                <a:cs typeface="Times New Roman"/>
              </a:rPr>
              <a:t>, Ross Hoffman</a:t>
            </a:r>
            <a:r>
              <a:rPr lang="en-US" sz="1000" b="1" baseline="30000" dirty="0">
                <a:solidFill>
                  <a:prstClr val="black"/>
                </a:solidFill>
                <a:latin typeface="Times New Roman"/>
                <a:ea typeface="SimSun"/>
                <a:cs typeface="Times New Roman"/>
              </a:rPr>
              <a:t>#</a:t>
            </a:r>
            <a:r>
              <a:rPr lang="en-US" sz="1000" b="1" dirty="0">
                <a:solidFill>
                  <a:prstClr val="black"/>
                </a:solidFill>
                <a:latin typeface="Times New Roman"/>
                <a:ea typeface="SimSun"/>
                <a:cs typeface="Times New Roman"/>
              </a:rPr>
              <a:t/>
            </a:r>
            <a:br>
              <a:rPr lang="en-US" sz="1000" b="1" dirty="0">
                <a:solidFill>
                  <a:prstClr val="black"/>
                </a:solidFill>
                <a:latin typeface="Times New Roman"/>
                <a:ea typeface="SimSun"/>
                <a:cs typeface="Times New Roman"/>
              </a:rPr>
            </a:br>
            <a:r>
              <a:rPr lang="en-US" sz="800" dirty="0" smtClean="0">
                <a:solidFill>
                  <a:prstClr val="black"/>
                </a:solidFill>
                <a:latin typeface="Times New Roman" pitchFamily="18" charset="0"/>
              </a:rPr>
              <a:t>@</a:t>
            </a:r>
            <a:r>
              <a:rPr lang="en-US" sz="800" dirty="0">
                <a:solidFill>
                  <a:prstClr val="black"/>
                </a:solidFill>
                <a:latin typeface="Times New Roman" pitchFamily="18" charset="0"/>
              </a:rPr>
              <a:t>CIMSS/SSEC, University of Wisconsin-</a:t>
            </a:r>
            <a:r>
              <a:rPr lang="en-US" sz="800" dirty="0" smtClean="0">
                <a:solidFill>
                  <a:prstClr val="black"/>
                </a:solidFill>
                <a:latin typeface="Times New Roman" pitchFamily="18" charset="0"/>
              </a:rPr>
              <a:t>Madison, * </a:t>
            </a:r>
            <a:r>
              <a:rPr lang="en-US" sz="800" dirty="0">
                <a:solidFill>
                  <a:prstClr val="black"/>
                </a:solidFill>
                <a:latin typeface="Times New Roman" pitchFamily="18" charset="0"/>
              </a:rPr>
              <a:t>AOS, University of Wisconsin-</a:t>
            </a:r>
            <a:r>
              <a:rPr lang="en-US" sz="800" dirty="0" smtClean="0">
                <a:solidFill>
                  <a:prstClr val="black"/>
                </a:solidFill>
                <a:latin typeface="Times New Roman" pitchFamily="18" charset="0"/>
              </a:rPr>
              <a:t>Madison, &amp;</a:t>
            </a:r>
            <a:r>
              <a:rPr lang="en-US" sz="800" dirty="0">
                <a:solidFill>
                  <a:prstClr val="black"/>
                </a:solidFill>
                <a:latin typeface="Times New Roman" pitchFamily="18" charset="0"/>
              </a:rPr>
              <a:t>Center for Satellite Applications and Research, NESDIS, NOAA, </a:t>
            </a:r>
            <a:r>
              <a:rPr lang="en-US" sz="800" dirty="0" smtClean="0">
                <a:solidFill>
                  <a:prstClr val="black"/>
                </a:solidFill>
                <a:latin typeface="Times New Roman" pitchFamily="18" charset="0"/>
              </a:rPr>
              <a:t>Madison, %</a:t>
            </a:r>
            <a:r>
              <a:rPr lang="en-US" sz="800" dirty="0">
                <a:solidFill>
                  <a:prstClr val="black"/>
                </a:solidFill>
                <a:latin typeface="Times New Roman" pitchFamily="18" charset="0"/>
              </a:rPr>
              <a:t>AOML, OAR/NOAA</a:t>
            </a:r>
            <a:br>
              <a:rPr lang="en-US" sz="800" dirty="0">
                <a:solidFill>
                  <a:prstClr val="black"/>
                </a:solidFill>
                <a:latin typeface="Times New Roman" pitchFamily="18" charset="0"/>
              </a:rPr>
            </a:br>
            <a:endParaRPr lang="en-US" sz="800" b="1" dirty="0">
              <a:solidFill>
                <a:srgbClr val="0000CC"/>
              </a:solidFill>
              <a:latin typeface="Times New Roman" pitchFamily="18" charset="0"/>
              <a:cs typeface="Times New Roman" pitchFamily="18" charset="0"/>
            </a:endParaRPr>
          </a:p>
        </p:txBody>
      </p:sp>
      <p:sp>
        <p:nvSpPr>
          <p:cNvPr id="13" name="Content Placeholder 12"/>
          <p:cNvSpPr>
            <a:spLocks noGrp="1"/>
          </p:cNvSpPr>
          <p:nvPr>
            <p:ph sz="half" idx="1"/>
          </p:nvPr>
        </p:nvSpPr>
        <p:spPr>
          <a:xfrm>
            <a:off x="152400" y="1676400"/>
            <a:ext cx="4343400" cy="4876800"/>
          </a:xfrm>
        </p:spPr>
        <p:txBody>
          <a:bodyPr>
            <a:normAutofit fontScale="55000" lnSpcReduction="20000"/>
          </a:bodyPr>
          <a:lstStyle/>
          <a:p>
            <a:r>
              <a:rPr lang="en-US" sz="2700" dirty="0"/>
              <a:t>Synthetic GEO AIRS observations simulated and validated from ECMWF T1279 NR and </a:t>
            </a:r>
            <a:r>
              <a:rPr lang="en-US" sz="2700" dirty="0" smtClean="0"/>
              <a:t>G5NR</a:t>
            </a:r>
          </a:p>
          <a:p>
            <a:pPr lvl="1"/>
            <a:r>
              <a:rPr lang="en-US" dirty="0" smtClean="0"/>
              <a:t>ECMWF T1279</a:t>
            </a:r>
          </a:p>
          <a:p>
            <a:pPr lvl="2"/>
            <a:r>
              <a:rPr lang="en-US" dirty="0" smtClean="0"/>
              <a:t>Large </a:t>
            </a:r>
            <a:r>
              <a:rPr lang="en-US" dirty="0"/>
              <a:t>scale features are reasonably simulated, even for 108-h </a:t>
            </a:r>
            <a:r>
              <a:rPr lang="en-US" dirty="0" smtClean="0"/>
              <a:t>forecast</a:t>
            </a:r>
          </a:p>
          <a:p>
            <a:pPr lvl="2"/>
            <a:r>
              <a:rPr lang="en-US" dirty="0" smtClean="0"/>
              <a:t>Small </a:t>
            </a:r>
            <a:r>
              <a:rPr lang="en-US" dirty="0"/>
              <a:t>scale features are less reasonable, especially small convective clouds over Amazon </a:t>
            </a:r>
            <a:r>
              <a:rPr lang="en-US" dirty="0" smtClean="0"/>
              <a:t>River.</a:t>
            </a:r>
          </a:p>
          <a:p>
            <a:pPr lvl="2"/>
            <a:r>
              <a:rPr lang="en-US" dirty="0" smtClean="0"/>
              <a:t>Ice </a:t>
            </a:r>
            <a:r>
              <a:rPr lang="en-US" dirty="0"/>
              <a:t>clouds are too cold</a:t>
            </a:r>
          </a:p>
          <a:p>
            <a:pPr lvl="1"/>
            <a:r>
              <a:rPr lang="en-US" sz="2300" dirty="0" smtClean="0"/>
              <a:t>G5NR</a:t>
            </a:r>
            <a:endParaRPr lang="en-US" sz="2300" dirty="0"/>
          </a:p>
          <a:p>
            <a:pPr lvl="2"/>
            <a:r>
              <a:rPr lang="en-US" dirty="0" smtClean="0"/>
              <a:t>Impact </a:t>
            </a:r>
            <a:r>
              <a:rPr lang="en-US" dirty="0"/>
              <a:t>from initialization is not evident after 1 month. May consider free </a:t>
            </a:r>
            <a:r>
              <a:rPr lang="en-US" dirty="0" smtClean="0"/>
              <a:t>atmosphere.</a:t>
            </a:r>
          </a:p>
          <a:p>
            <a:pPr lvl="2"/>
            <a:r>
              <a:rPr lang="en-US" dirty="0" smtClean="0"/>
              <a:t>Too </a:t>
            </a:r>
            <a:r>
              <a:rPr lang="en-US" dirty="0"/>
              <a:t>many clouds, both high and low clouds; coverage too </a:t>
            </a:r>
            <a:r>
              <a:rPr lang="en-US" dirty="0" smtClean="0"/>
              <a:t>large</a:t>
            </a:r>
          </a:p>
          <a:p>
            <a:pPr lvl="2"/>
            <a:r>
              <a:rPr lang="en-US" dirty="0" smtClean="0"/>
              <a:t>Individual </a:t>
            </a:r>
            <a:r>
              <a:rPr lang="en-US" dirty="0"/>
              <a:t>convective cells are not well characterized, shape looks </a:t>
            </a:r>
            <a:r>
              <a:rPr lang="en-US" dirty="0" smtClean="0"/>
              <a:t>artificial</a:t>
            </a:r>
          </a:p>
          <a:p>
            <a:pPr lvl="2"/>
            <a:r>
              <a:rPr lang="en-US" dirty="0" smtClean="0"/>
              <a:t>Cloud </a:t>
            </a:r>
            <a:r>
              <a:rPr lang="en-US" dirty="0"/>
              <a:t>edges are too cold</a:t>
            </a:r>
          </a:p>
          <a:p>
            <a:r>
              <a:rPr lang="en-US" dirty="0" smtClean="0"/>
              <a:t>Preliminary </a:t>
            </a:r>
            <a:r>
              <a:rPr lang="en-US" dirty="0"/>
              <a:t>results show improved impact from GEO AIRS over LEO AIRS on Hurricane Sandy track forecasts</a:t>
            </a:r>
            <a:br>
              <a:rPr lang="en-US" dirty="0"/>
            </a:br>
            <a:endParaRPr lang="en-US" sz="1000" dirty="0"/>
          </a:p>
          <a:p>
            <a:r>
              <a:rPr lang="en-US" dirty="0"/>
              <a:t>Positive impacts from</a:t>
            </a:r>
          </a:p>
          <a:p>
            <a:pPr lvl="1"/>
            <a:r>
              <a:rPr lang="en-US" dirty="0"/>
              <a:t>Cycling</a:t>
            </a:r>
          </a:p>
          <a:p>
            <a:pPr lvl="1"/>
            <a:r>
              <a:rPr lang="en-US" dirty="0"/>
              <a:t>Hyperspectral sounder over current GOES sounder</a:t>
            </a:r>
          </a:p>
          <a:p>
            <a:pPr lvl="1"/>
            <a:r>
              <a:rPr lang="en-US" dirty="0"/>
              <a:t>Doubling observational error (retrieval</a:t>
            </a:r>
            <a:r>
              <a:rPr lang="en-US" dirty="0" smtClean="0"/>
              <a:t>)</a:t>
            </a:r>
            <a:endParaRPr lang="en-US" dirty="0"/>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39</a:t>
            </a:fld>
            <a:endParaRPr lang="en-US"/>
          </a:p>
        </p:txBody>
      </p:sp>
      <p:pic>
        <p:nvPicPr>
          <p:cNvPr id="16" name="Content Placeholder 4" descr="cyc_leo_geo-crop.pdf"/>
          <p:cNvPicPr>
            <a:picLocks noChangeAspect="1"/>
          </p:cNvPicPr>
          <p:nvPr/>
        </p:nvPicPr>
        <p:blipFill rotWithShape="1">
          <a:blip r:embed="rId3">
            <a:extLst>
              <a:ext uri="{28A0092B-C50C-407E-A947-70E740481C1C}">
                <a14:useLocalDpi xmlns:a14="http://schemas.microsoft.com/office/drawing/2010/main" val="0"/>
              </a:ext>
            </a:extLst>
          </a:blip>
          <a:srcRect l="2212" r="885"/>
          <a:stretch/>
        </p:blipFill>
        <p:spPr>
          <a:xfrm>
            <a:off x="4495800" y="4008438"/>
            <a:ext cx="4744435" cy="2316162"/>
          </a:xfrm>
          <a:prstGeom prst="rect">
            <a:avLst/>
          </a:prstGeom>
        </p:spPr>
      </p:pic>
      <p:sp>
        <p:nvSpPr>
          <p:cNvPr id="2" name="TextBox 1"/>
          <p:cNvSpPr txBox="1"/>
          <p:nvPr/>
        </p:nvSpPr>
        <p:spPr>
          <a:xfrm>
            <a:off x="7467600" y="1745665"/>
            <a:ext cx="1676400" cy="2292935"/>
          </a:xfrm>
          <a:prstGeom prst="rect">
            <a:avLst/>
          </a:prstGeom>
          <a:noFill/>
        </p:spPr>
        <p:txBody>
          <a:bodyPr wrap="square" rtlCol="0">
            <a:spAutoFit/>
          </a:bodyPr>
          <a:lstStyle/>
          <a:p>
            <a:pPr defTabSz="457200" fontAlgn="auto">
              <a:spcBef>
                <a:spcPts val="0"/>
              </a:spcBef>
              <a:spcAft>
                <a:spcPts val="0"/>
              </a:spcAft>
            </a:pPr>
            <a:r>
              <a:rPr lang="en-US" sz="1100" b="1" dirty="0">
                <a:solidFill>
                  <a:prstClr val="black"/>
                </a:solidFill>
              </a:rPr>
              <a:t>GEO AIRS has more usable observations </a:t>
            </a:r>
          </a:p>
          <a:p>
            <a:pPr marL="285750" indent="-285750" defTabSz="457200" fontAlgn="auto">
              <a:spcBef>
                <a:spcPts val="0"/>
              </a:spcBef>
              <a:spcAft>
                <a:spcPts val="0"/>
              </a:spcAft>
              <a:buFont typeface="Arial"/>
              <a:buChar char="•"/>
            </a:pPr>
            <a:r>
              <a:rPr lang="en-US" sz="1100" dirty="0">
                <a:solidFill>
                  <a:prstClr val="black"/>
                </a:solidFill>
              </a:rPr>
              <a:t>Better coverage</a:t>
            </a:r>
          </a:p>
          <a:p>
            <a:pPr marL="285750" indent="-285750" defTabSz="457200" fontAlgn="auto">
              <a:spcBef>
                <a:spcPts val="0"/>
              </a:spcBef>
              <a:spcAft>
                <a:spcPts val="0"/>
              </a:spcAft>
              <a:buFont typeface="Arial"/>
              <a:buChar char="•"/>
            </a:pPr>
            <a:r>
              <a:rPr lang="en-US" sz="1100" dirty="0">
                <a:solidFill>
                  <a:prstClr val="black"/>
                </a:solidFill>
              </a:rPr>
              <a:t>Better refresh rate</a:t>
            </a:r>
          </a:p>
          <a:p>
            <a:pPr defTabSz="457200" fontAlgn="auto">
              <a:spcBef>
                <a:spcPts val="0"/>
              </a:spcBef>
              <a:spcAft>
                <a:spcPts val="0"/>
              </a:spcAft>
            </a:pPr>
            <a:endParaRPr lang="en-US" sz="1100" b="1" dirty="0" smtClean="0">
              <a:solidFill>
                <a:prstClr val="black"/>
              </a:solidFill>
            </a:endParaRPr>
          </a:p>
          <a:p>
            <a:pPr defTabSz="457200" fontAlgn="auto">
              <a:spcBef>
                <a:spcPts val="0"/>
              </a:spcBef>
              <a:spcAft>
                <a:spcPts val="0"/>
              </a:spcAft>
            </a:pPr>
            <a:r>
              <a:rPr lang="en-US" sz="1100" b="1" dirty="0" smtClean="0">
                <a:solidFill>
                  <a:prstClr val="black"/>
                </a:solidFill>
              </a:rPr>
              <a:t>UWRTM</a:t>
            </a:r>
            <a:r>
              <a:rPr lang="en-US" sz="1100" b="1" dirty="0">
                <a:solidFill>
                  <a:prstClr val="black"/>
                </a:solidFill>
              </a:rPr>
              <a:t>: SARTA + cloudy model</a:t>
            </a:r>
          </a:p>
          <a:p>
            <a:pPr defTabSz="457200" fontAlgn="auto">
              <a:spcBef>
                <a:spcPts val="0"/>
              </a:spcBef>
              <a:spcAft>
                <a:spcPts val="0"/>
              </a:spcAft>
            </a:pPr>
            <a:endParaRPr lang="en-US" sz="1100" b="1" dirty="0">
              <a:solidFill>
                <a:prstClr val="black"/>
              </a:solidFill>
            </a:endParaRPr>
          </a:p>
          <a:p>
            <a:pPr defTabSz="457200" fontAlgn="auto">
              <a:spcBef>
                <a:spcPts val="0"/>
              </a:spcBef>
              <a:spcAft>
                <a:spcPts val="0"/>
              </a:spcAft>
            </a:pPr>
            <a:r>
              <a:rPr lang="en-US" sz="1100" b="1" dirty="0">
                <a:solidFill>
                  <a:prstClr val="black"/>
                </a:solidFill>
              </a:rPr>
              <a:t>RAOB: vertical correlative errors considered</a:t>
            </a:r>
          </a:p>
          <a:p>
            <a:pPr defTabSz="457200" fontAlgn="auto">
              <a:spcBef>
                <a:spcPts val="0"/>
              </a:spcBef>
              <a:spcAft>
                <a:spcPts val="0"/>
              </a:spcAft>
            </a:pPr>
            <a:endParaRPr lang="en-US" sz="1100" b="1" dirty="0">
              <a:solidFill>
                <a:prstClr val="black"/>
              </a:solidFill>
            </a:endParaRPr>
          </a:p>
          <a:p>
            <a:pPr defTabSz="457200" fontAlgn="auto">
              <a:spcBef>
                <a:spcPts val="0"/>
              </a:spcBef>
              <a:spcAft>
                <a:spcPts val="0"/>
              </a:spcAft>
            </a:pPr>
            <a:r>
              <a:rPr lang="en-US" sz="1100" b="1" dirty="0">
                <a:solidFill>
                  <a:prstClr val="black"/>
                </a:solidFill>
              </a:rPr>
              <a:t>Assimilate sounding retrievals of T/Q</a:t>
            </a:r>
          </a:p>
        </p:txBody>
      </p:sp>
      <p:sp>
        <p:nvSpPr>
          <p:cNvPr id="18" name="Content Placeholder 2"/>
          <p:cNvSpPr txBox="1">
            <a:spLocks/>
          </p:cNvSpPr>
          <p:nvPr/>
        </p:nvSpPr>
        <p:spPr>
          <a:xfrm>
            <a:off x="4648201" y="1524000"/>
            <a:ext cx="2819400" cy="435570"/>
          </a:xfrm>
          <a:prstGeom prst="rect">
            <a:avLst/>
          </a:prstGeom>
        </p:spPr>
        <p:txBody>
          <a:bodyPr vert="horz" lIns="91440" tIns="45720" rIns="91440" bIns="45720" rtlCol="0" anchor="ctr" anchorCtr="0">
            <a:no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ctr" defTabSz="457200" fontAlgn="auto">
              <a:spcBef>
                <a:spcPct val="0"/>
              </a:spcBef>
              <a:spcAft>
                <a:spcPts val="0"/>
              </a:spcAft>
              <a:buClr>
                <a:srgbClr val="4F81BD"/>
              </a:buClr>
              <a:buFont typeface="Arial" pitchFamily="34" charset="0"/>
              <a:buNone/>
            </a:pPr>
            <a:r>
              <a:rPr lang="en-US" sz="1100" b="1" dirty="0" smtClean="0">
                <a:solidFill>
                  <a:srgbClr val="0000FF"/>
                </a:solidFill>
                <a:ea typeface="+mj-ea"/>
                <a:cs typeface="+mj-cs"/>
              </a:rPr>
              <a:t>Synthetic observations from ECMWF T1279</a:t>
            </a:r>
            <a:endParaRPr lang="en-US" sz="1100" b="1" dirty="0">
              <a:solidFill>
                <a:srgbClr val="0000FF"/>
              </a:solidFill>
              <a:ea typeface="+mj-ea"/>
              <a:cs typeface="+mj-cs"/>
            </a:endParaRPr>
          </a:p>
        </p:txBody>
      </p:sp>
    </p:spTree>
    <p:extLst>
      <p:ext uri="{BB962C8B-B14F-4D97-AF65-F5344CB8AC3E}">
        <p14:creationId xmlns:p14="http://schemas.microsoft.com/office/powerpoint/2010/main" val="603032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685800"/>
            <a:ext cx="9144000" cy="762000"/>
          </a:xfrm>
        </p:spPr>
        <p:txBody>
          <a:bodyPr>
            <a:normAutofit fontScale="90000"/>
          </a:bodyPr>
          <a:lstStyle/>
          <a:p>
            <a:r>
              <a:rPr lang="en-US" sz="1600" b="1" dirty="0" smtClean="0"/>
              <a:t/>
            </a:r>
            <a:br>
              <a:rPr lang="en-US" sz="1600" b="1" dirty="0" smtClean="0"/>
            </a:br>
            <a:r>
              <a:rPr lang="en-US" sz="1600" b="1" dirty="0" smtClean="0"/>
              <a:t/>
            </a:r>
            <a:br>
              <a:rPr lang="en-US" sz="1600" b="1" dirty="0" smtClean="0"/>
            </a:br>
            <a:r>
              <a:rPr lang="en-US" sz="1600" b="1" dirty="0" smtClean="0"/>
              <a:t/>
            </a:r>
            <a:br>
              <a:rPr lang="en-US" sz="1600" b="1" dirty="0" smtClean="0"/>
            </a:br>
            <a:r>
              <a:rPr lang="en-US" sz="1800" b="1" dirty="0" smtClean="0"/>
              <a:t>Poster:</a:t>
            </a:r>
            <a:r>
              <a:rPr lang="en-US" sz="1800" dirty="0" smtClean="0"/>
              <a:t>  </a:t>
            </a:r>
            <a:r>
              <a:rPr lang="en-US" sz="1800" b="1" dirty="0" smtClean="0"/>
              <a:t>Testing, Troubleshooting and Integrating Changes to Joint Polar Satellite Systems (JPSS) Algorithms using Algorithm Development Library (ADL)</a:t>
            </a:r>
            <a:r>
              <a:rPr lang="en-US" sz="1600" b="1" dirty="0" smtClean="0"/>
              <a:t/>
            </a:r>
            <a:br>
              <a:rPr lang="en-US" sz="1600" b="1" dirty="0" smtClean="0"/>
            </a:br>
            <a:r>
              <a:rPr lang="en-US" sz="1300" b="1" dirty="0" err="1" smtClean="0">
                <a:solidFill>
                  <a:schemeClr val="tx1"/>
                </a:solidFill>
              </a:rPr>
              <a:t>Bigyani</a:t>
            </a:r>
            <a:r>
              <a:rPr lang="en-US" sz="1300" b="1" dirty="0" smtClean="0">
                <a:solidFill>
                  <a:schemeClr val="tx1"/>
                </a:solidFill>
              </a:rPr>
              <a:t> Das, </a:t>
            </a:r>
            <a:r>
              <a:rPr lang="en-US" sz="1300" b="1" dirty="0" err="1" smtClean="0">
                <a:solidFill>
                  <a:schemeClr val="tx1"/>
                </a:solidFill>
              </a:rPr>
              <a:t>Weizhong</a:t>
            </a:r>
            <a:r>
              <a:rPr lang="en-US" sz="1300" b="1" dirty="0" smtClean="0">
                <a:solidFill>
                  <a:schemeClr val="tx1"/>
                </a:solidFill>
              </a:rPr>
              <a:t> Chen, Marina </a:t>
            </a:r>
            <a:r>
              <a:rPr lang="en-US" sz="1300" b="1" dirty="0" err="1" smtClean="0">
                <a:solidFill>
                  <a:schemeClr val="tx1"/>
                </a:solidFill>
              </a:rPr>
              <a:t>Tsidulko</a:t>
            </a:r>
            <a:r>
              <a:rPr lang="en-US" sz="1300" b="1" dirty="0" smtClean="0">
                <a:solidFill>
                  <a:schemeClr val="tx1"/>
                </a:solidFill>
              </a:rPr>
              <a:t>, </a:t>
            </a:r>
            <a:r>
              <a:rPr lang="en-US" sz="1300" b="1" dirty="0" err="1" smtClean="0">
                <a:solidFill>
                  <a:schemeClr val="tx1"/>
                </a:solidFill>
              </a:rPr>
              <a:t>Yunhui</a:t>
            </a:r>
            <a:r>
              <a:rPr lang="en-US" sz="1300" b="1" dirty="0" smtClean="0">
                <a:solidFill>
                  <a:schemeClr val="tx1"/>
                </a:solidFill>
              </a:rPr>
              <a:t> Zhao, Valerie </a:t>
            </a:r>
            <a:r>
              <a:rPr lang="en-US" sz="1300" b="1" dirty="0" err="1" smtClean="0">
                <a:solidFill>
                  <a:schemeClr val="tx1"/>
                </a:solidFill>
              </a:rPr>
              <a:t>Mikles</a:t>
            </a:r>
            <a:r>
              <a:rPr lang="en-US" sz="1300" b="1" dirty="0" smtClean="0">
                <a:solidFill>
                  <a:schemeClr val="tx1"/>
                </a:solidFill>
              </a:rPr>
              <a:t>, Kristina </a:t>
            </a:r>
            <a:r>
              <a:rPr lang="en-US" sz="1300" b="1" dirty="0" err="1" smtClean="0">
                <a:solidFill>
                  <a:schemeClr val="tx1"/>
                </a:solidFill>
              </a:rPr>
              <a:t>Sprietzer</a:t>
            </a:r>
            <a:r>
              <a:rPr lang="en-US" sz="1300" b="1" dirty="0" smtClean="0">
                <a:solidFill>
                  <a:schemeClr val="tx1"/>
                </a:solidFill>
              </a:rPr>
              <a:t>,  </a:t>
            </a:r>
            <a:r>
              <a:rPr lang="en-US" sz="1300" b="1" dirty="0" err="1" smtClean="0">
                <a:solidFill>
                  <a:schemeClr val="tx1"/>
                </a:solidFill>
              </a:rPr>
              <a:t>Vipuli</a:t>
            </a:r>
            <a:r>
              <a:rPr lang="en-US" sz="1300" b="1" dirty="0" smtClean="0">
                <a:solidFill>
                  <a:schemeClr val="tx1"/>
                </a:solidFill>
              </a:rPr>
              <a:t> </a:t>
            </a:r>
            <a:r>
              <a:rPr lang="en-US" sz="1300" b="1" dirty="0" err="1" smtClean="0">
                <a:solidFill>
                  <a:schemeClr val="tx1"/>
                </a:solidFill>
              </a:rPr>
              <a:t>Dharmawardane</a:t>
            </a:r>
            <a:r>
              <a:rPr lang="en-US" sz="1300" b="1" dirty="0" smtClean="0">
                <a:solidFill>
                  <a:schemeClr val="tx1"/>
                </a:solidFill>
              </a:rPr>
              <a:t>, Walter Wolf</a:t>
            </a:r>
            <a:r>
              <a:rPr lang="en-US" dirty="0" smtClean="0"/>
              <a:t/>
            </a:r>
            <a:br>
              <a:rPr lang="en-US" dirty="0" smtClean="0"/>
            </a:br>
            <a:endParaRPr lang="en-US" dirty="0"/>
          </a:p>
        </p:txBody>
      </p:sp>
      <p:sp>
        <p:nvSpPr>
          <p:cNvPr id="13" name="Content Placeholder 12"/>
          <p:cNvSpPr>
            <a:spLocks noGrp="1"/>
          </p:cNvSpPr>
          <p:nvPr>
            <p:ph sz="half" idx="1"/>
          </p:nvPr>
        </p:nvSpPr>
        <p:spPr>
          <a:xfrm>
            <a:off x="152400" y="1874837"/>
            <a:ext cx="5715000" cy="4373563"/>
          </a:xfrm>
        </p:spPr>
        <p:txBody>
          <a:bodyPr>
            <a:normAutofit fontScale="55000" lnSpcReduction="20000"/>
          </a:bodyPr>
          <a:lstStyle/>
          <a:p>
            <a:r>
              <a:rPr lang="en-US" b="1" dirty="0" smtClean="0"/>
              <a:t>Eight Step Process in Algorithm Integration</a:t>
            </a:r>
          </a:p>
          <a:p>
            <a:pPr lvl="1"/>
            <a:r>
              <a:rPr lang="en-US" dirty="0" smtClean="0">
                <a:solidFill>
                  <a:srgbClr val="0000FF"/>
                </a:solidFill>
              </a:rPr>
              <a:t>Obtain ADL version from Raytheon CM</a:t>
            </a:r>
          </a:p>
          <a:p>
            <a:pPr lvl="1"/>
            <a:r>
              <a:rPr lang="en-US" dirty="0" smtClean="0">
                <a:solidFill>
                  <a:srgbClr val="0000FF"/>
                </a:solidFill>
              </a:rPr>
              <a:t>Integrate this in STAR AIT CM </a:t>
            </a:r>
          </a:p>
          <a:p>
            <a:pPr lvl="1"/>
            <a:r>
              <a:rPr lang="en-US" dirty="0" smtClean="0">
                <a:solidFill>
                  <a:srgbClr val="0000FF"/>
                </a:solidFill>
              </a:rPr>
              <a:t>Create a Test Stream</a:t>
            </a:r>
          </a:p>
          <a:p>
            <a:pPr lvl="1"/>
            <a:r>
              <a:rPr lang="en-US" dirty="0" smtClean="0">
                <a:solidFill>
                  <a:srgbClr val="0000FF"/>
                </a:solidFill>
              </a:rPr>
              <a:t>Work with the Test Stream</a:t>
            </a:r>
          </a:p>
          <a:p>
            <a:pPr lvl="1"/>
            <a:r>
              <a:rPr lang="en-US" dirty="0" smtClean="0">
                <a:solidFill>
                  <a:srgbClr val="0000FF"/>
                </a:solidFill>
              </a:rPr>
              <a:t>Create Future Emulation Scenario</a:t>
            </a:r>
          </a:p>
          <a:p>
            <a:pPr lvl="1"/>
            <a:r>
              <a:rPr lang="en-US" dirty="0" smtClean="0">
                <a:solidFill>
                  <a:srgbClr val="0000FF"/>
                </a:solidFill>
              </a:rPr>
              <a:t>Select the Golden Days</a:t>
            </a:r>
          </a:p>
          <a:p>
            <a:pPr lvl="1">
              <a:lnSpc>
                <a:spcPct val="120000"/>
              </a:lnSpc>
            </a:pPr>
            <a:r>
              <a:rPr lang="en-US" dirty="0" smtClean="0">
                <a:solidFill>
                  <a:srgbClr val="0000FF"/>
                </a:solidFill>
              </a:rPr>
              <a:t>Collect the Input Files</a:t>
            </a:r>
          </a:p>
          <a:p>
            <a:pPr lvl="1"/>
            <a:r>
              <a:rPr lang="en-US" dirty="0" smtClean="0">
                <a:solidFill>
                  <a:srgbClr val="0000FF"/>
                </a:solidFill>
              </a:rPr>
              <a:t>Build ADL and Run the Executables</a:t>
            </a:r>
          </a:p>
          <a:p>
            <a:r>
              <a:rPr lang="en-US" b="1" dirty="0" smtClean="0"/>
              <a:t>Four Step Quality Check</a:t>
            </a:r>
          </a:p>
          <a:p>
            <a:pPr lvl="1"/>
            <a:r>
              <a:rPr lang="en-US" dirty="0" smtClean="0">
                <a:solidFill>
                  <a:srgbClr val="0000FF"/>
                </a:solidFill>
              </a:rPr>
              <a:t>ADL Version Check</a:t>
            </a:r>
          </a:p>
          <a:p>
            <a:pPr lvl="1"/>
            <a:r>
              <a:rPr lang="en-US" dirty="0" smtClean="0">
                <a:solidFill>
                  <a:srgbClr val="0000FF"/>
                </a:solidFill>
              </a:rPr>
              <a:t>Science Check</a:t>
            </a:r>
          </a:p>
          <a:p>
            <a:pPr lvl="1"/>
            <a:r>
              <a:rPr lang="en-US" dirty="0" smtClean="0">
                <a:solidFill>
                  <a:srgbClr val="0000FF"/>
                </a:solidFill>
              </a:rPr>
              <a:t>Document Check</a:t>
            </a:r>
          </a:p>
          <a:p>
            <a:pPr lvl="1"/>
            <a:r>
              <a:rPr lang="en-US" dirty="0" smtClean="0">
                <a:solidFill>
                  <a:srgbClr val="0000FF"/>
                </a:solidFill>
              </a:rPr>
              <a:t>Algorithm Package Check</a:t>
            </a:r>
          </a:p>
          <a:p>
            <a:r>
              <a:rPr lang="en-US" b="1" dirty="0" smtClean="0"/>
              <a:t>Life Cycle Reviews</a:t>
            </a:r>
          </a:p>
          <a:p>
            <a:pPr lvl="1"/>
            <a:r>
              <a:rPr lang="en-US" dirty="0" smtClean="0">
                <a:solidFill>
                  <a:srgbClr val="0000FF"/>
                </a:solidFill>
              </a:rPr>
              <a:t>Technical Interchange Meeting (TIM)</a:t>
            </a:r>
          </a:p>
          <a:p>
            <a:pPr lvl="1"/>
            <a:r>
              <a:rPr lang="en-US" dirty="0" smtClean="0">
                <a:solidFill>
                  <a:srgbClr val="0000FF"/>
                </a:solidFill>
              </a:rPr>
              <a:t>Critical Design Review (CDR)</a:t>
            </a:r>
          </a:p>
          <a:p>
            <a:pPr lvl="1"/>
            <a:r>
              <a:rPr lang="en-US" dirty="0" smtClean="0">
                <a:solidFill>
                  <a:srgbClr val="0000FF"/>
                </a:solidFill>
              </a:rPr>
              <a:t>Unit Test Readiness Review (UTRR)</a:t>
            </a:r>
          </a:p>
          <a:p>
            <a:pPr lvl="1"/>
            <a:r>
              <a:rPr lang="en-US" dirty="0" smtClean="0">
                <a:solidFill>
                  <a:srgbClr val="0000FF"/>
                </a:solidFill>
              </a:rPr>
              <a:t>Delivery to DPES (DTD)</a:t>
            </a:r>
          </a:p>
          <a:p>
            <a:pPr lvl="1"/>
            <a:r>
              <a:rPr lang="en-US" dirty="0" smtClean="0">
                <a:solidFill>
                  <a:srgbClr val="0000FF"/>
                </a:solidFill>
              </a:rPr>
              <a:t>Algorithm Readiness Review (ARR)</a:t>
            </a:r>
          </a:p>
          <a:p>
            <a:pPr lvl="1">
              <a:buNone/>
            </a:pPr>
            <a:endParaRPr lang="en-US" dirty="0" smtClean="0"/>
          </a:p>
        </p:txBody>
      </p:sp>
      <p:sp>
        <p:nvSpPr>
          <p:cNvPr id="9" name="Date Placeholder 8"/>
          <p:cNvSpPr>
            <a:spLocks noGrp="1"/>
          </p:cNvSpPr>
          <p:nvPr>
            <p:ph type="dt" sz="half" idx="10"/>
          </p:nvPr>
        </p:nvSpPr>
        <p:spPr/>
        <p:txBody>
          <a:bodyPr/>
          <a:lstStyle/>
          <a:p>
            <a:r>
              <a:rPr lang="en-US" dirty="0" smtClean="0"/>
              <a:t>4-8 January 2015</a:t>
            </a:r>
            <a:endParaRPr lang="en-US" dirty="0"/>
          </a:p>
        </p:txBody>
      </p:sp>
      <p:sp>
        <p:nvSpPr>
          <p:cNvPr id="10" name="Footer Placeholder 9"/>
          <p:cNvSpPr>
            <a:spLocks noGrp="1"/>
          </p:cNvSpPr>
          <p:nvPr>
            <p:ph type="ftr" sz="quarter" idx="11"/>
          </p:nvPr>
        </p:nvSpPr>
        <p:spPr/>
        <p:txBody>
          <a:bodyPr/>
          <a:lstStyle/>
          <a:p>
            <a:r>
              <a:rPr lang="en-US" dirty="0" smtClean="0"/>
              <a:t>95th AMS Annual Meeting - Phoenix, AZ</a:t>
            </a:r>
            <a:endParaRPr lang="en-US" dirty="0"/>
          </a:p>
        </p:txBody>
      </p:sp>
      <p:sp>
        <p:nvSpPr>
          <p:cNvPr id="11" name="Slide Number Placeholder 10"/>
          <p:cNvSpPr>
            <a:spLocks noGrp="1"/>
          </p:cNvSpPr>
          <p:nvPr>
            <p:ph type="sldNum" sz="quarter" idx="12"/>
          </p:nvPr>
        </p:nvSpPr>
        <p:spPr/>
        <p:txBody>
          <a:bodyPr/>
          <a:lstStyle/>
          <a:p>
            <a:fld id="{09B8BF32-6F5A-422F-A146-B65F2B98D5BA}" type="slidenum">
              <a:rPr lang="en-US" smtClean="0"/>
              <a:pPr/>
              <a:t>4</a:t>
            </a:fld>
            <a:endParaRPr lang="en-US" dirty="0"/>
          </a:p>
        </p:txBody>
      </p:sp>
      <p:sp>
        <p:nvSpPr>
          <p:cNvPr id="15" name="TextBox 14"/>
          <p:cNvSpPr txBox="1"/>
          <p:nvPr/>
        </p:nvSpPr>
        <p:spPr>
          <a:xfrm>
            <a:off x="1905000" y="1371600"/>
            <a:ext cx="5257800" cy="307777"/>
          </a:xfrm>
          <a:prstGeom prst="rect">
            <a:avLst/>
          </a:prstGeom>
          <a:noFill/>
        </p:spPr>
        <p:txBody>
          <a:bodyPr wrap="square" rtlCol="0">
            <a:spAutoFit/>
          </a:bodyPr>
          <a:lstStyle/>
          <a:p>
            <a:pPr algn="ctr"/>
            <a:r>
              <a:rPr lang="en-US" sz="1400" b="1" dirty="0" smtClean="0">
                <a:solidFill>
                  <a:srgbClr val="0000FF"/>
                </a:solidFill>
              </a:rPr>
              <a:t>20th Conference on Satellite Meteorology and Oceanography</a:t>
            </a:r>
            <a:endParaRPr lang="en-US" sz="1400" dirty="0">
              <a:solidFill>
                <a:srgbClr val="0000FF"/>
              </a:solidFill>
            </a:endParaRPr>
          </a:p>
        </p:txBody>
      </p:sp>
      <p:graphicFrame>
        <p:nvGraphicFramePr>
          <p:cNvPr id="16" name="Diagram 15"/>
          <p:cNvGraphicFramePr/>
          <p:nvPr/>
        </p:nvGraphicFramePr>
        <p:xfrm>
          <a:off x="4343400" y="2286000"/>
          <a:ext cx="4572000" cy="378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extBox 16"/>
          <p:cNvSpPr txBox="1"/>
          <p:nvPr/>
        </p:nvSpPr>
        <p:spPr>
          <a:xfrm>
            <a:off x="4343400" y="1752600"/>
            <a:ext cx="4572000" cy="400110"/>
          </a:xfrm>
          <a:prstGeom prst="rect">
            <a:avLst/>
          </a:prstGeom>
          <a:solidFill>
            <a:srgbClr val="0070C0"/>
          </a:solidFill>
        </p:spPr>
        <p:txBody>
          <a:bodyPr wrap="square" rtlCol="0">
            <a:spAutoFit/>
          </a:bodyPr>
          <a:lstStyle/>
          <a:p>
            <a:r>
              <a:rPr lang="en-US" sz="2000" dirty="0" smtClean="0">
                <a:solidFill>
                  <a:srgbClr val="FFFF00"/>
                </a:solidFill>
              </a:rPr>
              <a:t>Life Cycle Reviews</a:t>
            </a:r>
            <a:endParaRPr lang="en-US" sz="2000" dirty="0">
              <a:solidFill>
                <a:srgbClr val="FFFF00"/>
              </a:solidFill>
            </a:endParaRPr>
          </a:p>
        </p:txBody>
      </p:sp>
      <p:sp>
        <p:nvSpPr>
          <p:cNvPr id="21" name="TextBox 20"/>
          <p:cNvSpPr txBox="1"/>
          <p:nvPr/>
        </p:nvSpPr>
        <p:spPr>
          <a:xfrm>
            <a:off x="5181600" y="6019800"/>
            <a:ext cx="2819400" cy="430887"/>
          </a:xfrm>
          <a:prstGeom prst="rect">
            <a:avLst/>
          </a:prstGeom>
          <a:noFill/>
        </p:spPr>
        <p:txBody>
          <a:bodyPr wrap="square" rtlCol="0">
            <a:spAutoFit/>
          </a:bodyPr>
          <a:lstStyle/>
          <a:p>
            <a:r>
              <a:rPr lang="en-US" sz="1100" b="1" dirty="0" smtClean="0"/>
              <a:t>AIT:</a:t>
            </a:r>
            <a:r>
              <a:rPr lang="en-US" sz="1100" dirty="0" smtClean="0"/>
              <a:t> Algorithm Integration Team</a:t>
            </a:r>
          </a:p>
          <a:p>
            <a:r>
              <a:rPr lang="en-US" sz="1100" b="1" dirty="0" smtClean="0"/>
              <a:t>DPES: </a:t>
            </a:r>
            <a:r>
              <a:rPr lang="en-US" sz="1100" dirty="0" smtClean="0"/>
              <a:t>Data Products Engineering Services</a:t>
            </a:r>
            <a:endParaRPr lang="en-US" sz="1100" dirty="0"/>
          </a:p>
        </p:txBody>
      </p:sp>
    </p:spTree>
    <p:extLst>
      <p:ext uri="{BB962C8B-B14F-4D97-AF65-F5344CB8AC3E}">
        <p14:creationId xmlns:p14="http://schemas.microsoft.com/office/powerpoint/2010/main" val="38040574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5680" y="838200"/>
            <a:ext cx="9144000" cy="457200"/>
          </a:xfrm>
        </p:spPr>
        <p:txBody>
          <a:bodyPr>
            <a:noAutofit/>
          </a:bodyPr>
          <a:lstStyle/>
          <a:p>
            <a:r>
              <a:rPr lang="en-US" sz="2400" b="1" dirty="0" smtClean="0"/>
              <a:t>Impact Analysis of LEO </a:t>
            </a:r>
            <a:r>
              <a:rPr lang="en-US" sz="2400" b="1" dirty="0" err="1" smtClean="0"/>
              <a:t>Hyperspectral</a:t>
            </a:r>
            <a:r>
              <a:rPr lang="en-US" sz="2400" b="1" dirty="0" smtClean="0"/>
              <a:t> Sensor IFOV size on the next generation NWP model forecast performance</a:t>
            </a:r>
            <a:br>
              <a:rPr lang="en-US" sz="2400" b="1" dirty="0" smtClean="0"/>
            </a:br>
            <a:endParaRPr lang="en-US" sz="2400" b="1" dirty="0"/>
          </a:p>
        </p:txBody>
      </p:sp>
      <p:sp>
        <p:nvSpPr>
          <p:cNvPr id="13" name="Content Placeholder 12"/>
          <p:cNvSpPr>
            <a:spLocks noGrp="1"/>
          </p:cNvSpPr>
          <p:nvPr>
            <p:ph sz="half" idx="1"/>
          </p:nvPr>
        </p:nvSpPr>
        <p:spPr>
          <a:xfrm>
            <a:off x="0" y="1905000"/>
            <a:ext cx="3962400" cy="4525963"/>
          </a:xfrm>
        </p:spPr>
        <p:txBody>
          <a:bodyPr>
            <a:noAutofit/>
          </a:bodyPr>
          <a:lstStyle/>
          <a:p>
            <a:pPr marL="571500" indent="-571500" algn="just">
              <a:buFont typeface="Arial"/>
              <a:buChar char="•"/>
            </a:pPr>
            <a:r>
              <a:rPr lang="en-US" sz="1400" b="1" dirty="0" smtClean="0">
                <a:latin typeface="+mj-lt"/>
              </a:rPr>
              <a:t>To assess the impact obtained from assimilation of next generation </a:t>
            </a:r>
            <a:r>
              <a:rPr lang="en-US" sz="1400" b="1" dirty="0" err="1" smtClean="0">
                <a:latin typeface="+mj-lt"/>
              </a:rPr>
              <a:t>CrIS</a:t>
            </a:r>
            <a:r>
              <a:rPr lang="en-US" sz="1400" b="1" dirty="0" smtClean="0">
                <a:latin typeface="+mj-lt"/>
              </a:rPr>
              <a:t> observations with increased spatial resolution in a high resolution global mode. </a:t>
            </a:r>
          </a:p>
          <a:p>
            <a:pPr marL="571500" indent="-571500" algn="just">
              <a:buFont typeface="Arial"/>
              <a:buChar char="•"/>
            </a:pPr>
            <a:r>
              <a:rPr lang="en-US" sz="1400" b="1" dirty="0" smtClean="0">
                <a:latin typeface="+mj-lt"/>
              </a:rPr>
              <a:t>G5NR, OSSE, GFS T1534</a:t>
            </a:r>
          </a:p>
          <a:p>
            <a:pPr marL="571500" indent="-571500">
              <a:buFont typeface="Arial"/>
              <a:buChar char="•"/>
            </a:pPr>
            <a:r>
              <a:rPr lang="en-US" sz="1400" b="1" dirty="0" smtClean="0">
                <a:latin typeface="+mj-lt"/>
              </a:rPr>
              <a:t>Conventional data – surface observations, </a:t>
            </a:r>
            <a:r>
              <a:rPr lang="en-US" sz="1400" b="1" dirty="0" err="1" smtClean="0">
                <a:latin typeface="+mj-lt"/>
              </a:rPr>
              <a:t>rawinsondes</a:t>
            </a:r>
            <a:r>
              <a:rPr lang="en-US" sz="1400" b="1" dirty="0" smtClean="0">
                <a:latin typeface="+mj-lt"/>
              </a:rPr>
              <a:t>, aircraft and GPSRO</a:t>
            </a:r>
          </a:p>
          <a:p>
            <a:pPr marL="571500" indent="-571500" algn="just">
              <a:buFont typeface="Arial"/>
              <a:buChar char="•"/>
            </a:pPr>
            <a:r>
              <a:rPr lang="en-US" sz="1400" b="1" dirty="0" smtClean="0">
                <a:latin typeface="+mj-lt"/>
              </a:rPr>
              <a:t>Satellite radiances from current observing system </a:t>
            </a:r>
          </a:p>
          <a:p>
            <a:pPr marL="971550" lvl="1" indent="-571500" algn="just">
              <a:buFont typeface="Arial"/>
              <a:buChar char="•"/>
            </a:pPr>
            <a:r>
              <a:rPr lang="en-US" sz="1400" b="1" dirty="0" smtClean="0">
                <a:latin typeface="+mj-lt"/>
              </a:rPr>
              <a:t>Flying </a:t>
            </a:r>
            <a:r>
              <a:rPr lang="en-US" sz="1400" b="1" dirty="0">
                <a:latin typeface="+mj-lt"/>
              </a:rPr>
              <a:t>satellites in the </a:t>
            </a:r>
            <a:r>
              <a:rPr lang="en-US" sz="1400" b="1" dirty="0" smtClean="0">
                <a:latin typeface="+mj-lt"/>
              </a:rPr>
              <a:t>simulated atmosphere </a:t>
            </a:r>
          </a:p>
          <a:p>
            <a:pPr marL="971550" lvl="1" indent="-571500" algn="just">
              <a:buFont typeface="Arial"/>
              <a:buChar char="•"/>
            </a:pPr>
            <a:r>
              <a:rPr lang="en-US" sz="1400" b="1" dirty="0" smtClean="0">
                <a:latin typeface="+mj-lt"/>
              </a:rPr>
              <a:t>Orbit simulator developed </a:t>
            </a:r>
            <a:r>
              <a:rPr lang="en-US" sz="1400" b="1" dirty="0">
                <a:latin typeface="+mj-lt"/>
              </a:rPr>
              <a:t>- Generate sensor geometry use in radiance simulation for any given set of start and end time. See Figure </a:t>
            </a:r>
            <a:r>
              <a:rPr lang="en-US" sz="1400" b="1" dirty="0" smtClean="0">
                <a:latin typeface="+mj-lt"/>
              </a:rPr>
              <a:t>1 </a:t>
            </a:r>
            <a:r>
              <a:rPr lang="en-US" sz="1400" b="1" dirty="0">
                <a:latin typeface="+mj-lt"/>
              </a:rPr>
              <a:t>for  comparison between real and simulation</a:t>
            </a:r>
            <a:r>
              <a:rPr lang="en-US" sz="1400" b="1" dirty="0" smtClean="0">
                <a:latin typeface="+mj-lt"/>
              </a:rPr>
              <a:t>.</a:t>
            </a:r>
            <a:endParaRPr lang="en-US" sz="1400" dirty="0" smtClean="0">
              <a:latin typeface="+mj-lt"/>
            </a:endParaRPr>
          </a:p>
          <a:p>
            <a:r>
              <a:rPr lang="en-US" sz="1400" b="1" dirty="0" smtClean="0">
                <a:latin typeface="+mj-lt"/>
              </a:rPr>
              <a:t>OSSE Progress in Figure 2</a:t>
            </a:r>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dirty="0" smtClean="0"/>
              <a:t>95th AMS Annual Meeting - Phoenix, AZ</a:t>
            </a:r>
            <a:endParaRPr lang="en-US" dirty="0"/>
          </a:p>
        </p:txBody>
      </p:sp>
      <p:sp>
        <p:nvSpPr>
          <p:cNvPr id="11" name="Slide Number Placeholder 10"/>
          <p:cNvSpPr>
            <a:spLocks noGrp="1"/>
          </p:cNvSpPr>
          <p:nvPr>
            <p:ph type="sldNum" sz="quarter" idx="12"/>
          </p:nvPr>
        </p:nvSpPr>
        <p:spPr/>
        <p:txBody>
          <a:bodyPr/>
          <a:lstStyle/>
          <a:p>
            <a:fld id="{09B8BF32-6F5A-422F-A146-B65F2B98D5BA}" type="slidenum">
              <a:rPr lang="en-US" smtClean="0"/>
              <a:t>40</a:t>
            </a:fld>
            <a:endParaRPr lang="en-US"/>
          </a:p>
        </p:txBody>
      </p:sp>
      <p:graphicFrame>
        <p:nvGraphicFramePr>
          <p:cNvPr id="16" name="Content Placeholder 15"/>
          <p:cNvGraphicFramePr>
            <a:graphicFrameLocks noGrp="1"/>
          </p:cNvGraphicFramePr>
          <p:nvPr>
            <p:ph sz="half" idx="2"/>
            <p:extLst>
              <p:ext uri="{D42A27DB-BD31-4B8C-83A1-F6EECF244321}">
                <p14:modId xmlns:p14="http://schemas.microsoft.com/office/powerpoint/2010/main" val="4252856572"/>
              </p:ext>
            </p:extLst>
          </p:nvPr>
        </p:nvGraphicFramePr>
        <p:xfrm>
          <a:off x="4114800" y="4343400"/>
          <a:ext cx="4876800" cy="2333095"/>
        </p:xfrm>
        <a:graphic>
          <a:graphicData uri="http://schemas.openxmlformats.org/drawingml/2006/chart">
            <c:chart xmlns:c="http://schemas.openxmlformats.org/drawingml/2006/chart" xmlns:r="http://schemas.openxmlformats.org/officeDocument/2006/relationships" r:id="rId2"/>
          </a:graphicData>
        </a:graphic>
      </p:graphicFrame>
      <p:grpSp>
        <p:nvGrpSpPr>
          <p:cNvPr id="41" name="Group 40"/>
          <p:cNvGrpSpPr/>
          <p:nvPr/>
        </p:nvGrpSpPr>
        <p:grpSpPr>
          <a:xfrm>
            <a:off x="4114800" y="1771521"/>
            <a:ext cx="4800600" cy="2376353"/>
            <a:chOff x="17983200" y="17373600"/>
            <a:chExt cx="19875194" cy="10561564"/>
          </a:xfrm>
        </p:grpSpPr>
        <p:grpSp>
          <p:nvGrpSpPr>
            <p:cNvPr id="42" name="Group 41"/>
            <p:cNvGrpSpPr/>
            <p:nvPr/>
          </p:nvGrpSpPr>
          <p:grpSpPr>
            <a:xfrm>
              <a:off x="17983200" y="17413288"/>
              <a:ext cx="6741906" cy="4123511"/>
              <a:chOff x="17754600" y="17413288"/>
              <a:chExt cx="6741906" cy="4123511"/>
            </a:xfrm>
          </p:grpSpPr>
          <p:pic>
            <p:nvPicPr>
              <p:cNvPr id="58" name="Picture 57" descr="AMSU-A_NOAA15_comparison.png"/>
              <p:cNvPicPr>
                <a:picLocks noChangeAspect="1"/>
              </p:cNvPicPr>
              <p:nvPr/>
            </p:nvPicPr>
            <p:blipFill rotWithShape="1">
              <a:blip r:embed="rId3" cstate="print">
                <a:extLst>
                  <a:ext uri="{28A0092B-C50C-407E-A947-70E740481C1C}">
                    <a14:useLocalDpi xmlns:a14="http://schemas.microsoft.com/office/drawing/2010/main" val="0"/>
                  </a:ext>
                </a:extLst>
              </a:blip>
              <a:srcRect l="11924" t="26195" r="10216" b="31652"/>
              <a:stretch/>
            </p:blipFill>
            <p:spPr>
              <a:xfrm>
                <a:off x="17754600" y="17413288"/>
                <a:ext cx="6652700" cy="4084847"/>
              </a:xfrm>
              <a:prstGeom prst="rect">
                <a:avLst/>
              </a:prstGeom>
            </p:spPr>
          </p:pic>
          <p:sp>
            <p:nvSpPr>
              <p:cNvPr id="59" name="TextBox 58"/>
              <p:cNvSpPr txBox="1"/>
              <p:nvPr/>
            </p:nvSpPr>
            <p:spPr>
              <a:xfrm>
                <a:off x="18705307" y="21259800"/>
                <a:ext cx="5791199" cy="276999"/>
              </a:xfrm>
              <a:prstGeom prst="rect">
                <a:avLst/>
              </a:prstGeom>
              <a:noFill/>
            </p:spPr>
            <p:txBody>
              <a:bodyPr wrap="square" rtlCol="0">
                <a:spAutoFit/>
              </a:bodyPr>
              <a:lstStyle/>
              <a:p>
                <a:pPr algn="ctr"/>
                <a:r>
                  <a:rPr lang="en-US" sz="1200" dirty="0" smtClean="0"/>
                  <a:t>NOAA-15 AMSU-A</a:t>
                </a:r>
                <a:endParaRPr lang="en-US" sz="1200" dirty="0"/>
              </a:p>
            </p:txBody>
          </p:sp>
        </p:grpSp>
        <p:grpSp>
          <p:nvGrpSpPr>
            <p:cNvPr id="43" name="Group 42"/>
            <p:cNvGrpSpPr/>
            <p:nvPr/>
          </p:nvGrpSpPr>
          <p:grpSpPr>
            <a:xfrm>
              <a:off x="25984200" y="21825590"/>
              <a:ext cx="4618169" cy="6109574"/>
              <a:chOff x="25984200" y="21825590"/>
              <a:chExt cx="4618169" cy="6109574"/>
            </a:xfrm>
          </p:grpSpPr>
          <p:pic>
            <p:nvPicPr>
              <p:cNvPr id="56" name="Picture 55" descr="CrIS_comparison_new_1.png"/>
              <p:cNvPicPr>
                <a:picLocks noChangeAspect="1"/>
              </p:cNvPicPr>
              <p:nvPr/>
            </p:nvPicPr>
            <p:blipFill rotWithShape="1">
              <a:blip r:embed="rId4" cstate="print">
                <a:extLst>
                  <a:ext uri="{28A0092B-C50C-407E-A947-70E740481C1C}">
                    <a14:useLocalDpi xmlns:a14="http://schemas.microsoft.com/office/drawing/2010/main" val="0"/>
                  </a:ext>
                </a:extLst>
              </a:blip>
              <a:srcRect l="25038" t="15529" r="11153" b="18303"/>
              <a:stretch/>
            </p:blipFill>
            <p:spPr>
              <a:xfrm>
                <a:off x="25984200" y="21825590"/>
                <a:ext cx="4284854" cy="5042002"/>
              </a:xfrm>
              <a:prstGeom prst="rect">
                <a:avLst/>
              </a:prstGeom>
            </p:spPr>
          </p:pic>
          <p:sp>
            <p:nvSpPr>
              <p:cNvPr id="57" name="TextBox 56"/>
              <p:cNvSpPr txBox="1"/>
              <p:nvPr/>
            </p:nvSpPr>
            <p:spPr>
              <a:xfrm>
                <a:off x="26602626" y="26704057"/>
                <a:ext cx="3999743" cy="1231107"/>
              </a:xfrm>
              <a:prstGeom prst="rect">
                <a:avLst/>
              </a:prstGeom>
              <a:noFill/>
            </p:spPr>
            <p:txBody>
              <a:bodyPr wrap="square" rtlCol="0">
                <a:spAutoFit/>
              </a:bodyPr>
              <a:lstStyle/>
              <a:p>
                <a:pPr algn="ctr"/>
                <a:r>
                  <a:rPr lang="en-US" sz="1200" dirty="0" smtClean="0"/>
                  <a:t>S-NPP </a:t>
                </a:r>
                <a:r>
                  <a:rPr lang="en-US" sz="1200" dirty="0" err="1" smtClean="0"/>
                  <a:t>CrIS</a:t>
                </a:r>
                <a:endParaRPr lang="en-US" sz="1200" dirty="0"/>
              </a:p>
            </p:txBody>
          </p:sp>
        </p:grpSp>
        <p:grpSp>
          <p:nvGrpSpPr>
            <p:cNvPr id="44" name="Group 43"/>
            <p:cNvGrpSpPr/>
            <p:nvPr/>
          </p:nvGrpSpPr>
          <p:grpSpPr>
            <a:xfrm>
              <a:off x="31656145" y="17390370"/>
              <a:ext cx="6202249" cy="4174230"/>
              <a:chOff x="31656145" y="17390370"/>
              <a:chExt cx="6202249" cy="4174230"/>
            </a:xfrm>
          </p:grpSpPr>
          <p:pic>
            <p:nvPicPr>
              <p:cNvPr id="54" name="Picture 53" descr="IASI_MetopA_comparison_new.png"/>
              <p:cNvPicPr>
                <a:picLocks noChangeAspect="1"/>
              </p:cNvPicPr>
              <p:nvPr/>
            </p:nvPicPr>
            <p:blipFill rotWithShape="1">
              <a:blip r:embed="rId5" cstate="print">
                <a:extLst>
                  <a:ext uri="{28A0092B-C50C-407E-A947-70E740481C1C}">
                    <a14:useLocalDpi xmlns:a14="http://schemas.microsoft.com/office/drawing/2010/main" val="0"/>
                  </a:ext>
                </a:extLst>
              </a:blip>
              <a:srcRect l="11299" t="24990" r="9646" b="25781"/>
              <a:stretch/>
            </p:blipFill>
            <p:spPr>
              <a:xfrm>
                <a:off x="31656145" y="17390370"/>
                <a:ext cx="5910455" cy="4174230"/>
              </a:xfrm>
              <a:prstGeom prst="rect">
                <a:avLst/>
              </a:prstGeom>
            </p:spPr>
          </p:pic>
          <p:sp>
            <p:nvSpPr>
              <p:cNvPr id="55" name="TextBox 54"/>
              <p:cNvSpPr txBox="1"/>
              <p:nvPr/>
            </p:nvSpPr>
            <p:spPr>
              <a:xfrm>
                <a:off x="32098367" y="21269980"/>
                <a:ext cx="5760027" cy="276999"/>
              </a:xfrm>
              <a:prstGeom prst="rect">
                <a:avLst/>
              </a:prstGeom>
              <a:noFill/>
            </p:spPr>
            <p:txBody>
              <a:bodyPr wrap="square" rtlCol="0">
                <a:spAutoFit/>
              </a:bodyPr>
              <a:lstStyle/>
              <a:p>
                <a:pPr algn="ctr"/>
                <a:r>
                  <a:rPr lang="en-US" sz="1200" dirty="0" smtClean="0"/>
                  <a:t>METOP-A IASI</a:t>
                </a:r>
                <a:endParaRPr lang="en-US" sz="1200" dirty="0"/>
              </a:p>
            </p:txBody>
          </p:sp>
        </p:grpSp>
        <p:grpSp>
          <p:nvGrpSpPr>
            <p:cNvPr id="45" name="Group 44"/>
            <p:cNvGrpSpPr/>
            <p:nvPr/>
          </p:nvGrpSpPr>
          <p:grpSpPr>
            <a:xfrm>
              <a:off x="31952268" y="22161398"/>
              <a:ext cx="5385732" cy="5626777"/>
              <a:chOff x="31952268" y="22161398"/>
              <a:chExt cx="5385732" cy="5626777"/>
            </a:xfrm>
          </p:grpSpPr>
          <p:pic>
            <p:nvPicPr>
              <p:cNvPr id="52" name="Picture 51" descr="AIRS_comparison_new.png"/>
              <p:cNvPicPr>
                <a:picLocks noChangeAspect="1"/>
              </p:cNvPicPr>
              <p:nvPr/>
            </p:nvPicPr>
            <p:blipFill rotWithShape="1">
              <a:blip r:embed="rId6" cstate="print">
                <a:extLst>
                  <a:ext uri="{28A0092B-C50C-407E-A947-70E740481C1C}">
                    <a14:useLocalDpi xmlns:a14="http://schemas.microsoft.com/office/drawing/2010/main" val="0"/>
                  </a:ext>
                </a:extLst>
              </a:blip>
              <a:srcRect l="10695" t="17844" r="9102" b="20988"/>
              <a:stretch/>
            </p:blipFill>
            <p:spPr>
              <a:xfrm>
                <a:off x="31952268" y="22161398"/>
                <a:ext cx="5385732" cy="4661002"/>
              </a:xfrm>
              <a:prstGeom prst="rect">
                <a:avLst/>
              </a:prstGeom>
            </p:spPr>
          </p:pic>
          <p:sp>
            <p:nvSpPr>
              <p:cNvPr id="53" name="TextBox 52"/>
              <p:cNvSpPr txBox="1"/>
              <p:nvPr/>
            </p:nvSpPr>
            <p:spPr>
              <a:xfrm>
                <a:off x="32179767" y="26680179"/>
                <a:ext cx="5110766" cy="1107996"/>
              </a:xfrm>
              <a:prstGeom prst="rect">
                <a:avLst/>
              </a:prstGeom>
              <a:noFill/>
            </p:spPr>
            <p:txBody>
              <a:bodyPr wrap="square" rtlCol="0">
                <a:spAutoFit/>
              </a:bodyPr>
              <a:lstStyle/>
              <a:p>
                <a:pPr algn="ctr"/>
                <a:r>
                  <a:rPr lang="en-US" sz="1200" dirty="0" smtClean="0"/>
                  <a:t>AQUA AIRS</a:t>
                </a:r>
                <a:endParaRPr lang="en-US" sz="1200" dirty="0"/>
              </a:p>
            </p:txBody>
          </p:sp>
        </p:grpSp>
        <p:grpSp>
          <p:nvGrpSpPr>
            <p:cNvPr id="46" name="Group 45"/>
            <p:cNvGrpSpPr/>
            <p:nvPr/>
          </p:nvGrpSpPr>
          <p:grpSpPr>
            <a:xfrm>
              <a:off x="17983200" y="22336780"/>
              <a:ext cx="6457994" cy="4696599"/>
              <a:chOff x="32156400" y="17983200"/>
              <a:chExt cx="6457994" cy="4696599"/>
            </a:xfrm>
          </p:grpSpPr>
          <p:pic>
            <p:nvPicPr>
              <p:cNvPr id="50" name="Picture 49" descr="ATMS_comparison.png"/>
              <p:cNvPicPr>
                <a:picLocks noChangeAspect="1"/>
              </p:cNvPicPr>
              <p:nvPr/>
            </p:nvPicPr>
            <p:blipFill rotWithShape="1">
              <a:blip r:embed="rId7" cstate="print">
                <a:extLst>
                  <a:ext uri="{28A0092B-C50C-407E-A947-70E740481C1C}">
                    <a14:useLocalDpi xmlns:a14="http://schemas.microsoft.com/office/drawing/2010/main" val="0"/>
                  </a:ext>
                </a:extLst>
              </a:blip>
              <a:srcRect l="10051" t="24692" r="9329" b="24862"/>
              <a:stretch/>
            </p:blipFill>
            <p:spPr>
              <a:xfrm>
                <a:off x="32156400" y="17983200"/>
                <a:ext cx="6457994" cy="4582952"/>
              </a:xfrm>
              <a:prstGeom prst="rect">
                <a:avLst/>
              </a:prstGeom>
            </p:spPr>
          </p:pic>
          <p:sp>
            <p:nvSpPr>
              <p:cNvPr id="51" name="TextBox 50"/>
              <p:cNvSpPr txBox="1"/>
              <p:nvPr/>
            </p:nvSpPr>
            <p:spPr>
              <a:xfrm>
                <a:off x="33375600" y="22402800"/>
                <a:ext cx="4114800" cy="276999"/>
              </a:xfrm>
              <a:prstGeom prst="rect">
                <a:avLst/>
              </a:prstGeom>
              <a:noFill/>
            </p:spPr>
            <p:txBody>
              <a:bodyPr wrap="square" rtlCol="0">
                <a:spAutoFit/>
              </a:bodyPr>
              <a:lstStyle/>
              <a:p>
                <a:pPr algn="ctr"/>
                <a:r>
                  <a:rPr lang="en-US" sz="1200" dirty="0" smtClean="0"/>
                  <a:t>S-NPP ATMS</a:t>
                </a:r>
                <a:endParaRPr lang="en-US" sz="1200" dirty="0"/>
              </a:p>
            </p:txBody>
          </p:sp>
        </p:grpSp>
        <p:grpSp>
          <p:nvGrpSpPr>
            <p:cNvPr id="47" name="Group 46"/>
            <p:cNvGrpSpPr/>
            <p:nvPr/>
          </p:nvGrpSpPr>
          <p:grpSpPr>
            <a:xfrm>
              <a:off x="24536400" y="17373600"/>
              <a:ext cx="7186129" cy="4157123"/>
              <a:chOff x="19507200" y="28027849"/>
              <a:chExt cx="7186129" cy="4157123"/>
            </a:xfrm>
          </p:grpSpPr>
          <p:pic>
            <p:nvPicPr>
              <p:cNvPr id="48" name="Picture 47" descr="MHS_NOAA18_comparison.png"/>
              <p:cNvPicPr>
                <a:picLocks noChangeAspect="1"/>
              </p:cNvPicPr>
              <p:nvPr/>
            </p:nvPicPr>
            <p:blipFill rotWithShape="1">
              <a:blip r:embed="rId8" cstate="print">
                <a:extLst>
                  <a:ext uri="{28A0092B-C50C-407E-A947-70E740481C1C}">
                    <a14:useLocalDpi xmlns:a14="http://schemas.microsoft.com/office/drawing/2010/main" val="0"/>
                  </a:ext>
                </a:extLst>
              </a:blip>
              <a:srcRect l="8441" t="26797" r="7456" b="30599"/>
              <a:stretch/>
            </p:blipFill>
            <p:spPr>
              <a:xfrm>
                <a:off x="19507200" y="28027849"/>
                <a:ext cx="7186129" cy="4128551"/>
              </a:xfrm>
              <a:prstGeom prst="rect">
                <a:avLst/>
              </a:prstGeom>
            </p:spPr>
          </p:pic>
          <p:sp>
            <p:nvSpPr>
              <p:cNvPr id="49" name="TextBox 48"/>
              <p:cNvSpPr txBox="1"/>
              <p:nvPr/>
            </p:nvSpPr>
            <p:spPr>
              <a:xfrm>
                <a:off x="19627961" y="31907973"/>
                <a:ext cx="6781800" cy="276999"/>
              </a:xfrm>
              <a:prstGeom prst="rect">
                <a:avLst/>
              </a:prstGeom>
              <a:noFill/>
            </p:spPr>
            <p:txBody>
              <a:bodyPr wrap="square" rtlCol="0">
                <a:spAutoFit/>
              </a:bodyPr>
              <a:lstStyle/>
              <a:p>
                <a:pPr algn="ctr"/>
                <a:r>
                  <a:rPr lang="en-US" sz="1200" dirty="0" smtClean="0"/>
                  <a:t>NOAA-18 MHS</a:t>
                </a:r>
                <a:endParaRPr lang="en-US" sz="1200" dirty="0"/>
              </a:p>
            </p:txBody>
          </p:sp>
        </p:grpSp>
      </p:grpSp>
      <p:sp>
        <p:nvSpPr>
          <p:cNvPr id="60" name="Text Box 10"/>
          <p:cNvSpPr txBox="1">
            <a:spLocks noChangeArrowheads="1"/>
          </p:cNvSpPr>
          <p:nvPr/>
        </p:nvSpPr>
        <p:spPr bwMode="auto">
          <a:xfrm>
            <a:off x="304800" y="1143000"/>
            <a:ext cx="8540268" cy="27699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121917" tIns="60958" rIns="121917" bIns="60958">
            <a:spAutoFit/>
          </a:bodyPr>
          <a:lstStyle>
            <a:lvl1pPr defTabSz="4389438" eaLnBrk="0" hangingPunct="0">
              <a:defRPr>
                <a:solidFill>
                  <a:schemeClr val="tx1"/>
                </a:solidFill>
                <a:latin typeface="Arial" charset="0"/>
                <a:ea typeface="ＭＳ Ｐゴシック" charset="0"/>
              </a:defRPr>
            </a:lvl1pPr>
            <a:lvl2pPr marL="742950" indent="-285750" defTabSz="4389438" eaLnBrk="0" hangingPunct="0">
              <a:defRPr>
                <a:solidFill>
                  <a:schemeClr val="tx1"/>
                </a:solidFill>
                <a:latin typeface="Arial" charset="0"/>
                <a:ea typeface="ＭＳ Ｐゴシック" charset="0"/>
              </a:defRPr>
            </a:lvl2pPr>
            <a:lvl3pPr marL="1143000" indent="-228600" defTabSz="4389438" eaLnBrk="0" hangingPunct="0">
              <a:defRPr>
                <a:solidFill>
                  <a:schemeClr val="tx1"/>
                </a:solidFill>
                <a:latin typeface="Arial" charset="0"/>
                <a:ea typeface="ＭＳ Ｐゴシック" charset="0"/>
              </a:defRPr>
            </a:lvl3pPr>
            <a:lvl4pPr marL="1600200" indent="-228600" defTabSz="4389438" eaLnBrk="0" hangingPunct="0">
              <a:defRPr>
                <a:solidFill>
                  <a:schemeClr val="tx1"/>
                </a:solidFill>
                <a:latin typeface="Arial" charset="0"/>
                <a:ea typeface="ＭＳ Ｐゴシック" charset="0"/>
              </a:defRPr>
            </a:lvl4pPr>
            <a:lvl5pPr marL="2057400" indent="-228600" defTabSz="4389438" eaLnBrk="0" hangingPunct="0">
              <a:defRPr>
                <a:solidFill>
                  <a:schemeClr val="tx1"/>
                </a:solidFill>
                <a:latin typeface="Arial" charset="0"/>
                <a:ea typeface="ＭＳ Ｐゴシック" charset="0"/>
              </a:defRPr>
            </a:lvl5pPr>
            <a:lvl6pPr marL="2514600" indent="-228600" defTabSz="4389438" eaLnBrk="0" fontAlgn="base" hangingPunct="0">
              <a:spcBef>
                <a:spcPct val="0"/>
              </a:spcBef>
              <a:spcAft>
                <a:spcPct val="0"/>
              </a:spcAft>
              <a:defRPr>
                <a:solidFill>
                  <a:schemeClr val="tx1"/>
                </a:solidFill>
                <a:latin typeface="Arial" charset="0"/>
                <a:ea typeface="ＭＳ Ｐゴシック" charset="0"/>
              </a:defRPr>
            </a:lvl6pPr>
            <a:lvl7pPr marL="2971800" indent="-228600" defTabSz="4389438" eaLnBrk="0" fontAlgn="base" hangingPunct="0">
              <a:spcBef>
                <a:spcPct val="0"/>
              </a:spcBef>
              <a:spcAft>
                <a:spcPct val="0"/>
              </a:spcAft>
              <a:defRPr>
                <a:solidFill>
                  <a:schemeClr val="tx1"/>
                </a:solidFill>
                <a:latin typeface="Arial" charset="0"/>
                <a:ea typeface="ＭＳ Ｐゴシック" charset="0"/>
              </a:defRPr>
            </a:lvl7pPr>
            <a:lvl8pPr marL="3429000" indent="-228600" defTabSz="4389438" eaLnBrk="0" fontAlgn="base" hangingPunct="0">
              <a:spcBef>
                <a:spcPct val="0"/>
              </a:spcBef>
              <a:spcAft>
                <a:spcPct val="0"/>
              </a:spcAft>
              <a:defRPr>
                <a:solidFill>
                  <a:schemeClr val="tx1"/>
                </a:solidFill>
                <a:latin typeface="Arial" charset="0"/>
                <a:ea typeface="ＭＳ Ｐゴシック" charset="0"/>
              </a:defRPr>
            </a:lvl8pPr>
            <a:lvl9pPr marL="3886200" indent="-228600" defTabSz="4389438"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1000" dirty="0">
                <a:latin typeface="Calibri" charset="0"/>
                <a:cs typeface="Calibri" charset="0"/>
              </a:rPr>
              <a:t>Agnes </a:t>
            </a:r>
            <a:r>
              <a:rPr lang="en-US" sz="1000" dirty="0" smtClean="0">
                <a:latin typeface="Calibri" charset="0"/>
                <a:cs typeface="Calibri" charset="0"/>
              </a:rPr>
              <a:t>Lim</a:t>
            </a:r>
            <a:r>
              <a:rPr lang="en-US" sz="1000" baseline="30000" dirty="0" smtClean="0">
                <a:latin typeface="Calibri" charset="0"/>
                <a:cs typeface="Calibri" charset="0"/>
              </a:rPr>
              <a:t>1</a:t>
            </a:r>
            <a:r>
              <a:rPr lang="en-US" sz="1000" dirty="0" smtClean="0">
                <a:latin typeface="Calibri" charset="0"/>
                <a:cs typeface="Calibri" charset="0"/>
              </a:rPr>
              <a:t>, James Jung</a:t>
            </a:r>
            <a:r>
              <a:rPr lang="en-US" sz="1000" baseline="30000" dirty="0" smtClean="0">
                <a:latin typeface="Calibri" charset="0"/>
                <a:cs typeface="Calibri" charset="0"/>
              </a:rPr>
              <a:t>1</a:t>
            </a:r>
            <a:r>
              <a:rPr lang="en-US" sz="1000" dirty="0" smtClean="0">
                <a:latin typeface="Calibri" charset="0"/>
                <a:cs typeface="Calibri" charset="0"/>
              </a:rPr>
              <a:t>, Allen Huang</a:t>
            </a:r>
            <a:r>
              <a:rPr lang="en-US" sz="1000" baseline="30000" dirty="0" smtClean="0">
                <a:latin typeface="Calibri" charset="0"/>
                <a:cs typeface="Calibri" charset="0"/>
              </a:rPr>
              <a:t>1</a:t>
            </a:r>
            <a:r>
              <a:rPr lang="en-US" sz="1000" dirty="0" smtClean="0">
                <a:latin typeface="Calibri" charset="0"/>
                <a:cs typeface="Calibri" charset="0"/>
              </a:rPr>
              <a:t>, Zhenglong Li</a:t>
            </a:r>
            <a:r>
              <a:rPr lang="en-US" sz="1000" baseline="30000" dirty="0" smtClean="0">
                <a:latin typeface="Calibri" charset="0"/>
                <a:cs typeface="Calibri" charset="0"/>
              </a:rPr>
              <a:t>1</a:t>
            </a:r>
            <a:r>
              <a:rPr lang="en-US" sz="1000" dirty="0" smtClean="0">
                <a:latin typeface="Calibri" charset="0"/>
                <a:cs typeface="Calibri" charset="0"/>
              </a:rPr>
              <a:t>, Jack Woollen</a:t>
            </a:r>
            <a:r>
              <a:rPr lang="en-US" sz="1000" baseline="30000" dirty="0" smtClean="0">
                <a:latin typeface="Calibri" charset="0"/>
                <a:cs typeface="Calibri" charset="0"/>
              </a:rPr>
              <a:t>2</a:t>
            </a:r>
            <a:r>
              <a:rPr lang="en-US" sz="1000" dirty="0" smtClean="0">
                <a:latin typeface="Calibri" charset="0"/>
                <a:cs typeface="Calibri" charset="0"/>
              </a:rPr>
              <a:t>, Greg Quinn</a:t>
            </a:r>
            <a:r>
              <a:rPr lang="en-US" sz="1000" baseline="30000" dirty="0" smtClean="0">
                <a:latin typeface="Calibri" charset="0"/>
                <a:cs typeface="Calibri" charset="0"/>
              </a:rPr>
              <a:t>1</a:t>
            </a:r>
            <a:r>
              <a:rPr lang="en-US" sz="1000" dirty="0" smtClean="0">
                <a:latin typeface="Calibri" charset="0"/>
                <a:cs typeface="Calibri" charset="0"/>
              </a:rPr>
              <a:t>, Fred Nagle</a:t>
            </a:r>
            <a:r>
              <a:rPr lang="en-US" sz="1000" baseline="30000" dirty="0" smtClean="0">
                <a:latin typeface="Calibri" charset="0"/>
                <a:cs typeface="Calibri" charset="0"/>
              </a:rPr>
              <a:t>1</a:t>
            </a:r>
            <a:r>
              <a:rPr lang="en-US" sz="1000" dirty="0" smtClean="0">
                <a:latin typeface="Calibri" charset="0"/>
                <a:cs typeface="Calibri" charset="0"/>
              </a:rPr>
              <a:t>, Jason Otkin</a:t>
            </a:r>
            <a:r>
              <a:rPr lang="en-US" sz="1000" baseline="30000" dirty="0" smtClean="0">
                <a:latin typeface="Calibri" charset="0"/>
                <a:cs typeface="Calibri" charset="0"/>
              </a:rPr>
              <a:t>1</a:t>
            </a:r>
            <a:r>
              <a:rPr lang="en-US" sz="1000" dirty="0" smtClean="0">
                <a:latin typeface="Calibri" charset="0"/>
                <a:cs typeface="Calibri" charset="0"/>
              </a:rPr>
              <a:t> and Mitch Goldberg</a:t>
            </a:r>
            <a:r>
              <a:rPr lang="en-US" sz="1000" baseline="30000" dirty="0" smtClean="0">
                <a:latin typeface="Calibri" charset="0"/>
                <a:cs typeface="Calibri" charset="0"/>
              </a:rPr>
              <a:t>3</a:t>
            </a:r>
            <a:endParaRPr lang="en-US" sz="1000" baseline="30000" dirty="0">
              <a:latin typeface="Calibri" charset="0"/>
              <a:cs typeface="Calibri" charset="0"/>
            </a:endParaRPr>
          </a:p>
        </p:txBody>
      </p:sp>
      <p:sp>
        <p:nvSpPr>
          <p:cNvPr id="61" name="TextBox 57"/>
          <p:cNvSpPr txBox="1">
            <a:spLocks noChangeArrowheads="1"/>
          </p:cNvSpPr>
          <p:nvPr/>
        </p:nvSpPr>
        <p:spPr bwMode="auto">
          <a:xfrm>
            <a:off x="838200" y="1320969"/>
            <a:ext cx="7467600" cy="5078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742950" indent="-742950"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indent="0" algn="ctr" eaLnBrk="1" hangingPunct="1"/>
            <a:r>
              <a:rPr lang="en-US" sz="900" dirty="0" smtClean="0">
                <a:latin typeface="Calibri"/>
                <a:cs typeface="Calibri"/>
              </a:rPr>
              <a:t>1. Cooperative </a:t>
            </a:r>
            <a:r>
              <a:rPr lang="en-US" sz="900" dirty="0">
                <a:latin typeface="Calibri"/>
                <a:cs typeface="Calibri"/>
              </a:rPr>
              <a:t>Institute for Meteorological Satellite </a:t>
            </a:r>
            <a:r>
              <a:rPr lang="en-US" sz="900" dirty="0" smtClean="0">
                <a:latin typeface="Calibri"/>
                <a:cs typeface="Calibri"/>
              </a:rPr>
              <a:t>Studies</a:t>
            </a:r>
          </a:p>
          <a:p>
            <a:pPr marL="0" indent="0" algn="ctr" eaLnBrk="1" hangingPunct="1"/>
            <a:r>
              <a:rPr lang="en-US" sz="900" dirty="0" smtClean="0">
                <a:latin typeface="Calibri"/>
                <a:cs typeface="Calibri"/>
              </a:rPr>
              <a:t>2. IMSG/NOAA/NCEP/EMC</a:t>
            </a:r>
          </a:p>
          <a:p>
            <a:pPr marL="0" indent="0" algn="ctr" eaLnBrk="1" hangingPunct="1"/>
            <a:r>
              <a:rPr lang="en-US" sz="900" dirty="0" smtClean="0">
                <a:latin typeface="Calibri"/>
                <a:cs typeface="Calibri"/>
              </a:rPr>
              <a:t> 3. NOAA/</a:t>
            </a:r>
            <a:r>
              <a:rPr lang="en-US" sz="900" dirty="0">
                <a:latin typeface="Calibri"/>
                <a:cs typeface="Calibri"/>
              </a:rPr>
              <a:t>JPSS Program Science Office Joint Polar Satellite System National Oceanic and Atmospheric Administration </a:t>
            </a:r>
          </a:p>
        </p:txBody>
      </p:sp>
      <p:sp>
        <p:nvSpPr>
          <p:cNvPr id="2" name="Rectangle 1"/>
          <p:cNvSpPr/>
          <p:nvPr/>
        </p:nvSpPr>
        <p:spPr>
          <a:xfrm>
            <a:off x="4038600" y="4114800"/>
            <a:ext cx="4876800" cy="430887"/>
          </a:xfrm>
          <a:prstGeom prst="rect">
            <a:avLst/>
          </a:prstGeom>
        </p:spPr>
        <p:txBody>
          <a:bodyPr wrap="square">
            <a:spAutoFit/>
          </a:bodyPr>
          <a:lstStyle/>
          <a:p>
            <a:r>
              <a:rPr lang="en-US" sz="1100" b="1" dirty="0"/>
              <a:t>Figure </a:t>
            </a:r>
            <a:r>
              <a:rPr lang="en-US" sz="1100" b="1" dirty="0" smtClean="0"/>
              <a:t>1 Comparison </a:t>
            </a:r>
            <a:r>
              <a:rPr lang="en-US" sz="1100" b="1" dirty="0"/>
              <a:t>of Simulated satellite orbits (</a:t>
            </a:r>
            <a:r>
              <a:rPr lang="en-US" sz="1100" b="1" dirty="0">
                <a:solidFill>
                  <a:srgbClr val="FF0000"/>
                </a:solidFill>
              </a:rPr>
              <a:t>red</a:t>
            </a:r>
            <a:r>
              <a:rPr lang="en-US" sz="1100" b="1" dirty="0"/>
              <a:t>) and real satellite orbits (</a:t>
            </a:r>
            <a:r>
              <a:rPr lang="en-US" sz="1100" b="1" dirty="0">
                <a:solidFill>
                  <a:srgbClr val="0000FF"/>
                </a:solidFill>
              </a:rPr>
              <a:t>blue</a:t>
            </a:r>
            <a:r>
              <a:rPr lang="en-US" sz="1100" b="1" dirty="0"/>
              <a:t>) valid for the same start and end time</a:t>
            </a:r>
            <a:endParaRPr lang="en-US" sz="1100" dirty="0"/>
          </a:p>
        </p:txBody>
      </p:sp>
      <p:sp>
        <p:nvSpPr>
          <p:cNvPr id="3" name="TextBox 2"/>
          <p:cNvSpPr txBox="1"/>
          <p:nvPr/>
        </p:nvSpPr>
        <p:spPr>
          <a:xfrm>
            <a:off x="6400800" y="6477000"/>
            <a:ext cx="1752600" cy="261610"/>
          </a:xfrm>
          <a:prstGeom prst="rect">
            <a:avLst/>
          </a:prstGeom>
          <a:noFill/>
        </p:spPr>
        <p:txBody>
          <a:bodyPr wrap="square" rtlCol="0">
            <a:spAutoFit/>
          </a:bodyPr>
          <a:lstStyle/>
          <a:p>
            <a:r>
              <a:rPr lang="en-US" sz="1100" b="1" dirty="0" smtClean="0"/>
              <a:t>Figure 2 OSSE Progress</a:t>
            </a:r>
            <a:endParaRPr lang="en-US" sz="1100" b="1" dirty="0"/>
          </a:p>
        </p:txBody>
      </p:sp>
    </p:spTree>
    <p:extLst>
      <p:ext uri="{BB962C8B-B14F-4D97-AF65-F5344CB8AC3E}">
        <p14:creationId xmlns:p14="http://schemas.microsoft.com/office/powerpoint/2010/main" val="11205821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fontScale="90000"/>
          </a:bodyPr>
          <a:lstStyle/>
          <a:p>
            <a:r>
              <a:rPr lang="en-US" sz="2800" b="1" dirty="0">
                <a:solidFill>
                  <a:srgbClr val="FF0000"/>
                </a:solidFill>
              </a:rPr>
              <a:t>The use of Blogs, Twitter and YouTube for outreach at </a:t>
            </a:r>
            <a:r>
              <a:rPr lang="en-US" sz="2800" b="1" dirty="0" smtClean="0">
                <a:solidFill>
                  <a:srgbClr val="FF0000"/>
                </a:solidFill>
              </a:rPr>
              <a:t>CIMSS</a:t>
            </a:r>
            <a:r>
              <a:rPr lang="en-US" sz="2800" b="1" dirty="0" smtClean="0"/>
              <a:t/>
            </a:r>
            <a:br>
              <a:rPr lang="en-US" sz="2800" b="1" dirty="0" smtClean="0"/>
            </a:br>
            <a:r>
              <a:rPr lang="en-US" sz="2800" b="1" dirty="0" smtClean="0"/>
              <a:t>Scott S. Lindstrom and A. Scott </a:t>
            </a:r>
            <a:r>
              <a:rPr lang="en-US" sz="2800" b="1" dirty="0" err="1" smtClean="0"/>
              <a:t>Bachmeier</a:t>
            </a:r>
            <a:endParaRPr lang="en-US" sz="2800" dirty="0"/>
          </a:p>
        </p:txBody>
      </p:sp>
      <p:sp>
        <p:nvSpPr>
          <p:cNvPr id="13" name="Content Placeholder 12"/>
          <p:cNvSpPr>
            <a:spLocks noGrp="1"/>
          </p:cNvSpPr>
          <p:nvPr>
            <p:ph sz="half" idx="1"/>
          </p:nvPr>
        </p:nvSpPr>
        <p:spPr>
          <a:xfrm>
            <a:off x="152400" y="1874837"/>
            <a:ext cx="4419600" cy="4525963"/>
          </a:xfrm>
        </p:spPr>
        <p:txBody>
          <a:bodyPr>
            <a:normAutofit fontScale="85000" lnSpcReduction="10000"/>
          </a:bodyPr>
          <a:lstStyle/>
          <a:p>
            <a:r>
              <a:rPr lang="en-US" dirty="0" smtClean="0"/>
              <a:t>Blogging aligns with CIMSS’ goal of outreach/education</a:t>
            </a:r>
          </a:p>
          <a:p>
            <a:pPr lvl="1"/>
            <a:r>
              <a:rPr lang="en-US" dirty="0" smtClean="0"/>
              <a:t>Demonstrate the utility of satellite data in understanding the atmosphere</a:t>
            </a:r>
          </a:p>
          <a:p>
            <a:pPr lvl="1"/>
            <a:r>
              <a:rPr lang="en-US" dirty="0" smtClean="0"/>
              <a:t>Demonstrate the utility of CIMSS-produced Satellite products</a:t>
            </a:r>
          </a:p>
          <a:p>
            <a:r>
              <a:rPr lang="en-US" dirty="0" smtClean="0"/>
              <a:t>Blogging and Tweeting are complementary</a:t>
            </a:r>
          </a:p>
          <a:p>
            <a:pPr lvl="1"/>
            <a:r>
              <a:rPr lang="en-US" dirty="0" smtClean="0"/>
              <a:t>Tweet about the presence of a new blog post</a:t>
            </a:r>
          </a:p>
          <a:p>
            <a:pPr lvl="1"/>
            <a:r>
              <a:rPr lang="en-US" dirty="0" smtClean="0"/>
              <a:t>Tweet if there’s not enough information for a full-blown blog post</a:t>
            </a:r>
            <a:endParaRPr lang="en-US" dirty="0"/>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41</a:t>
            </a:fld>
            <a:endParaRPr lang="en-US"/>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3505200"/>
            <a:ext cx="3127727" cy="3124200"/>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1844040"/>
            <a:ext cx="3127726" cy="3124200"/>
          </a:xfrm>
          <a:prstGeom prst="rect">
            <a:avLst/>
          </a:prstGeom>
        </p:spPr>
      </p:pic>
      <p:sp>
        <p:nvSpPr>
          <p:cNvPr id="3" name="TextBox 2"/>
          <p:cNvSpPr txBox="1"/>
          <p:nvPr/>
        </p:nvSpPr>
        <p:spPr>
          <a:xfrm>
            <a:off x="4661287" y="6052066"/>
            <a:ext cx="4257640" cy="369332"/>
          </a:xfrm>
          <a:prstGeom prst="rect">
            <a:avLst/>
          </a:prstGeom>
          <a:solidFill>
            <a:schemeClr val="accent2"/>
          </a:solidFill>
        </p:spPr>
        <p:txBody>
          <a:bodyPr wrap="none" rtlCol="0">
            <a:spAutoFit/>
          </a:bodyPr>
          <a:lstStyle/>
          <a:p>
            <a:r>
              <a:rPr lang="en-US" dirty="0" smtClean="0"/>
              <a:t>This tweet takes you to the blog post above</a:t>
            </a:r>
            <a:endParaRPr lang="en-US" dirty="0"/>
          </a:p>
        </p:txBody>
      </p:sp>
      <p:cxnSp>
        <p:nvCxnSpPr>
          <p:cNvPr id="5" name="Straight Arrow Connector 4"/>
          <p:cNvCxnSpPr/>
          <p:nvPr/>
        </p:nvCxnSpPr>
        <p:spPr>
          <a:xfrm flipV="1">
            <a:off x="6934200" y="5562600"/>
            <a:ext cx="420863" cy="489466"/>
          </a:xfrm>
          <a:prstGeom prst="straightConnector1">
            <a:avLst/>
          </a:prstGeom>
          <a:ln w="412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6626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838200"/>
            <a:ext cx="9144000" cy="838200"/>
          </a:xfrm>
        </p:spPr>
        <p:txBody>
          <a:bodyPr>
            <a:normAutofit fontScale="90000"/>
          </a:bodyPr>
          <a:lstStyle/>
          <a:p>
            <a:r>
              <a:rPr lang="en-US" sz="2400" b="1" dirty="0"/>
              <a:t>Recalibrating HIRS Sensors to </a:t>
            </a:r>
            <a:r>
              <a:rPr lang="en-US" sz="2400" b="1" dirty="0" smtClean="0"/>
              <a:t>Produce </a:t>
            </a:r>
            <a:r>
              <a:rPr lang="en-US" sz="2400" b="1" dirty="0"/>
              <a:t>30 </a:t>
            </a:r>
            <a:r>
              <a:rPr lang="en-US" sz="2400" b="1" dirty="0" smtClean="0"/>
              <a:t>years of </a:t>
            </a:r>
            <a:r>
              <a:rPr lang="en-US" sz="2400" b="1" dirty="0"/>
              <a:t>Radiance Measurements Useful for Cloud and Moisture Trend Analysis</a:t>
            </a:r>
            <a:r>
              <a:rPr lang="en-US" sz="2400" dirty="0"/>
              <a:t/>
            </a:r>
            <a:br>
              <a:rPr lang="en-US" sz="2400" dirty="0"/>
            </a:br>
            <a:r>
              <a:rPr lang="en-US" sz="2400" i="1" dirty="0"/>
              <a:t>W. P. </a:t>
            </a:r>
            <a:r>
              <a:rPr lang="en-US" sz="2400" i="1" dirty="0" err="1" smtClean="0"/>
              <a:t>Menzel</a:t>
            </a:r>
            <a:r>
              <a:rPr lang="en-US" sz="2400" i="1" dirty="0" smtClean="0"/>
              <a:t>, </a:t>
            </a:r>
            <a:r>
              <a:rPr lang="en-US" sz="2400" i="1" dirty="0"/>
              <a:t>E. </a:t>
            </a:r>
            <a:r>
              <a:rPr lang="en-US" sz="2400" i="1" dirty="0" err="1" smtClean="0"/>
              <a:t>Borbas</a:t>
            </a:r>
            <a:r>
              <a:rPr lang="en-US" sz="2400" i="1" dirty="0" smtClean="0"/>
              <a:t> </a:t>
            </a:r>
            <a:r>
              <a:rPr lang="en-US" sz="2400" i="1" dirty="0"/>
              <a:t>, R. </a:t>
            </a:r>
            <a:r>
              <a:rPr lang="en-US" sz="2400" i="1" dirty="0" smtClean="0"/>
              <a:t>Frey, </a:t>
            </a:r>
            <a:r>
              <a:rPr lang="en-US" sz="2400" i="1" dirty="0"/>
              <a:t>C. </a:t>
            </a:r>
            <a:r>
              <a:rPr lang="en-US" sz="2400" i="1" dirty="0" smtClean="0"/>
              <a:t>Cao, </a:t>
            </a:r>
            <a:r>
              <a:rPr lang="en-US" sz="2400" i="1" dirty="0"/>
              <a:t>R. </a:t>
            </a:r>
            <a:r>
              <a:rPr lang="en-US" sz="2400" i="1" dirty="0" smtClean="0"/>
              <a:t>Chen, N</a:t>
            </a:r>
            <a:r>
              <a:rPr lang="en-US" sz="2400" i="1" dirty="0"/>
              <a:t>. </a:t>
            </a:r>
            <a:r>
              <a:rPr lang="en-US" sz="2400" i="1" dirty="0" err="1" smtClean="0"/>
              <a:t>Bearson</a:t>
            </a:r>
            <a:r>
              <a:rPr lang="en-US" sz="2400" i="1" dirty="0" smtClean="0"/>
              <a:t>, </a:t>
            </a:r>
            <a:r>
              <a:rPr lang="en-US" sz="2400" i="1" dirty="0"/>
              <a:t>and B. </a:t>
            </a:r>
            <a:r>
              <a:rPr lang="en-US" sz="2400" i="1" dirty="0" smtClean="0"/>
              <a:t>Baum</a:t>
            </a:r>
            <a:r>
              <a:rPr lang="en-US" sz="2400" i="1" dirty="0"/>
              <a:t/>
            </a:r>
            <a:br>
              <a:rPr lang="en-US" sz="2400" i="1" dirty="0"/>
            </a:br>
            <a:endParaRPr lang="en-US" sz="2400" i="1" dirty="0"/>
          </a:p>
        </p:txBody>
      </p:sp>
      <p:sp>
        <p:nvSpPr>
          <p:cNvPr id="13" name="Content Placeholder 12"/>
          <p:cNvSpPr>
            <a:spLocks noGrp="1"/>
          </p:cNvSpPr>
          <p:nvPr>
            <p:ph sz="half" idx="1"/>
          </p:nvPr>
        </p:nvSpPr>
        <p:spPr/>
        <p:txBody>
          <a:bodyPr>
            <a:normAutofit fontScale="85000" lnSpcReduction="10000"/>
          </a:bodyPr>
          <a:lstStyle/>
          <a:p>
            <a:r>
              <a:rPr lang="en-US" dirty="0" smtClean="0"/>
              <a:t>Recalibration</a:t>
            </a:r>
          </a:p>
          <a:p>
            <a:pPr lvl="1"/>
            <a:r>
              <a:rPr lang="en-US" dirty="0" smtClean="0"/>
              <a:t>Recalibration using IASI and SNOs offers new opportunity for climate worthy record</a:t>
            </a:r>
          </a:p>
          <a:p>
            <a:r>
              <a:rPr lang="en-US" dirty="0" smtClean="0"/>
              <a:t>H2O Trends</a:t>
            </a:r>
          </a:p>
          <a:p>
            <a:pPr lvl="1"/>
            <a:r>
              <a:rPr lang="en-US" dirty="0" smtClean="0"/>
              <a:t>Separation into day before &amp; after noon and night before &amp; after midnight mitigates effects of orbit drift on trends</a:t>
            </a:r>
          </a:p>
          <a:p>
            <a:pPr lvl="1"/>
            <a:r>
              <a:rPr lang="en-US" dirty="0" smtClean="0"/>
              <a:t>Seasonal </a:t>
            </a:r>
            <a:r>
              <a:rPr lang="en-US" dirty="0"/>
              <a:t>TPW cycle is strongest in northern mid-latitudes and weakest in </a:t>
            </a:r>
            <a:r>
              <a:rPr lang="en-US" dirty="0" smtClean="0"/>
              <a:t>tropics</a:t>
            </a:r>
          </a:p>
          <a:p>
            <a:pPr lvl="1"/>
            <a:r>
              <a:rPr lang="en-US" dirty="0"/>
              <a:t>La Nina decrease in tropical TPW evident in all sensor trends</a:t>
            </a:r>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42</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784132"/>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descr="C:\PaulMenzel\Dropbox\4q13\HIRS CTP TPW Reprocessing\timeseries_TPWanomaly_Daytime_HIRS_N17_shift_3bands_smooth.png"/>
          <p:cNvPicPr>
            <a:picLocks noChangeAspect="1" noChangeArrowheads="1"/>
          </p:cNvPicPr>
          <p:nvPr/>
        </p:nvPicPr>
        <p:blipFill rotWithShape="1">
          <a:blip r:embed="rId3">
            <a:extLst>
              <a:ext uri="{28A0092B-C50C-407E-A947-70E740481C1C}">
                <a14:useLocalDpi xmlns:a14="http://schemas.microsoft.com/office/drawing/2010/main" val="0"/>
              </a:ext>
            </a:extLst>
          </a:blip>
          <a:srcRect l="6397" t="4461" r="4347" b="67826"/>
          <a:stretch/>
        </p:blipFill>
        <p:spPr bwMode="auto">
          <a:xfrm>
            <a:off x="4419600" y="5181600"/>
            <a:ext cx="4692868" cy="14688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361654" y="5410200"/>
            <a:ext cx="1401346" cy="369332"/>
          </a:xfrm>
          <a:prstGeom prst="rect">
            <a:avLst/>
          </a:prstGeom>
          <a:noFill/>
        </p:spPr>
        <p:txBody>
          <a:bodyPr wrap="none" rtlCol="0">
            <a:spAutoFit/>
          </a:bodyPr>
          <a:lstStyle/>
          <a:p>
            <a:r>
              <a:rPr lang="en-US" dirty="0" smtClean="0"/>
              <a:t>2008 La Nina</a:t>
            </a:r>
            <a:endParaRPr lang="en-US" dirty="0"/>
          </a:p>
        </p:txBody>
      </p:sp>
      <p:sp>
        <p:nvSpPr>
          <p:cNvPr id="4" name="TextBox 3"/>
          <p:cNvSpPr txBox="1"/>
          <p:nvPr/>
        </p:nvSpPr>
        <p:spPr>
          <a:xfrm>
            <a:off x="4708634" y="5878823"/>
            <a:ext cx="1995226" cy="598177"/>
          </a:xfrm>
          <a:prstGeom prst="rect">
            <a:avLst/>
          </a:prstGeom>
          <a:noFill/>
        </p:spPr>
        <p:txBody>
          <a:bodyPr wrap="none" rtlCol="0">
            <a:spAutoFit/>
          </a:bodyPr>
          <a:lstStyle/>
          <a:p>
            <a:pPr>
              <a:lnSpc>
                <a:spcPts val="1300"/>
              </a:lnSpc>
            </a:pPr>
            <a:r>
              <a:rPr lang="en-US" sz="1400" dirty="0">
                <a:solidFill>
                  <a:schemeClr val="accent1"/>
                </a:solidFill>
              </a:rPr>
              <a:t>Blue - Tropics</a:t>
            </a:r>
          </a:p>
          <a:p>
            <a:pPr>
              <a:lnSpc>
                <a:spcPts val="1300"/>
              </a:lnSpc>
            </a:pPr>
            <a:r>
              <a:rPr lang="en-US" sz="1400" dirty="0" smtClean="0">
                <a:solidFill>
                  <a:srgbClr val="00B050"/>
                </a:solidFill>
              </a:rPr>
              <a:t>Green – Northern </a:t>
            </a:r>
            <a:r>
              <a:rPr lang="en-US" sz="1400" dirty="0" err="1" smtClean="0">
                <a:solidFill>
                  <a:srgbClr val="00B050"/>
                </a:solidFill>
              </a:rPr>
              <a:t>Midlat</a:t>
            </a:r>
            <a:endParaRPr lang="en-US" sz="1400" dirty="0" smtClean="0">
              <a:solidFill>
                <a:srgbClr val="00B050"/>
              </a:solidFill>
            </a:endParaRPr>
          </a:p>
          <a:p>
            <a:pPr>
              <a:lnSpc>
                <a:spcPts val="1300"/>
              </a:lnSpc>
            </a:pPr>
            <a:r>
              <a:rPr lang="en-US" sz="1400" dirty="0" smtClean="0">
                <a:solidFill>
                  <a:srgbClr val="FF0000"/>
                </a:solidFill>
              </a:rPr>
              <a:t>Red – Southern </a:t>
            </a:r>
            <a:r>
              <a:rPr lang="en-US" sz="1400" dirty="0" err="1" smtClean="0">
                <a:solidFill>
                  <a:srgbClr val="FF0000"/>
                </a:solidFill>
              </a:rPr>
              <a:t>Midlat</a:t>
            </a:r>
            <a:endParaRPr lang="en-US" sz="1400" dirty="0" smtClean="0">
              <a:solidFill>
                <a:srgbClr val="FF0000"/>
              </a:solidFill>
            </a:endParaRPr>
          </a:p>
        </p:txBody>
      </p:sp>
      <p:sp>
        <p:nvSpPr>
          <p:cNvPr id="14" name="TextBox 13"/>
          <p:cNvSpPr txBox="1"/>
          <p:nvPr/>
        </p:nvSpPr>
        <p:spPr>
          <a:xfrm>
            <a:off x="1752600" y="1538756"/>
            <a:ext cx="5933997" cy="369332"/>
          </a:xfrm>
          <a:prstGeom prst="rect">
            <a:avLst/>
          </a:prstGeom>
          <a:noFill/>
        </p:spPr>
        <p:txBody>
          <a:bodyPr wrap="none" rtlCol="0">
            <a:spAutoFit/>
          </a:bodyPr>
          <a:lstStyle/>
          <a:p>
            <a:r>
              <a:rPr lang="en-US" b="1" dirty="0"/>
              <a:t>Session 1B: Satellite Climate Data Records and Applications I</a:t>
            </a:r>
            <a:endParaRPr lang="en-US" dirty="0"/>
          </a:p>
        </p:txBody>
      </p:sp>
      <p:sp>
        <p:nvSpPr>
          <p:cNvPr id="17" name="Footer Placeholder 9"/>
          <p:cNvSpPr>
            <a:spLocks noGrp="1"/>
          </p:cNvSpPr>
          <p:nvPr>
            <p:ph type="ftr" sz="quarter" idx="11"/>
          </p:nvPr>
        </p:nvSpPr>
        <p:spPr>
          <a:xfrm>
            <a:off x="3124200" y="6492875"/>
            <a:ext cx="2895600" cy="365125"/>
          </a:xfrm>
        </p:spPr>
        <p:txBody>
          <a:bodyPr/>
          <a:lstStyle/>
          <a:p>
            <a:r>
              <a:rPr lang="en-US" dirty="0" smtClean="0"/>
              <a:t>95th AMS Annual Meeting - Phoenix, AZ</a:t>
            </a:r>
            <a:endParaRPr lang="en-US" dirty="0"/>
          </a:p>
        </p:txBody>
      </p:sp>
    </p:spTree>
    <p:extLst>
      <p:ext uri="{BB962C8B-B14F-4D97-AF65-F5344CB8AC3E}">
        <p14:creationId xmlns:p14="http://schemas.microsoft.com/office/powerpoint/2010/main" val="1456974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685800"/>
            <a:ext cx="9144000" cy="990600"/>
          </a:xfrm>
        </p:spPr>
        <p:txBody>
          <a:bodyPr anchor="t">
            <a:normAutofit fontScale="90000"/>
          </a:bodyPr>
          <a:lstStyle/>
          <a:p>
            <a:r>
              <a:rPr lang="en-US" dirty="0" smtClean="0"/>
              <a:t>GOES-R Education Proving Ground</a:t>
            </a:r>
            <a:br>
              <a:rPr lang="en-US" dirty="0" smtClean="0"/>
            </a:br>
            <a:r>
              <a:rPr lang="en-US" sz="2000" b="1" dirty="0" smtClean="0"/>
              <a:t>Margaret </a:t>
            </a:r>
            <a:r>
              <a:rPr lang="en-US" sz="2000" b="1" dirty="0"/>
              <a:t>Mooney</a:t>
            </a:r>
            <a:r>
              <a:rPr lang="en-US" sz="2000" dirty="0"/>
              <a:t>,</a:t>
            </a:r>
            <a:r>
              <a:rPr lang="en-US" sz="2000" i="1" dirty="0"/>
              <a:t> </a:t>
            </a:r>
            <a:r>
              <a:rPr lang="en-US" sz="2000" i="1" dirty="0" err="1"/>
              <a:t>CIMSS</a:t>
            </a:r>
            <a:r>
              <a:rPr lang="en-US" sz="2000" i="1" dirty="0"/>
              <a:t>/Univ. of Wisconsin, Madison, WI</a:t>
            </a:r>
            <a:r>
              <a:rPr lang="en-US" sz="2000" dirty="0"/>
              <a:t>; and T. J. </a:t>
            </a:r>
            <a:r>
              <a:rPr lang="en-US" sz="2000" dirty="0" err="1"/>
              <a:t>Schmit</a:t>
            </a:r>
            <a:r>
              <a:rPr lang="en-US" sz="2000" dirty="0"/>
              <a:t> and S. Ackerman</a:t>
            </a:r>
            <a:r>
              <a:rPr lang="en-US" dirty="0"/>
              <a:t/>
            </a:r>
            <a:br>
              <a:rPr lang="en-US" dirty="0"/>
            </a:br>
            <a:endParaRPr lang="en-US" dirty="0"/>
          </a:p>
        </p:txBody>
      </p:sp>
      <p:sp>
        <p:nvSpPr>
          <p:cNvPr id="13" name="Content Placeholder 12"/>
          <p:cNvSpPr>
            <a:spLocks noGrp="1"/>
          </p:cNvSpPr>
          <p:nvPr>
            <p:ph sz="half" idx="1"/>
          </p:nvPr>
        </p:nvSpPr>
        <p:spPr>
          <a:xfrm>
            <a:off x="152400" y="1676400"/>
            <a:ext cx="4572000" cy="4525963"/>
          </a:xfrm>
        </p:spPr>
        <p:txBody>
          <a:bodyPr>
            <a:normAutofit/>
          </a:bodyPr>
          <a:lstStyle/>
          <a:p>
            <a:r>
              <a:rPr lang="en-US" dirty="0" smtClean="0"/>
              <a:t>GOES-R Education Proving Oral Presentation </a:t>
            </a:r>
            <a:r>
              <a:rPr lang="en-US" sz="2000" dirty="0" smtClean="0"/>
              <a:t>(M. Mooney)</a:t>
            </a:r>
          </a:p>
          <a:p>
            <a:pPr lvl="1"/>
            <a:r>
              <a:rPr lang="en-US" sz="2000" dirty="0"/>
              <a:t>https://ams.confex.com/ams/95Annual/webprogram/Paper267662.htmlSub </a:t>
            </a:r>
            <a:r>
              <a:rPr lang="en-US" sz="2000" dirty="0" smtClean="0"/>
              <a:t>result 2</a:t>
            </a:r>
            <a:endParaRPr lang="en-US" sz="2000" dirty="0"/>
          </a:p>
          <a:p>
            <a:r>
              <a:rPr lang="en-US" dirty="0"/>
              <a:t>SOS </a:t>
            </a:r>
            <a:r>
              <a:rPr lang="en-US" dirty="0" smtClean="0"/>
              <a:t>video </a:t>
            </a:r>
          </a:p>
          <a:p>
            <a:pPr lvl="1"/>
            <a:r>
              <a:rPr lang="en-US" dirty="0" smtClean="0"/>
              <a:t>Debuted at AMS </a:t>
            </a:r>
            <a:r>
              <a:rPr lang="en-US" dirty="0"/>
              <a:t>2015 </a:t>
            </a:r>
            <a:endParaRPr lang="en-US" dirty="0" smtClean="0"/>
          </a:p>
          <a:p>
            <a:pPr lvl="1"/>
            <a:r>
              <a:rPr lang="en-US" dirty="0" smtClean="0"/>
              <a:t>Distributed to the entire   SOS Network via CIMSS  EarthNow Blog (OED </a:t>
            </a:r>
            <a:r>
              <a:rPr lang="en-US" dirty="0"/>
              <a:t>grant) </a:t>
            </a:r>
            <a:r>
              <a:rPr lang="en-US" sz="1900" dirty="0">
                <a:hlinkClick r:id="rId2"/>
              </a:rPr>
              <a:t>http://sphere.ssec.wisc.edu/goes-r/</a:t>
            </a:r>
            <a:endParaRPr lang="en-US" sz="1900" dirty="0"/>
          </a:p>
          <a:p>
            <a:pPr lvl="1"/>
            <a:endParaRPr lang="en-US" dirty="0"/>
          </a:p>
        </p:txBody>
      </p:sp>
      <p:sp>
        <p:nvSpPr>
          <p:cNvPr id="9" name="Date Placeholder 8"/>
          <p:cNvSpPr>
            <a:spLocks noGrp="1"/>
          </p:cNvSpPr>
          <p:nvPr>
            <p:ph type="dt" sz="half" idx="10"/>
          </p:nvPr>
        </p:nvSpPr>
        <p:spPr/>
        <p:txBody>
          <a:bodyPr/>
          <a:lstStyle/>
          <a:p>
            <a:r>
              <a:rPr lang="en-US" dirty="0" smtClean="0"/>
              <a:t>4-8 January 2015</a:t>
            </a:r>
            <a:endParaRPr lang="en-US" dirty="0"/>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43</a:t>
            </a:fld>
            <a:endParaRPr lang="en-US" dirty="0"/>
          </a:p>
        </p:txBody>
      </p:sp>
      <p:pic>
        <p:nvPicPr>
          <p:cNvPr id="3" name="Content Placeholder 2"/>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11036"/>
          <a:stretch/>
        </p:blipFill>
        <p:spPr>
          <a:xfrm>
            <a:off x="6096000" y="1676400"/>
            <a:ext cx="2581979" cy="2440459"/>
          </a:xfr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6653" b="16441"/>
          <a:stretch/>
        </p:blipFill>
        <p:spPr>
          <a:xfrm>
            <a:off x="4724400" y="3727622"/>
            <a:ext cx="2028858" cy="2292178"/>
          </a:xfrm>
          <a:prstGeom prst="rect">
            <a:avLst/>
          </a:prstGeom>
        </p:spPr>
      </p:pic>
      <p:sp>
        <p:nvSpPr>
          <p:cNvPr id="5" name="TextBox 4"/>
          <p:cNvSpPr txBox="1"/>
          <p:nvPr/>
        </p:nvSpPr>
        <p:spPr>
          <a:xfrm>
            <a:off x="6858000" y="4267200"/>
            <a:ext cx="1796774" cy="1754326"/>
          </a:xfrm>
          <a:prstGeom prst="rect">
            <a:avLst/>
          </a:prstGeom>
          <a:noFill/>
        </p:spPr>
        <p:txBody>
          <a:bodyPr wrap="none" rtlCol="0">
            <a:spAutoFit/>
          </a:bodyPr>
          <a:lstStyle/>
          <a:p>
            <a:r>
              <a:rPr lang="en-US" dirty="0" smtClean="0"/>
              <a:t>New 90-second</a:t>
            </a:r>
          </a:p>
          <a:p>
            <a:r>
              <a:rPr lang="en-US" dirty="0" smtClean="0"/>
              <a:t>GOES-R video </a:t>
            </a:r>
          </a:p>
          <a:p>
            <a:r>
              <a:rPr lang="en-US" dirty="0"/>
              <a:t>f</a:t>
            </a:r>
            <a:r>
              <a:rPr lang="en-US" dirty="0" smtClean="0"/>
              <a:t>or Science On</a:t>
            </a:r>
          </a:p>
          <a:p>
            <a:r>
              <a:rPr lang="en-US" dirty="0" smtClean="0"/>
              <a:t>a Sphere (SOS) </a:t>
            </a:r>
          </a:p>
          <a:p>
            <a:r>
              <a:rPr lang="en-US" dirty="0"/>
              <a:t>s</a:t>
            </a:r>
            <a:r>
              <a:rPr lang="en-US" dirty="0" smtClean="0"/>
              <a:t>hown on NOAA </a:t>
            </a:r>
          </a:p>
          <a:p>
            <a:r>
              <a:rPr lang="en-US" dirty="0" smtClean="0"/>
              <a:t>SOS at AMS 2015</a:t>
            </a:r>
            <a:endParaRPr lang="en-US" dirty="0"/>
          </a:p>
        </p:txBody>
      </p:sp>
    </p:spTree>
    <p:extLst>
      <p:ext uri="{BB962C8B-B14F-4D97-AF65-F5344CB8AC3E}">
        <p14:creationId xmlns:p14="http://schemas.microsoft.com/office/powerpoint/2010/main" val="2664316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67200" y="1676400"/>
            <a:ext cx="4876800" cy="4846320"/>
          </a:xfrm>
          <a:prstGeom prst="rect">
            <a:avLst/>
          </a:prstGeom>
          <a:solidFill>
            <a:schemeClr val="bg1"/>
          </a:solidFill>
        </p:spPr>
        <p:txBody>
          <a:bodyPr wrap="square" rtlCol="0">
            <a:spAutoFit/>
          </a:bodyPr>
          <a:lstStyle/>
          <a:p>
            <a:endParaRPr lang="en-US" dirty="0"/>
          </a:p>
        </p:txBody>
      </p:sp>
      <p:sp>
        <p:nvSpPr>
          <p:cNvPr id="12" name="Title 11"/>
          <p:cNvSpPr>
            <a:spLocks noGrp="1"/>
          </p:cNvSpPr>
          <p:nvPr>
            <p:ph type="title"/>
          </p:nvPr>
        </p:nvSpPr>
        <p:spPr/>
        <p:txBody>
          <a:bodyPr>
            <a:normAutofit fontScale="90000"/>
          </a:bodyPr>
          <a:lstStyle/>
          <a:p>
            <a:pPr>
              <a:spcAft>
                <a:spcPts val="600"/>
              </a:spcAft>
              <a:defRPr/>
            </a:pPr>
            <a:r>
              <a:rPr lang="en-US" sz="2200" b="1" dirty="0">
                <a:solidFill>
                  <a:srgbClr val="0000FF"/>
                </a:solidFill>
                <a:latin typeface="Arial Rounded MT Bold"/>
              </a:rPr>
              <a:t>Temporal changes in drought indices used to provide early warning of drought development over sub-seasonal time </a:t>
            </a:r>
            <a:r>
              <a:rPr lang="en-US" sz="2200" b="1" dirty="0" smtClean="0">
                <a:solidFill>
                  <a:srgbClr val="0000FF"/>
                </a:solidFill>
                <a:latin typeface="Arial Rounded MT Bold"/>
              </a:rPr>
              <a:t>scales</a:t>
            </a:r>
            <a:br>
              <a:rPr lang="en-US" sz="2200" b="1" dirty="0" smtClean="0">
                <a:solidFill>
                  <a:srgbClr val="0000FF"/>
                </a:solidFill>
                <a:latin typeface="Arial Rounded MT Bold"/>
              </a:rPr>
            </a:br>
            <a:r>
              <a:rPr lang="en-US" sz="400" b="1" dirty="0" smtClean="0">
                <a:solidFill>
                  <a:schemeClr val="tx1"/>
                </a:solidFill>
                <a:latin typeface="Arial Rounded MT Bold"/>
              </a:rPr>
              <a:t/>
            </a:r>
            <a:br>
              <a:rPr lang="en-US" sz="400" b="1" dirty="0" smtClean="0">
                <a:solidFill>
                  <a:schemeClr val="tx1"/>
                </a:solidFill>
                <a:latin typeface="Arial Rounded MT Bold"/>
              </a:rPr>
            </a:br>
            <a:r>
              <a:rPr lang="en-US" sz="2000" b="1" dirty="0" smtClean="0">
                <a:solidFill>
                  <a:schemeClr val="tx1"/>
                </a:solidFill>
                <a:latin typeface="Arial Rounded MT Bold"/>
              </a:rPr>
              <a:t>Jason Otkin (UW/CIMSS), Martha Anderson, Chris </a:t>
            </a:r>
            <a:r>
              <a:rPr lang="en-US" sz="2000" b="1" dirty="0" err="1" smtClean="0">
                <a:solidFill>
                  <a:schemeClr val="tx1"/>
                </a:solidFill>
                <a:latin typeface="Arial Rounded MT Bold"/>
              </a:rPr>
              <a:t>Hain</a:t>
            </a:r>
            <a:r>
              <a:rPr lang="en-US" sz="2000" b="1" dirty="0" smtClean="0">
                <a:solidFill>
                  <a:schemeClr val="tx1"/>
                </a:solidFill>
                <a:latin typeface="Arial Rounded MT Bold"/>
              </a:rPr>
              <a:t>, and Mark Svoboda</a:t>
            </a:r>
            <a:endParaRPr lang="en-US" sz="2000" b="1" dirty="0">
              <a:solidFill>
                <a:schemeClr val="tx1"/>
              </a:solidFill>
              <a:latin typeface="Arial Rounded MT Bold"/>
            </a:endParaRPr>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44</a:t>
            </a:fld>
            <a:endParaRPr lang="en-US"/>
          </a:p>
        </p:txBody>
      </p:sp>
      <p:grpSp>
        <p:nvGrpSpPr>
          <p:cNvPr id="24" name="Group 1"/>
          <p:cNvGrpSpPr>
            <a:grpSpLocks/>
          </p:cNvGrpSpPr>
          <p:nvPr/>
        </p:nvGrpSpPr>
        <p:grpSpPr bwMode="auto">
          <a:xfrm>
            <a:off x="4271293" y="1645920"/>
            <a:ext cx="4382366" cy="4754880"/>
            <a:chOff x="650999" y="666750"/>
            <a:chExt cx="5230689" cy="5675313"/>
          </a:xfrm>
        </p:grpSpPr>
        <p:sp>
          <p:nvSpPr>
            <p:cNvPr id="31" name="TextBox 27"/>
            <p:cNvSpPr txBox="1">
              <a:spLocks noChangeArrowheads="1"/>
            </p:cNvSpPr>
            <p:nvPr/>
          </p:nvSpPr>
          <p:spPr bwMode="auto">
            <a:xfrm>
              <a:off x="2571945" y="669925"/>
              <a:ext cx="856863" cy="4408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b="1">
                  <a:solidFill>
                    <a:srgbClr val="0000FF"/>
                  </a:solidFill>
                </a:rPr>
                <a:t>Crop</a:t>
              </a:r>
            </a:p>
            <a:p>
              <a:pPr algn="ctr"/>
              <a:r>
                <a:rPr lang="en-US" sz="1200" b="1">
                  <a:solidFill>
                    <a:srgbClr val="0000FF"/>
                  </a:solidFill>
                </a:rPr>
                <a:t>Condition</a:t>
              </a:r>
            </a:p>
          </p:txBody>
        </p:sp>
        <p:sp>
          <p:nvSpPr>
            <p:cNvPr id="32" name="TextBox 26"/>
            <p:cNvSpPr txBox="1">
              <a:spLocks noChangeArrowheads="1"/>
            </p:cNvSpPr>
            <p:nvPr/>
          </p:nvSpPr>
          <p:spPr bwMode="auto">
            <a:xfrm>
              <a:off x="1774570" y="669925"/>
              <a:ext cx="765382" cy="4408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b="1">
                  <a:solidFill>
                    <a:srgbClr val="0000FF"/>
                  </a:solidFill>
                </a:rPr>
                <a:t>Soil</a:t>
              </a:r>
            </a:p>
            <a:p>
              <a:pPr algn="ctr"/>
              <a:r>
                <a:rPr lang="en-US" sz="1200" b="1">
                  <a:solidFill>
                    <a:srgbClr val="0000FF"/>
                  </a:solidFill>
                </a:rPr>
                <a:t>Moisture</a:t>
              </a:r>
            </a:p>
          </p:txBody>
        </p:sp>
        <p:sp>
          <p:nvSpPr>
            <p:cNvPr id="33" name="TextBox 15"/>
            <p:cNvSpPr txBox="1">
              <a:spLocks noChangeArrowheads="1"/>
            </p:cNvSpPr>
            <p:nvPr/>
          </p:nvSpPr>
          <p:spPr bwMode="auto">
            <a:xfrm rot="16200000">
              <a:off x="213636" y="5579394"/>
              <a:ext cx="1101491" cy="220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t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0000FF"/>
                  </a:solidFill>
                </a:rPr>
                <a:t>12 August</a:t>
              </a:r>
            </a:p>
          </p:txBody>
        </p:sp>
        <p:sp>
          <p:nvSpPr>
            <p:cNvPr id="34" name="TextBox 22"/>
            <p:cNvSpPr txBox="1">
              <a:spLocks noChangeArrowheads="1"/>
            </p:cNvSpPr>
            <p:nvPr/>
          </p:nvSpPr>
          <p:spPr bwMode="auto">
            <a:xfrm>
              <a:off x="979488" y="804864"/>
              <a:ext cx="761221" cy="220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t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a:solidFill>
                    <a:srgbClr val="0000FF"/>
                  </a:solidFill>
                </a:rPr>
                <a:t>USDM</a:t>
              </a:r>
            </a:p>
          </p:txBody>
        </p:sp>
        <p:sp>
          <p:nvSpPr>
            <p:cNvPr id="35" name="TextBox 25"/>
            <p:cNvSpPr txBox="1">
              <a:spLocks noChangeArrowheads="1"/>
            </p:cNvSpPr>
            <p:nvPr/>
          </p:nvSpPr>
          <p:spPr bwMode="auto">
            <a:xfrm>
              <a:off x="4286343" y="673100"/>
              <a:ext cx="704665" cy="4408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b="1">
                  <a:solidFill>
                    <a:srgbClr val="0000FF"/>
                  </a:solidFill>
                </a:rPr>
                <a:t>&gt; 1 CAT</a:t>
              </a:r>
            </a:p>
            <a:p>
              <a:pPr algn="ctr"/>
              <a:r>
                <a:rPr lang="en-US" sz="1200" b="1">
                  <a:solidFill>
                    <a:srgbClr val="0000FF"/>
                  </a:solidFill>
                </a:rPr>
                <a:t>4 weeks</a:t>
              </a:r>
            </a:p>
          </p:txBody>
        </p:sp>
        <p:pic>
          <p:nvPicPr>
            <p:cNvPr id="36" name="Picture 20" descr="Untitl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3450" y="1130300"/>
              <a:ext cx="4948238"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16"/>
            <p:cNvSpPr txBox="1">
              <a:spLocks noChangeArrowheads="1"/>
            </p:cNvSpPr>
            <p:nvPr/>
          </p:nvSpPr>
          <p:spPr bwMode="auto">
            <a:xfrm rot="16200000">
              <a:off x="353852" y="4743575"/>
              <a:ext cx="843284" cy="220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t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0000FF"/>
                  </a:solidFill>
                </a:rPr>
                <a:t>29 July</a:t>
              </a:r>
            </a:p>
          </p:txBody>
        </p:sp>
        <p:sp>
          <p:nvSpPr>
            <p:cNvPr id="38" name="TextBox 17"/>
            <p:cNvSpPr txBox="1">
              <a:spLocks noChangeArrowheads="1"/>
            </p:cNvSpPr>
            <p:nvPr/>
          </p:nvSpPr>
          <p:spPr bwMode="auto">
            <a:xfrm rot="16200000">
              <a:off x="353852" y="3908550"/>
              <a:ext cx="843284" cy="220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t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a:solidFill>
                    <a:srgbClr val="0000FF"/>
                  </a:solidFill>
                </a:rPr>
                <a:t>15 July</a:t>
              </a:r>
            </a:p>
          </p:txBody>
        </p:sp>
        <p:sp>
          <p:nvSpPr>
            <p:cNvPr id="39" name="TextBox 18"/>
            <p:cNvSpPr txBox="1">
              <a:spLocks noChangeArrowheads="1"/>
            </p:cNvSpPr>
            <p:nvPr/>
          </p:nvSpPr>
          <p:spPr bwMode="auto">
            <a:xfrm rot="16200000">
              <a:off x="353852" y="3089401"/>
              <a:ext cx="843284" cy="220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t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0000FF"/>
                  </a:solidFill>
                </a:rPr>
                <a:t>01 July</a:t>
              </a:r>
            </a:p>
          </p:txBody>
        </p:sp>
        <p:sp>
          <p:nvSpPr>
            <p:cNvPr id="40" name="TextBox 19"/>
            <p:cNvSpPr txBox="1">
              <a:spLocks noChangeArrowheads="1"/>
            </p:cNvSpPr>
            <p:nvPr/>
          </p:nvSpPr>
          <p:spPr bwMode="auto">
            <a:xfrm rot="16200000">
              <a:off x="308981" y="2296444"/>
              <a:ext cx="904450" cy="220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t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0000FF"/>
                  </a:solidFill>
                </a:rPr>
                <a:t>17 June</a:t>
              </a:r>
            </a:p>
          </p:txBody>
        </p:sp>
        <p:sp>
          <p:nvSpPr>
            <p:cNvPr id="41" name="TextBox 21"/>
            <p:cNvSpPr txBox="1">
              <a:spLocks noChangeArrowheads="1"/>
            </p:cNvSpPr>
            <p:nvPr/>
          </p:nvSpPr>
          <p:spPr bwMode="auto">
            <a:xfrm rot="16200000">
              <a:off x="308983" y="1425700"/>
              <a:ext cx="904450" cy="220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t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a:solidFill>
                    <a:srgbClr val="0000FF"/>
                  </a:solidFill>
                </a:rPr>
                <a:t>03 June</a:t>
              </a:r>
            </a:p>
          </p:txBody>
        </p:sp>
        <p:sp>
          <p:nvSpPr>
            <p:cNvPr id="42" name="TextBox 28"/>
            <p:cNvSpPr txBox="1">
              <a:spLocks noChangeArrowheads="1"/>
            </p:cNvSpPr>
            <p:nvPr/>
          </p:nvSpPr>
          <p:spPr bwMode="auto">
            <a:xfrm>
              <a:off x="3550707" y="666750"/>
              <a:ext cx="577634" cy="4408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t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0000FF"/>
                  </a:solidFill>
                </a:rPr>
                <a:t>ESI-</a:t>
              </a:r>
            </a:p>
            <a:p>
              <a:r>
                <a:rPr lang="en-US" sz="1200" b="1">
                  <a:solidFill>
                    <a:srgbClr val="0000FF"/>
                  </a:solidFill>
                </a:rPr>
                <a:t>RCI</a:t>
              </a:r>
            </a:p>
          </p:txBody>
        </p:sp>
        <p:sp>
          <p:nvSpPr>
            <p:cNvPr id="43" name="TextBox 29"/>
            <p:cNvSpPr txBox="1">
              <a:spLocks noChangeArrowheads="1"/>
            </p:cNvSpPr>
            <p:nvPr/>
          </p:nvSpPr>
          <p:spPr bwMode="auto">
            <a:xfrm>
              <a:off x="5116606" y="676275"/>
              <a:ext cx="704665" cy="4408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b="1">
                  <a:solidFill>
                    <a:srgbClr val="0000FF"/>
                  </a:solidFill>
                </a:rPr>
                <a:t>&gt; 2 CAT</a:t>
              </a:r>
            </a:p>
            <a:p>
              <a:pPr algn="ctr"/>
              <a:r>
                <a:rPr lang="en-US" sz="1200" b="1">
                  <a:solidFill>
                    <a:srgbClr val="0000FF"/>
                  </a:solidFill>
                </a:rPr>
                <a:t>8 weeks</a:t>
              </a:r>
            </a:p>
          </p:txBody>
        </p:sp>
      </p:grpSp>
      <p:sp>
        <p:nvSpPr>
          <p:cNvPr id="25" name="Oval 15"/>
          <p:cNvSpPr>
            <a:spLocks noChangeArrowheads="1"/>
          </p:cNvSpPr>
          <p:nvPr/>
        </p:nvSpPr>
        <p:spPr bwMode="auto">
          <a:xfrm rot="900189">
            <a:off x="6624024" y="2056902"/>
            <a:ext cx="609157" cy="292608"/>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Oval 15"/>
          <p:cNvSpPr>
            <a:spLocks noChangeArrowheads="1"/>
          </p:cNvSpPr>
          <p:nvPr/>
        </p:nvSpPr>
        <p:spPr bwMode="auto">
          <a:xfrm rot="900189">
            <a:off x="7315643" y="2056902"/>
            <a:ext cx="609157" cy="292608"/>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Oval 15"/>
          <p:cNvSpPr>
            <a:spLocks noChangeArrowheads="1"/>
          </p:cNvSpPr>
          <p:nvPr/>
        </p:nvSpPr>
        <p:spPr bwMode="auto">
          <a:xfrm rot="900189">
            <a:off x="8012582" y="2056902"/>
            <a:ext cx="609157" cy="292608"/>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Oval 15"/>
          <p:cNvSpPr>
            <a:spLocks noChangeArrowheads="1"/>
          </p:cNvSpPr>
          <p:nvPr/>
        </p:nvSpPr>
        <p:spPr bwMode="auto">
          <a:xfrm rot="900189">
            <a:off x="4549168" y="2056902"/>
            <a:ext cx="609157" cy="292608"/>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Oval 15"/>
          <p:cNvSpPr>
            <a:spLocks noChangeArrowheads="1"/>
          </p:cNvSpPr>
          <p:nvPr/>
        </p:nvSpPr>
        <p:spPr bwMode="auto">
          <a:xfrm rot="900189">
            <a:off x="4549168" y="3445459"/>
            <a:ext cx="609157" cy="292608"/>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30" name="Straight Arrow Connector 8"/>
          <p:cNvCxnSpPr>
            <a:cxnSpLocks noChangeShapeType="1"/>
          </p:cNvCxnSpPr>
          <p:nvPr/>
        </p:nvCxnSpPr>
        <p:spPr bwMode="auto">
          <a:xfrm>
            <a:off x="4840445" y="2344189"/>
            <a:ext cx="1330" cy="1110580"/>
          </a:xfrm>
          <a:prstGeom prst="straightConnector1">
            <a:avLst/>
          </a:prstGeom>
          <a:noFill/>
          <a:ln w="25400">
            <a:solidFill>
              <a:schemeClr val="tx1"/>
            </a:solidFill>
            <a:round/>
            <a:headEnd/>
            <a:tailEnd type="arrow" w="med" len="med"/>
          </a:ln>
          <a:extLst>
            <a:ext uri="{909E8E84-426E-40DD-AFC4-6F175D3DCCD1}">
              <a14:hiddenFill xmlns:a14="http://schemas.microsoft.com/office/drawing/2010/main">
                <a:noFill/>
              </a14:hiddenFill>
            </a:ext>
          </a:extLst>
        </p:spPr>
      </p:cxnSp>
      <p:sp>
        <p:nvSpPr>
          <p:cNvPr id="44" name="TextBox 3"/>
          <p:cNvSpPr txBox="1">
            <a:spLocks noChangeArrowheads="1"/>
          </p:cNvSpPr>
          <p:nvPr/>
        </p:nvSpPr>
        <p:spPr bwMode="auto">
          <a:xfrm>
            <a:off x="228600" y="1828800"/>
            <a:ext cx="3962400" cy="4647427"/>
          </a:xfrm>
          <a:prstGeom prst="rect">
            <a:avLst/>
          </a:prstGeom>
          <a:solidFill>
            <a:schemeClr val="bg1"/>
          </a:solidFill>
          <a:ln w="9525">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1200"/>
              </a:spcAft>
              <a:buFont typeface="Arial" charset="0"/>
              <a:buChar char="•"/>
            </a:pPr>
            <a:r>
              <a:rPr lang="en-US" sz="1600" dirty="0"/>
              <a:t> </a:t>
            </a:r>
            <a:r>
              <a:rPr lang="en-US" sz="1600" dirty="0" smtClean="0"/>
              <a:t>Use GOES thermal infrared data and a land surface energy balance model to identify areas experiencing moisture stress conditions</a:t>
            </a:r>
          </a:p>
          <a:p>
            <a:pPr>
              <a:spcAft>
                <a:spcPts val="1200"/>
              </a:spcAft>
              <a:buFont typeface="Arial" charset="0"/>
              <a:buChar char="•"/>
            </a:pPr>
            <a:r>
              <a:rPr lang="en-US" sz="1600" dirty="0"/>
              <a:t> </a:t>
            </a:r>
            <a:r>
              <a:rPr lang="en-US" sz="1600" dirty="0" smtClean="0"/>
              <a:t>Use changes in the Evaporative Stress Index (ESI) to compute a Rapid Change Index (RCI)</a:t>
            </a:r>
          </a:p>
          <a:p>
            <a:pPr>
              <a:spcAft>
                <a:spcPts val="1200"/>
              </a:spcAft>
              <a:buFont typeface="Arial" charset="0"/>
              <a:buChar char="•"/>
            </a:pPr>
            <a:r>
              <a:rPr lang="en-US" sz="1600" dirty="0"/>
              <a:t> </a:t>
            </a:r>
            <a:r>
              <a:rPr lang="en-US" sz="1600" dirty="0" smtClean="0"/>
              <a:t>Compute probabilities of drought development over different time periods based on the RCI value</a:t>
            </a:r>
          </a:p>
          <a:p>
            <a:pPr>
              <a:spcAft>
                <a:spcPts val="1200"/>
              </a:spcAft>
              <a:buFont typeface="Arial" charset="0"/>
              <a:buChar char="•"/>
            </a:pPr>
            <a:r>
              <a:rPr lang="en-US" sz="1600" dirty="0">
                <a:solidFill>
                  <a:srgbClr val="0000FF"/>
                </a:solidFill>
              </a:rPr>
              <a:t> </a:t>
            </a:r>
            <a:r>
              <a:rPr lang="en-US" sz="1600" dirty="0" smtClean="0">
                <a:solidFill>
                  <a:srgbClr val="0000FF"/>
                </a:solidFill>
              </a:rPr>
              <a:t>Large </a:t>
            </a:r>
            <a:r>
              <a:rPr lang="en-US" sz="1600" dirty="0">
                <a:solidFill>
                  <a:srgbClr val="0000FF"/>
                </a:solidFill>
              </a:rPr>
              <a:t>RCI and </a:t>
            </a:r>
            <a:r>
              <a:rPr lang="en-US" sz="1600" dirty="0" smtClean="0">
                <a:solidFill>
                  <a:srgbClr val="0000FF"/>
                </a:solidFill>
              </a:rPr>
              <a:t>probabilities </a:t>
            </a:r>
            <a:r>
              <a:rPr lang="en-US" sz="1600" dirty="0">
                <a:solidFill>
                  <a:srgbClr val="0000FF"/>
                </a:solidFill>
              </a:rPr>
              <a:t>across South Dakota </a:t>
            </a:r>
            <a:r>
              <a:rPr lang="en-US" sz="1600" dirty="0" smtClean="0">
                <a:solidFill>
                  <a:srgbClr val="0000FF"/>
                </a:solidFill>
              </a:rPr>
              <a:t>on June 3</a:t>
            </a:r>
            <a:r>
              <a:rPr lang="en-US" sz="1600" baseline="30000" dirty="0" smtClean="0">
                <a:solidFill>
                  <a:srgbClr val="0000FF"/>
                </a:solidFill>
              </a:rPr>
              <a:t>rd</a:t>
            </a:r>
            <a:r>
              <a:rPr lang="en-US" sz="1600" dirty="0">
                <a:solidFill>
                  <a:srgbClr val="0000FF"/>
                </a:solidFill>
              </a:rPr>
              <a:t> </a:t>
            </a:r>
            <a:r>
              <a:rPr lang="en-US" sz="1600" dirty="0" smtClean="0">
                <a:solidFill>
                  <a:srgbClr val="0000FF"/>
                </a:solidFill>
              </a:rPr>
              <a:t>-- </a:t>
            </a:r>
            <a:r>
              <a:rPr lang="en-US" sz="1600" dirty="0">
                <a:solidFill>
                  <a:srgbClr val="0000FF"/>
                </a:solidFill>
              </a:rPr>
              <a:t>d</a:t>
            </a:r>
            <a:r>
              <a:rPr lang="en-US" sz="1600" dirty="0" smtClean="0">
                <a:solidFill>
                  <a:srgbClr val="0000FF"/>
                </a:solidFill>
              </a:rPr>
              <a:t>rought spread </a:t>
            </a:r>
            <a:r>
              <a:rPr lang="en-US" sz="1600" dirty="0">
                <a:solidFill>
                  <a:srgbClr val="0000FF"/>
                </a:solidFill>
              </a:rPr>
              <a:t>into that region during </a:t>
            </a:r>
            <a:r>
              <a:rPr lang="en-US" sz="1600" dirty="0" smtClean="0">
                <a:solidFill>
                  <a:srgbClr val="0000FF"/>
                </a:solidFill>
              </a:rPr>
              <a:t>June</a:t>
            </a:r>
          </a:p>
          <a:p>
            <a:pPr>
              <a:spcAft>
                <a:spcPts val="1200"/>
              </a:spcAft>
              <a:buFont typeface="Arial" charset="0"/>
              <a:buChar char="•"/>
            </a:pPr>
            <a:r>
              <a:rPr lang="en-US" sz="1600" dirty="0">
                <a:solidFill>
                  <a:srgbClr val="0000FF"/>
                </a:solidFill>
              </a:rPr>
              <a:t> </a:t>
            </a:r>
            <a:r>
              <a:rPr lang="en-US" sz="1600" dirty="0" smtClean="0">
                <a:solidFill>
                  <a:srgbClr val="0000FF"/>
                </a:solidFill>
              </a:rPr>
              <a:t>Elongated area of large drought probabilities on July 1</a:t>
            </a:r>
            <a:r>
              <a:rPr lang="en-US" sz="1600" baseline="30000" dirty="0" smtClean="0">
                <a:solidFill>
                  <a:srgbClr val="0000FF"/>
                </a:solidFill>
              </a:rPr>
              <a:t>st</a:t>
            </a:r>
            <a:r>
              <a:rPr lang="en-US" sz="1600" dirty="0" smtClean="0">
                <a:solidFill>
                  <a:srgbClr val="0000FF"/>
                </a:solidFill>
              </a:rPr>
              <a:t> – drought intensified across the region during July</a:t>
            </a:r>
            <a:endParaRPr lang="en-US" sz="1600" dirty="0">
              <a:solidFill>
                <a:srgbClr val="0000FF"/>
              </a:solidFill>
            </a:endParaRPr>
          </a:p>
        </p:txBody>
      </p:sp>
      <p:sp>
        <p:nvSpPr>
          <p:cNvPr id="45" name="Oval 15"/>
          <p:cNvSpPr>
            <a:spLocks noChangeArrowheads="1"/>
          </p:cNvSpPr>
          <p:nvPr/>
        </p:nvSpPr>
        <p:spPr bwMode="auto">
          <a:xfrm rot="1675203">
            <a:off x="6555452" y="3578463"/>
            <a:ext cx="719416" cy="292608"/>
          </a:xfrm>
          <a:prstGeom prst="ellipse">
            <a:avLst/>
          </a:prstGeom>
          <a:noFill/>
          <a:ln w="25400">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 name="Oval 15"/>
          <p:cNvSpPr>
            <a:spLocks noChangeArrowheads="1"/>
          </p:cNvSpPr>
          <p:nvPr/>
        </p:nvSpPr>
        <p:spPr bwMode="auto">
          <a:xfrm rot="1675203">
            <a:off x="4481841" y="3578463"/>
            <a:ext cx="719416" cy="292608"/>
          </a:xfrm>
          <a:prstGeom prst="ellipse">
            <a:avLst/>
          </a:prstGeom>
          <a:noFill/>
          <a:ln w="25400">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 name="Oval 15"/>
          <p:cNvSpPr>
            <a:spLocks noChangeArrowheads="1"/>
          </p:cNvSpPr>
          <p:nvPr/>
        </p:nvSpPr>
        <p:spPr bwMode="auto">
          <a:xfrm rot="1675203">
            <a:off x="7243129" y="3578463"/>
            <a:ext cx="719416" cy="292608"/>
          </a:xfrm>
          <a:prstGeom prst="ellipse">
            <a:avLst/>
          </a:prstGeom>
          <a:noFill/>
          <a:ln w="25400">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 name="Oval 15"/>
          <p:cNvSpPr>
            <a:spLocks noChangeArrowheads="1"/>
          </p:cNvSpPr>
          <p:nvPr/>
        </p:nvSpPr>
        <p:spPr bwMode="auto">
          <a:xfrm rot="1675203">
            <a:off x="7930807" y="3578463"/>
            <a:ext cx="719416" cy="292608"/>
          </a:xfrm>
          <a:prstGeom prst="ellipse">
            <a:avLst/>
          </a:prstGeom>
          <a:noFill/>
          <a:ln w="25400">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 name="Oval 15"/>
          <p:cNvSpPr>
            <a:spLocks noChangeArrowheads="1"/>
          </p:cNvSpPr>
          <p:nvPr/>
        </p:nvSpPr>
        <p:spPr bwMode="auto">
          <a:xfrm rot="1675203">
            <a:off x="4481841" y="4969681"/>
            <a:ext cx="719416" cy="293938"/>
          </a:xfrm>
          <a:prstGeom prst="ellipse">
            <a:avLst/>
          </a:prstGeom>
          <a:noFill/>
          <a:ln w="25400">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50" name="Straight Arrow Connector 8"/>
          <p:cNvCxnSpPr>
            <a:cxnSpLocks noChangeShapeType="1"/>
          </p:cNvCxnSpPr>
          <p:nvPr/>
        </p:nvCxnSpPr>
        <p:spPr bwMode="auto">
          <a:xfrm flipH="1">
            <a:off x="4820389" y="3891021"/>
            <a:ext cx="42319" cy="1049399"/>
          </a:xfrm>
          <a:prstGeom prst="straightConnector1">
            <a:avLst/>
          </a:prstGeom>
          <a:noFill/>
          <a:ln w="25400">
            <a:solidFill>
              <a:srgbClr val="3366FF"/>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834534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838200"/>
            <a:ext cx="9144000" cy="838200"/>
          </a:xfrm>
        </p:spPr>
        <p:txBody>
          <a:bodyPr>
            <a:noAutofit/>
          </a:bodyPr>
          <a:lstStyle/>
          <a:p>
            <a:r>
              <a:rPr lang="en-US" sz="2000" dirty="0"/>
              <a:t>CSPP: Direct Broadcast Software for Operational Environmental </a:t>
            </a:r>
            <a:r>
              <a:rPr lang="en-US" sz="2000" dirty="0" smtClean="0"/>
              <a:t>Forecasters </a:t>
            </a:r>
            <a:br>
              <a:rPr lang="en-US" sz="2000" dirty="0" smtClean="0"/>
            </a:br>
            <a:r>
              <a:rPr lang="en-US" sz="1400" dirty="0" smtClean="0"/>
              <a:t>Kathleen </a:t>
            </a:r>
            <a:r>
              <a:rPr lang="en-US" sz="1400" dirty="0"/>
              <a:t>I. </a:t>
            </a:r>
            <a:r>
              <a:rPr lang="en-US" sz="1400" dirty="0" err="1"/>
              <a:t>Strabala</a:t>
            </a:r>
            <a:r>
              <a:rPr lang="en-US" sz="1400" dirty="0"/>
              <a:t>, CIMSS/SSEC/Univ. of Wisconsin, Madison, WI; and L. E. </a:t>
            </a:r>
            <a:r>
              <a:rPr lang="en-US" sz="1400" dirty="0" err="1"/>
              <a:t>Gumley</a:t>
            </a:r>
            <a:r>
              <a:rPr lang="en-US" sz="1400" dirty="0"/>
              <a:t>, H. L. Huang, D. </a:t>
            </a:r>
            <a:r>
              <a:rPr lang="en-US" sz="1400" dirty="0" err="1"/>
              <a:t>Hoese</a:t>
            </a:r>
            <a:r>
              <a:rPr lang="en-US" sz="1400" dirty="0"/>
              <a:t>, S. </a:t>
            </a:r>
            <a:r>
              <a:rPr lang="en-US" sz="1400" dirty="0" err="1"/>
              <a:t>Mindock</a:t>
            </a:r>
            <a:r>
              <a:rPr lang="en-US" sz="1400" dirty="0"/>
              <a:t>, G. Martin, R. Garcia, J. </a:t>
            </a:r>
            <a:r>
              <a:rPr lang="en-US" sz="1400" dirty="0" err="1"/>
              <a:t>Gerth</a:t>
            </a:r>
            <a:r>
              <a:rPr lang="en-US" sz="1400" dirty="0"/>
              <a:t>, E. </a:t>
            </a:r>
            <a:r>
              <a:rPr lang="en-US" sz="1400" dirty="0" err="1"/>
              <a:t>Weisz</a:t>
            </a:r>
            <a:r>
              <a:rPr lang="en-US" sz="1400" dirty="0"/>
              <a:t>, W. L. Smith Jr., N. Smith and Brad Pierce</a:t>
            </a:r>
            <a:br>
              <a:rPr lang="en-US" sz="1400" dirty="0"/>
            </a:br>
            <a:r>
              <a:rPr lang="en-US" sz="2000" dirty="0"/>
              <a:t/>
            </a:r>
            <a:br>
              <a:rPr lang="en-US" sz="2000" dirty="0"/>
            </a:br>
            <a:endParaRPr lang="en-US" sz="2000" dirty="0"/>
          </a:p>
        </p:txBody>
      </p:sp>
      <p:sp>
        <p:nvSpPr>
          <p:cNvPr id="13" name="Content Placeholder 12"/>
          <p:cNvSpPr>
            <a:spLocks noGrp="1"/>
          </p:cNvSpPr>
          <p:nvPr>
            <p:ph sz="half" idx="1"/>
          </p:nvPr>
        </p:nvSpPr>
        <p:spPr>
          <a:xfrm>
            <a:off x="152400" y="1874837"/>
            <a:ext cx="4343400" cy="4830763"/>
          </a:xfrm>
        </p:spPr>
        <p:txBody>
          <a:bodyPr>
            <a:normAutofit/>
          </a:bodyPr>
          <a:lstStyle/>
          <a:p>
            <a:r>
              <a:rPr lang="en-US" dirty="0" smtClean="0"/>
              <a:t>CSPP Software Facilitating the Use of Polar Orbiter Satellites</a:t>
            </a:r>
          </a:p>
          <a:p>
            <a:pPr lvl="1"/>
            <a:r>
              <a:rPr lang="en-US" dirty="0" smtClean="0"/>
              <a:t>&gt; 800 CSPP Registrants</a:t>
            </a:r>
          </a:p>
          <a:p>
            <a:pPr lvl="1"/>
            <a:r>
              <a:rPr lang="en-US" dirty="0" smtClean="0"/>
              <a:t>Users on all 7 Continents </a:t>
            </a:r>
          </a:p>
          <a:p>
            <a:r>
              <a:rPr lang="en-US" dirty="0" err="1" smtClean="0"/>
              <a:t>Suomi</a:t>
            </a:r>
            <a:r>
              <a:rPr lang="en-US" dirty="0" smtClean="0"/>
              <a:t>-NPP DB data Supports </a:t>
            </a:r>
            <a:r>
              <a:rPr lang="en-US" dirty="0"/>
              <a:t>O</a:t>
            </a:r>
            <a:r>
              <a:rPr lang="en-US" dirty="0" smtClean="0"/>
              <a:t>perational </a:t>
            </a:r>
            <a:r>
              <a:rPr lang="en-US" dirty="0"/>
              <a:t>F</a:t>
            </a:r>
            <a:r>
              <a:rPr lang="en-US" dirty="0" smtClean="0"/>
              <a:t>orecasters</a:t>
            </a:r>
          </a:p>
          <a:p>
            <a:pPr lvl="1"/>
            <a:r>
              <a:rPr lang="en-US" dirty="0" smtClean="0"/>
              <a:t>US NWS Forecasters</a:t>
            </a:r>
          </a:p>
          <a:p>
            <a:pPr lvl="1"/>
            <a:r>
              <a:rPr lang="en-US" dirty="0" smtClean="0"/>
              <a:t>US Air Quality Forecasters</a:t>
            </a:r>
          </a:p>
        </p:txBody>
      </p:sp>
      <p:sp>
        <p:nvSpPr>
          <p:cNvPr id="14" name="Content Placeholder 13"/>
          <p:cNvSpPr>
            <a:spLocks noGrp="1"/>
          </p:cNvSpPr>
          <p:nvPr>
            <p:ph sz="half" idx="2"/>
          </p:nvPr>
        </p:nvSpPr>
        <p:spPr/>
        <p:txBody>
          <a:bodyPr>
            <a:normAutofit/>
          </a:bodyPr>
          <a:lstStyle/>
          <a:p>
            <a:r>
              <a:rPr lang="en-US" dirty="0" smtClean="0"/>
              <a:t>Put in graphics on this side of the slide</a:t>
            </a:r>
            <a:endParaRPr lang="en-US" dirty="0"/>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45</a:t>
            </a:fld>
            <a:endParaRPr lang="en-US"/>
          </a:p>
        </p:txBody>
      </p:sp>
      <p:sp>
        <p:nvSpPr>
          <p:cNvPr id="15" name="TextBox 14"/>
          <p:cNvSpPr txBox="1"/>
          <p:nvPr/>
        </p:nvSpPr>
        <p:spPr>
          <a:xfrm>
            <a:off x="381000" y="1295400"/>
            <a:ext cx="8496437" cy="369332"/>
          </a:xfrm>
          <a:prstGeom prst="rect">
            <a:avLst/>
          </a:prstGeom>
          <a:noFill/>
        </p:spPr>
        <p:txBody>
          <a:bodyPr wrap="none" rtlCol="0">
            <a:spAutoFit/>
          </a:bodyPr>
          <a:lstStyle/>
          <a:p>
            <a:r>
              <a:rPr lang="en-US" dirty="0" smtClean="0">
                <a:solidFill>
                  <a:srgbClr val="FF0000"/>
                </a:solidFill>
              </a:rPr>
              <a:t>AMS Session:  </a:t>
            </a:r>
            <a:r>
              <a:rPr lang="en-US" dirty="0">
                <a:solidFill>
                  <a:srgbClr val="FF0000"/>
                </a:solidFill>
              </a:rPr>
              <a:t>Direct broadcast capabilities for polar-orbiting and </a:t>
            </a:r>
            <a:r>
              <a:rPr lang="en-US" dirty="0" smtClean="0">
                <a:solidFill>
                  <a:srgbClr val="FF0000"/>
                </a:solidFill>
              </a:rPr>
              <a:t>geostationary satellites</a:t>
            </a:r>
            <a:endParaRPr lang="en-US" dirty="0">
              <a:solidFill>
                <a:srgbClr val="FF0000"/>
              </a:solidFill>
            </a:endParaRPr>
          </a:p>
        </p:txBody>
      </p:sp>
      <p:pic>
        <p:nvPicPr>
          <p:cNvPr id="19" name="Picture 13" descr="CLAVRx_cld_height_acha_20131202_051601-053005"/>
          <p:cNvPicPr>
            <a:picLocks noChangeAspect="1" noChangeArrowheads="1"/>
          </p:cNvPicPr>
          <p:nvPr/>
        </p:nvPicPr>
        <p:blipFill>
          <a:blip r:embed="rId2">
            <a:extLst>
              <a:ext uri="{28A0092B-C50C-407E-A947-70E740481C1C}">
                <a14:useLocalDpi xmlns:a14="http://schemas.microsoft.com/office/drawing/2010/main" val="0"/>
              </a:ext>
            </a:extLst>
          </a:blip>
          <a:srcRect l="10631" t="4051" r="13603"/>
          <a:stretch>
            <a:fillRect/>
          </a:stretch>
        </p:blipFill>
        <p:spPr bwMode="auto">
          <a:xfrm>
            <a:off x="4572000" y="1898210"/>
            <a:ext cx="4419600" cy="41977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287034" y="6192695"/>
            <a:ext cx="6458018" cy="461665"/>
          </a:xfrm>
          <a:prstGeom prst="rect">
            <a:avLst/>
          </a:prstGeom>
          <a:noFill/>
        </p:spPr>
        <p:txBody>
          <a:bodyPr wrap="none" rtlCol="0">
            <a:spAutoFit/>
          </a:bodyPr>
          <a:lstStyle/>
          <a:p>
            <a:r>
              <a:rPr lang="en-US" sz="2400" dirty="0" err="1" smtClean="0">
                <a:solidFill>
                  <a:schemeClr val="bg1"/>
                </a:solidFill>
              </a:rPr>
              <a:t>CLAVRx</a:t>
            </a:r>
            <a:r>
              <a:rPr lang="en-US" sz="2400" dirty="0" smtClean="0">
                <a:solidFill>
                  <a:schemeClr val="bg1"/>
                </a:solidFill>
              </a:rPr>
              <a:t> used at Taiwan Central Weather Bureau</a:t>
            </a:r>
            <a:endParaRPr lang="en-US" sz="2400" dirty="0">
              <a:solidFill>
                <a:schemeClr val="bg1"/>
              </a:solidFill>
            </a:endParaRPr>
          </a:p>
        </p:txBody>
      </p:sp>
      <p:sp>
        <p:nvSpPr>
          <p:cNvPr id="21" name="TextBox 20"/>
          <p:cNvSpPr txBox="1"/>
          <p:nvPr/>
        </p:nvSpPr>
        <p:spPr>
          <a:xfrm>
            <a:off x="4495800" y="6019800"/>
            <a:ext cx="4724400" cy="369332"/>
          </a:xfrm>
          <a:prstGeom prst="rect">
            <a:avLst/>
          </a:prstGeom>
          <a:noFill/>
        </p:spPr>
        <p:txBody>
          <a:bodyPr wrap="square" rtlCol="0">
            <a:spAutoFit/>
          </a:bodyPr>
          <a:lstStyle/>
          <a:p>
            <a:r>
              <a:rPr lang="en-US" dirty="0" err="1" smtClean="0"/>
              <a:t>CLAVRx</a:t>
            </a:r>
            <a:r>
              <a:rPr lang="en-US" dirty="0" smtClean="0"/>
              <a:t> used at Taiwan Central Weather Bureau</a:t>
            </a:r>
            <a:endParaRPr lang="en-US" dirty="0"/>
          </a:p>
        </p:txBody>
      </p:sp>
    </p:spTree>
    <p:extLst>
      <p:ext uri="{BB962C8B-B14F-4D97-AF65-F5344CB8AC3E}">
        <p14:creationId xmlns:p14="http://schemas.microsoft.com/office/powerpoint/2010/main" val="19673877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fontScale="90000"/>
          </a:bodyPr>
          <a:lstStyle/>
          <a:p>
            <a:r>
              <a:rPr lang="en-US" sz="1400" b="1" dirty="0"/>
              <a:t>Routine Validation of the GOES-R Multi-Satellite Processing System </a:t>
            </a:r>
            <a:r>
              <a:rPr lang="en-US" sz="1400" b="1" dirty="0" smtClean="0"/>
              <a:t>Framework</a:t>
            </a:r>
            <a:r>
              <a:rPr lang="en-US" sz="1400" dirty="0" smtClean="0"/>
              <a:t/>
            </a:r>
            <a:br>
              <a:rPr lang="en-US" sz="1400" dirty="0" smtClean="0"/>
            </a:br>
            <a:r>
              <a:rPr lang="en-US" sz="1400" dirty="0"/>
              <a:t/>
            </a:r>
            <a:br>
              <a:rPr lang="en-US" sz="1400" dirty="0"/>
            </a:br>
            <a:r>
              <a:rPr lang="en-US" sz="1100" dirty="0" smtClean="0"/>
              <a:t>William </a:t>
            </a:r>
            <a:r>
              <a:rPr lang="en-US" sz="1100" dirty="0"/>
              <a:t>Straka III</a:t>
            </a:r>
            <a:r>
              <a:rPr lang="en-US" sz="1100" baseline="30000" dirty="0"/>
              <a:t>1</a:t>
            </a:r>
            <a:r>
              <a:rPr lang="en-US" sz="1100" dirty="0"/>
              <a:t>, S. Sampson</a:t>
            </a:r>
            <a:r>
              <a:rPr lang="en-US" sz="1100" baseline="30000" dirty="0"/>
              <a:t>3</a:t>
            </a:r>
            <a:r>
              <a:rPr lang="en-US" sz="1100" dirty="0"/>
              <a:t>, R. Kuehn</a:t>
            </a:r>
            <a:r>
              <a:rPr lang="en-US" sz="1100" baseline="30000" dirty="0"/>
              <a:t>1</a:t>
            </a:r>
            <a:r>
              <a:rPr lang="en-US" sz="1100" dirty="0"/>
              <a:t>, G. Quinn</a:t>
            </a:r>
            <a:r>
              <a:rPr lang="en-US" sz="1100" baseline="30000" dirty="0"/>
              <a:t>1</a:t>
            </a:r>
            <a:r>
              <a:rPr lang="en-US" sz="1100" dirty="0"/>
              <a:t>, E. Schiffer</a:t>
            </a:r>
            <a:r>
              <a:rPr lang="en-US" sz="1100" baseline="30000" dirty="0"/>
              <a:t>1</a:t>
            </a:r>
            <a:r>
              <a:rPr lang="en-US" sz="1100" dirty="0"/>
              <a:t>, R. Garcia</a:t>
            </a:r>
            <a:r>
              <a:rPr lang="en-US" sz="1100" baseline="30000" dirty="0"/>
              <a:t>1</a:t>
            </a:r>
            <a:r>
              <a:rPr lang="en-US" sz="1100" dirty="0"/>
              <a:t>, G. Martin</a:t>
            </a:r>
            <a:r>
              <a:rPr lang="en-US" sz="1100" baseline="30000" dirty="0"/>
              <a:t>1</a:t>
            </a:r>
            <a:r>
              <a:rPr lang="en-US" sz="1100" dirty="0"/>
              <a:t>, R. Holz</a:t>
            </a:r>
            <a:r>
              <a:rPr lang="en-US" sz="1100" baseline="30000" dirty="0"/>
              <a:t>1</a:t>
            </a:r>
            <a:r>
              <a:rPr lang="en-US" sz="1100" dirty="0"/>
              <a:t>, T. Yu</a:t>
            </a:r>
            <a:r>
              <a:rPr lang="en-US" sz="1100" baseline="30000" dirty="0"/>
              <a:t>3</a:t>
            </a:r>
            <a:r>
              <a:rPr lang="en-US" sz="1100" dirty="0"/>
              <a:t>, A. Li</a:t>
            </a:r>
            <a:r>
              <a:rPr lang="en-US" sz="1100" baseline="30000" dirty="0"/>
              <a:t>3</a:t>
            </a:r>
            <a:r>
              <a:rPr lang="en-US" sz="1100" dirty="0"/>
              <a:t>, R. Rollins</a:t>
            </a:r>
            <a:r>
              <a:rPr lang="en-US" sz="1100" baseline="30000" dirty="0"/>
              <a:t>3</a:t>
            </a:r>
            <a:r>
              <a:rPr lang="en-US" sz="1100" dirty="0"/>
              <a:t>, W. Wolf</a:t>
            </a:r>
            <a:r>
              <a:rPr lang="en-US" sz="1100" baseline="30000" dirty="0"/>
              <a:t>2</a:t>
            </a:r>
            <a:r>
              <a:rPr lang="en-US" sz="1100" dirty="0"/>
              <a:t> and J. </a:t>
            </a:r>
            <a:r>
              <a:rPr lang="en-US" sz="1100" dirty="0" smtClean="0"/>
              <a:t>Daniels</a:t>
            </a:r>
            <a:r>
              <a:rPr lang="en-US" sz="1100" baseline="30000" dirty="0" smtClean="0"/>
              <a:t>2</a:t>
            </a:r>
            <a:br>
              <a:rPr lang="en-US" sz="1100" baseline="30000" dirty="0" smtClean="0"/>
            </a:br>
            <a:r>
              <a:rPr lang="en-US" sz="1100" dirty="0"/>
              <a:t/>
            </a:r>
            <a:br>
              <a:rPr lang="en-US" sz="1100" dirty="0"/>
            </a:br>
            <a:r>
              <a:rPr lang="en-US" sz="1100" baseline="30000" dirty="0" smtClean="0"/>
              <a:t>1</a:t>
            </a:r>
            <a:r>
              <a:rPr lang="en-US" sz="1100" dirty="0" smtClean="0"/>
              <a:t>CIMSS/SSEC</a:t>
            </a:r>
            <a:r>
              <a:rPr lang="en-US" sz="1100" dirty="0"/>
              <a:t>, University of </a:t>
            </a:r>
            <a:r>
              <a:rPr lang="en-US" sz="1100" dirty="0" smtClean="0"/>
              <a:t>Wisconsin-Madison,  </a:t>
            </a:r>
            <a:r>
              <a:rPr lang="en-US" sz="1100" baseline="30000" dirty="0" smtClean="0"/>
              <a:t>2</a:t>
            </a:r>
            <a:r>
              <a:rPr lang="en-US" sz="1100" dirty="0" smtClean="0"/>
              <a:t>NOAA/NESDIS/STAR</a:t>
            </a:r>
            <a:r>
              <a:rPr lang="en-US" sz="1100" dirty="0"/>
              <a:t>, Camp Springs, MD 20746 </a:t>
            </a:r>
            <a:r>
              <a:rPr lang="en-US" sz="1100" dirty="0" smtClean="0"/>
              <a:t>USA, </a:t>
            </a:r>
            <a:r>
              <a:rPr lang="en-US" sz="1100" dirty="0"/>
              <a:t/>
            </a:r>
            <a:br>
              <a:rPr lang="en-US" sz="1100" dirty="0"/>
            </a:br>
            <a:r>
              <a:rPr lang="en-US" sz="1100" baseline="30000" dirty="0"/>
              <a:t>3</a:t>
            </a:r>
            <a:r>
              <a:rPr lang="en-US" sz="1100" dirty="0"/>
              <a:t>IMSG, Kensington, MD 20895, USA</a:t>
            </a:r>
          </a:p>
        </p:txBody>
      </p:sp>
      <p:sp>
        <p:nvSpPr>
          <p:cNvPr id="13" name="Content Placeholder 12"/>
          <p:cNvSpPr>
            <a:spLocks noGrp="1"/>
          </p:cNvSpPr>
          <p:nvPr>
            <p:ph sz="half" idx="1"/>
          </p:nvPr>
        </p:nvSpPr>
        <p:spPr/>
        <p:txBody>
          <a:bodyPr>
            <a:normAutofit fontScale="62500" lnSpcReduction="20000"/>
          </a:bodyPr>
          <a:lstStyle/>
          <a:p>
            <a:r>
              <a:rPr lang="en-US" dirty="0" smtClean="0"/>
              <a:t>Product Visualization</a:t>
            </a:r>
          </a:p>
          <a:p>
            <a:pPr lvl="1"/>
            <a:r>
              <a:rPr lang="en-US" dirty="0" err="1" smtClean="0"/>
              <a:t>McIDAS</a:t>
            </a:r>
            <a:r>
              <a:rPr lang="en-US" dirty="0" smtClean="0"/>
              <a:t>-V can visualize output from the GOES-R GS as well as testing </a:t>
            </a:r>
            <a:r>
              <a:rPr lang="en-US" dirty="0" err="1" smtClean="0"/>
              <a:t>framwork</a:t>
            </a:r>
            <a:endParaRPr lang="en-US" dirty="0" smtClean="0"/>
          </a:p>
          <a:p>
            <a:pPr lvl="1"/>
            <a:r>
              <a:rPr lang="en-US" dirty="0" err="1" smtClean="0"/>
              <a:t>McIDAS</a:t>
            </a:r>
            <a:r>
              <a:rPr lang="en-US" dirty="0" smtClean="0"/>
              <a:t>-V can be used to provide interactive comparisons between various products and satellites</a:t>
            </a:r>
          </a:p>
          <a:p>
            <a:r>
              <a:rPr lang="en-US" dirty="0" smtClean="0"/>
              <a:t>Product Verification</a:t>
            </a:r>
          </a:p>
          <a:p>
            <a:pPr lvl="1"/>
            <a:r>
              <a:rPr lang="en-US" dirty="0" smtClean="0"/>
              <a:t>“Glance” tool can be used to compare output from various frameworks to verify proper integration </a:t>
            </a:r>
          </a:p>
          <a:p>
            <a:pPr lvl="1"/>
            <a:r>
              <a:rPr lang="en-US" dirty="0" smtClean="0"/>
              <a:t>“Glance” output provides a variety of statistics and visual comparisons</a:t>
            </a:r>
          </a:p>
          <a:p>
            <a:r>
              <a:rPr lang="en-US" dirty="0" smtClean="0"/>
              <a:t>Real-time collocation and verification</a:t>
            </a:r>
            <a:endParaRPr lang="en-US" dirty="0"/>
          </a:p>
          <a:p>
            <a:pPr lvl="1"/>
            <a:r>
              <a:rPr lang="en-US" dirty="0" smtClean="0"/>
              <a:t>Web interface that provides quick looks and validation products</a:t>
            </a:r>
            <a:endParaRPr lang="en-US" dirty="0"/>
          </a:p>
          <a:p>
            <a:pPr lvl="1"/>
            <a:r>
              <a:rPr lang="en-US" dirty="0"/>
              <a:t>Also provides as physically collocated quantitative performance information searchable by day or month averages. </a:t>
            </a:r>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46</a:t>
            </a:fld>
            <a:endParaRPr lang="en-US"/>
          </a:p>
        </p:txBody>
      </p:sp>
      <p:sp>
        <p:nvSpPr>
          <p:cNvPr id="16" name="Rounded Rectangle 15"/>
          <p:cNvSpPr/>
          <p:nvPr/>
        </p:nvSpPr>
        <p:spPr bwMode="auto">
          <a:xfrm>
            <a:off x="4605410" y="1738924"/>
            <a:ext cx="4175342" cy="4433276"/>
          </a:xfrm>
          <a:prstGeom prst="roundRect">
            <a:avLst>
              <a:gd name="adj" fmla="val 4521"/>
            </a:avLst>
          </a:prstGeom>
          <a:solidFill>
            <a:srgbClr val="D9D9D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65" charset="0"/>
            </a:endParaRPr>
          </a:p>
        </p:txBody>
      </p:sp>
      <p:sp>
        <p:nvSpPr>
          <p:cNvPr id="17" name="TextBox 33"/>
          <p:cNvSpPr txBox="1">
            <a:spLocks noChangeArrowheads="1"/>
          </p:cNvSpPr>
          <p:nvPr/>
        </p:nvSpPr>
        <p:spPr bwMode="auto">
          <a:xfrm>
            <a:off x="5268579" y="1828800"/>
            <a:ext cx="28490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just" eaLnBrk="1" hangingPunct="1"/>
            <a:r>
              <a:rPr lang="en-US" sz="1800" b="1" dirty="0" smtClean="0"/>
              <a:t>Example </a:t>
            </a:r>
            <a:r>
              <a:rPr lang="en-US" sz="1800" b="1" i="1" dirty="0" smtClean="0"/>
              <a:t>Glance</a:t>
            </a:r>
            <a:r>
              <a:rPr lang="en-US" sz="1800" b="1" dirty="0" smtClean="0"/>
              <a:t> output</a:t>
            </a:r>
            <a:endParaRPr lang="en-US" sz="1800" b="1" dirty="0"/>
          </a:p>
        </p:txBody>
      </p:sp>
      <p:pic>
        <p:nvPicPr>
          <p:cNvPr id="19" name="Picture 7" descr="\\beans\users$\wstraka\Data\Desktop\Conferences\EUMETSAT2014\AIT poster\24-1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 t="1" r="39109" b="54676"/>
          <a:stretch/>
        </p:blipFill>
        <p:spPr bwMode="auto">
          <a:xfrm>
            <a:off x="4615089" y="2324534"/>
            <a:ext cx="2041044" cy="263878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beans\users$\wstraka\Data\Desktop\Conferences\EUMETSAT2014\AIT poster\24-1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2381"/>
          <a:stretch/>
        </p:blipFill>
        <p:spPr bwMode="auto">
          <a:xfrm>
            <a:off x="6767110" y="2309179"/>
            <a:ext cx="1995890" cy="269255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33"/>
          <p:cNvSpPr txBox="1">
            <a:spLocks noChangeArrowheads="1"/>
          </p:cNvSpPr>
          <p:nvPr/>
        </p:nvSpPr>
        <p:spPr bwMode="auto">
          <a:xfrm>
            <a:off x="4645569" y="5001731"/>
            <a:ext cx="4117431" cy="1200329"/>
          </a:xfrm>
          <a:prstGeom prst="rect">
            <a:avLst/>
          </a:prstGeom>
          <a:noFill/>
          <a:ln>
            <a:noFill/>
          </a:ln>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just" eaLnBrk="1" hangingPunct="1"/>
            <a:r>
              <a:rPr lang="en-US" sz="1200" dirty="0" smtClean="0"/>
              <a:t>Links </a:t>
            </a:r>
            <a:r>
              <a:rPr lang="en-US" sz="1200" dirty="0"/>
              <a:t>can be selected to provide a more detailed report of a given variable, along with the various statistics, such as how many missing pixels were in each file, the correlation between the two datasets, the mean/max/min difference, etc., as well as plots of the area of difference, a histogram of the distribution of the differences and plot of the differences</a:t>
            </a:r>
          </a:p>
        </p:txBody>
      </p:sp>
    </p:spTree>
    <p:extLst>
      <p:ext uri="{BB962C8B-B14F-4D97-AF65-F5344CB8AC3E}">
        <p14:creationId xmlns:p14="http://schemas.microsoft.com/office/powerpoint/2010/main" val="3405638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Autofit/>
          </a:bodyPr>
          <a:lstStyle/>
          <a:p>
            <a:r>
              <a:rPr lang="en-US" sz="1600" dirty="0" smtClean="0"/>
              <a:t>Advances </a:t>
            </a:r>
            <a:r>
              <a:rPr lang="en-US" sz="1600" dirty="0"/>
              <a:t>and innovation in Aviation Forecasting: Using Next Generation </a:t>
            </a:r>
            <a:br>
              <a:rPr lang="en-US" sz="1600" dirty="0"/>
            </a:br>
            <a:r>
              <a:rPr lang="en-US" sz="1600" dirty="0"/>
              <a:t>Satellite Data at the Air Traffic Control Systems Command Center</a:t>
            </a:r>
            <a:br>
              <a:rPr lang="en-US" sz="1600" dirty="0"/>
            </a:br>
            <a:r>
              <a:rPr lang="en-US" sz="1600" b="1" dirty="0"/>
              <a:t>Amanda M. Terborg</a:t>
            </a:r>
            <a:r>
              <a:rPr lang="en-US" sz="1600" dirty="0"/>
              <a:t>, </a:t>
            </a:r>
            <a:r>
              <a:rPr lang="en-US" sz="1600" i="1" dirty="0"/>
              <a:t>CIMSS/Univ. of Wisconsin, Kansas City, MO</a:t>
            </a:r>
            <a:r>
              <a:rPr lang="en-US" sz="1600" dirty="0"/>
              <a:t>; and M. T. Eckert and B. A. Smith</a:t>
            </a:r>
          </a:p>
        </p:txBody>
      </p:sp>
      <p:sp>
        <p:nvSpPr>
          <p:cNvPr id="13" name="Content Placeholder 12"/>
          <p:cNvSpPr>
            <a:spLocks noGrp="1"/>
          </p:cNvSpPr>
          <p:nvPr>
            <p:ph sz="half" idx="1"/>
          </p:nvPr>
        </p:nvSpPr>
        <p:spPr>
          <a:xfrm>
            <a:off x="152400" y="1828800"/>
            <a:ext cx="2819400" cy="4830763"/>
          </a:xfrm>
        </p:spPr>
        <p:txBody>
          <a:bodyPr>
            <a:normAutofit/>
          </a:bodyPr>
          <a:lstStyle/>
          <a:p>
            <a:r>
              <a:rPr lang="en-US" sz="2000" dirty="0" smtClean="0"/>
              <a:t>National Aviation Meteorologists were posted to the FAA Command Center</a:t>
            </a:r>
          </a:p>
          <a:p>
            <a:pPr lvl="1"/>
            <a:r>
              <a:rPr lang="en-US" sz="1600" dirty="0" smtClean="0"/>
              <a:t>Provide briefings directly to TFMs</a:t>
            </a:r>
          </a:p>
          <a:p>
            <a:pPr lvl="1"/>
            <a:r>
              <a:rPr lang="en-US" sz="1600" dirty="0" smtClean="0"/>
              <a:t>Real-time TFM met watch responsibilities</a:t>
            </a:r>
          </a:p>
          <a:p>
            <a:r>
              <a:rPr lang="en-US" sz="1800" dirty="0" smtClean="0"/>
              <a:t>GOES-R products have been tested/utilized in their operations:</a:t>
            </a:r>
          </a:p>
          <a:p>
            <a:pPr lvl="1"/>
            <a:r>
              <a:rPr lang="en-US" sz="1600" dirty="0" smtClean="0"/>
              <a:t>Fog and Low Stratus</a:t>
            </a:r>
          </a:p>
          <a:p>
            <a:pPr lvl="1"/>
            <a:r>
              <a:rPr lang="en-US" sz="1600" dirty="0" err="1" smtClean="0"/>
              <a:t>NearCast</a:t>
            </a:r>
            <a:r>
              <a:rPr lang="en-US" sz="1600" dirty="0" smtClean="0"/>
              <a:t> model</a:t>
            </a:r>
          </a:p>
          <a:p>
            <a:pPr lvl="1"/>
            <a:r>
              <a:rPr lang="en-US" sz="1600" dirty="0" smtClean="0"/>
              <a:t>CI and CTC</a:t>
            </a:r>
          </a:p>
          <a:p>
            <a:pPr lvl="1"/>
            <a:r>
              <a:rPr lang="en-US" sz="1600" dirty="0" smtClean="0"/>
              <a:t>Simulated Imagery</a:t>
            </a:r>
          </a:p>
          <a:p>
            <a:pPr lvl="1"/>
            <a:r>
              <a:rPr lang="en-US" sz="1600" dirty="0" smtClean="0"/>
              <a:t>ACHA cloud heights</a:t>
            </a:r>
            <a:endParaRPr lang="en-US" sz="1600" dirty="0"/>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47</a:t>
            </a:fld>
            <a:endParaRPr lang="en-US"/>
          </a:p>
        </p:txBody>
      </p:sp>
      <p:sp>
        <p:nvSpPr>
          <p:cNvPr id="15" name="TextBox 14"/>
          <p:cNvSpPr txBox="1"/>
          <p:nvPr/>
        </p:nvSpPr>
        <p:spPr>
          <a:xfrm>
            <a:off x="1676400" y="1447800"/>
            <a:ext cx="5587754" cy="338554"/>
          </a:xfrm>
          <a:prstGeom prst="rect">
            <a:avLst/>
          </a:prstGeom>
          <a:noFill/>
        </p:spPr>
        <p:txBody>
          <a:bodyPr wrap="none" rtlCol="0">
            <a:spAutoFit/>
          </a:bodyPr>
          <a:lstStyle/>
          <a:p>
            <a:r>
              <a:rPr lang="en-US" sz="1600" dirty="0"/>
              <a:t>17</a:t>
            </a:r>
            <a:r>
              <a:rPr lang="en-US" sz="1600" baseline="30000" dirty="0"/>
              <a:t>th</a:t>
            </a:r>
            <a:r>
              <a:rPr lang="en-US" sz="1600" dirty="0"/>
              <a:t> Conference on Aviation, Range, and Aerospace Meteorology </a:t>
            </a:r>
            <a:endParaRPr lang="en-US" sz="1600" dirty="0">
              <a:solidFill>
                <a:srgbClr val="FF0000"/>
              </a:solidFill>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2570" y="1981200"/>
            <a:ext cx="6009030" cy="4343400"/>
          </a:xfrm>
          <a:prstGeom prst="rect">
            <a:avLst/>
          </a:prstGeom>
        </p:spPr>
      </p:pic>
    </p:spTree>
    <p:extLst>
      <p:ext uri="{BB962C8B-B14F-4D97-AF65-F5344CB8AC3E}">
        <p14:creationId xmlns:p14="http://schemas.microsoft.com/office/powerpoint/2010/main" val="35008069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Autofit/>
          </a:bodyPr>
          <a:lstStyle/>
          <a:p>
            <a:r>
              <a:rPr lang="en-US" sz="1600" dirty="0" err="1" smtClean="0"/>
              <a:t>Suomi</a:t>
            </a:r>
            <a:r>
              <a:rPr lang="en-US" sz="1600" dirty="0" smtClean="0"/>
              <a:t>-NPP Cross-track Infrared Sounder (</a:t>
            </a:r>
            <a:r>
              <a:rPr lang="en-US" sz="1600" dirty="0" err="1" smtClean="0"/>
              <a:t>CrIS</a:t>
            </a:r>
            <a:r>
              <a:rPr lang="en-US" sz="1600" dirty="0" smtClean="0"/>
              <a:t>): Radiometric Calibration and Validation, </a:t>
            </a:r>
            <a:r>
              <a:rPr lang="en-US" sz="1600" i="1" dirty="0"/>
              <a:t>David C. Tobin</a:t>
            </a:r>
            <a:r>
              <a:rPr lang="en-US" sz="1600" i="1" dirty="0" smtClean="0"/>
              <a:t>, H</a:t>
            </a:r>
            <a:r>
              <a:rPr lang="en-US" sz="1600" i="1" dirty="0"/>
              <a:t>. </a:t>
            </a:r>
            <a:r>
              <a:rPr lang="en-US" sz="1600" i="1" dirty="0" err="1"/>
              <a:t>Revercomb</a:t>
            </a:r>
            <a:r>
              <a:rPr lang="en-US" sz="1600" i="1" dirty="0"/>
              <a:t>, R. </a:t>
            </a:r>
            <a:r>
              <a:rPr lang="en-US" sz="1600" i="1" dirty="0" err="1"/>
              <a:t>Knuteson</a:t>
            </a:r>
            <a:r>
              <a:rPr lang="en-US" sz="1600" i="1" dirty="0"/>
              <a:t>, J. Taylor, L. Borg, D. H. </a:t>
            </a:r>
            <a:r>
              <a:rPr lang="en-US" sz="1600" i="1" dirty="0" err="1"/>
              <a:t>DeSlover</a:t>
            </a:r>
            <a:r>
              <a:rPr lang="en-US" sz="1600" i="1" dirty="0"/>
              <a:t>, G. Martin, A. </a:t>
            </a:r>
            <a:r>
              <a:rPr lang="en-US" sz="1600" i="1" dirty="0" err="1"/>
              <a:t>Merrelli</a:t>
            </a:r>
            <a:r>
              <a:rPr lang="en-US" sz="1600" i="1" dirty="0"/>
              <a:t>, and T. </a:t>
            </a:r>
            <a:r>
              <a:rPr lang="en-US" sz="1600" i="1" dirty="0" smtClean="0"/>
              <a:t>Greenwald</a:t>
            </a:r>
            <a:r>
              <a:rPr lang="en-US" sz="1600" dirty="0" smtClean="0"/>
              <a:t>, </a:t>
            </a:r>
            <a:br>
              <a:rPr lang="en-US" sz="1600" dirty="0" smtClean="0"/>
            </a:br>
            <a:r>
              <a:rPr lang="en-US" sz="1600" dirty="0" smtClean="0"/>
              <a:t>CIMSS/SSEC/UW-Madison</a:t>
            </a:r>
            <a:endParaRPr lang="en-US" sz="1600" dirty="0"/>
          </a:p>
        </p:txBody>
      </p:sp>
      <p:sp>
        <p:nvSpPr>
          <p:cNvPr id="13" name="Content Placeholder 12"/>
          <p:cNvSpPr>
            <a:spLocks noGrp="1"/>
          </p:cNvSpPr>
          <p:nvPr>
            <p:ph sz="half" idx="1"/>
          </p:nvPr>
        </p:nvSpPr>
        <p:spPr>
          <a:xfrm>
            <a:off x="152400" y="2103437"/>
            <a:ext cx="4343400" cy="3459163"/>
          </a:xfrm>
        </p:spPr>
        <p:txBody>
          <a:bodyPr>
            <a:normAutofit fontScale="70000" lnSpcReduction="20000"/>
          </a:bodyPr>
          <a:lstStyle/>
          <a:p>
            <a:r>
              <a:rPr lang="en-US" dirty="0" smtClean="0"/>
              <a:t>Radiometric Calibration Uncertainty (RU) of </a:t>
            </a:r>
            <a:r>
              <a:rPr lang="en-US" dirty="0" err="1" smtClean="0"/>
              <a:t>CrIS</a:t>
            </a:r>
            <a:r>
              <a:rPr lang="en-US" dirty="0" smtClean="0"/>
              <a:t> is very good.</a:t>
            </a:r>
          </a:p>
          <a:p>
            <a:pPr lvl="1"/>
            <a:r>
              <a:rPr lang="en-US" dirty="0"/>
              <a:t>Overall, RU is &lt;0.3K (LW), &lt;0.15K (MW), &lt;0.15K (SW</a:t>
            </a:r>
            <a:r>
              <a:rPr lang="en-US" dirty="0" smtClean="0"/>
              <a:t>)</a:t>
            </a:r>
            <a:endParaRPr lang="en-US" dirty="0"/>
          </a:p>
          <a:p>
            <a:pPr lvl="1"/>
            <a:r>
              <a:rPr lang="en-US" dirty="0" smtClean="0"/>
              <a:t>Better </a:t>
            </a:r>
            <a:r>
              <a:rPr lang="en-US" dirty="0"/>
              <a:t>than spec by approximately a factor of 4.</a:t>
            </a:r>
          </a:p>
          <a:p>
            <a:r>
              <a:rPr lang="en-US" dirty="0" smtClean="0"/>
              <a:t>Various post-launch validation analyses confirm these RU estimates</a:t>
            </a:r>
          </a:p>
          <a:p>
            <a:pPr lvl="1"/>
            <a:r>
              <a:rPr lang="en-US" dirty="0" smtClean="0"/>
              <a:t>Clear sky </a:t>
            </a:r>
            <a:r>
              <a:rPr lang="en-US" dirty="0" err="1" smtClean="0"/>
              <a:t>obs-calc</a:t>
            </a:r>
            <a:endParaRPr lang="en-US" dirty="0" smtClean="0"/>
          </a:p>
          <a:p>
            <a:pPr lvl="1"/>
            <a:r>
              <a:rPr lang="en-US" dirty="0" smtClean="0"/>
              <a:t>Simultaneous Nadir Overpasses (SNOs)</a:t>
            </a:r>
          </a:p>
          <a:p>
            <a:pPr lvl="1"/>
            <a:r>
              <a:rPr lang="en-US" dirty="0" smtClean="0"/>
              <a:t>Internal consistency analyses</a:t>
            </a:r>
            <a:endParaRPr lang="en-US" dirty="0"/>
          </a:p>
        </p:txBody>
      </p:sp>
      <p:sp>
        <p:nvSpPr>
          <p:cNvPr id="14" name="Content Placeholder 13"/>
          <p:cNvSpPr>
            <a:spLocks noGrp="1"/>
          </p:cNvSpPr>
          <p:nvPr>
            <p:ph sz="half" idx="2"/>
          </p:nvPr>
        </p:nvSpPr>
        <p:spPr>
          <a:xfrm>
            <a:off x="4648200" y="2103437"/>
            <a:ext cx="4343400" cy="3459163"/>
          </a:xfrm>
        </p:spPr>
        <p:txBody>
          <a:bodyPr>
            <a:normAutofit fontScale="70000" lnSpcReduction="20000"/>
          </a:bodyPr>
          <a:lstStyle/>
          <a:p>
            <a:r>
              <a:rPr lang="en-US" dirty="0" smtClean="0"/>
              <a:t>Example validation result: SNOs of AIRS, IASI and </a:t>
            </a:r>
            <a:r>
              <a:rPr lang="en-US" dirty="0" err="1" smtClean="0"/>
              <a:t>CrIS</a:t>
            </a:r>
            <a:r>
              <a:rPr lang="en-US" dirty="0" smtClean="0"/>
              <a:t> should small biases and excellent stability</a:t>
            </a:r>
            <a:endParaRPr lang="en-US" dirty="0"/>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48</a:t>
            </a:fld>
            <a:endParaRPr lang="en-US"/>
          </a:p>
        </p:txBody>
      </p:sp>
      <p:sp>
        <p:nvSpPr>
          <p:cNvPr id="15" name="TextBox 14"/>
          <p:cNvSpPr txBox="1"/>
          <p:nvPr/>
        </p:nvSpPr>
        <p:spPr>
          <a:xfrm>
            <a:off x="0" y="1447800"/>
            <a:ext cx="9144000" cy="646331"/>
          </a:xfrm>
          <a:prstGeom prst="rect">
            <a:avLst/>
          </a:prstGeom>
          <a:noFill/>
        </p:spPr>
        <p:txBody>
          <a:bodyPr wrap="square" rtlCol="0">
            <a:spAutoFit/>
          </a:bodyPr>
          <a:lstStyle/>
          <a:p>
            <a:pPr algn="ctr"/>
            <a:r>
              <a:rPr lang="en-US" dirty="0">
                <a:solidFill>
                  <a:srgbClr val="FF0000"/>
                </a:solidFill>
              </a:rPr>
              <a:t>Joint </a:t>
            </a:r>
            <a:r>
              <a:rPr lang="en-US" dirty="0" smtClean="0">
                <a:solidFill>
                  <a:srgbClr val="FF0000"/>
                </a:solidFill>
              </a:rPr>
              <a:t>session of the 11th </a:t>
            </a:r>
            <a:r>
              <a:rPr lang="en-US" dirty="0">
                <a:solidFill>
                  <a:srgbClr val="FF0000"/>
                </a:solidFill>
              </a:rPr>
              <a:t>Annual Symposium on New Generation Operational Environmental Satellite </a:t>
            </a:r>
            <a:r>
              <a:rPr lang="en-US" dirty="0" smtClean="0">
                <a:solidFill>
                  <a:srgbClr val="FF0000"/>
                </a:solidFill>
              </a:rPr>
              <a:t>Systems</a:t>
            </a:r>
            <a:r>
              <a:rPr lang="en-US" dirty="0">
                <a:solidFill>
                  <a:srgbClr val="FF0000"/>
                </a:solidFill>
              </a:rPr>
              <a:t> </a:t>
            </a:r>
            <a:r>
              <a:rPr lang="en-US" dirty="0" smtClean="0">
                <a:solidFill>
                  <a:srgbClr val="FF0000"/>
                </a:solidFill>
              </a:rPr>
              <a:t>and </a:t>
            </a:r>
            <a:r>
              <a:rPr lang="en-US" dirty="0">
                <a:solidFill>
                  <a:srgbClr val="FF0000"/>
                </a:solidFill>
              </a:rPr>
              <a:t>the 20th Conference on Satellite Meteorology and Oceanography </a:t>
            </a:r>
          </a:p>
        </p:txBody>
      </p:sp>
      <p:pic>
        <p:nvPicPr>
          <p:cNvPr id="20" name="Media File" descr="image-92-2.png"/>
          <p:cNvPicPr>
            <a:picLocks noChangeAspect="1"/>
          </p:cNvPicPr>
          <p:nvPr/>
        </p:nvPicPr>
        <p:blipFill rotWithShape="1">
          <a:blip r:embed="rId2" cstate="print">
            <a:clrChange>
              <a:clrFrom>
                <a:srgbClr val="FFFFFF"/>
              </a:clrFrom>
              <a:clrTo>
                <a:srgbClr val="FFFFFF">
                  <a:alpha val="0"/>
                </a:srgbClr>
              </a:clrTo>
            </a:clrChange>
          </a:blip>
          <a:srcRect b="3127"/>
          <a:stretch/>
        </p:blipFill>
        <p:spPr>
          <a:xfrm>
            <a:off x="4419600" y="2819400"/>
            <a:ext cx="4572000" cy="3321802"/>
          </a:xfrm>
          <a:prstGeom prst="rect">
            <a:avLst/>
          </a:prstGeom>
        </p:spPr>
      </p:pic>
    </p:spTree>
    <p:extLst>
      <p:ext uri="{BB962C8B-B14F-4D97-AF65-F5344CB8AC3E}">
        <p14:creationId xmlns:p14="http://schemas.microsoft.com/office/powerpoint/2010/main" val="26151619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latin typeface="Arial" charset="0"/>
                <a:ea typeface="MS PGothic" charset="0"/>
              </a:rPr>
              <a:t>Nighttime Cloud Microphysical Products with the VIIRS </a:t>
            </a:r>
            <a:r>
              <a:rPr lang="en-US" sz="2400" dirty="0" smtClean="0">
                <a:latin typeface="Arial" charset="0"/>
                <a:ea typeface="MS PGothic" charset="0"/>
              </a:rPr>
              <a:t>DNB</a:t>
            </a:r>
            <a:br>
              <a:rPr lang="en-US" sz="2400" dirty="0" smtClean="0">
                <a:latin typeface="Arial" charset="0"/>
                <a:ea typeface="MS PGothic" charset="0"/>
              </a:rPr>
            </a:br>
            <a:r>
              <a:rPr lang="en-US" sz="2400" dirty="0">
                <a:solidFill>
                  <a:srgbClr val="000000"/>
                </a:solidFill>
                <a:ea typeface="ＭＳ Ｐゴシック" charset="0"/>
                <a:cs typeface="ＭＳ Ｐゴシック" charset="0"/>
              </a:rPr>
              <a:t>Andi Walther (</a:t>
            </a:r>
            <a:r>
              <a:rPr lang="en-US" sz="2400" dirty="0" err="1">
                <a:solidFill>
                  <a:srgbClr val="000000"/>
                </a:solidFill>
                <a:ea typeface="ＭＳ Ｐゴシック" charset="0"/>
                <a:cs typeface="ＭＳ Ｐゴシック" charset="0"/>
              </a:rPr>
              <a:t>CIMSS</a:t>
            </a:r>
            <a:r>
              <a:rPr lang="en-US" sz="2400" dirty="0">
                <a:solidFill>
                  <a:srgbClr val="000000"/>
                </a:solidFill>
                <a:ea typeface="ＭＳ Ｐゴシック" charset="0"/>
                <a:cs typeface="ＭＳ Ｐゴシック" charset="0"/>
              </a:rPr>
              <a:t>), Steven Miller (</a:t>
            </a:r>
            <a:r>
              <a:rPr lang="en-US" sz="2400" dirty="0" err="1">
                <a:solidFill>
                  <a:srgbClr val="000000"/>
                </a:solidFill>
                <a:ea typeface="ＭＳ Ｐゴシック" charset="0"/>
                <a:cs typeface="ＭＳ Ｐゴシック" charset="0"/>
              </a:rPr>
              <a:t>CIRA</a:t>
            </a:r>
            <a:r>
              <a:rPr lang="en-US" sz="2400" dirty="0">
                <a:solidFill>
                  <a:srgbClr val="000000"/>
                </a:solidFill>
                <a:ea typeface="ＭＳ Ｐゴシック" charset="0"/>
                <a:cs typeface="ＭＳ Ｐゴシック" charset="0"/>
              </a:rPr>
              <a:t>), Andrew </a:t>
            </a:r>
            <a:r>
              <a:rPr lang="en-US" sz="2400" dirty="0" err="1">
                <a:solidFill>
                  <a:srgbClr val="000000"/>
                </a:solidFill>
                <a:ea typeface="ＭＳ Ｐゴシック" charset="0"/>
                <a:cs typeface="ＭＳ Ｐゴシック" charset="0"/>
              </a:rPr>
              <a:t>Heidinger</a:t>
            </a:r>
            <a:r>
              <a:rPr lang="en-US" sz="2400" dirty="0">
                <a:solidFill>
                  <a:srgbClr val="000000"/>
                </a:solidFill>
                <a:ea typeface="ＭＳ Ｐゴシック" charset="0"/>
                <a:cs typeface="ＭＳ Ｐゴシック" charset="0"/>
              </a:rPr>
              <a:t> (NOAA)</a:t>
            </a:r>
            <a:endParaRPr lang="en-US" sz="2400" dirty="0"/>
          </a:p>
        </p:txBody>
      </p:sp>
      <p:sp>
        <p:nvSpPr>
          <p:cNvPr id="3" name="Content Placeholder 2"/>
          <p:cNvSpPr>
            <a:spLocks noGrp="1"/>
          </p:cNvSpPr>
          <p:nvPr>
            <p:ph sz="half" idx="1"/>
          </p:nvPr>
        </p:nvSpPr>
        <p:spPr/>
        <p:txBody>
          <a:bodyPr>
            <a:normAutofit fontScale="70000" lnSpcReduction="20000"/>
          </a:bodyPr>
          <a:lstStyle/>
          <a:p>
            <a:pPr>
              <a:spcAft>
                <a:spcPts val="600"/>
              </a:spcAft>
              <a:buFont typeface="Arial"/>
              <a:buChar char="•"/>
              <a:defRPr/>
            </a:pPr>
            <a:r>
              <a:rPr lang="en-US" dirty="0">
                <a:latin typeface="Arial" charset="0"/>
              </a:rPr>
              <a:t>Development of a lunar down-welling irradiance predictor which enables us to compute DNB lunar reflectance</a:t>
            </a:r>
            <a:r>
              <a:rPr lang="en-US" dirty="0" smtClean="0">
                <a:latin typeface="Arial" charset="0"/>
              </a:rPr>
              <a:t>.</a:t>
            </a:r>
            <a:endParaRPr lang="en-US" dirty="0">
              <a:latin typeface="Arial" charset="0"/>
            </a:endParaRPr>
          </a:p>
          <a:p>
            <a:pPr>
              <a:spcAft>
                <a:spcPts val="600"/>
              </a:spcAft>
              <a:buFont typeface="Arial"/>
              <a:buChar char="•"/>
              <a:defRPr/>
            </a:pPr>
            <a:r>
              <a:rPr lang="en-US" dirty="0">
                <a:latin typeface="Arial" charset="0"/>
              </a:rPr>
              <a:t>Development of a new nighttime cloud property retrieval </a:t>
            </a:r>
            <a:r>
              <a:rPr lang="en-US" dirty="0" err="1" smtClean="0">
                <a:latin typeface="Arial" charset="0"/>
              </a:rPr>
              <a:t>NLCOMP</a:t>
            </a:r>
            <a:endParaRPr lang="en-US" dirty="0">
              <a:latin typeface="Arial" charset="0"/>
            </a:endParaRPr>
          </a:p>
          <a:p>
            <a:pPr>
              <a:spcAft>
                <a:spcPts val="600"/>
              </a:spcAft>
              <a:buFont typeface="Arial"/>
              <a:buChar char="•"/>
              <a:defRPr/>
            </a:pPr>
            <a:r>
              <a:rPr lang="en-US" dirty="0" err="1">
                <a:latin typeface="Arial" charset="0"/>
              </a:rPr>
              <a:t>NLCOMP</a:t>
            </a:r>
            <a:r>
              <a:rPr lang="en-US" dirty="0">
                <a:latin typeface="Arial" charset="0"/>
              </a:rPr>
              <a:t> closes nighttime observation gap of cloud optical thickness (COD) and effective radius (REF</a:t>
            </a:r>
            <a:r>
              <a:rPr lang="en-US" dirty="0" smtClean="0">
                <a:latin typeface="Arial" charset="0"/>
              </a:rPr>
              <a:t>)</a:t>
            </a:r>
            <a:endParaRPr lang="en-US" dirty="0">
              <a:latin typeface="Arial" charset="0"/>
            </a:endParaRPr>
          </a:p>
          <a:p>
            <a:pPr>
              <a:spcAft>
                <a:spcPts val="600"/>
              </a:spcAft>
              <a:buFont typeface="Arial"/>
              <a:buChar char="•"/>
              <a:defRPr/>
            </a:pPr>
            <a:r>
              <a:rPr lang="en-US" dirty="0" err="1">
                <a:latin typeface="Arial" charset="0"/>
              </a:rPr>
              <a:t>NLCOMP</a:t>
            </a:r>
            <a:r>
              <a:rPr lang="en-US" dirty="0">
                <a:latin typeface="Arial" charset="0"/>
              </a:rPr>
              <a:t> is part of </a:t>
            </a:r>
            <a:r>
              <a:rPr lang="en-US" dirty="0" err="1">
                <a:latin typeface="Arial" charset="0"/>
              </a:rPr>
              <a:t>CLAVR</a:t>
            </a:r>
            <a:r>
              <a:rPr lang="en-US" dirty="0">
                <a:latin typeface="Arial" charset="0"/>
              </a:rPr>
              <a:t>-x processing scheme</a:t>
            </a:r>
            <a:r>
              <a:rPr lang="en-US" dirty="0" smtClean="0">
                <a:latin typeface="Arial" charset="0"/>
              </a:rPr>
              <a:t>.</a:t>
            </a:r>
            <a:endParaRPr lang="en-US" dirty="0">
              <a:latin typeface="Arial" charset="0"/>
            </a:endParaRPr>
          </a:p>
          <a:p>
            <a:pPr>
              <a:spcAft>
                <a:spcPts val="600"/>
              </a:spcAft>
              <a:buFont typeface="Arial"/>
              <a:buChar char="•"/>
              <a:defRPr/>
            </a:pPr>
            <a:r>
              <a:rPr lang="en-US" dirty="0">
                <a:latin typeface="Arial" charset="0"/>
              </a:rPr>
              <a:t>Can be used for derived nighttime products, such as precipitation or icing threat </a:t>
            </a:r>
          </a:p>
          <a:p>
            <a:endParaRPr lang="en-US" dirty="0"/>
          </a:p>
        </p:txBody>
      </p:sp>
      <p:sp>
        <p:nvSpPr>
          <p:cNvPr id="5" name="Date Placeholder 4"/>
          <p:cNvSpPr>
            <a:spLocks noGrp="1"/>
          </p:cNvSpPr>
          <p:nvPr>
            <p:ph type="dt" sz="half" idx="10"/>
          </p:nvPr>
        </p:nvSpPr>
        <p:spPr/>
        <p:txBody>
          <a:bodyPr/>
          <a:lstStyle/>
          <a:p>
            <a:r>
              <a:rPr lang="en-US" smtClean="0"/>
              <a:t>4-8 January 2015</a:t>
            </a:r>
            <a:endParaRPr lang="en-US"/>
          </a:p>
        </p:txBody>
      </p:sp>
      <p:sp>
        <p:nvSpPr>
          <p:cNvPr id="6" name="Footer Placeholder 5"/>
          <p:cNvSpPr>
            <a:spLocks noGrp="1"/>
          </p:cNvSpPr>
          <p:nvPr>
            <p:ph type="ftr" sz="quarter" idx="11"/>
          </p:nvPr>
        </p:nvSpPr>
        <p:spPr/>
        <p:txBody>
          <a:bodyPr/>
          <a:lstStyle/>
          <a:p>
            <a:r>
              <a:rPr lang="en-US" smtClean="0"/>
              <a:t>95th AMS Annual Meeting - Phoenix, AZ</a:t>
            </a:r>
            <a:endParaRPr lang="en-US"/>
          </a:p>
        </p:txBody>
      </p:sp>
      <p:sp>
        <p:nvSpPr>
          <p:cNvPr id="7" name="Slide Number Placeholder 6"/>
          <p:cNvSpPr>
            <a:spLocks noGrp="1"/>
          </p:cNvSpPr>
          <p:nvPr>
            <p:ph type="sldNum" sz="quarter" idx="12"/>
          </p:nvPr>
        </p:nvSpPr>
        <p:spPr/>
        <p:txBody>
          <a:bodyPr/>
          <a:lstStyle/>
          <a:p>
            <a:fld id="{09B8BF32-6F5A-422F-A146-B65F2B98D5BA}" type="slidenum">
              <a:rPr lang="en-US" smtClean="0"/>
              <a:pPr/>
              <a:t>49</a:t>
            </a:fld>
            <a:endParaRPr lang="en-US"/>
          </a:p>
        </p:txBody>
      </p:sp>
      <p:sp>
        <p:nvSpPr>
          <p:cNvPr id="8" name="TextBox 7"/>
          <p:cNvSpPr txBox="1"/>
          <p:nvPr/>
        </p:nvSpPr>
        <p:spPr>
          <a:xfrm>
            <a:off x="228600" y="1524000"/>
            <a:ext cx="4191000" cy="369332"/>
          </a:xfrm>
          <a:prstGeom prst="rect">
            <a:avLst/>
          </a:prstGeom>
          <a:noFill/>
        </p:spPr>
        <p:txBody>
          <a:bodyPr wrap="square" rtlCol="0">
            <a:spAutoFit/>
          </a:bodyPr>
          <a:lstStyle/>
          <a:p>
            <a:r>
              <a:rPr lang="en-US" b="1" dirty="0" smtClean="0"/>
              <a:t>HIGHLIGHTS</a:t>
            </a:r>
            <a:endParaRPr lang="en-US" b="1" dirty="0"/>
          </a:p>
        </p:txBody>
      </p:sp>
      <p:pic>
        <p:nvPicPr>
          <p:cNvPr id="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1525587"/>
            <a:ext cx="2603500"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2"/>
          <p:cNvSpPr txBox="1">
            <a:spLocks noChangeArrowheads="1"/>
          </p:cNvSpPr>
          <p:nvPr/>
        </p:nvSpPr>
        <p:spPr bwMode="auto">
          <a:xfrm>
            <a:off x="7543800" y="1849437"/>
            <a:ext cx="13716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bg1"/>
                </a:solidFill>
                <a:latin typeface="Verdana" charset="0"/>
                <a:ea typeface="MS PGothic" charset="0"/>
                <a:cs typeface="MS PGothic" charset="0"/>
              </a:defRPr>
            </a:lvl1pPr>
            <a:lvl2pPr marL="742950" indent="-285750">
              <a:defRPr sz="2000">
                <a:solidFill>
                  <a:schemeClr val="bg1"/>
                </a:solidFill>
                <a:latin typeface="Verdana" charset="0"/>
                <a:ea typeface="MS PGothic" charset="0"/>
                <a:cs typeface="MS PGothic" charset="0"/>
              </a:defRPr>
            </a:lvl2pPr>
            <a:lvl3pPr marL="1143000" indent="-228600">
              <a:defRPr sz="2000">
                <a:solidFill>
                  <a:schemeClr val="bg1"/>
                </a:solidFill>
                <a:latin typeface="Verdana" charset="0"/>
                <a:ea typeface="MS PGothic" charset="0"/>
                <a:cs typeface="MS PGothic" charset="0"/>
              </a:defRPr>
            </a:lvl3pPr>
            <a:lvl4pPr marL="1600200" indent="-228600">
              <a:defRPr sz="2000">
                <a:solidFill>
                  <a:schemeClr val="bg1"/>
                </a:solidFill>
                <a:latin typeface="Verdana" charset="0"/>
                <a:ea typeface="MS PGothic" charset="0"/>
                <a:cs typeface="MS PGothic" charset="0"/>
              </a:defRPr>
            </a:lvl4pPr>
            <a:lvl5pPr marL="2057400" indent="-228600">
              <a:defRPr sz="2000">
                <a:solidFill>
                  <a:schemeClr val="bg1"/>
                </a:solidFill>
                <a:latin typeface="Verdana" charset="0"/>
                <a:ea typeface="MS PGothic" charset="0"/>
                <a:cs typeface="MS PGothic" charset="0"/>
              </a:defRPr>
            </a:lvl5pPr>
            <a:lvl6pPr marL="25146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6pPr>
            <a:lvl7pPr marL="29718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7pPr>
            <a:lvl8pPr marL="34290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8pPr>
            <a:lvl9pPr marL="38862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9pPr>
          </a:lstStyle>
          <a:p>
            <a:pPr algn="l"/>
            <a:r>
              <a:rPr lang="en-US" sz="1400" dirty="0">
                <a:solidFill>
                  <a:srgbClr val="000000"/>
                </a:solidFill>
              </a:rPr>
              <a:t>Left: Global composite of lunar DNB reflectance</a:t>
            </a:r>
            <a:r>
              <a:rPr lang="en-US" dirty="0">
                <a:solidFill>
                  <a:srgbClr val="000000"/>
                </a:solidFill>
              </a:rPr>
              <a:t> </a:t>
            </a:r>
          </a:p>
        </p:txBody>
      </p:sp>
      <p:pic>
        <p:nvPicPr>
          <p:cNvPr id="12" name="Picture 13"/>
          <p:cNvPicPr>
            <a:picLocks noChangeAspect="1" noChangeArrowheads="1"/>
          </p:cNvPicPr>
          <p:nvPr/>
        </p:nvPicPr>
        <p:blipFill>
          <a:blip r:embed="rId3">
            <a:extLst>
              <a:ext uri="{28A0092B-C50C-407E-A947-70E740481C1C}">
                <a14:useLocalDpi xmlns:a14="http://schemas.microsoft.com/office/drawing/2010/main" val="0"/>
              </a:ext>
            </a:extLst>
          </a:blip>
          <a:srcRect r="27022"/>
          <a:stretch>
            <a:fillRect/>
          </a:stretch>
        </p:blipFill>
        <p:spPr bwMode="auto">
          <a:xfrm>
            <a:off x="4800600" y="3314700"/>
            <a:ext cx="38862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13"/>
          <p:cNvSpPr txBox="1">
            <a:spLocks noGrp="1" noChangeArrowheads="1"/>
          </p:cNvSpPr>
          <p:nvPr>
            <p:ph sz="half" idx="2"/>
          </p:nvPr>
        </p:nvSpPr>
        <p:spPr bwMode="auto">
          <a:xfrm>
            <a:off x="4648200" y="5307449"/>
            <a:ext cx="43434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bg1"/>
                </a:solidFill>
                <a:latin typeface="Verdana" charset="0"/>
                <a:ea typeface="MS PGothic" charset="0"/>
                <a:cs typeface="MS PGothic" charset="0"/>
              </a:defRPr>
            </a:lvl1pPr>
            <a:lvl2pPr marL="742950" indent="-285750">
              <a:defRPr sz="2000">
                <a:solidFill>
                  <a:schemeClr val="bg1"/>
                </a:solidFill>
                <a:latin typeface="Verdana" charset="0"/>
                <a:ea typeface="MS PGothic" charset="0"/>
                <a:cs typeface="MS PGothic" charset="0"/>
              </a:defRPr>
            </a:lvl2pPr>
            <a:lvl3pPr marL="1143000" indent="-228600">
              <a:defRPr sz="2000">
                <a:solidFill>
                  <a:schemeClr val="bg1"/>
                </a:solidFill>
                <a:latin typeface="Verdana" charset="0"/>
                <a:ea typeface="MS PGothic" charset="0"/>
                <a:cs typeface="MS PGothic" charset="0"/>
              </a:defRPr>
            </a:lvl3pPr>
            <a:lvl4pPr marL="1600200" indent="-228600">
              <a:defRPr sz="2000">
                <a:solidFill>
                  <a:schemeClr val="bg1"/>
                </a:solidFill>
                <a:latin typeface="Verdana" charset="0"/>
                <a:ea typeface="MS PGothic" charset="0"/>
                <a:cs typeface="MS PGothic" charset="0"/>
              </a:defRPr>
            </a:lvl4pPr>
            <a:lvl5pPr marL="2057400" indent="-228600">
              <a:defRPr sz="2000">
                <a:solidFill>
                  <a:schemeClr val="bg1"/>
                </a:solidFill>
                <a:latin typeface="Verdana" charset="0"/>
                <a:ea typeface="MS PGothic" charset="0"/>
                <a:cs typeface="MS PGothic" charset="0"/>
              </a:defRPr>
            </a:lvl5pPr>
            <a:lvl6pPr marL="25146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6pPr>
            <a:lvl7pPr marL="29718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7pPr>
            <a:lvl8pPr marL="34290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8pPr>
            <a:lvl9pPr marL="3886200" indent="-228600" algn="ctr" eaLnBrk="0" fontAlgn="base" hangingPunct="0">
              <a:spcBef>
                <a:spcPct val="0"/>
              </a:spcBef>
              <a:spcAft>
                <a:spcPct val="0"/>
              </a:spcAft>
              <a:defRPr sz="2000">
                <a:solidFill>
                  <a:schemeClr val="bg1"/>
                </a:solidFill>
                <a:latin typeface="Verdana" charset="0"/>
                <a:ea typeface="MS PGothic" charset="0"/>
                <a:cs typeface="MS PGothic" charset="0"/>
              </a:defRPr>
            </a:lvl9pPr>
          </a:lstStyle>
          <a:p>
            <a:pPr marL="0" indent="0" algn="l">
              <a:buNone/>
            </a:pPr>
            <a:r>
              <a:rPr lang="en-US" sz="1400" dirty="0">
                <a:solidFill>
                  <a:srgbClr val="000000"/>
                </a:solidFill>
              </a:rPr>
              <a:t>Close the nighttime gap: Left and right image show COD of daytime retrieval. Small inset the state-of-the-art nighttime IR result: no information of thick clouds due to saturation. Middle image shows NLCOMP COD at night.</a:t>
            </a:r>
            <a:endParaRPr lang="en-US" dirty="0">
              <a:solidFill>
                <a:srgbClr val="000000"/>
              </a:solidFill>
            </a:endParaRPr>
          </a:p>
        </p:txBody>
      </p:sp>
    </p:spTree>
    <p:extLst>
      <p:ext uri="{BB962C8B-B14F-4D97-AF65-F5344CB8AC3E}">
        <p14:creationId xmlns:p14="http://schemas.microsoft.com/office/powerpoint/2010/main" val="2855306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33867" y="1447800"/>
            <a:ext cx="9144000" cy="838200"/>
          </a:xfrm>
        </p:spPr>
        <p:txBody>
          <a:bodyPr>
            <a:normAutofit fontScale="90000"/>
          </a:bodyPr>
          <a:lstStyle/>
          <a:p>
            <a:pPr lvl="0" fontAlgn="base">
              <a:lnSpc>
                <a:spcPct val="80000"/>
              </a:lnSpc>
              <a:spcBef>
                <a:spcPct val="20000"/>
              </a:spcBef>
              <a:spcAft>
                <a:spcPct val="0"/>
              </a:spcAft>
            </a:pPr>
            <a:r>
              <a:rPr lang="en-US" sz="3100" dirty="0" smtClean="0"/>
              <a:t>Current Status and Future Outlook for NOAA/NESDIS Operational Precipitation Products</a:t>
            </a:r>
            <a:r>
              <a:rPr lang="en-US" sz="3600" dirty="0" smtClean="0"/>
              <a:t/>
            </a:r>
            <a:br>
              <a:rPr lang="en-US" sz="3600" dirty="0" smtClean="0"/>
            </a:br>
            <a:r>
              <a:rPr lang="en-US" sz="1800" dirty="0" smtClean="0">
                <a:solidFill>
                  <a:srgbClr val="000099"/>
                </a:solidFill>
              </a:rPr>
              <a:t>Ralph Ferraro, NOAA/NESDIS</a:t>
            </a:r>
            <a:r>
              <a:rPr lang="en-US" sz="4000" dirty="0" smtClean="0"/>
              <a:t/>
            </a:r>
            <a:br>
              <a:rPr lang="en-US" sz="4000" dirty="0" smtClean="0"/>
            </a:br>
            <a:r>
              <a:rPr lang="en-US" altLang="en-US" sz="1300" kern="0" dirty="0" err="1">
                <a:solidFill>
                  <a:srgbClr val="000099"/>
                </a:solidFill>
                <a:ea typeface="+mn-ea"/>
                <a:cs typeface="+mn-cs"/>
              </a:rPr>
              <a:t>Limin</a:t>
            </a:r>
            <a:r>
              <a:rPr lang="en-US" altLang="en-US" sz="1300" kern="0" dirty="0">
                <a:solidFill>
                  <a:srgbClr val="000099"/>
                </a:solidFill>
                <a:ea typeface="+mn-ea"/>
                <a:cs typeface="+mn-cs"/>
              </a:rPr>
              <a:t> Zhao,  Stan Kidder, Chandra </a:t>
            </a:r>
            <a:r>
              <a:rPr lang="en-US" altLang="en-US" sz="1300" kern="0" dirty="0" err="1">
                <a:solidFill>
                  <a:srgbClr val="000099"/>
                </a:solidFill>
                <a:ea typeface="+mn-ea"/>
                <a:cs typeface="+mn-cs"/>
              </a:rPr>
              <a:t>Kondragunta</a:t>
            </a:r>
            <a:r>
              <a:rPr lang="en-US" altLang="en-US" sz="1300" kern="0" dirty="0">
                <a:solidFill>
                  <a:srgbClr val="000099"/>
                </a:solidFill>
                <a:ea typeface="+mn-ea"/>
                <a:cs typeface="+mn-cs"/>
              </a:rPr>
              <a:t>, Bob </a:t>
            </a:r>
            <a:r>
              <a:rPr lang="en-US" altLang="en-US" sz="1300" kern="0" dirty="0" err="1">
                <a:solidFill>
                  <a:srgbClr val="000099"/>
                </a:solidFill>
                <a:ea typeface="+mn-ea"/>
                <a:cs typeface="+mn-cs"/>
              </a:rPr>
              <a:t>Kuligowski</a:t>
            </a:r>
            <a:r>
              <a:rPr lang="en-US" altLang="en-US" sz="1300" kern="0" dirty="0">
                <a:solidFill>
                  <a:srgbClr val="FF0000"/>
                </a:solidFill>
                <a:ea typeface="+mn-ea"/>
                <a:cs typeface="+mn-cs"/>
              </a:rPr>
              <a:t>, </a:t>
            </a:r>
            <a:r>
              <a:rPr lang="en-US" altLang="en-US" sz="1300" kern="0" dirty="0" err="1">
                <a:solidFill>
                  <a:srgbClr val="000099"/>
                </a:solidFill>
                <a:ea typeface="+mn-ea"/>
                <a:cs typeface="+mn-cs"/>
              </a:rPr>
              <a:t>Huan</a:t>
            </a:r>
            <a:r>
              <a:rPr lang="en-US" altLang="en-US" sz="1300" kern="0" dirty="0">
                <a:solidFill>
                  <a:srgbClr val="000099"/>
                </a:solidFill>
                <a:ea typeface="+mn-ea"/>
                <a:cs typeface="+mn-cs"/>
              </a:rPr>
              <a:t> </a:t>
            </a:r>
            <a:r>
              <a:rPr lang="en-US" altLang="en-US" sz="1300" kern="0" dirty="0" err="1">
                <a:solidFill>
                  <a:srgbClr val="000099"/>
                </a:solidFill>
                <a:ea typeface="+mn-ea"/>
                <a:cs typeface="+mn-cs"/>
              </a:rPr>
              <a:t>Meng</a:t>
            </a:r>
            <a:r>
              <a:rPr lang="en-US" altLang="en-US" sz="1300" kern="0" dirty="0">
                <a:solidFill>
                  <a:srgbClr val="000099"/>
                </a:solidFill>
                <a:ea typeface="+mn-ea"/>
                <a:cs typeface="+mn-cs"/>
              </a:rPr>
              <a:t>, Patrick Meyers, Brian Nelson, </a:t>
            </a:r>
            <a:r>
              <a:rPr lang="en-US" altLang="en-US" sz="1300" kern="0" dirty="0" err="1">
                <a:solidFill>
                  <a:srgbClr val="000099"/>
                </a:solidFill>
                <a:ea typeface="+mn-ea"/>
                <a:cs typeface="+mn-cs"/>
              </a:rPr>
              <a:t>Nai</a:t>
            </a:r>
            <a:r>
              <a:rPr lang="en-US" altLang="en-US" sz="1300" kern="0" dirty="0">
                <a:solidFill>
                  <a:srgbClr val="000099"/>
                </a:solidFill>
                <a:ea typeface="+mn-ea"/>
                <a:cs typeface="+mn-cs"/>
              </a:rPr>
              <a:t>-Yu Wang, Jerry Zhan</a:t>
            </a:r>
            <a:br>
              <a:rPr lang="en-US" altLang="en-US" sz="1300" kern="0" dirty="0">
                <a:solidFill>
                  <a:srgbClr val="000099"/>
                </a:solidFill>
                <a:ea typeface="+mn-ea"/>
                <a:cs typeface="+mn-cs"/>
              </a:rPr>
            </a:br>
            <a:r>
              <a:rPr lang="en-US" dirty="0" smtClean="0"/>
              <a:t/>
            </a:r>
            <a:br>
              <a:rPr lang="en-US" dirty="0" smtClean="0"/>
            </a:br>
            <a:r>
              <a:rPr lang="en-US" dirty="0" smtClean="0"/>
              <a:t/>
            </a:r>
            <a:br>
              <a:rPr lang="en-US" dirty="0" smtClean="0"/>
            </a:br>
            <a:endParaRPr lang="en-US" dirty="0"/>
          </a:p>
        </p:txBody>
      </p:sp>
      <p:sp>
        <p:nvSpPr>
          <p:cNvPr id="13" name="Content Placeholder 12"/>
          <p:cNvSpPr>
            <a:spLocks noGrp="1"/>
          </p:cNvSpPr>
          <p:nvPr>
            <p:ph sz="half" idx="1"/>
          </p:nvPr>
        </p:nvSpPr>
        <p:spPr>
          <a:xfrm>
            <a:off x="0" y="1752600"/>
            <a:ext cx="3886200" cy="5181600"/>
          </a:xfrm>
        </p:spPr>
        <p:txBody>
          <a:bodyPr>
            <a:normAutofit fontScale="62500" lnSpcReduction="20000"/>
          </a:bodyPr>
          <a:lstStyle/>
          <a:p>
            <a:r>
              <a:rPr lang="en-US" dirty="0" smtClean="0"/>
              <a:t>Several product systems that generated operational precipitation products</a:t>
            </a:r>
          </a:p>
          <a:p>
            <a:pPr lvl="1"/>
            <a:r>
              <a:rPr lang="en-US" dirty="0" smtClean="0"/>
              <a:t>POES specific</a:t>
            </a:r>
          </a:p>
          <a:p>
            <a:pPr lvl="1"/>
            <a:r>
              <a:rPr lang="en-US" dirty="0" smtClean="0"/>
              <a:t>GOES specific</a:t>
            </a:r>
          </a:p>
          <a:p>
            <a:pPr lvl="1"/>
            <a:r>
              <a:rPr lang="en-US" dirty="0" smtClean="0"/>
              <a:t>Emerging blended products</a:t>
            </a:r>
          </a:p>
          <a:p>
            <a:r>
              <a:rPr lang="en-US" dirty="0" smtClean="0"/>
              <a:t>Future goal is to consolidate into a unified systems called GEARS</a:t>
            </a:r>
          </a:p>
          <a:p>
            <a:pPr lvl="1"/>
            <a:r>
              <a:rPr lang="en-US" dirty="0" smtClean="0"/>
              <a:t>Challenge is to meet all user requirements, including latency</a:t>
            </a:r>
          </a:p>
          <a:p>
            <a:pPr lvl="2"/>
            <a:r>
              <a:rPr lang="en-US" dirty="0" smtClean="0"/>
              <a:t>Direct broadcast can be exploited for POES and JPSS</a:t>
            </a:r>
          </a:p>
          <a:p>
            <a:pPr lvl="1"/>
            <a:r>
              <a:rPr lang="en-US" dirty="0" smtClean="0"/>
              <a:t>New sensors offer new capabilities to develop fused products</a:t>
            </a:r>
          </a:p>
          <a:p>
            <a:pPr lvl="2"/>
            <a:r>
              <a:rPr lang="en-US" dirty="0" smtClean="0"/>
              <a:t>GOES-R (ABI, GLM)</a:t>
            </a:r>
          </a:p>
          <a:p>
            <a:pPr lvl="2"/>
            <a:r>
              <a:rPr lang="en-US" dirty="0" smtClean="0"/>
              <a:t>JPSS (VIIRS, ATMS)</a:t>
            </a:r>
          </a:p>
          <a:p>
            <a:pPr lvl="2"/>
            <a:r>
              <a:rPr lang="en-US" dirty="0" smtClean="0"/>
              <a:t>Non-NOAA (GPM, GCOM)</a:t>
            </a:r>
          </a:p>
          <a:p>
            <a:r>
              <a:rPr lang="en-US" dirty="0" smtClean="0"/>
              <a:t>A NOAA-wide “Roadmap toward a One-NOAA Precipitation Product Enterprise” is being developed</a:t>
            </a:r>
            <a:endParaRPr lang="en-US" dirty="0"/>
          </a:p>
        </p:txBody>
      </p:sp>
      <p:sp>
        <p:nvSpPr>
          <p:cNvPr id="14" name="Content Placeholder 13"/>
          <p:cNvSpPr>
            <a:spLocks noGrp="1"/>
          </p:cNvSpPr>
          <p:nvPr>
            <p:ph sz="half" idx="2"/>
          </p:nvPr>
        </p:nvSpPr>
        <p:spPr/>
        <p:txBody>
          <a:bodyPr>
            <a:normAutofit fontScale="62500" lnSpcReduction="20000"/>
          </a:bodyPr>
          <a:lstStyle/>
          <a:p>
            <a:r>
              <a:rPr lang="en-US" dirty="0" smtClean="0"/>
              <a:t>Put in graphics on this side of the slide</a:t>
            </a:r>
            <a:endParaRPr lang="en-US" dirty="0"/>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5</a:t>
            </a:fld>
            <a:endParaRPr lang="en-US"/>
          </a:p>
        </p:txBody>
      </p:sp>
      <p:sp>
        <p:nvSpPr>
          <p:cNvPr id="15" name="TextBox 14"/>
          <p:cNvSpPr txBox="1"/>
          <p:nvPr/>
        </p:nvSpPr>
        <p:spPr>
          <a:xfrm>
            <a:off x="0" y="965200"/>
            <a:ext cx="2023311" cy="415498"/>
          </a:xfrm>
          <a:prstGeom prst="rect">
            <a:avLst/>
          </a:prstGeom>
          <a:noFill/>
        </p:spPr>
        <p:txBody>
          <a:bodyPr wrap="none" rtlCol="0">
            <a:spAutoFit/>
          </a:bodyPr>
          <a:lstStyle/>
          <a:p>
            <a:r>
              <a:rPr lang="en-US" sz="1050" dirty="0" smtClean="0">
                <a:solidFill>
                  <a:srgbClr val="FF0000"/>
                </a:solidFill>
              </a:rPr>
              <a:t>20</a:t>
            </a:r>
            <a:r>
              <a:rPr lang="en-US" sz="1050" baseline="30000" dirty="0" smtClean="0">
                <a:solidFill>
                  <a:srgbClr val="FF0000"/>
                </a:solidFill>
              </a:rPr>
              <a:t>th</a:t>
            </a:r>
            <a:r>
              <a:rPr lang="en-US" sz="1050" dirty="0" smtClean="0">
                <a:solidFill>
                  <a:srgbClr val="FF0000"/>
                </a:solidFill>
              </a:rPr>
              <a:t> AMS Conference on Satellite </a:t>
            </a:r>
          </a:p>
          <a:p>
            <a:r>
              <a:rPr lang="en-US" sz="1050" dirty="0" smtClean="0">
                <a:solidFill>
                  <a:srgbClr val="FF0000"/>
                </a:solidFill>
              </a:rPr>
              <a:t>Meteorology and Oceanography</a:t>
            </a:r>
            <a:endParaRPr lang="en-US" sz="1050" dirty="0">
              <a:solidFill>
                <a:srgbClr val="FF0000"/>
              </a:solidFill>
            </a:endParaRPr>
          </a:p>
        </p:txBody>
      </p:sp>
      <p:sp>
        <p:nvSpPr>
          <p:cNvPr id="2" name="TextBox 1"/>
          <p:cNvSpPr txBox="1"/>
          <p:nvPr/>
        </p:nvSpPr>
        <p:spPr>
          <a:xfrm>
            <a:off x="0" y="657423"/>
            <a:ext cx="561372" cy="307777"/>
          </a:xfrm>
          <a:prstGeom prst="rect">
            <a:avLst/>
          </a:prstGeom>
          <a:noFill/>
        </p:spPr>
        <p:txBody>
          <a:bodyPr wrap="none" rtlCol="0">
            <a:spAutoFit/>
          </a:bodyPr>
          <a:lstStyle/>
          <a:p>
            <a:r>
              <a:rPr lang="en-US" sz="1400" dirty="0" smtClean="0">
                <a:solidFill>
                  <a:srgbClr val="FF0000"/>
                </a:solidFill>
              </a:rPr>
              <a:t>J12.1</a:t>
            </a:r>
            <a:endParaRPr lang="en-US" sz="1400" dirty="0">
              <a:solidFill>
                <a:srgbClr val="FF0000"/>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800" y="1981200"/>
            <a:ext cx="4792132" cy="2505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4114800" y="1727284"/>
            <a:ext cx="4792132" cy="253916"/>
          </a:xfrm>
          <a:prstGeom prst="rect">
            <a:avLst/>
          </a:prstGeom>
          <a:solidFill>
            <a:srgbClr val="FFC000"/>
          </a:solidFill>
        </p:spPr>
        <p:txBody>
          <a:bodyPr wrap="square" rtlCol="0">
            <a:spAutoFit/>
          </a:bodyPr>
          <a:lstStyle/>
          <a:p>
            <a:pPr algn="ctr"/>
            <a:r>
              <a:rPr lang="en-US" sz="1050" b="1" dirty="0" smtClean="0">
                <a:solidFill>
                  <a:srgbClr val="000099"/>
                </a:solidFill>
              </a:rPr>
              <a:t>Primary NESDIS Operational Precipitation Products/Systems</a:t>
            </a:r>
            <a:endParaRPr lang="en-US" sz="1050" b="1" dirty="0">
              <a:solidFill>
                <a:srgbClr val="000099"/>
              </a:solidFill>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7204" y="4486570"/>
            <a:ext cx="3151261" cy="2371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3962400" y="5093475"/>
            <a:ext cx="1720396" cy="1061829"/>
          </a:xfrm>
          <a:prstGeom prst="rect">
            <a:avLst/>
          </a:prstGeom>
          <a:solidFill>
            <a:srgbClr val="FFC000"/>
          </a:solidFill>
        </p:spPr>
        <p:txBody>
          <a:bodyPr wrap="square" rtlCol="0">
            <a:spAutoFit/>
          </a:bodyPr>
          <a:lstStyle/>
          <a:p>
            <a:r>
              <a:rPr lang="en-US" sz="1050" b="1" dirty="0" smtClean="0">
                <a:solidFill>
                  <a:srgbClr val="000099"/>
                </a:solidFill>
              </a:rPr>
              <a:t>A concept for a future precipitation processing system at NOAA that optimizes satellite and ground assets, yet, reduces the number of systems</a:t>
            </a:r>
            <a:endParaRPr lang="en-US" sz="1050" b="1" dirty="0">
              <a:solidFill>
                <a:srgbClr val="000099"/>
              </a:solidFill>
            </a:endParaRPr>
          </a:p>
        </p:txBody>
      </p:sp>
    </p:spTree>
    <p:extLst>
      <p:ext uri="{BB962C8B-B14F-4D97-AF65-F5344CB8AC3E}">
        <p14:creationId xmlns:p14="http://schemas.microsoft.com/office/powerpoint/2010/main" val="42649475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834472"/>
            <a:ext cx="9144000" cy="838200"/>
          </a:xfrm>
        </p:spPr>
        <p:txBody>
          <a:bodyPr>
            <a:normAutofit fontScale="90000"/>
          </a:bodyPr>
          <a:lstStyle/>
          <a:p>
            <a:r>
              <a:rPr lang="en-US" sz="2700" dirty="0" smtClean="0"/>
              <a:t>Improving assimilation of advanced IR sounder radiances in NWP with cloud detection from collocated imager cloud mask</a:t>
            </a:r>
            <a:br>
              <a:rPr lang="en-US" sz="2700" dirty="0" smtClean="0"/>
            </a:br>
            <a:r>
              <a:rPr lang="en-US" sz="1800" dirty="0" smtClean="0"/>
              <a:t>Pei </a:t>
            </a:r>
            <a:r>
              <a:rPr lang="en-US" sz="1800" dirty="0"/>
              <a:t>Wang</a:t>
            </a:r>
            <a:r>
              <a:rPr lang="en-US" sz="1800" baseline="30000" dirty="0" smtClean="0"/>
              <a:t>@#</a:t>
            </a:r>
            <a:r>
              <a:rPr lang="en-US" sz="1800" dirty="0" smtClean="0"/>
              <a:t>, </a:t>
            </a:r>
            <a:r>
              <a:rPr lang="en-US" sz="1800" dirty="0"/>
              <a:t>Jun Li</a:t>
            </a:r>
            <a:r>
              <a:rPr lang="en-US" sz="1800" baseline="30000" dirty="0"/>
              <a:t>@</a:t>
            </a:r>
            <a:r>
              <a:rPr lang="en-US" sz="1800" dirty="0"/>
              <a:t>, </a:t>
            </a:r>
            <a:r>
              <a:rPr lang="en-US" sz="1800" dirty="0" err="1"/>
              <a:t>Jinlong</a:t>
            </a:r>
            <a:r>
              <a:rPr lang="en-US" sz="1800" dirty="0"/>
              <a:t> Li</a:t>
            </a:r>
            <a:r>
              <a:rPr lang="en-US" sz="1800" baseline="30000" dirty="0" smtClean="0"/>
              <a:t>@</a:t>
            </a:r>
            <a:r>
              <a:rPr lang="en-US" sz="1800" dirty="0" smtClean="0"/>
              <a:t>, </a:t>
            </a:r>
            <a:r>
              <a:rPr lang="en-US" sz="1800" dirty="0" err="1"/>
              <a:t>Zhenglong</a:t>
            </a:r>
            <a:r>
              <a:rPr lang="en-US" sz="1800" dirty="0"/>
              <a:t> Li</a:t>
            </a:r>
            <a:r>
              <a:rPr lang="en-US" sz="1800" baseline="30000" dirty="0"/>
              <a:t>@</a:t>
            </a:r>
            <a:r>
              <a:rPr lang="en-US" sz="1800" dirty="0"/>
              <a:t>, Tim </a:t>
            </a:r>
            <a:r>
              <a:rPr lang="en-US" sz="1800" dirty="0" err="1" smtClean="0"/>
              <a:t>Schmit</a:t>
            </a:r>
            <a:r>
              <a:rPr lang="en-US" sz="1800" baseline="30000" dirty="0" smtClean="0"/>
              <a:t>&amp;</a:t>
            </a:r>
            <a:r>
              <a:rPr lang="en-US" sz="1800" dirty="0" smtClean="0"/>
              <a:t>, </a:t>
            </a:r>
            <a:r>
              <a:rPr lang="en-US" sz="1800" dirty="0" err="1" smtClean="0"/>
              <a:t>Hyo</a:t>
            </a:r>
            <a:r>
              <a:rPr lang="en-US" sz="1800" dirty="0" smtClean="0"/>
              <a:t>-Jin </a:t>
            </a:r>
            <a:r>
              <a:rPr lang="en-US" sz="1800" dirty="0"/>
              <a:t>Han</a:t>
            </a:r>
            <a:r>
              <a:rPr lang="en-US" sz="1800" baseline="30000" dirty="0" smtClean="0"/>
              <a:t>@</a:t>
            </a:r>
            <a:r>
              <a:rPr lang="en-US" sz="1800" dirty="0" smtClean="0"/>
              <a:t>,</a:t>
            </a:r>
            <a:r>
              <a:rPr lang="en-US" sz="1800" dirty="0"/>
              <a:t/>
            </a:r>
            <a:br>
              <a:rPr lang="en-US" sz="1800" dirty="0"/>
            </a:br>
            <a:r>
              <a:rPr lang="en-US" sz="1300" dirty="0"/>
              <a:t>@CIMSS, &amp;</a:t>
            </a:r>
            <a:r>
              <a:rPr lang="en-US" sz="1300" dirty="0" err="1"/>
              <a:t>SaTellite</a:t>
            </a:r>
            <a:r>
              <a:rPr lang="en-US" sz="1300" dirty="0"/>
              <a:t> Applications and Research (STAR), # </a:t>
            </a:r>
            <a:r>
              <a:rPr lang="en-US" sz="1300" dirty="0" smtClean="0"/>
              <a:t>AOS, UW-Madison</a:t>
            </a:r>
            <a:endParaRPr lang="en-US" sz="1300" dirty="0"/>
          </a:p>
        </p:txBody>
      </p:sp>
      <p:sp>
        <p:nvSpPr>
          <p:cNvPr id="13" name="Content Placeholder 12"/>
          <p:cNvSpPr>
            <a:spLocks noGrp="1"/>
          </p:cNvSpPr>
          <p:nvPr>
            <p:ph sz="half" idx="1"/>
          </p:nvPr>
        </p:nvSpPr>
        <p:spPr>
          <a:xfrm>
            <a:off x="76200" y="3510880"/>
            <a:ext cx="6066948" cy="4525963"/>
          </a:xfrm>
        </p:spPr>
        <p:txBody>
          <a:bodyPr/>
          <a:lstStyle/>
          <a:p>
            <a:r>
              <a:rPr lang="en-US" sz="1600" dirty="0" smtClean="0"/>
              <a:t>AIRS stand-alone cloud detection and AIRS sub-pixel cloud detection with MODIS high spatial resolution cloud mask product are compared</a:t>
            </a:r>
          </a:p>
          <a:p>
            <a:pPr lvl="1"/>
            <a:r>
              <a:rPr lang="en-US" sz="1400" dirty="0"/>
              <a:t>T</a:t>
            </a:r>
            <a:r>
              <a:rPr lang="en-US" sz="1400" dirty="0" smtClean="0"/>
              <a:t>here are some mismatched areas that the stand-alone cloud detection failed to reject and assimilated as clear radiances.</a:t>
            </a:r>
          </a:p>
          <a:p>
            <a:pPr lvl="1"/>
            <a:r>
              <a:rPr lang="en-US" sz="1400" dirty="0" smtClean="0"/>
              <a:t>The stand-alone cloud detection allows more cloud contaminated radiances into GSI, causing a cold bias in temperature field and a wet bias in moisture field.  </a:t>
            </a:r>
            <a:endParaRPr lang="en-US" sz="1400" dirty="0"/>
          </a:p>
          <a:p>
            <a:r>
              <a:rPr lang="en-US" sz="1600" dirty="0" smtClean="0"/>
              <a:t>The 72 h forecasts of Hurricane Sandy (2012) indicate that both hurricane track and intensity forecasts are improved when the collocated high spatial resolution MODIS cloud mask product is used for the </a:t>
            </a:r>
            <a:r>
              <a:rPr lang="en-US" sz="1600" smtClean="0"/>
              <a:t>AIRS sub-pixel </a:t>
            </a:r>
            <a:r>
              <a:rPr lang="en-US" sz="1600" dirty="0" smtClean="0"/>
              <a:t>cloud detection.</a:t>
            </a:r>
            <a:endParaRPr lang="en-US" sz="1600" dirty="0"/>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50</a:t>
            </a:fld>
            <a:endParaRPr lang="en-US"/>
          </a:p>
        </p:txBody>
      </p:sp>
      <p:grpSp>
        <p:nvGrpSpPr>
          <p:cNvPr id="16" name="Group 15"/>
          <p:cNvGrpSpPr/>
          <p:nvPr/>
        </p:nvGrpSpPr>
        <p:grpSpPr>
          <a:xfrm>
            <a:off x="0" y="1857799"/>
            <a:ext cx="6853444" cy="1752912"/>
            <a:chOff x="581025" y="2683473"/>
            <a:chExt cx="7621081" cy="2121441"/>
          </a:xfrm>
        </p:grpSpPr>
        <p:pic>
          <p:nvPicPr>
            <p:cNvPr id="21" name="Picture 20" descr="D:\MATLAB\R2009a\work\jun_airs_modis\airs_modis_bt2.png"/>
            <p:cNvPicPr/>
            <p:nvPr/>
          </p:nvPicPr>
          <p:blipFill rotWithShape="1">
            <a:blip r:embed="rId2" cstate="print">
              <a:extLst>
                <a:ext uri="{28A0092B-C50C-407E-A947-70E740481C1C}">
                  <a14:useLocalDpi xmlns:a14="http://schemas.microsoft.com/office/drawing/2010/main" val="0"/>
                </a:ext>
              </a:extLst>
            </a:blip>
            <a:srcRect l="14369" r="5737"/>
            <a:stretch/>
          </p:blipFill>
          <p:spPr bwMode="auto">
            <a:xfrm>
              <a:off x="3552825" y="2870279"/>
              <a:ext cx="1905000" cy="1876802"/>
            </a:xfrm>
            <a:prstGeom prst="rect">
              <a:avLst/>
            </a:prstGeom>
            <a:noFill/>
            <a:extLst/>
          </p:spPr>
        </p:pic>
        <p:pic>
          <p:nvPicPr>
            <p:cNvPr id="17" name="Picture 16" descr="C:\PW-Study\Sandy\warm_start\AMSUA+AIRSclr\GSI_clr\Data_at_2012102506_channel_210.ep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075" y="2964723"/>
              <a:ext cx="1304925" cy="1759678"/>
            </a:xfrm>
            <a:prstGeom prst="rect">
              <a:avLst/>
            </a:prstGeom>
            <a:noFill/>
            <a:ln>
              <a:noFill/>
            </a:ln>
          </p:spPr>
        </p:pic>
        <p:pic>
          <p:nvPicPr>
            <p:cNvPr id="18" name="Picture 17" descr="C:\PW-Study\Sandy\warm_start\AMSUA+AIRSclr\GSI_clr\Data_at_2012102506_channel_210.ep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1227" y="2945671"/>
              <a:ext cx="1317724" cy="1738424"/>
            </a:xfrm>
            <a:prstGeom prst="rect">
              <a:avLst/>
            </a:prstGeom>
            <a:noFill/>
            <a:ln>
              <a:noFill/>
            </a:ln>
          </p:spPr>
        </p:pic>
        <p:sp>
          <p:nvSpPr>
            <p:cNvPr id="19" name="TextBox 18"/>
            <p:cNvSpPr txBox="1"/>
            <p:nvPr/>
          </p:nvSpPr>
          <p:spPr>
            <a:xfrm>
              <a:off x="581025" y="2687723"/>
              <a:ext cx="1600200" cy="276999"/>
            </a:xfrm>
            <a:prstGeom prst="rect">
              <a:avLst/>
            </a:prstGeom>
            <a:noFill/>
          </p:spPr>
          <p:txBody>
            <a:bodyPr wrap="square" rtlCol="0">
              <a:spAutoFit/>
            </a:bodyPr>
            <a:lstStyle/>
            <a:p>
              <a:r>
                <a:rPr lang="en-US" sz="1200" b="1" dirty="0" smtClean="0"/>
                <a:t>AIRS stand-alone</a:t>
              </a:r>
              <a:endParaRPr lang="en-US" sz="1200" b="1" dirty="0"/>
            </a:p>
          </p:txBody>
        </p:sp>
        <p:sp>
          <p:nvSpPr>
            <p:cNvPr id="20" name="TextBox 19"/>
            <p:cNvSpPr txBox="1"/>
            <p:nvPr/>
          </p:nvSpPr>
          <p:spPr>
            <a:xfrm>
              <a:off x="1897402" y="2687723"/>
              <a:ext cx="2157757" cy="335235"/>
            </a:xfrm>
            <a:prstGeom prst="rect">
              <a:avLst/>
            </a:prstGeom>
            <a:noFill/>
          </p:spPr>
          <p:txBody>
            <a:bodyPr wrap="square" rtlCol="0">
              <a:spAutoFit/>
            </a:bodyPr>
            <a:lstStyle/>
            <a:p>
              <a:r>
                <a:rPr lang="en-US" sz="1200" b="1" dirty="0" smtClean="0"/>
                <a:t>MODIS cloud detection</a:t>
              </a:r>
              <a:endParaRPr lang="en-US" sz="1200" b="1" dirty="0"/>
            </a:p>
          </p:txBody>
        </p:sp>
        <p:pic>
          <p:nvPicPr>
            <p:cNvPr id="22" name="Picture 21" descr="D:\MATLAB\R2009a\work\jun_airs_modis\airs_modis_cloud_2.png"/>
            <p:cNvPicPr/>
            <p:nvPr/>
          </p:nvPicPr>
          <p:blipFill rotWithShape="1">
            <a:blip r:embed="rId5" cstate="print">
              <a:extLst>
                <a:ext uri="{28A0092B-C50C-407E-A947-70E740481C1C}">
                  <a14:useLocalDpi xmlns:a14="http://schemas.microsoft.com/office/drawing/2010/main" val="0"/>
                </a:ext>
              </a:extLst>
            </a:blip>
            <a:srcRect l="22462" t="4404" r="13819"/>
            <a:stretch/>
          </p:blipFill>
          <p:spPr bwMode="auto">
            <a:xfrm>
              <a:off x="5580388" y="2812447"/>
              <a:ext cx="1831863" cy="1992467"/>
            </a:xfrm>
            <a:prstGeom prst="rect">
              <a:avLst/>
            </a:prstGeom>
            <a:noFill/>
            <a:extLst/>
          </p:spPr>
        </p:pic>
        <p:sp>
          <p:nvSpPr>
            <p:cNvPr id="23" name="TextBox 22"/>
            <p:cNvSpPr txBox="1"/>
            <p:nvPr/>
          </p:nvSpPr>
          <p:spPr>
            <a:xfrm>
              <a:off x="3771899" y="2687723"/>
              <a:ext cx="1752601" cy="276999"/>
            </a:xfrm>
            <a:prstGeom prst="rect">
              <a:avLst/>
            </a:prstGeom>
            <a:noFill/>
          </p:spPr>
          <p:txBody>
            <a:bodyPr wrap="square" rtlCol="0">
              <a:spAutoFit/>
            </a:bodyPr>
            <a:lstStyle/>
            <a:p>
              <a:r>
                <a:rPr lang="en-US" sz="1200" b="1" dirty="0" smtClean="0"/>
                <a:t>AIRS 11.3</a:t>
              </a:r>
              <a:r>
                <a:rPr lang="el-GR" sz="1200" b="1" dirty="0" smtClean="0">
                  <a:ea typeface="Adobe Fan Heiti Std B"/>
                </a:rPr>
                <a:t>μ</a:t>
              </a:r>
              <a:r>
                <a:rPr lang="en-US" sz="1200" b="1" dirty="0" smtClean="0">
                  <a:ea typeface="Adobe Fan Heiti Std B"/>
                </a:rPr>
                <a:t>m BT[K]</a:t>
              </a:r>
              <a:endParaRPr lang="en-US" sz="1200" b="1" dirty="0"/>
            </a:p>
          </p:txBody>
        </p:sp>
        <p:sp>
          <p:nvSpPr>
            <p:cNvPr id="24" name="TextBox 23"/>
            <p:cNvSpPr txBox="1"/>
            <p:nvPr/>
          </p:nvSpPr>
          <p:spPr>
            <a:xfrm>
              <a:off x="5289438" y="2683473"/>
              <a:ext cx="2912668" cy="307299"/>
            </a:xfrm>
            <a:prstGeom prst="rect">
              <a:avLst/>
            </a:prstGeom>
            <a:noFill/>
          </p:spPr>
          <p:txBody>
            <a:bodyPr wrap="square" rtlCol="0">
              <a:spAutoFit/>
            </a:bodyPr>
            <a:lstStyle/>
            <a:p>
              <a:r>
                <a:rPr lang="en-US" sz="1050" b="1" dirty="0" smtClean="0"/>
                <a:t>AIRS sub-pixel cloud detection with MODIS</a:t>
              </a:r>
              <a:endParaRPr lang="en-US" sz="1050" b="1" dirty="0"/>
            </a:p>
          </p:txBody>
        </p:sp>
        <p:cxnSp>
          <p:nvCxnSpPr>
            <p:cNvPr id="25" name="Straight Arrow Connector 24"/>
            <p:cNvCxnSpPr/>
            <p:nvPr/>
          </p:nvCxnSpPr>
          <p:spPr>
            <a:xfrm>
              <a:off x="3209925" y="3670963"/>
              <a:ext cx="685799" cy="76200"/>
            </a:xfrm>
            <a:prstGeom prst="straightConnector1">
              <a:avLst/>
            </a:prstGeom>
            <a:ln>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22" idx="1"/>
            </p:cNvCxnSpPr>
            <p:nvPr/>
          </p:nvCxnSpPr>
          <p:spPr>
            <a:xfrm flipV="1">
              <a:off x="4370714" y="3808681"/>
              <a:ext cx="1209674" cy="25131"/>
            </a:xfrm>
            <a:prstGeom prst="straightConnector1">
              <a:avLst/>
            </a:prstGeom>
            <a:ln>
              <a:solidFill>
                <a:srgbClr val="FF00FF"/>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6019800" y="2393968"/>
            <a:ext cx="3562827" cy="3597148"/>
            <a:chOff x="6143148" y="2393968"/>
            <a:chExt cx="3562827" cy="3597148"/>
          </a:xfrm>
        </p:grpSpPr>
        <p:pic>
          <p:nvPicPr>
            <p:cNvPr id="27"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3148" y="2590800"/>
              <a:ext cx="2924652" cy="3400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6400800" y="2393968"/>
              <a:ext cx="3305175" cy="276999"/>
            </a:xfrm>
            <a:prstGeom prst="rect">
              <a:avLst/>
            </a:prstGeom>
            <a:noFill/>
          </p:spPr>
          <p:txBody>
            <a:bodyPr wrap="square" rtlCol="0">
              <a:spAutoFit/>
            </a:bodyPr>
            <a:lstStyle/>
            <a:p>
              <a:r>
                <a:rPr lang="en-US" sz="1200" b="1" dirty="0" smtClean="0"/>
                <a:t>Hurricane Sandy (2012) forecast RMSE</a:t>
              </a:r>
              <a:endParaRPr lang="en-US" sz="1200" b="1" dirty="0"/>
            </a:p>
          </p:txBody>
        </p:sp>
      </p:grpSp>
    </p:spTree>
    <p:extLst>
      <p:ext uri="{BB962C8B-B14F-4D97-AF65-F5344CB8AC3E}">
        <p14:creationId xmlns:p14="http://schemas.microsoft.com/office/powerpoint/2010/main" val="13736671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1066800"/>
            <a:ext cx="9144000" cy="838200"/>
          </a:xfrm>
        </p:spPr>
        <p:txBody>
          <a:bodyPr>
            <a:normAutofit fontScale="90000"/>
          </a:bodyPr>
          <a:lstStyle/>
          <a:p>
            <a:r>
              <a:rPr lang="en-US" dirty="0" smtClean="0"/>
              <a:t>Historical GOES AMV Reprocessing</a:t>
            </a:r>
            <a:br>
              <a:rPr lang="en-US" dirty="0" smtClean="0"/>
            </a:br>
            <a:r>
              <a:rPr lang="en-US" sz="2200" dirty="0" smtClean="0"/>
              <a:t>Steve Wanzong</a:t>
            </a:r>
            <a:r>
              <a:rPr lang="en-US" sz="2200" baseline="30000" dirty="0" smtClean="0"/>
              <a:t>1</a:t>
            </a:r>
            <a:r>
              <a:rPr lang="en-US" sz="2200" dirty="0" smtClean="0"/>
              <a:t>, David Santek</a:t>
            </a:r>
            <a:r>
              <a:rPr lang="en-US" sz="2200" baseline="30000" dirty="0" smtClean="0"/>
              <a:t>1</a:t>
            </a:r>
            <a:r>
              <a:rPr lang="en-US" sz="2200" dirty="0" smtClean="0"/>
              <a:t>, Christopher Velden</a:t>
            </a:r>
            <a:r>
              <a:rPr lang="en-US" sz="2200" baseline="30000" dirty="0" smtClean="0"/>
              <a:t>1</a:t>
            </a:r>
            <a:r>
              <a:rPr lang="en-US" sz="2200" dirty="0" smtClean="0"/>
              <a:t>, Jaime Daniels</a:t>
            </a:r>
            <a:r>
              <a:rPr lang="en-US" sz="2200" baseline="30000" dirty="0" smtClean="0"/>
              <a:t>2</a:t>
            </a:r>
            <a:r>
              <a:rPr lang="en-US" sz="2200" dirty="0" smtClean="0"/>
              <a:t>, Dave Stettner</a:t>
            </a:r>
            <a:r>
              <a:rPr lang="en-US" sz="2200" baseline="30000" dirty="0" smtClean="0"/>
              <a:t>1</a:t>
            </a:r>
            <a:r>
              <a:rPr lang="en-US" sz="2200" dirty="0" smtClean="0"/>
              <a:t>, Wayne Bresky</a:t>
            </a:r>
            <a:r>
              <a:rPr lang="en-US" sz="2200" baseline="30000" dirty="0" smtClean="0"/>
              <a:t>3</a:t>
            </a:r>
            <a:r>
              <a:rPr lang="en-US" sz="2200" dirty="0" smtClean="0"/>
              <a:t>, and Andrew Bailey</a:t>
            </a:r>
            <a:r>
              <a:rPr lang="en-US" sz="2200" baseline="30000" dirty="0" smtClean="0"/>
              <a:t>3</a:t>
            </a:r>
            <a:br>
              <a:rPr lang="en-US" sz="2200" baseline="30000" dirty="0" smtClean="0"/>
            </a:br>
            <a:r>
              <a:rPr lang="en-US" sz="2000" baseline="30000" dirty="0" smtClean="0"/>
              <a:t>1 </a:t>
            </a:r>
            <a:r>
              <a:rPr lang="en-US" sz="2000" dirty="0" smtClean="0"/>
              <a:t>University of Wisconsin – Madison/SSEC/CIMSS</a:t>
            </a:r>
            <a:r>
              <a:rPr lang="en-US" sz="2000" baseline="30000" dirty="0" smtClean="0"/>
              <a:t/>
            </a:r>
            <a:br>
              <a:rPr lang="en-US" sz="2000" baseline="30000" dirty="0" smtClean="0"/>
            </a:br>
            <a:r>
              <a:rPr lang="en-US" sz="2000" baseline="30000" dirty="0" smtClean="0"/>
              <a:t>2</a:t>
            </a:r>
            <a:r>
              <a:rPr lang="en-US" sz="2000" dirty="0" smtClean="0"/>
              <a:t> NOAA/NESIS/STAR</a:t>
            </a:r>
            <a:br>
              <a:rPr lang="en-US" sz="2000" dirty="0" smtClean="0"/>
            </a:br>
            <a:r>
              <a:rPr lang="en-US" sz="2000" baseline="30000" dirty="0" smtClean="0"/>
              <a:t>3</a:t>
            </a:r>
            <a:r>
              <a:rPr lang="en-US" sz="2000" dirty="0" smtClean="0"/>
              <a:t> IMSG</a:t>
            </a:r>
            <a:endParaRPr lang="en-US" sz="2000" baseline="30000" dirty="0"/>
          </a:p>
        </p:txBody>
      </p:sp>
      <p:sp>
        <p:nvSpPr>
          <p:cNvPr id="13" name="Content Placeholder 12"/>
          <p:cNvSpPr>
            <a:spLocks noGrp="1"/>
          </p:cNvSpPr>
          <p:nvPr>
            <p:ph sz="half" idx="1"/>
          </p:nvPr>
        </p:nvSpPr>
        <p:spPr>
          <a:xfrm>
            <a:off x="152400" y="2819400"/>
            <a:ext cx="4343400" cy="4525963"/>
          </a:xfrm>
        </p:spPr>
        <p:txBody>
          <a:bodyPr/>
          <a:lstStyle/>
          <a:p>
            <a:r>
              <a:rPr lang="en-US" dirty="0" smtClean="0"/>
              <a:t>GOES-East/West AMV Reprocessing</a:t>
            </a:r>
          </a:p>
          <a:p>
            <a:pPr lvl="1"/>
            <a:r>
              <a:rPr lang="en-US" sz="2000" dirty="0" smtClean="0"/>
              <a:t>Hourly AMVs from 1995 – mid 2013 using current operational NESDIS AMV algorithm</a:t>
            </a:r>
          </a:p>
          <a:p>
            <a:pPr lvl="1"/>
            <a:r>
              <a:rPr lang="en-US" sz="2000" dirty="0" smtClean="0"/>
              <a:t>AMVs will be used in planned reanalysis efforts by ECMWF, JMA, NASA-GMAO</a:t>
            </a:r>
          </a:p>
          <a:p>
            <a:pPr lvl="1"/>
            <a:r>
              <a:rPr lang="en-US" sz="2000" dirty="0" smtClean="0"/>
              <a:t>~ 540,000 AMV datasets generated and available now</a:t>
            </a:r>
          </a:p>
          <a:p>
            <a:pPr lvl="1"/>
            <a:endParaRPr lang="en-US" dirty="0" smtClean="0"/>
          </a:p>
        </p:txBody>
      </p:sp>
      <p:sp>
        <p:nvSpPr>
          <p:cNvPr id="9" name="Date Placeholder 8"/>
          <p:cNvSpPr>
            <a:spLocks noGrp="1"/>
          </p:cNvSpPr>
          <p:nvPr>
            <p:ph type="dt" sz="half" idx="10"/>
          </p:nvPr>
        </p:nvSpPr>
        <p:spPr/>
        <p:txBody>
          <a:bodyPr/>
          <a:lstStyle/>
          <a:p>
            <a:r>
              <a:rPr lang="en-US" dirty="0" smtClean="0"/>
              <a:t>4-8 January 2015</a:t>
            </a:r>
            <a:endParaRPr lang="en-US" dirty="0"/>
          </a:p>
        </p:txBody>
      </p:sp>
      <p:sp>
        <p:nvSpPr>
          <p:cNvPr id="10" name="Footer Placeholder 9"/>
          <p:cNvSpPr>
            <a:spLocks noGrp="1"/>
          </p:cNvSpPr>
          <p:nvPr>
            <p:ph type="ftr" sz="quarter" idx="11"/>
          </p:nvPr>
        </p:nvSpPr>
        <p:spPr/>
        <p:txBody>
          <a:bodyPr/>
          <a:lstStyle/>
          <a:p>
            <a:r>
              <a:rPr lang="en-US" dirty="0" smtClean="0"/>
              <a:t>95th AMS Annual Meeting - Phoenix, AZ</a:t>
            </a:r>
            <a:endParaRPr lang="en-US" dirty="0"/>
          </a:p>
        </p:txBody>
      </p:sp>
      <p:sp>
        <p:nvSpPr>
          <p:cNvPr id="11" name="Slide Number Placeholder 10"/>
          <p:cNvSpPr>
            <a:spLocks noGrp="1"/>
          </p:cNvSpPr>
          <p:nvPr>
            <p:ph type="sldNum" sz="quarter" idx="12"/>
          </p:nvPr>
        </p:nvSpPr>
        <p:spPr/>
        <p:txBody>
          <a:bodyPr/>
          <a:lstStyle/>
          <a:p>
            <a:fld id="{09B8BF32-6F5A-422F-A146-B65F2B98D5BA}" type="slidenum">
              <a:rPr lang="en-US" smtClean="0"/>
              <a:t>51</a:t>
            </a:fld>
            <a:endParaRPr lang="en-US" dirty="0"/>
          </a:p>
        </p:txBody>
      </p:sp>
      <p:sp>
        <p:nvSpPr>
          <p:cNvPr id="15" name="TextBox 14"/>
          <p:cNvSpPr txBox="1"/>
          <p:nvPr/>
        </p:nvSpPr>
        <p:spPr>
          <a:xfrm>
            <a:off x="304800" y="2438400"/>
            <a:ext cx="8520281" cy="369332"/>
          </a:xfrm>
          <a:prstGeom prst="rect">
            <a:avLst/>
          </a:prstGeom>
          <a:noFill/>
        </p:spPr>
        <p:txBody>
          <a:bodyPr wrap="none" rtlCol="0">
            <a:spAutoFit/>
          </a:bodyPr>
          <a:lstStyle/>
          <a:p>
            <a:r>
              <a:rPr lang="en-US" dirty="0" smtClean="0">
                <a:solidFill>
                  <a:srgbClr val="FF0000"/>
                </a:solidFill>
              </a:rPr>
              <a:t>11</a:t>
            </a:r>
            <a:r>
              <a:rPr lang="en-US" baseline="30000" dirty="0" smtClean="0">
                <a:solidFill>
                  <a:srgbClr val="FF0000"/>
                </a:solidFill>
              </a:rPr>
              <a:t>th</a:t>
            </a:r>
            <a:r>
              <a:rPr lang="en-US" dirty="0" smtClean="0">
                <a:solidFill>
                  <a:srgbClr val="FF0000"/>
                </a:solidFill>
              </a:rPr>
              <a:t> Annual Symposium on New Generation Operational Environmental Satellite Systems</a:t>
            </a:r>
            <a:endParaRPr lang="en-US" dirty="0">
              <a:solidFill>
                <a:srgbClr val="FF0000"/>
              </a:solidFill>
            </a:endParaRPr>
          </a:p>
        </p:txBody>
      </p:sp>
      <p:pic>
        <p:nvPicPr>
          <p:cNvPr id="16" name="Picture 15" descr="EASTWINDS.GIF"/>
          <p:cNvPicPr>
            <a:picLocks noChangeAspect="1"/>
          </p:cNvPicPr>
          <p:nvPr/>
        </p:nvPicPr>
        <p:blipFill rotWithShape="1">
          <a:blip r:embed="rId2" cstate="print">
            <a:extLst>
              <a:ext uri="{28A0092B-C50C-407E-A947-70E740481C1C}">
                <a14:useLocalDpi xmlns:a14="http://schemas.microsoft.com/office/drawing/2010/main" val="0"/>
              </a:ext>
            </a:extLst>
          </a:blip>
          <a:srcRect l="1288" t="4802" r="2971" b="5325"/>
          <a:stretch/>
        </p:blipFill>
        <p:spPr>
          <a:xfrm>
            <a:off x="4572000" y="2819400"/>
            <a:ext cx="1962346" cy="1828800"/>
          </a:xfrm>
          <a:prstGeom prst="rect">
            <a:avLst/>
          </a:prstGeom>
        </p:spPr>
      </p:pic>
      <p:pic>
        <p:nvPicPr>
          <p:cNvPr id="18" name="Picture 17" descr="WESTWINDS.GIF"/>
          <p:cNvPicPr>
            <a:picLocks noChangeAspect="1"/>
          </p:cNvPicPr>
          <p:nvPr/>
        </p:nvPicPr>
        <p:blipFill rotWithShape="1">
          <a:blip r:embed="rId3" cstate="print">
            <a:extLst>
              <a:ext uri="{28A0092B-C50C-407E-A947-70E740481C1C}">
                <a14:useLocalDpi xmlns:a14="http://schemas.microsoft.com/office/drawing/2010/main" val="0"/>
              </a:ext>
            </a:extLst>
          </a:blip>
          <a:srcRect l="1628" t="5318" r="3445" b="5701"/>
          <a:stretch/>
        </p:blipFill>
        <p:spPr>
          <a:xfrm>
            <a:off x="6553200" y="4648200"/>
            <a:ext cx="1960418" cy="1828800"/>
          </a:xfrm>
          <a:prstGeom prst="rect">
            <a:avLst/>
          </a:prstGeom>
        </p:spPr>
      </p:pic>
      <p:sp>
        <p:nvSpPr>
          <p:cNvPr id="3" name="TextBox 2"/>
          <p:cNvSpPr txBox="1"/>
          <p:nvPr/>
        </p:nvSpPr>
        <p:spPr>
          <a:xfrm>
            <a:off x="6553200" y="3276600"/>
            <a:ext cx="1403412" cy="923330"/>
          </a:xfrm>
          <a:prstGeom prst="rect">
            <a:avLst/>
          </a:prstGeom>
          <a:noFill/>
        </p:spPr>
        <p:txBody>
          <a:bodyPr wrap="none" rtlCol="0">
            <a:spAutoFit/>
          </a:bodyPr>
          <a:lstStyle/>
          <a:p>
            <a:r>
              <a:rPr lang="en-US" dirty="0" smtClean="0"/>
              <a:t>GOES East</a:t>
            </a:r>
          </a:p>
          <a:p>
            <a:r>
              <a:rPr lang="en-US" dirty="0" smtClean="0"/>
              <a:t>07 May 2005</a:t>
            </a:r>
          </a:p>
          <a:p>
            <a:r>
              <a:rPr lang="en-US" dirty="0" smtClean="0"/>
              <a:t>1500 UTC</a:t>
            </a:r>
            <a:endParaRPr lang="en-US" dirty="0"/>
          </a:p>
        </p:txBody>
      </p:sp>
      <p:sp>
        <p:nvSpPr>
          <p:cNvPr id="19" name="TextBox 18"/>
          <p:cNvSpPr txBox="1"/>
          <p:nvPr/>
        </p:nvSpPr>
        <p:spPr>
          <a:xfrm>
            <a:off x="5029200" y="5181600"/>
            <a:ext cx="1403412" cy="923330"/>
          </a:xfrm>
          <a:prstGeom prst="rect">
            <a:avLst/>
          </a:prstGeom>
          <a:noFill/>
        </p:spPr>
        <p:txBody>
          <a:bodyPr wrap="none" rtlCol="0">
            <a:spAutoFit/>
          </a:bodyPr>
          <a:lstStyle/>
          <a:p>
            <a:r>
              <a:rPr lang="en-US" dirty="0" smtClean="0"/>
              <a:t>GOES West</a:t>
            </a:r>
          </a:p>
          <a:p>
            <a:r>
              <a:rPr lang="en-US" dirty="0" smtClean="0"/>
              <a:t>07 May 2005</a:t>
            </a:r>
          </a:p>
          <a:p>
            <a:r>
              <a:rPr lang="en-US" dirty="0" smtClean="0"/>
              <a:t>1500 UTC</a:t>
            </a:r>
            <a:endParaRPr lang="en-US" dirty="0"/>
          </a:p>
        </p:txBody>
      </p:sp>
    </p:spTree>
    <p:extLst>
      <p:ext uri="{BB962C8B-B14F-4D97-AF65-F5344CB8AC3E}">
        <p14:creationId xmlns:p14="http://schemas.microsoft.com/office/powerpoint/2010/main" val="18754524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a:bodyPr>
          <a:lstStyle/>
          <a:p>
            <a:r>
              <a:rPr lang="en-US" dirty="0" err="1" smtClean="0"/>
              <a:t>CIRA</a:t>
            </a:r>
            <a:endParaRPr lang="en-US" dirty="0"/>
          </a:p>
        </p:txBody>
      </p:sp>
      <p:sp>
        <p:nvSpPr>
          <p:cNvPr id="13" name="Content Placeholder 12"/>
          <p:cNvSpPr>
            <a:spLocks noGrp="1"/>
          </p:cNvSpPr>
          <p:nvPr>
            <p:ph sz="half" idx="1"/>
          </p:nvPr>
        </p:nvSpPr>
        <p:spPr>
          <a:xfrm>
            <a:off x="227131" y="1905000"/>
            <a:ext cx="4343400" cy="4525963"/>
          </a:xfrm>
        </p:spPr>
        <p:txBody>
          <a:bodyPr/>
          <a:lstStyle/>
          <a:p>
            <a:r>
              <a:rPr lang="en-US" dirty="0" err="1"/>
              <a:t>Chirokova</a:t>
            </a:r>
            <a:r>
              <a:rPr lang="en-US" dirty="0"/>
              <a:t>, Galina </a:t>
            </a:r>
          </a:p>
          <a:p>
            <a:r>
              <a:rPr lang="en-US" dirty="0" err="1"/>
              <a:t>DeMaria</a:t>
            </a:r>
            <a:r>
              <a:rPr lang="en-US" dirty="0"/>
              <a:t>, Robert</a:t>
            </a:r>
          </a:p>
          <a:p>
            <a:r>
              <a:rPr lang="en-US" dirty="0" err="1"/>
              <a:t>Longmore</a:t>
            </a:r>
            <a:r>
              <a:rPr lang="en-US" dirty="0"/>
              <a:t>, </a:t>
            </a:r>
            <a:r>
              <a:rPr lang="en-US" dirty="0" smtClean="0"/>
              <a:t>Scott</a:t>
            </a:r>
          </a:p>
          <a:p>
            <a:r>
              <a:rPr lang="en-US" dirty="0" smtClean="0"/>
              <a:t>Rogers</a:t>
            </a:r>
            <a:r>
              <a:rPr lang="en-US" dirty="0"/>
              <a:t>, Matt </a:t>
            </a:r>
          </a:p>
          <a:p>
            <a:pPr marL="0" indent="0">
              <a:buNone/>
            </a:pPr>
            <a:endParaRPr lang="en-US" dirty="0"/>
          </a:p>
        </p:txBody>
      </p:sp>
      <p:sp>
        <p:nvSpPr>
          <p:cNvPr id="14" name="Content Placeholder 13"/>
          <p:cNvSpPr>
            <a:spLocks noGrp="1"/>
          </p:cNvSpPr>
          <p:nvPr>
            <p:ph sz="half" idx="2"/>
          </p:nvPr>
        </p:nvSpPr>
        <p:spPr/>
        <p:txBody>
          <a:bodyPr/>
          <a:lstStyle/>
          <a:p>
            <a:r>
              <a:rPr lang="en-US" dirty="0" smtClean="0"/>
              <a:t>Schumacher</a:t>
            </a:r>
            <a:r>
              <a:rPr lang="en-US" dirty="0"/>
              <a:t>, Andrea (2)</a:t>
            </a:r>
          </a:p>
          <a:p>
            <a:r>
              <a:rPr lang="en-US" dirty="0" err="1"/>
              <a:t>Szoke</a:t>
            </a:r>
            <a:r>
              <a:rPr lang="en-US" dirty="0"/>
              <a:t>, </a:t>
            </a:r>
            <a:r>
              <a:rPr lang="en-US" dirty="0" smtClean="0"/>
              <a:t>Ed</a:t>
            </a:r>
          </a:p>
          <a:p>
            <a:r>
              <a:rPr lang="en-US" dirty="0" smtClean="0"/>
              <a:t>Zhu, Tong</a:t>
            </a:r>
            <a:endParaRPr lang="en-US" dirty="0"/>
          </a:p>
          <a:p>
            <a:endParaRPr lang="en-US" dirty="0"/>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52</a:t>
            </a:fld>
            <a:endParaRPr lang="en-US"/>
          </a:p>
        </p:txBody>
      </p:sp>
    </p:spTree>
    <p:extLst>
      <p:ext uri="{BB962C8B-B14F-4D97-AF65-F5344CB8AC3E}">
        <p14:creationId xmlns:p14="http://schemas.microsoft.com/office/powerpoint/2010/main" val="34568791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685799"/>
            <a:ext cx="9144000" cy="905565"/>
          </a:xfrm>
        </p:spPr>
        <p:txBody>
          <a:bodyPr>
            <a:noAutofit/>
          </a:bodyPr>
          <a:lstStyle/>
          <a:p>
            <a:r>
              <a:rPr lang="en-US" sz="2400" b="1" dirty="0" smtClean="0">
                <a:solidFill>
                  <a:schemeClr val="tx2"/>
                </a:solidFill>
              </a:rPr>
              <a:t>Use of JPSS ATMS-MIRS Retrievals to Improve </a:t>
            </a:r>
            <a:br>
              <a:rPr lang="en-US" sz="2400" b="1" dirty="0" smtClean="0">
                <a:solidFill>
                  <a:schemeClr val="tx2"/>
                </a:solidFill>
              </a:rPr>
            </a:br>
            <a:r>
              <a:rPr lang="en-US" sz="2400" b="1" dirty="0" smtClean="0">
                <a:solidFill>
                  <a:schemeClr val="tx2"/>
                </a:solidFill>
              </a:rPr>
              <a:t>Tropical Cyclone Intensity Forecasting</a:t>
            </a:r>
            <a:br>
              <a:rPr lang="en-US" sz="2400" b="1" dirty="0" smtClean="0">
                <a:solidFill>
                  <a:schemeClr val="tx2"/>
                </a:solidFill>
              </a:rPr>
            </a:br>
            <a:r>
              <a:rPr lang="en-US" sz="1600" b="1" dirty="0" smtClean="0">
                <a:solidFill>
                  <a:schemeClr val="tx1"/>
                </a:solidFill>
                <a:latin typeface="Century Gothic" panose="020B0502020202020204" pitchFamily="34" charset="0"/>
              </a:rPr>
              <a:t>Galina Chirokova¹, </a:t>
            </a:r>
            <a:r>
              <a:rPr lang="en-US" sz="1600" b="1" dirty="0">
                <a:solidFill>
                  <a:schemeClr val="tx1"/>
                </a:solidFill>
                <a:latin typeface="Century Gothic" panose="020B0502020202020204" pitchFamily="34" charset="0"/>
              </a:rPr>
              <a:t>Mark </a:t>
            </a:r>
            <a:r>
              <a:rPr lang="en-US" sz="1600" b="1" dirty="0" smtClean="0">
                <a:solidFill>
                  <a:schemeClr val="tx1"/>
                </a:solidFill>
                <a:latin typeface="Century Gothic" panose="020B0502020202020204" pitchFamily="34" charset="0"/>
              </a:rPr>
              <a:t>DeMaria</a:t>
            </a:r>
            <a:r>
              <a:rPr lang="en-US" sz="1600" b="1" dirty="0" smtClean="0">
                <a:solidFill>
                  <a:schemeClr val="tx1"/>
                </a:solidFill>
              </a:rPr>
              <a:t>²</a:t>
            </a:r>
            <a:r>
              <a:rPr lang="en-US" sz="1600" b="1" dirty="0" smtClean="0">
                <a:solidFill>
                  <a:schemeClr val="tx1"/>
                </a:solidFill>
                <a:latin typeface="Century Gothic" panose="020B0502020202020204" pitchFamily="34" charset="0"/>
              </a:rPr>
              <a:t>, Robert DeMaria¹, </a:t>
            </a:r>
            <a:r>
              <a:rPr lang="en-US" sz="1600" b="1" dirty="0">
                <a:solidFill>
                  <a:schemeClr val="tx1"/>
                </a:solidFill>
                <a:latin typeface="Century Gothic" panose="020B0502020202020204" pitchFamily="34" charset="0"/>
              </a:rPr>
              <a:t>Jack </a:t>
            </a:r>
            <a:r>
              <a:rPr lang="en-US" sz="1600" b="1" dirty="0" smtClean="0">
                <a:solidFill>
                  <a:schemeClr val="tx1"/>
                </a:solidFill>
                <a:latin typeface="Century Gothic" panose="020B0502020202020204" pitchFamily="34" charset="0"/>
              </a:rPr>
              <a:t>Dostalek¹, and Jack Beven</a:t>
            </a:r>
            <a:r>
              <a:rPr lang="en-US" sz="1600" b="1" dirty="0" smtClean="0">
                <a:solidFill>
                  <a:schemeClr val="tx1"/>
                </a:solidFill>
              </a:rPr>
              <a:t>²</a:t>
            </a:r>
            <a:r>
              <a:rPr lang="en-US" sz="1600" dirty="0" smtClean="0">
                <a:solidFill>
                  <a:schemeClr val="tx1"/>
                </a:solidFill>
              </a:rPr>
              <a:t/>
            </a:r>
            <a:br>
              <a:rPr lang="en-US" sz="1600" dirty="0" smtClean="0">
                <a:solidFill>
                  <a:schemeClr val="tx1"/>
                </a:solidFill>
              </a:rPr>
            </a:br>
            <a:r>
              <a:rPr lang="en-US" sz="1200" dirty="0" smtClean="0">
                <a:solidFill>
                  <a:schemeClr val="tx2"/>
                </a:solidFill>
                <a:latin typeface="Century Gothic" panose="020B0502020202020204" pitchFamily="34" charset="0"/>
              </a:rPr>
              <a:t>¹CIRA/CSU</a:t>
            </a:r>
            <a:r>
              <a:rPr lang="en-US" sz="1200" dirty="0">
                <a:solidFill>
                  <a:schemeClr val="tx2"/>
                </a:solidFill>
                <a:latin typeface="Century Gothic" panose="020B0502020202020204" pitchFamily="34" charset="0"/>
              </a:rPr>
              <a:t>, Fort Collins, CO </a:t>
            </a:r>
            <a:r>
              <a:rPr lang="en-US" sz="1200" dirty="0" smtClean="0">
                <a:solidFill>
                  <a:schemeClr val="tx2"/>
                </a:solidFill>
                <a:latin typeface="Century Gothic" panose="020B0502020202020204" pitchFamily="34" charset="0"/>
              </a:rPr>
              <a:t>   ²NOAA/NWS/NCEP/National </a:t>
            </a:r>
            <a:r>
              <a:rPr lang="en-US" sz="1200" dirty="0">
                <a:solidFill>
                  <a:schemeClr val="tx2"/>
                </a:solidFill>
                <a:latin typeface="Century Gothic" panose="020B0502020202020204" pitchFamily="34" charset="0"/>
              </a:rPr>
              <a:t>Hurricane </a:t>
            </a:r>
            <a:r>
              <a:rPr lang="en-US" sz="1200" dirty="0" smtClean="0">
                <a:solidFill>
                  <a:schemeClr val="tx2"/>
                </a:solidFill>
                <a:latin typeface="Century Gothic" panose="020B0502020202020204" pitchFamily="34" charset="0"/>
              </a:rPr>
              <a:t>Center, Miami</a:t>
            </a:r>
            <a:r>
              <a:rPr lang="en-US" sz="1200" dirty="0">
                <a:solidFill>
                  <a:schemeClr val="tx2"/>
                </a:solidFill>
                <a:latin typeface="Century Gothic" panose="020B0502020202020204" pitchFamily="34" charset="0"/>
              </a:rPr>
              <a:t>, </a:t>
            </a:r>
            <a:r>
              <a:rPr lang="en-US" sz="1200" dirty="0" smtClean="0">
                <a:solidFill>
                  <a:schemeClr val="tx2"/>
                </a:solidFill>
                <a:latin typeface="Century Gothic" panose="020B0502020202020204" pitchFamily="34" charset="0"/>
              </a:rPr>
              <a:t>FL</a:t>
            </a:r>
            <a:endParaRPr lang="en-US" sz="1200" dirty="0">
              <a:solidFill>
                <a:schemeClr val="tx2"/>
              </a:solidFill>
            </a:endParaRPr>
          </a:p>
        </p:txBody>
      </p:sp>
      <p:sp>
        <p:nvSpPr>
          <p:cNvPr id="13" name="Content Placeholder 12"/>
          <p:cNvSpPr>
            <a:spLocks noGrp="1"/>
          </p:cNvSpPr>
          <p:nvPr>
            <p:ph sz="half" idx="1"/>
          </p:nvPr>
        </p:nvSpPr>
        <p:spPr/>
        <p:txBody>
          <a:bodyPr>
            <a:noAutofit/>
          </a:bodyPr>
          <a:lstStyle/>
          <a:p>
            <a:pPr marL="0" lvl="0" indent="0">
              <a:buNone/>
            </a:pPr>
            <a:endParaRPr lang="en-US" sz="1600" dirty="0" smtClean="0">
              <a:solidFill>
                <a:prstClr val="black"/>
              </a:solidFill>
            </a:endParaRPr>
          </a:p>
          <a:p>
            <a:pPr lvl="0"/>
            <a:r>
              <a:rPr lang="en-US" sz="1600" dirty="0" smtClean="0">
                <a:solidFill>
                  <a:prstClr val="black"/>
                </a:solidFill>
              </a:rPr>
              <a:t>ATMS: </a:t>
            </a:r>
            <a:r>
              <a:rPr lang="en-US" sz="1600" dirty="0">
                <a:solidFill>
                  <a:prstClr val="black"/>
                </a:solidFill>
              </a:rPr>
              <a:t>more realistic TC structure than </a:t>
            </a:r>
            <a:r>
              <a:rPr lang="en-US" sz="1600" dirty="0" smtClean="0">
                <a:solidFill>
                  <a:prstClr val="black"/>
                </a:solidFill>
              </a:rPr>
              <a:t>AMSU</a:t>
            </a:r>
          </a:p>
          <a:p>
            <a:r>
              <a:rPr lang="en-US" sz="1600" dirty="0" smtClean="0"/>
              <a:t>ATMS, GFS and dropsonde data are being combined  to obtain best T, q sounding and </a:t>
            </a:r>
            <a:r>
              <a:rPr lang="en-US" sz="1600" dirty="0"/>
              <a:t>Maximum Potential Intensity (MPI) estimates</a:t>
            </a:r>
          </a:p>
          <a:p>
            <a:r>
              <a:rPr lang="en-US" sz="1600" b="1" dirty="0" smtClean="0"/>
              <a:t>Real-time ATMS MPI  </a:t>
            </a:r>
            <a:r>
              <a:rPr lang="en-US" sz="1600" dirty="0" smtClean="0"/>
              <a:t>and ATMS-dropsondes sounding comparison are </a:t>
            </a:r>
            <a:r>
              <a:rPr lang="en-US" sz="1600" b="1" dirty="0" smtClean="0"/>
              <a:t>available at RAMMB-CIRA TC Real Time page </a:t>
            </a:r>
            <a:r>
              <a:rPr lang="en-US" sz="1600" u="sng" dirty="0" smtClean="0">
                <a:solidFill>
                  <a:schemeClr val="accent1"/>
                </a:solidFill>
                <a:hlinkClick r:id="rId3"/>
              </a:rPr>
              <a:t>http</a:t>
            </a:r>
            <a:r>
              <a:rPr lang="en-US" sz="1600" u="sng" dirty="0">
                <a:solidFill>
                  <a:schemeClr val="accent1"/>
                </a:solidFill>
                <a:hlinkClick r:id="rId3"/>
              </a:rPr>
              <a:t>://rammb.cira.colostate.edu/products/tc_realtime</a:t>
            </a:r>
            <a:r>
              <a:rPr lang="en-US" sz="1600" u="sng" dirty="0" smtClean="0">
                <a:solidFill>
                  <a:schemeClr val="accent1"/>
                </a:solidFill>
                <a:hlinkClick r:id="rId3"/>
              </a:rPr>
              <a:t>/</a:t>
            </a:r>
            <a:endParaRPr lang="en-US" sz="1600" u="sng" dirty="0" smtClean="0">
              <a:solidFill>
                <a:schemeClr val="accent1"/>
              </a:solidFill>
            </a:endParaRPr>
          </a:p>
          <a:p>
            <a:r>
              <a:rPr lang="en-US" sz="1600" b="1" dirty="0" smtClean="0"/>
              <a:t>Use of ATMS MPI in statistical models:</a:t>
            </a:r>
          </a:p>
          <a:p>
            <a:pPr lvl="1"/>
            <a:r>
              <a:rPr lang="en-US" sz="1600" b="1" dirty="0" smtClean="0">
                <a:solidFill>
                  <a:srgbClr val="2227EE"/>
                </a:solidFill>
              </a:rPr>
              <a:t>LGEM and SHIPS intensity forecast: AL – worse; WP, EP – better in some cases </a:t>
            </a:r>
          </a:p>
          <a:p>
            <a:pPr lvl="1"/>
            <a:r>
              <a:rPr lang="en-US" sz="1600" b="1" dirty="0">
                <a:solidFill>
                  <a:srgbClr val="2227EE"/>
                </a:solidFill>
              </a:rPr>
              <a:t>Rapid Intensification (RI) forecast is slightly improved for AL, EP, and WP</a:t>
            </a:r>
          </a:p>
          <a:p>
            <a:endParaRPr lang="en-US" sz="1400" dirty="0" smtClean="0">
              <a:solidFill>
                <a:srgbClr val="2227EE"/>
              </a:solidFill>
            </a:endParaRPr>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53</a:t>
            </a:fld>
            <a:endParaRPr lang="en-US"/>
          </a:p>
        </p:txBody>
      </p:sp>
      <p:sp>
        <p:nvSpPr>
          <p:cNvPr id="15" name="TextBox 14"/>
          <p:cNvSpPr txBox="1"/>
          <p:nvPr/>
        </p:nvSpPr>
        <p:spPr>
          <a:xfrm>
            <a:off x="1708727" y="1646307"/>
            <a:ext cx="5486400" cy="338554"/>
          </a:xfrm>
          <a:prstGeom prst="rect">
            <a:avLst/>
          </a:prstGeom>
          <a:noFill/>
        </p:spPr>
        <p:txBody>
          <a:bodyPr wrap="square" rtlCol="0">
            <a:spAutoFit/>
          </a:bodyPr>
          <a:lstStyle/>
          <a:p>
            <a:pPr algn="ctr"/>
            <a:r>
              <a:rPr lang="en-US" sz="1600" dirty="0" smtClean="0">
                <a:solidFill>
                  <a:srgbClr val="FF0000"/>
                </a:solidFill>
              </a:rPr>
              <a:t>20th </a:t>
            </a:r>
            <a:r>
              <a:rPr lang="en-US" sz="1600" dirty="0">
                <a:solidFill>
                  <a:srgbClr val="FF0000"/>
                </a:solidFill>
              </a:rPr>
              <a:t>Conference on Satellite Meteorology and Oceanography</a:t>
            </a:r>
          </a:p>
        </p:txBody>
      </p:sp>
      <p:pic>
        <p:nvPicPr>
          <p:cNvPr id="1026"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626408" y="4724400"/>
            <a:ext cx="4428836" cy="1802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1927" y="2027250"/>
            <a:ext cx="2514600" cy="2682594"/>
          </a:xfrm>
          <a:prstGeom prst="rect">
            <a:avLst/>
          </a:prstGeom>
        </p:spPr>
      </p:pic>
      <p:pic>
        <p:nvPicPr>
          <p:cNvPr id="16" name="Picture 15"/>
          <p:cNvPicPr/>
          <p:nvPr/>
        </p:nvPicPr>
        <p:blipFill>
          <a:blip r:embed="rId6" cstate="print">
            <a:extLst>
              <a:ext uri="{28A0092B-C50C-407E-A947-70E740481C1C}">
                <a14:useLocalDpi xmlns:a14="http://schemas.microsoft.com/office/drawing/2010/main" val="0"/>
              </a:ext>
            </a:extLst>
          </a:blip>
          <a:stretch>
            <a:fillRect/>
          </a:stretch>
        </p:blipFill>
        <p:spPr>
          <a:xfrm>
            <a:off x="6966527" y="1995923"/>
            <a:ext cx="2125662" cy="2723198"/>
          </a:xfrm>
          <a:prstGeom prst="rect">
            <a:avLst/>
          </a:prstGeom>
        </p:spPr>
      </p:pic>
      <p:sp>
        <p:nvSpPr>
          <p:cNvPr id="24" name="TextBox 23"/>
          <p:cNvSpPr txBox="1"/>
          <p:nvPr/>
        </p:nvSpPr>
        <p:spPr>
          <a:xfrm>
            <a:off x="7191158" y="3962400"/>
            <a:ext cx="838200" cy="365760"/>
          </a:xfrm>
          <a:prstGeom prst="rect">
            <a:avLst/>
          </a:prstGeom>
          <a:solidFill>
            <a:schemeClr val="bg1"/>
          </a:solidFill>
        </p:spPr>
        <p:txBody>
          <a:bodyPr wrap="square" lIns="0" rIns="0" rtlCol="0">
            <a:noAutofit/>
          </a:bodyPr>
          <a:lstStyle/>
          <a:p>
            <a:pPr marL="365760"/>
            <a:r>
              <a:rPr lang="en-US" sz="500" dirty="0" smtClean="0"/>
              <a:t>ATMS, Td</a:t>
            </a:r>
          </a:p>
          <a:p>
            <a:pPr marL="365760"/>
            <a:r>
              <a:rPr lang="en-US" sz="500" dirty="0" smtClean="0"/>
              <a:t>Dropsonde, Td</a:t>
            </a:r>
          </a:p>
          <a:p>
            <a:pPr marL="365760"/>
            <a:r>
              <a:rPr lang="en-US" sz="500" dirty="0" smtClean="0"/>
              <a:t>ATMS, T</a:t>
            </a:r>
          </a:p>
          <a:p>
            <a:pPr marL="365760"/>
            <a:r>
              <a:rPr lang="en-US" sz="500" dirty="0" smtClean="0"/>
              <a:t>Dropsonde, T</a:t>
            </a:r>
          </a:p>
          <a:p>
            <a:r>
              <a:rPr lang="en-US" sz="500" dirty="0" smtClean="0"/>
              <a:t>             </a:t>
            </a:r>
            <a:endParaRPr lang="en-US" sz="500" dirty="0"/>
          </a:p>
        </p:txBody>
      </p:sp>
      <p:cxnSp>
        <p:nvCxnSpPr>
          <p:cNvPr id="7" name="Straight Connector 6"/>
          <p:cNvCxnSpPr/>
          <p:nvPr/>
        </p:nvCxnSpPr>
        <p:spPr>
          <a:xfrm>
            <a:off x="7243615" y="4038600"/>
            <a:ext cx="228600" cy="0"/>
          </a:xfrm>
          <a:prstGeom prst="line">
            <a:avLst/>
          </a:prstGeom>
          <a:ln w="12700">
            <a:solidFill>
              <a:srgbClr val="2227E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243615" y="4114800"/>
            <a:ext cx="228600" cy="0"/>
          </a:xfrm>
          <a:prstGeom prst="line">
            <a:avLst/>
          </a:prstGeom>
          <a:ln w="12700">
            <a:solidFill>
              <a:srgbClr val="20E6E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239000" y="4191000"/>
            <a:ext cx="2286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239000" y="4267200"/>
            <a:ext cx="228600" cy="0"/>
          </a:xfrm>
          <a:prstGeom prst="line">
            <a:avLst/>
          </a:prstGeom>
          <a:ln w="12700">
            <a:solidFill>
              <a:srgbClr val="E620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42075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fontScale="90000"/>
          </a:bodyPr>
          <a:lstStyle/>
          <a:p>
            <a:r>
              <a:rPr lang="en-US" sz="1800" b="1" dirty="0"/>
              <a:t>Machine Learning Algorithms for Tropical Cyclone Center Fixing and Eye Detection</a:t>
            </a:r>
            <a:r>
              <a:rPr lang="en-US" sz="1200" dirty="0"/>
              <a:t>, </a:t>
            </a:r>
            <a:r>
              <a:rPr lang="en-US" sz="1200" dirty="0" smtClean="0"/>
              <a:t/>
            </a:r>
            <a:br>
              <a:rPr lang="en-US" sz="1200" dirty="0" smtClean="0"/>
            </a:br>
            <a:r>
              <a:rPr lang="en-US" sz="1200" dirty="0" smtClean="0"/>
              <a:t>Robert DeMaria</a:t>
            </a:r>
            <a:r>
              <a:rPr lang="en-US" sz="1200" baseline="30000" dirty="0" smtClean="0"/>
              <a:t>1</a:t>
            </a:r>
            <a:r>
              <a:rPr lang="en-US" sz="1200" dirty="0"/>
              <a:t>, Galina Chirokova</a:t>
            </a:r>
            <a:r>
              <a:rPr lang="en-US" sz="1200" baseline="30000" dirty="0"/>
              <a:t>1</a:t>
            </a:r>
            <a:r>
              <a:rPr lang="en-US" sz="1200" dirty="0"/>
              <a:t>,</a:t>
            </a:r>
            <a:r>
              <a:rPr lang="en-US" sz="1200" baseline="30000" dirty="0"/>
              <a:t> </a:t>
            </a:r>
            <a:r>
              <a:rPr lang="en-US" sz="1200" dirty="0"/>
              <a:t>John Knaff</a:t>
            </a:r>
            <a:r>
              <a:rPr lang="en-US" sz="1200" baseline="30000" dirty="0"/>
              <a:t>2</a:t>
            </a:r>
            <a:r>
              <a:rPr lang="en-US" sz="1200" dirty="0"/>
              <a:t>, and John Dostalek</a:t>
            </a:r>
            <a:r>
              <a:rPr lang="en-US" sz="1200" baseline="30000" dirty="0"/>
              <a:t>1</a:t>
            </a:r>
            <a:r>
              <a:rPr lang="en-US" sz="1200" dirty="0"/>
              <a:t/>
            </a:r>
            <a:br>
              <a:rPr lang="en-US" sz="1200" dirty="0"/>
            </a:br>
            <a:r>
              <a:rPr lang="en-US" sz="1200" dirty="0"/>
              <a:t>(1) CIRA, Colorado State University, Fort Collins, CO</a:t>
            </a:r>
            <a:br>
              <a:rPr lang="en-US" sz="1200" dirty="0"/>
            </a:br>
            <a:r>
              <a:rPr lang="en-US" sz="1200" dirty="0"/>
              <a:t>    (2) NOAA/NESDIS/</a:t>
            </a:r>
            <a:r>
              <a:rPr lang="en-US" sz="1200" dirty="0" err="1"/>
              <a:t>StAR</a:t>
            </a:r>
            <a:r>
              <a:rPr lang="en-US" sz="1200" dirty="0"/>
              <a:t>, Fort Collins, CO</a:t>
            </a:r>
          </a:p>
        </p:txBody>
      </p:sp>
      <p:sp>
        <p:nvSpPr>
          <p:cNvPr id="13" name="Content Placeholder 12"/>
          <p:cNvSpPr>
            <a:spLocks noGrp="1"/>
          </p:cNvSpPr>
          <p:nvPr>
            <p:ph sz="half" idx="1"/>
          </p:nvPr>
        </p:nvSpPr>
        <p:spPr>
          <a:xfrm>
            <a:off x="304800" y="1905000"/>
            <a:ext cx="4758416" cy="4525963"/>
          </a:xfrm>
        </p:spPr>
        <p:txBody>
          <a:bodyPr>
            <a:normAutofit fontScale="92500" lnSpcReduction="10000"/>
          </a:bodyPr>
          <a:lstStyle/>
          <a:p>
            <a:r>
              <a:rPr lang="en-US" sz="2000" dirty="0" smtClean="0"/>
              <a:t>Developed system using Principle Component Analysis(PCA) with Quadratic Discriminant Analysis(QDA) that can detect if an eye is present in IR imagery of tropical cyclones.</a:t>
            </a:r>
          </a:p>
          <a:p>
            <a:pPr lvl="1"/>
            <a:r>
              <a:rPr lang="en-US" sz="2000" dirty="0" smtClean="0"/>
              <a:t>Average probability of detection: ~78%</a:t>
            </a:r>
          </a:p>
          <a:p>
            <a:pPr lvl="1"/>
            <a:r>
              <a:rPr lang="en-US" sz="2000" dirty="0" smtClean="0"/>
              <a:t>Further analysis/adding additional data sources may improve accuracy</a:t>
            </a:r>
          </a:p>
          <a:p>
            <a:r>
              <a:rPr lang="en-US" sz="2200" dirty="0" smtClean="0"/>
              <a:t>Developed system using QDA that can locate a tropical cyclone center in real-time from MIRS microwave retrievals.</a:t>
            </a:r>
          </a:p>
          <a:p>
            <a:pPr lvl="1"/>
            <a:r>
              <a:rPr lang="en-US" sz="2000" dirty="0" smtClean="0"/>
              <a:t>11% improvement over baseline of extrapolating from real-time positions</a:t>
            </a:r>
          </a:p>
          <a:p>
            <a:pPr lvl="1"/>
            <a:r>
              <a:rPr lang="en-US" sz="2000" dirty="0" smtClean="0"/>
              <a:t>May be combined with system described above.</a:t>
            </a:r>
            <a:endParaRPr lang="en-US" sz="2000" dirty="0"/>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54</a:t>
            </a:fld>
            <a:endParaRPr lang="en-US"/>
          </a:p>
        </p:txBody>
      </p:sp>
      <p:sp>
        <p:nvSpPr>
          <p:cNvPr id="15" name="TextBox 14"/>
          <p:cNvSpPr txBox="1"/>
          <p:nvPr/>
        </p:nvSpPr>
        <p:spPr>
          <a:xfrm>
            <a:off x="1981200" y="1371600"/>
            <a:ext cx="5859233" cy="369332"/>
          </a:xfrm>
          <a:prstGeom prst="rect">
            <a:avLst/>
          </a:prstGeom>
          <a:noFill/>
        </p:spPr>
        <p:txBody>
          <a:bodyPr wrap="none" rtlCol="0">
            <a:spAutoFit/>
          </a:bodyPr>
          <a:lstStyle/>
          <a:p>
            <a:r>
              <a:rPr lang="en-US" dirty="0" smtClean="0">
                <a:solidFill>
                  <a:srgbClr val="FF0000"/>
                </a:solidFill>
              </a:rPr>
              <a:t>20</a:t>
            </a:r>
            <a:r>
              <a:rPr lang="en-US" baseline="30000" dirty="0" smtClean="0">
                <a:solidFill>
                  <a:srgbClr val="FF0000"/>
                </a:solidFill>
              </a:rPr>
              <a:t>th</a:t>
            </a:r>
            <a:r>
              <a:rPr lang="en-US" dirty="0" smtClean="0">
                <a:solidFill>
                  <a:srgbClr val="FF0000"/>
                </a:solidFill>
              </a:rPr>
              <a:t> Conference on Satellite Meteorology and Oceanography</a:t>
            </a:r>
            <a:endParaRPr lang="en-US" dirty="0">
              <a:solidFill>
                <a:srgbClr val="FF0000"/>
              </a:solidFill>
            </a:endParaRPr>
          </a:p>
        </p:txBody>
      </p:sp>
      <p:pic>
        <p:nvPicPr>
          <p:cNvPr id="16" name="Picture 3" descr="C:\robert\projects\2014\EyeDetectionPCA\pca\eig0.pn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676724" y="1676400"/>
            <a:ext cx="2478804"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10665" t="5580" r="13004" b="4672"/>
          <a:stretch/>
        </p:blipFill>
        <p:spPr>
          <a:xfrm>
            <a:off x="5791200" y="4053916"/>
            <a:ext cx="2215753" cy="1965884"/>
          </a:xfrm>
          <a:prstGeom prst="rect">
            <a:avLst/>
          </a:prstGeom>
        </p:spPr>
      </p:pic>
      <p:sp>
        <p:nvSpPr>
          <p:cNvPr id="2" name="TextBox 1"/>
          <p:cNvSpPr txBox="1"/>
          <p:nvPr/>
        </p:nvSpPr>
        <p:spPr>
          <a:xfrm>
            <a:off x="5867400" y="3657600"/>
            <a:ext cx="2286000" cy="415498"/>
          </a:xfrm>
          <a:prstGeom prst="rect">
            <a:avLst/>
          </a:prstGeom>
          <a:noFill/>
        </p:spPr>
        <p:txBody>
          <a:bodyPr wrap="square" rtlCol="0">
            <a:spAutoFit/>
          </a:bodyPr>
          <a:lstStyle/>
          <a:p>
            <a:r>
              <a:rPr lang="en-US" sz="1050" dirty="0" smtClean="0"/>
              <a:t>Eigenvector of storm data produced by eye detection system.</a:t>
            </a:r>
            <a:endParaRPr lang="en-US" sz="1050" dirty="0"/>
          </a:p>
        </p:txBody>
      </p:sp>
      <p:sp>
        <p:nvSpPr>
          <p:cNvPr id="4" name="TextBox 3"/>
          <p:cNvSpPr txBox="1"/>
          <p:nvPr/>
        </p:nvSpPr>
        <p:spPr>
          <a:xfrm>
            <a:off x="5867400" y="6019800"/>
            <a:ext cx="2286000" cy="553998"/>
          </a:xfrm>
          <a:prstGeom prst="rect">
            <a:avLst/>
          </a:prstGeom>
          <a:noFill/>
        </p:spPr>
        <p:txBody>
          <a:bodyPr wrap="square" rtlCol="0">
            <a:spAutoFit/>
          </a:bodyPr>
          <a:lstStyle/>
          <a:p>
            <a:r>
              <a:rPr lang="en-US" sz="1000" dirty="0" smtClean="0"/>
              <a:t>Probability field of possible storm center locations produced by center-fixing system.</a:t>
            </a:r>
            <a:endParaRPr lang="en-US" sz="1000" dirty="0"/>
          </a:p>
        </p:txBody>
      </p:sp>
    </p:spTree>
    <p:extLst>
      <p:ext uri="{BB962C8B-B14F-4D97-AF65-F5344CB8AC3E}">
        <p14:creationId xmlns:p14="http://schemas.microsoft.com/office/powerpoint/2010/main" val="23085451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609600"/>
            <a:ext cx="9144000" cy="1143000"/>
          </a:xfrm>
        </p:spPr>
        <p:txBody>
          <a:bodyPr>
            <a:normAutofit fontScale="90000"/>
          </a:bodyPr>
          <a:lstStyle/>
          <a:p>
            <a:pPr lvl="0">
              <a:spcBef>
                <a:spcPct val="20000"/>
              </a:spcBef>
            </a:pPr>
            <a:r>
              <a:rPr lang="en-US" sz="2222" b="1" dirty="0" smtClean="0">
                <a:solidFill>
                  <a:schemeClr val="tx1"/>
                </a:solidFill>
              </a:rPr>
              <a:t>"An Automated Mobile Phone Photo Relay and Display Concept Applicable to Operational Severe Weather Monitoring”</a:t>
            </a:r>
            <a:r>
              <a:rPr lang="en-US" sz="2222" b="1" dirty="0" smtClean="0"/>
              <a:t> </a:t>
            </a:r>
            <a:r>
              <a:rPr lang="en-US" sz="2222" b="1" dirty="0" smtClean="0">
                <a:solidFill>
                  <a:schemeClr val="tx1"/>
                </a:solidFill>
              </a:rPr>
              <a:t/>
            </a:r>
            <a:br>
              <a:rPr lang="en-US" sz="2222" b="1" dirty="0" smtClean="0">
                <a:solidFill>
                  <a:schemeClr val="tx1"/>
                </a:solidFill>
              </a:rPr>
            </a:br>
            <a:r>
              <a:rPr lang="en-US" sz="1778" dirty="0" smtClean="0">
                <a:solidFill>
                  <a:schemeClr val="tx1"/>
                </a:solidFill>
              </a:rPr>
              <a:t>Scott Longmore</a:t>
            </a:r>
            <a:r>
              <a:rPr lang="en-US" sz="1778" baseline="30000" dirty="0" smtClean="0">
                <a:solidFill>
                  <a:schemeClr val="tx1"/>
                </a:solidFill>
              </a:rPr>
              <a:t>1</a:t>
            </a:r>
            <a:r>
              <a:rPr lang="en-US" sz="1778" dirty="0" smtClean="0">
                <a:solidFill>
                  <a:schemeClr val="tx1"/>
                </a:solidFill>
              </a:rPr>
              <a:t>, Steve Miller</a:t>
            </a:r>
            <a:r>
              <a:rPr lang="en-US" sz="1778" baseline="30000" dirty="0" smtClean="0">
                <a:solidFill>
                  <a:schemeClr val="tx1"/>
                </a:solidFill>
              </a:rPr>
              <a:t>1</a:t>
            </a:r>
            <a:r>
              <a:rPr lang="en-US" sz="1778" dirty="0" smtClean="0">
                <a:solidFill>
                  <a:schemeClr val="tx1"/>
                </a:solidFill>
              </a:rPr>
              <a:t>, Dan Bikos</a:t>
            </a:r>
            <a:r>
              <a:rPr lang="en-US" sz="1778" baseline="30000" dirty="0" smtClean="0">
                <a:solidFill>
                  <a:schemeClr val="tx1"/>
                </a:solidFill>
              </a:rPr>
              <a:t>1</a:t>
            </a:r>
            <a:r>
              <a:rPr lang="en-US" sz="1778" dirty="0" smtClean="0">
                <a:solidFill>
                  <a:schemeClr val="tx1"/>
                </a:solidFill>
              </a:rPr>
              <a:t>, Dan Lindsey</a:t>
            </a:r>
            <a:r>
              <a:rPr lang="en-US" sz="1778" baseline="30000" dirty="0" smtClean="0">
                <a:solidFill>
                  <a:schemeClr val="tx1"/>
                </a:solidFill>
              </a:rPr>
              <a:t>2</a:t>
            </a:r>
            <a:r>
              <a:rPr lang="en-US" sz="1778" dirty="0" smtClean="0">
                <a:solidFill>
                  <a:schemeClr val="tx1"/>
                </a:solidFill>
              </a:rPr>
              <a:t>,Ed Szoke</a:t>
            </a:r>
            <a:r>
              <a:rPr lang="en-US" sz="1778" baseline="30000" dirty="0" smtClean="0">
                <a:solidFill>
                  <a:schemeClr val="tx1"/>
                </a:solidFill>
              </a:rPr>
              <a:t>1</a:t>
            </a:r>
            <a:r>
              <a:rPr lang="en-US" sz="1778" dirty="0" smtClean="0">
                <a:solidFill>
                  <a:schemeClr val="tx1"/>
                </a:solidFill>
              </a:rPr>
              <a:t>, Debra Molenar</a:t>
            </a:r>
            <a:r>
              <a:rPr lang="en-US" sz="1778" baseline="30000" dirty="0" smtClean="0">
                <a:solidFill>
                  <a:schemeClr val="tx1"/>
                </a:solidFill>
              </a:rPr>
              <a:t>2</a:t>
            </a:r>
            <a:r>
              <a:rPr lang="en-US" sz="1778" dirty="0" smtClean="0">
                <a:solidFill>
                  <a:schemeClr val="tx1"/>
                </a:solidFill>
              </a:rPr>
              <a:t>, Don Hillger</a:t>
            </a:r>
            <a:r>
              <a:rPr lang="en-US" sz="1778" baseline="30000" dirty="0" smtClean="0">
                <a:solidFill>
                  <a:schemeClr val="tx1"/>
                </a:solidFill>
              </a:rPr>
              <a:t>2</a:t>
            </a:r>
            <a:r>
              <a:rPr lang="en-US" sz="1778" dirty="0" smtClean="0">
                <a:solidFill>
                  <a:schemeClr val="tx1"/>
                </a:solidFill>
              </a:rPr>
              <a:t>, Renate Brummer</a:t>
            </a:r>
            <a:r>
              <a:rPr lang="en-US" sz="1778" baseline="30000" dirty="0" smtClean="0">
                <a:solidFill>
                  <a:schemeClr val="tx1"/>
                </a:solidFill>
              </a:rPr>
              <a:t>1</a:t>
            </a:r>
            <a:r>
              <a:rPr lang="en-US" sz="1778" dirty="0" smtClean="0">
                <a:solidFill>
                  <a:schemeClr val="tx1"/>
                </a:solidFill>
              </a:rPr>
              <a:t>, John Knaff</a:t>
            </a:r>
            <a:r>
              <a:rPr lang="en-US" sz="1778" baseline="30000" dirty="0" smtClean="0">
                <a:solidFill>
                  <a:schemeClr val="tx1"/>
                </a:solidFill>
              </a:rPr>
              <a:t>2</a:t>
            </a:r>
            <a:endParaRPr lang="en-US" sz="1778" dirty="0">
              <a:solidFill>
                <a:schemeClr val="tx1"/>
              </a:solidFill>
            </a:endParaRPr>
          </a:p>
        </p:txBody>
      </p:sp>
      <p:sp>
        <p:nvSpPr>
          <p:cNvPr id="13" name="Content Placeholder 12"/>
          <p:cNvSpPr>
            <a:spLocks noGrp="1"/>
          </p:cNvSpPr>
          <p:nvPr>
            <p:ph sz="half" idx="1"/>
          </p:nvPr>
        </p:nvSpPr>
        <p:spPr>
          <a:xfrm>
            <a:off x="0" y="2286000"/>
            <a:ext cx="4648200" cy="3810000"/>
          </a:xfrm>
        </p:spPr>
        <p:txBody>
          <a:bodyPr/>
          <a:lstStyle/>
          <a:p>
            <a:pPr marL="173038" indent="-173038"/>
            <a:r>
              <a:rPr lang="en-US" sz="2000" dirty="0" smtClean="0"/>
              <a:t>Photo Report (PR) social media interactions with NWS forecasters</a:t>
            </a:r>
          </a:p>
          <a:p>
            <a:pPr marL="569913" lvl="1" indent="-173038"/>
            <a:r>
              <a:rPr lang="en-US" sz="2000" dirty="0" smtClean="0">
                <a:solidFill>
                  <a:schemeClr val="tx1"/>
                </a:solidFill>
              </a:rPr>
              <a:t>Liked geo-located </a:t>
            </a:r>
            <a:r>
              <a:rPr lang="en-US" sz="2000" dirty="0" err="1" smtClean="0">
                <a:solidFill>
                  <a:schemeClr val="tx1"/>
                </a:solidFill>
              </a:rPr>
              <a:t>PRs</a:t>
            </a:r>
            <a:endParaRPr lang="en-US" sz="2000" dirty="0" smtClean="0">
              <a:solidFill>
                <a:schemeClr val="tx1"/>
              </a:solidFill>
            </a:endParaRPr>
          </a:p>
          <a:p>
            <a:pPr marL="569913" lvl="1" indent="-173038"/>
            <a:r>
              <a:rPr lang="en-US" sz="2000" dirty="0" smtClean="0">
                <a:solidFill>
                  <a:schemeClr val="tx1"/>
                </a:solidFill>
              </a:rPr>
              <a:t>Social media has limitations</a:t>
            </a:r>
          </a:p>
          <a:p>
            <a:pPr marL="173038" indent="-173038"/>
            <a:r>
              <a:rPr lang="en-US" sz="2000" smtClean="0"/>
              <a:t>Direct PR </a:t>
            </a:r>
            <a:r>
              <a:rPr lang="en-US" sz="2000" dirty="0" smtClean="0"/>
              <a:t>system concept</a:t>
            </a:r>
          </a:p>
          <a:p>
            <a:pPr marL="573088" lvl="1" indent="-173038"/>
            <a:r>
              <a:rPr lang="en-US" sz="2000" dirty="0" smtClean="0">
                <a:solidFill>
                  <a:schemeClr val="tx1"/>
                </a:solidFill>
                <a:cs typeface="Tahoma"/>
              </a:rPr>
              <a:t>Mobile phone application</a:t>
            </a:r>
          </a:p>
          <a:p>
            <a:pPr marL="573088" lvl="1" indent="-173038"/>
            <a:r>
              <a:rPr lang="en-US" sz="2000" dirty="0" smtClean="0">
                <a:solidFill>
                  <a:schemeClr val="tx1"/>
                </a:solidFill>
                <a:cs typeface="Tahoma"/>
              </a:rPr>
              <a:t>Processing/distribution servers</a:t>
            </a:r>
          </a:p>
          <a:p>
            <a:pPr marL="573088" lvl="1" indent="-173038"/>
            <a:r>
              <a:rPr lang="en-US" sz="2000" dirty="0" smtClean="0">
                <a:solidFill>
                  <a:schemeClr val="tx1"/>
                </a:solidFill>
                <a:cs typeface="Tahoma"/>
              </a:rPr>
              <a:t>Advanced Weather Interactive Processing System (AWIPS II) </a:t>
            </a:r>
            <a:br>
              <a:rPr lang="en-US" sz="2000" dirty="0" smtClean="0">
                <a:solidFill>
                  <a:schemeClr val="tx1"/>
                </a:solidFill>
                <a:cs typeface="Tahoma"/>
              </a:rPr>
            </a:br>
            <a:r>
              <a:rPr lang="en-US" sz="2000" dirty="0" smtClean="0">
                <a:solidFill>
                  <a:schemeClr val="tx1"/>
                </a:solidFill>
                <a:cs typeface="Tahoma"/>
              </a:rPr>
              <a:t>ingest and display</a:t>
            </a:r>
          </a:p>
          <a:p>
            <a:endParaRPr lang="en-US" sz="2000" dirty="0" smtClean="0">
              <a:solidFill>
                <a:schemeClr val="tx1"/>
              </a:solidFill>
            </a:endParaRPr>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pPr/>
              <a:t>55</a:t>
            </a:fld>
            <a:endParaRPr lang="en-US"/>
          </a:p>
        </p:txBody>
      </p:sp>
      <p:sp>
        <p:nvSpPr>
          <p:cNvPr id="15" name="TextBox 14"/>
          <p:cNvSpPr txBox="1"/>
          <p:nvPr/>
        </p:nvSpPr>
        <p:spPr>
          <a:xfrm>
            <a:off x="0" y="1676400"/>
            <a:ext cx="9144000" cy="461665"/>
          </a:xfrm>
          <a:prstGeom prst="rect">
            <a:avLst/>
          </a:prstGeom>
          <a:noFill/>
        </p:spPr>
        <p:txBody>
          <a:bodyPr wrap="square" rtlCol="0">
            <a:spAutoFit/>
          </a:bodyPr>
          <a:lstStyle/>
          <a:p>
            <a:r>
              <a:rPr lang="en-US" sz="1200" dirty="0" smtClean="0"/>
              <a:t>31st Conference on Environmental Information Processing Technologies Session: </a:t>
            </a:r>
            <a:r>
              <a:rPr lang="en-US" sz="1200" dirty="0" err="1" smtClean="0"/>
              <a:t>Crowdsourcing</a:t>
            </a:r>
            <a:r>
              <a:rPr lang="en-US" sz="1200" dirty="0" smtClean="0"/>
              <a:t> Data and Data Portals - Part I  </a:t>
            </a:r>
          </a:p>
          <a:p>
            <a:r>
              <a:rPr lang="en-US" sz="1200" dirty="0" smtClean="0"/>
              <a:t>Thursday, January 8, 2015: 08:30 AM - 09:45 AM, Phoenix CC, 132AB  </a:t>
            </a:r>
            <a:endParaRPr lang="en-US" sz="1200" dirty="0">
              <a:solidFill>
                <a:srgbClr val="FF0000"/>
              </a:solidFill>
            </a:endParaRPr>
          </a:p>
        </p:txBody>
      </p:sp>
      <p:pic>
        <p:nvPicPr>
          <p:cNvPr id="16" name="Picture 15" descr="PSR_AWIPS2_Display.png"/>
          <p:cNvPicPr>
            <a:picLocks noChangeAspect="1"/>
          </p:cNvPicPr>
          <p:nvPr/>
        </p:nvPicPr>
        <p:blipFill>
          <a:blip r:embed="rId2"/>
          <a:stretch>
            <a:fillRect/>
          </a:stretch>
        </p:blipFill>
        <p:spPr>
          <a:xfrm>
            <a:off x="4876800" y="3915572"/>
            <a:ext cx="4267200" cy="2217038"/>
          </a:xfrm>
          <a:prstGeom prst="rect">
            <a:avLst/>
          </a:prstGeom>
        </p:spPr>
      </p:pic>
      <p:sp>
        <p:nvSpPr>
          <p:cNvPr id="17" name="TextBox 16"/>
          <p:cNvSpPr txBox="1"/>
          <p:nvPr/>
        </p:nvSpPr>
        <p:spPr>
          <a:xfrm>
            <a:off x="0" y="6096000"/>
            <a:ext cx="6858000" cy="461665"/>
          </a:xfrm>
          <a:prstGeom prst="rect">
            <a:avLst/>
          </a:prstGeom>
          <a:noFill/>
        </p:spPr>
        <p:txBody>
          <a:bodyPr wrap="square" rtlCol="0">
            <a:spAutoFit/>
          </a:bodyPr>
          <a:lstStyle/>
          <a:p>
            <a:r>
              <a:rPr lang="en-US" sz="1200" baseline="30000" dirty="0" smtClean="0"/>
              <a:t>1</a:t>
            </a:r>
            <a:r>
              <a:rPr lang="en-US" sz="1200" dirty="0" smtClean="0"/>
              <a:t>Cooperative Institute for Research in the Atmosphere, Colorado State University, Fort Collins, Colorado</a:t>
            </a:r>
            <a:br>
              <a:rPr lang="en-US" sz="1200" dirty="0" smtClean="0"/>
            </a:br>
            <a:r>
              <a:rPr lang="en-US" sz="1200" baseline="30000" dirty="0" smtClean="0"/>
              <a:t>2</a:t>
            </a:r>
            <a:r>
              <a:rPr lang="en-US" sz="1200" dirty="0" smtClean="0"/>
              <a:t>NOAA/NESDIS, Regional and </a:t>
            </a:r>
            <a:r>
              <a:rPr lang="en-US" sz="1200" dirty="0" err="1" smtClean="0"/>
              <a:t>Mesoscale</a:t>
            </a:r>
            <a:r>
              <a:rPr lang="en-US" sz="1200" dirty="0" smtClean="0"/>
              <a:t> Meteorology Branch, Fort Collins, Colorado</a:t>
            </a:r>
            <a:endParaRPr lang="en-US" dirty="0"/>
          </a:p>
        </p:txBody>
      </p:sp>
      <p:pic>
        <p:nvPicPr>
          <p:cNvPr id="18" name="Picture 17" descr="PSR_Overview4.png"/>
          <p:cNvPicPr>
            <a:picLocks noChangeAspect="1"/>
          </p:cNvPicPr>
          <p:nvPr/>
        </p:nvPicPr>
        <p:blipFill>
          <a:blip r:embed="rId3"/>
          <a:stretch>
            <a:fillRect/>
          </a:stretch>
        </p:blipFill>
        <p:spPr>
          <a:xfrm>
            <a:off x="4894264" y="1981200"/>
            <a:ext cx="2835114" cy="1905000"/>
          </a:xfrm>
          <a:prstGeom prst="rect">
            <a:avLst/>
          </a:prstGeom>
          <a:ln w="12700" cmpd="sng">
            <a:solidFill>
              <a:schemeClr val="tx1"/>
            </a:solidFill>
          </a:ln>
        </p:spPr>
      </p:pic>
      <p:sp>
        <p:nvSpPr>
          <p:cNvPr id="19" name="TextBox 18"/>
          <p:cNvSpPr txBox="1"/>
          <p:nvPr/>
        </p:nvSpPr>
        <p:spPr>
          <a:xfrm>
            <a:off x="4876800" y="2971801"/>
            <a:ext cx="1396617" cy="838200"/>
          </a:xfrm>
          <a:prstGeom prst="rect">
            <a:avLst/>
          </a:prstGeom>
          <a:solidFill>
            <a:schemeClr val="bg1">
              <a:lumMod val="95000"/>
            </a:schemeClr>
          </a:solidFill>
          <a:ln w="15875" cmpd="sng">
            <a:solidFill>
              <a:schemeClr val="accent3">
                <a:lumMod val="50000"/>
              </a:schemeClr>
            </a:solidFill>
          </a:ln>
        </p:spPr>
        <p:txBody>
          <a:bodyPr wrap="square" rtlCol="0">
            <a:noAutofit/>
          </a:bodyPr>
          <a:lstStyle/>
          <a:p>
            <a:pPr marL="112713" indent="-112713">
              <a:buFont typeface="Arial"/>
              <a:buChar char="•"/>
            </a:pPr>
            <a:r>
              <a:rPr lang="en-US" sz="700" dirty="0" smtClean="0">
                <a:latin typeface="Tahoma"/>
                <a:cs typeface="Tahoma"/>
              </a:rPr>
              <a:t>Mobile phone application</a:t>
            </a:r>
          </a:p>
          <a:p>
            <a:pPr marL="112713" indent="-112713">
              <a:buFont typeface="Arial"/>
              <a:buChar char="•"/>
            </a:pPr>
            <a:r>
              <a:rPr lang="en-US" sz="700" dirty="0" smtClean="0">
                <a:latin typeface="Tahoma"/>
                <a:cs typeface="Tahoma"/>
              </a:rPr>
              <a:t>Processing/distribution servers</a:t>
            </a:r>
          </a:p>
          <a:p>
            <a:pPr marL="112713" indent="-112713">
              <a:buFont typeface="Arial"/>
              <a:buChar char="•"/>
            </a:pPr>
            <a:r>
              <a:rPr lang="en-US" sz="700" dirty="0" smtClean="0">
                <a:latin typeface="Tahoma"/>
                <a:cs typeface="Tahoma"/>
              </a:rPr>
              <a:t>Advanced Weather Interactive Processing System (AWIPS II) </a:t>
            </a:r>
            <a:br>
              <a:rPr lang="en-US" sz="700" dirty="0" smtClean="0">
                <a:latin typeface="Tahoma"/>
                <a:cs typeface="Tahoma"/>
              </a:rPr>
            </a:br>
            <a:r>
              <a:rPr lang="en-US" sz="700" dirty="0" smtClean="0">
                <a:latin typeface="Tahoma"/>
                <a:cs typeface="Tahoma"/>
              </a:rPr>
              <a:t>ingest and display</a:t>
            </a:r>
          </a:p>
        </p:txBody>
      </p:sp>
      <p:pic>
        <p:nvPicPr>
          <p:cNvPr id="20" name="Picture 19" descr="PSR_MobileApp.png"/>
          <p:cNvPicPr>
            <a:picLocks noChangeAspect="1"/>
          </p:cNvPicPr>
          <p:nvPr/>
        </p:nvPicPr>
        <p:blipFill>
          <a:blip r:embed="rId4"/>
          <a:stretch>
            <a:fillRect/>
          </a:stretch>
        </p:blipFill>
        <p:spPr>
          <a:xfrm>
            <a:off x="7772400" y="1981200"/>
            <a:ext cx="1371600" cy="1872398"/>
          </a:xfrm>
          <a:prstGeom prst="rect">
            <a:avLst/>
          </a:prstGeom>
        </p:spPr>
      </p:pic>
    </p:spTree>
    <p:extLst>
      <p:ext uri="{BB962C8B-B14F-4D97-AF65-F5344CB8AC3E}">
        <p14:creationId xmlns:p14="http://schemas.microsoft.com/office/powerpoint/2010/main" val="10210914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a:bodyPr>
          <a:lstStyle/>
          <a:p>
            <a:r>
              <a:rPr lang="en-US" sz="2000" dirty="0" smtClean="0"/>
              <a:t>Improvements in Satellite-Derived Short Term Insolation Forecasting: Statistical Comparisons, Challenges for Advection-Based Forecasts, and New Techniques</a:t>
            </a:r>
            <a:endParaRPr lang="en-US" sz="2000" dirty="0"/>
          </a:p>
        </p:txBody>
      </p:sp>
      <p:sp>
        <p:nvSpPr>
          <p:cNvPr id="13" name="Content Placeholder 12"/>
          <p:cNvSpPr>
            <a:spLocks noGrp="1"/>
          </p:cNvSpPr>
          <p:nvPr>
            <p:ph sz="half" idx="1"/>
          </p:nvPr>
        </p:nvSpPr>
        <p:spPr>
          <a:xfrm>
            <a:off x="152400" y="2057400"/>
            <a:ext cx="4343400" cy="4525963"/>
          </a:xfrm>
        </p:spPr>
        <p:txBody>
          <a:bodyPr>
            <a:normAutofit fontScale="62500" lnSpcReduction="20000"/>
          </a:bodyPr>
          <a:lstStyle/>
          <a:p>
            <a:r>
              <a:rPr lang="en-US" dirty="0" smtClean="0"/>
              <a:t>NOAA Retrieval algorithm (PATMOS-x) used for development of satellite-derived advection technique to forecast surface GHI </a:t>
            </a:r>
          </a:p>
          <a:p>
            <a:r>
              <a:rPr lang="en-US" dirty="0" smtClean="0"/>
              <a:t>Results show mean-absolute error (MAE) normalized to clear-sky of approximately 10-20%, validation against SURFRAD sites</a:t>
            </a:r>
          </a:p>
          <a:p>
            <a:r>
              <a:rPr lang="en-US" dirty="0" smtClean="0"/>
              <a:t>Novel algorithm accounts for parallax errors and cloud height/shadow computation</a:t>
            </a:r>
          </a:p>
          <a:p>
            <a:r>
              <a:rPr lang="en-US" dirty="0" smtClean="0"/>
              <a:t>Partnering with HRRR and WRF-Solar projects for </a:t>
            </a:r>
            <a:r>
              <a:rPr lang="en-US" dirty="0" err="1" smtClean="0"/>
              <a:t>intercomparison</a:t>
            </a:r>
            <a:endParaRPr lang="en-US" dirty="0"/>
          </a:p>
          <a:p>
            <a:pPr lvl="1"/>
            <a:r>
              <a:rPr lang="en-US" dirty="0" smtClean="0"/>
              <a:t>Satellite-derived forecasts may fill the initialization gap from 0-3 hours past initialization time</a:t>
            </a:r>
          </a:p>
          <a:p>
            <a:pPr lvl="1"/>
            <a:r>
              <a:rPr lang="en-US" dirty="0" smtClean="0"/>
              <a:t>Assimilation of satellite-derived products into WRF-Solar for forecast purposes</a:t>
            </a:r>
            <a:endParaRPr lang="en-US" dirty="0"/>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56</a:t>
            </a:fld>
            <a:endParaRPr lang="en-US"/>
          </a:p>
        </p:txBody>
      </p:sp>
      <p:sp>
        <p:nvSpPr>
          <p:cNvPr id="15" name="TextBox 14"/>
          <p:cNvSpPr txBox="1"/>
          <p:nvPr/>
        </p:nvSpPr>
        <p:spPr>
          <a:xfrm>
            <a:off x="990600" y="1676400"/>
            <a:ext cx="7406407" cy="369332"/>
          </a:xfrm>
          <a:prstGeom prst="rect">
            <a:avLst/>
          </a:prstGeom>
          <a:noFill/>
        </p:spPr>
        <p:txBody>
          <a:bodyPr wrap="none" rtlCol="0">
            <a:spAutoFit/>
          </a:bodyPr>
          <a:lstStyle/>
          <a:p>
            <a:r>
              <a:rPr lang="en-US" dirty="0" smtClean="0">
                <a:solidFill>
                  <a:srgbClr val="FF0000"/>
                </a:solidFill>
              </a:rPr>
              <a:t>Sixth Annual Conference on Weather, Climate, and the New Energy Economy</a:t>
            </a:r>
            <a:endParaRPr lang="en-US" dirty="0">
              <a:solidFill>
                <a:srgbClr val="FF0000"/>
              </a:solidFill>
            </a:endParaRPr>
          </a:p>
        </p:txBody>
      </p:sp>
      <p:sp>
        <p:nvSpPr>
          <p:cNvPr id="2" name="TextBox 1"/>
          <p:cNvSpPr txBox="1"/>
          <p:nvPr/>
        </p:nvSpPr>
        <p:spPr>
          <a:xfrm>
            <a:off x="762000" y="1371600"/>
            <a:ext cx="8007320" cy="338554"/>
          </a:xfrm>
          <a:prstGeom prst="rect">
            <a:avLst/>
          </a:prstGeom>
          <a:noFill/>
        </p:spPr>
        <p:txBody>
          <a:bodyPr wrap="none" rtlCol="0">
            <a:spAutoFit/>
          </a:bodyPr>
          <a:lstStyle/>
          <a:p>
            <a:r>
              <a:rPr lang="en-US" sz="1600" dirty="0" smtClean="0"/>
              <a:t>Matt Rogers</a:t>
            </a:r>
            <a:r>
              <a:rPr lang="en-US" sz="1600" baseline="30000" dirty="0" smtClean="0"/>
              <a:t>1</a:t>
            </a:r>
            <a:r>
              <a:rPr lang="en-US" sz="1600" dirty="0" smtClean="0"/>
              <a:t>, Steve Miller</a:t>
            </a:r>
            <a:r>
              <a:rPr lang="en-US" sz="1600" baseline="30000" dirty="0" smtClean="0"/>
              <a:t>1</a:t>
            </a:r>
            <a:r>
              <a:rPr lang="en-US" sz="1600" dirty="0" smtClean="0"/>
              <a:t>, John Haynes</a:t>
            </a:r>
            <a:r>
              <a:rPr lang="en-US" sz="1600" baseline="30000" dirty="0" smtClean="0"/>
              <a:t>1</a:t>
            </a:r>
            <a:r>
              <a:rPr lang="en-US" sz="1600" dirty="0" smtClean="0"/>
              <a:t>, Andrew Heidinger</a:t>
            </a:r>
            <a:r>
              <a:rPr lang="en-US" sz="1600" baseline="30000" dirty="0"/>
              <a:t>2</a:t>
            </a:r>
            <a:r>
              <a:rPr lang="en-US" sz="1600" dirty="0" smtClean="0"/>
              <a:t>, Sue Haupt</a:t>
            </a:r>
            <a:r>
              <a:rPr lang="en-US" sz="1600" baseline="30000" dirty="0" smtClean="0"/>
              <a:t>3</a:t>
            </a:r>
            <a:r>
              <a:rPr lang="en-US" sz="1600" dirty="0" smtClean="0"/>
              <a:t>, </a:t>
            </a:r>
            <a:r>
              <a:rPr lang="en-US" sz="1600" dirty="0" err="1" smtClean="0"/>
              <a:t>Manajit</a:t>
            </a:r>
            <a:r>
              <a:rPr lang="en-US" sz="1600" dirty="0" smtClean="0"/>
              <a:t> Sengupta</a:t>
            </a:r>
            <a:r>
              <a:rPr lang="en-US" sz="1600" baseline="30000" dirty="0" smtClean="0"/>
              <a:t>4</a:t>
            </a:r>
            <a:endParaRPr lang="en-US" sz="1600" dirty="0"/>
          </a:p>
        </p:txBody>
      </p:sp>
      <p:sp>
        <p:nvSpPr>
          <p:cNvPr id="16" name="TextBox 15"/>
          <p:cNvSpPr txBox="1"/>
          <p:nvPr/>
        </p:nvSpPr>
        <p:spPr>
          <a:xfrm>
            <a:off x="5334000" y="6096000"/>
            <a:ext cx="3676607" cy="338554"/>
          </a:xfrm>
          <a:prstGeom prst="rect">
            <a:avLst/>
          </a:prstGeom>
          <a:noFill/>
        </p:spPr>
        <p:txBody>
          <a:bodyPr wrap="none" rtlCol="0">
            <a:spAutoFit/>
          </a:bodyPr>
          <a:lstStyle/>
          <a:p>
            <a:r>
              <a:rPr lang="en-US" sz="1600" baseline="30000" dirty="0" smtClean="0"/>
              <a:t>1</a:t>
            </a:r>
            <a:r>
              <a:rPr lang="en-US" sz="1600" dirty="0" smtClean="0"/>
              <a:t>CIRA/CSU, </a:t>
            </a:r>
            <a:r>
              <a:rPr lang="en-US" sz="1600" baseline="30000" dirty="0" smtClean="0"/>
              <a:t>2</a:t>
            </a:r>
            <a:r>
              <a:rPr lang="en-US" sz="1600" dirty="0" smtClean="0"/>
              <a:t>CIMSS/</a:t>
            </a:r>
            <a:r>
              <a:rPr lang="en-US" sz="1600" dirty="0" err="1" smtClean="0"/>
              <a:t>UWisc</a:t>
            </a:r>
            <a:r>
              <a:rPr lang="en-US" sz="1600" dirty="0" smtClean="0"/>
              <a:t>, </a:t>
            </a:r>
            <a:r>
              <a:rPr lang="en-US" sz="1600" baseline="30000" dirty="0" smtClean="0"/>
              <a:t>3</a:t>
            </a:r>
            <a:r>
              <a:rPr lang="en-US" sz="1600" dirty="0" smtClean="0"/>
              <a:t>NCAR, </a:t>
            </a:r>
            <a:r>
              <a:rPr lang="en-US" sz="1600" baseline="30000" dirty="0" smtClean="0"/>
              <a:t>4</a:t>
            </a:r>
            <a:r>
              <a:rPr lang="en-US" sz="1600" dirty="0" smtClean="0"/>
              <a:t>NREL</a:t>
            </a:r>
            <a:endParaRPr lang="en-US" sz="1600" dirty="0"/>
          </a:p>
        </p:txBody>
      </p:sp>
      <p:pic>
        <p:nvPicPr>
          <p:cNvPr id="17" name="Picture 16" descr="Screen Shot 2014-08-25 at 3.13.37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4903" y="2209800"/>
            <a:ext cx="1975826" cy="1905000"/>
          </a:xfrm>
          <a:prstGeom prst="rect">
            <a:avLst/>
          </a:prstGeom>
        </p:spPr>
      </p:pic>
      <p:pic>
        <p:nvPicPr>
          <p:cNvPr id="3" name="Picture 2" descr="Screen Shot 2014-12-12 at 4.08.10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2209800"/>
            <a:ext cx="1905000" cy="1905000"/>
          </a:xfrm>
          <a:prstGeom prst="rect">
            <a:avLst/>
          </a:prstGeom>
        </p:spPr>
      </p:pic>
      <p:pic>
        <p:nvPicPr>
          <p:cNvPr id="5" name="Picture 4" descr="Screen Shot 2014-12-12 at 4.09.04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4191000"/>
            <a:ext cx="2841519" cy="1763993"/>
          </a:xfrm>
          <a:prstGeom prst="rect">
            <a:avLst/>
          </a:prstGeom>
        </p:spPr>
      </p:pic>
    </p:spTree>
    <p:extLst>
      <p:ext uri="{BB962C8B-B14F-4D97-AF65-F5344CB8AC3E}">
        <p14:creationId xmlns:p14="http://schemas.microsoft.com/office/powerpoint/2010/main" val="4786205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914400"/>
            <a:ext cx="9144000" cy="838200"/>
          </a:xfrm>
        </p:spPr>
        <p:txBody>
          <a:bodyPr>
            <a:normAutofit fontScale="90000"/>
          </a:bodyPr>
          <a:lstStyle/>
          <a:p>
            <a:r>
              <a:rPr lang="en-US" sz="3100" dirty="0"/>
              <a:t>Using Total Lightning Data to Improve Real-Time Tropical Cyclone Intensity and Genesis </a:t>
            </a:r>
            <a:r>
              <a:rPr lang="en-US" sz="3100" dirty="0" smtClean="0"/>
              <a:t>Forecasts</a:t>
            </a:r>
            <a:r>
              <a:rPr lang="en-US" sz="4000" dirty="0" smtClean="0"/>
              <a:t/>
            </a:r>
            <a:br>
              <a:rPr lang="en-US" sz="4000" dirty="0" smtClean="0"/>
            </a:br>
            <a:r>
              <a:rPr lang="en-US" sz="2000" dirty="0" smtClean="0"/>
              <a:t>Andrea Schumacher</a:t>
            </a:r>
            <a:r>
              <a:rPr lang="en-US" sz="2000" dirty="0"/>
              <a:t> </a:t>
            </a:r>
            <a:r>
              <a:rPr lang="en-US" sz="2000" dirty="0" smtClean="0"/>
              <a:t>and Robert </a:t>
            </a:r>
            <a:r>
              <a:rPr lang="en-US" sz="2000" dirty="0" err="1" smtClean="0"/>
              <a:t>DeMaria</a:t>
            </a:r>
            <a:r>
              <a:rPr lang="en-US" sz="2000" dirty="0" smtClean="0"/>
              <a:t>, </a:t>
            </a:r>
            <a:r>
              <a:rPr lang="en-US" sz="2000" dirty="0"/>
              <a:t>CIRA/Colorado State Univ., Fort Collins, CO</a:t>
            </a:r>
            <a:r>
              <a:rPr lang="en-US" sz="2000" dirty="0" smtClean="0"/>
              <a:t/>
            </a:r>
            <a:br>
              <a:rPr lang="en-US" sz="2000" dirty="0" smtClean="0"/>
            </a:br>
            <a:r>
              <a:rPr lang="en-US" sz="2000" dirty="0" smtClean="0"/>
              <a:t>Mark </a:t>
            </a:r>
            <a:r>
              <a:rPr lang="en-US" sz="2000" dirty="0" err="1" smtClean="0"/>
              <a:t>DeMaria</a:t>
            </a:r>
            <a:r>
              <a:rPr lang="en-US" sz="2000" dirty="0" smtClean="0"/>
              <a:t>, NOAA/NWS/NHC, Miami, FL</a:t>
            </a:r>
            <a:endParaRPr lang="en-US" sz="2000" dirty="0"/>
          </a:p>
        </p:txBody>
      </p:sp>
      <p:sp>
        <p:nvSpPr>
          <p:cNvPr id="13" name="Content Placeholder 12"/>
          <p:cNvSpPr>
            <a:spLocks noGrp="1"/>
          </p:cNvSpPr>
          <p:nvPr>
            <p:ph sz="half" idx="1"/>
          </p:nvPr>
        </p:nvSpPr>
        <p:spPr>
          <a:xfrm>
            <a:off x="152400" y="2027237"/>
            <a:ext cx="4343400" cy="4525963"/>
          </a:xfrm>
        </p:spPr>
        <p:txBody>
          <a:bodyPr>
            <a:normAutofit fontScale="92500" lnSpcReduction="20000"/>
          </a:bodyPr>
          <a:lstStyle/>
          <a:p>
            <a:r>
              <a:rPr lang="en-US" dirty="0" smtClean="0"/>
              <a:t>Lightning data has potential to improve tropical cyclone (TC) rapid intensification (RI) forecasts</a:t>
            </a:r>
          </a:p>
          <a:p>
            <a:pPr lvl="1"/>
            <a:r>
              <a:rPr lang="en-US" dirty="0"/>
              <a:t>e</a:t>
            </a:r>
            <a:r>
              <a:rPr lang="en-US" dirty="0" smtClean="0"/>
              <a:t>.g., </a:t>
            </a:r>
            <a:r>
              <a:rPr lang="en-US" dirty="0" err="1" smtClean="0"/>
              <a:t>DeMaria</a:t>
            </a:r>
            <a:r>
              <a:rPr lang="en-US" dirty="0" smtClean="0"/>
              <a:t> et al. 2012</a:t>
            </a:r>
          </a:p>
          <a:p>
            <a:pPr lvl="1"/>
            <a:r>
              <a:rPr lang="en-US" dirty="0" smtClean="0"/>
              <a:t>Used WWLLN lightning data, mostly cloud-to-ground</a:t>
            </a:r>
          </a:p>
          <a:p>
            <a:r>
              <a:rPr lang="en-US" dirty="0" smtClean="0"/>
              <a:t>In preparation for GOES-R Geostationary Lighting Mapper (GLM), this study examines role of total lightning and RI and TC genesis</a:t>
            </a:r>
          </a:p>
        </p:txBody>
      </p:sp>
      <p:sp>
        <p:nvSpPr>
          <p:cNvPr id="14" name="Content Placeholder 13"/>
          <p:cNvSpPr>
            <a:spLocks noGrp="1"/>
          </p:cNvSpPr>
          <p:nvPr>
            <p:ph sz="half" idx="2"/>
          </p:nvPr>
        </p:nvSpPr>
        <p:spPr>
          <a:xfrm>
            <a:off x="4648200" y="2027237"/>
            <a:ext cx="4343400" cy="4525963"/>
          </a:xfrm>
        </p:spPr>
        <p:txBody>
          <a:bodyPr>
            <a:normAutofit fontScale="92500" lnSpcReduction="20000"/>
          </a:bodyPr>
          <a:lstStyle/>
          <a:p>
            <a:r>
              <a:rPr lang="en-US" dirty="0" smtClean="0"/>
              <a:t>Goal: update statistical TC algorithms to use total lightning data</a:t>
            </a:r>
          </a:p>
          <a:p>
            <a:pPr lvl="1"/>
            <a:r>
              <a:rPr lang="en-US" dirty="0" smtClean="0"/>
              <a:t>Rapid Intensification Index</a:t>
            </a:r>
          </a:p>
          <a:p>
            <a:pPr lvl="1"/>
            <a:r>
              <a:rPr lang="en-US" dirty="0" smtClean="0"/>
              <a:t>TC Formation Probability Product</a:t>
            </a:r>
            <a:endParaRPr lang="en-US" dirty="0"/>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57</a:t>
            </a:fld>
            <a:endParaRPr lang="en-US"/>
          </a:p>
        </p:txBody>
      </p:sp>
      <p:pic>
        <p:nvPicPr>
          <p:cNvPr id="16" name="Picture 15" descr="Screen shot 2014-04-02 at 10.59.10 AM.png"/>
          <p:cNvPicPr>
            <a:picLocks noChangeAspect="1"/>
          </p:cNvPicPr>
          <p:nvPr/>
        </p:nvPicPr>
        <p:blipFill>
          <a:blip r:embed="rId2"/>
          <a:stretch>
            <a:fillRect/>
          </a:stretch>
        </p:blipFill>
        <p:spPr>
          <a:xfrm>
            <a:off x="5090601" y="3978450"/>
            <a:ext cx="3291399" cy="2346150"/>
          </a:xfrm>
          <a:prstGeom prst="rect">
            <a:avLst/>
          </a:prstGeom>
        </p:spPr>
      </p:pic>
      <p:sp>
        <p:nvSpPr>
          <p:cNvPr id="17" name="TextBox 16"/>
          <p:cNvSpPr txBox="1"/>
          <p:nvPr/>
        </p:nvSpPr>
        <p:spPr>
          <a:xfrm>
            <a:off x="5029200" y="6276201"/>
            <a:ext cx="3518526" cy="276999"/>
          </a:xfrm>
          <a:prstGeom prst="rect">
            <a:avLst/>
          </a:prstGeom>
          <a:noFill/>
        </p:spPr>
        <p:txBody>
          <a:bodyPr wrap="square" rtlCol="0">
            <a:spAutoFit/>
          </a:bodyPr>
          <a:lstStyle/>
          <a:p>
            <a:r>
              <a:rPr lang="en-US" sz="1200" b="1" i="1" dirty="0" smtClean="0"/>
              <a:t>Normalized coefficients for Atlantic experimental RII</a:t>
            </a:r>
            <a:endParaRPr lang="en-US" sz="1200" b="1" i="1" dirty="0"/>
          </a:p>
        </p:txBody>
      </p:sp>
    </p:spTree>
    <p:extLst>
      <p:ext uri="{BB962C8B-B14F-4D97-AF65-F5344CB8AC3E}">
        <p14:creationId xmlns:p14="http://schemas.microsoft.com/office/powerpoint/2010/main" val="27675675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838200"/>
            <a:ext cx="9144000" cy="838200"/>
          </a:xfrm>
        </p:spPr>
        <p:txBody>
          <a:bodyPr>
            <a:noAutofit/>
          </a:bodyPr>
          <a:lstStyle/>
          <a:p>
            <a:r>
              <a:rPr lang="en-US" sz="2400" dirty="0"/>
              <a:t>Evaluating Subjective Uncertainty Information in National Hurricane Center Tropical Cyclone </a:t>
            </a:r>
            <a:r>
              <a:rPr lang="en-US" sz="2400" dirty="0" smtClean="0"/>
              <a:t>Discussions</a:t>
            </a:r>
            <a:r>
              <a:rPr lang="en-US" sz="2400" dirty="0"/>
              <a:t/>
            </a:r>
            <a:br>
              <a:rPr lang="en-US" sz="2400" dirty="0"/>
            </a:br>
            <a:r>
              <a:rPr lang="en-US" sz="1800" dirty="0" smtClean="0"/>
              <a:t>Andrea </a:t>
            </a:r>
            <a:r>
              <a:rPr lang="en-US" sz="1800" dirty="0"/>
              <a:t>Schumacher</a:t>
            </a:r>
            <a:r>
              <a:rPr lang="en-US" sz="1800" dirty="0" smtClean="0"/>
              <a:t>, Olivia </a:t>
            </a:r>
            <a:r>
              <a:rPr lang="en-US" sz="1800" dirty="0"/>
              <a:t>Vila and </a:t>
            </a:r>
            <a:r>
              <a:rPr lang="en-US" sz="1800" dirty="0" smtClean="0"/>
              <a:t>Vanessa </a:t>
            </a:r>
            <a:r>
              <a:rPr lang="en-US" sz="1800" dirty="0" err="1" smtClean="0"/>
              <a:t>Vincente</a:t>
            </a:r>
            <a:r>
              <a:rPr lang="en-US" sz="1800" dirty="0"/>
              <a:t/>
            </a:r>
            <a:br>
              <a:rPr lang="en-US" sz="1800" dirty="0"/>
            </a:br>
            <a:r>
              <a:rPr lang="en-US" sz="1800" dirty="0" smtClean="0"/>
              <a:t>CIRA</a:t>
            </a:r>
            <a:r>
              <a:rPr lang="en-US" sz="1800" dirty="0"/>
              <a:t>/Colorado State Univ., Fort Collins, CO</a:t>
            </a:r>
            <a:endParaRPr lang="en-US" sz="2400" dirty="0"/>
          </a:p>
        </p:txBody>
      </p:sp>
      <p:sp>
        <p:nvSpPr>
          <p:cNvPr id="13" name="Content Placeholder 12"/>
          <p:cNvSpPr>
            <a:spLocks noGrp="1"/>
          </p:cNvSpPr>
          <p:nvPr>
            <p:ph sz="half" idx="1"/>
          </p:nvPr>
        </p:nvSpPr>
        <p:spPr>
          <a:xfrm>
            <a:off x="152400" y="1951037"/>
            <a:ext cx="4343400" cy="4525963"/>
          </a:xfrm>
        </p:spPr>
        <p:txBody>
          <a:bodyPr>
            <a:normAutofit fontScale="70000" lnSpcReduction="20000"/>
          </a:bodyPr>
          <a:lstStyle/>
          <a:p>
            <a:r>
              <a:rPr lang="en-US" dirty="0" smtClean="0"/>
              <a:t>Motivation</a:t>
            </a:r>
          </a:p>
          <a:p>
            <a:pPr lvl="1"/>
            <a:r>
              <a:rPr lang="en-US" dirty="0" smtClean="0"/>
              <a:t>Research shows that public wants forecast uncertainty information, makes better decisions with it</a:t>
            </a:r>
          </a:p>
          <a:p>
            <a:pPr lvl="1"/>
            <a:r>
              <a:rPr lang="en-US" dirty="0"/>
              <a:t>Situational forecast uncertainty available in NHC TC Discussions, but not standardized nor verified</a:t>
            </a:r>
          </a:p>
          <a:p>
            <a:r>
              <a:rPr lang="en-US" dirty="0" smtClean="0"/>
              <a:t>Conducted quantitative content analysis NHC TCDs to examine</a:t>
            </a:r>
          </a:p>
          <a:p>
            <a:pPr lvl="1"/>
            <a:r>
              <a:rPr lang="en-US" dirty="0"/>
              <a:t>How often is uncertainty mentioned in TCDs</a:t>
            </a:r>
            <a:r>
              <a:rPr lang="en-US" dirty="0" smtClean="0"/>
              <a:t>? How is it expressed?</a:t>
            </a:r>
            <a:endParaRPr lang="en-US" dirty="0"/>
          </a:p>
          <a:p>
            <a:pPr lvl="1"/>
            <a:r>
              <a:rPr lang="en-US" dirty="0" smtClean="0"/>
              <a:t>Does </a:t>
            </a:r>
            <a:r>
              <a:rPr lang="en-US" dirty="0"/>
              <a:t>uncertainty messaging change for different types of forecasts?</a:t>
            </a:r>
          </a:p>
          <a:p>
            <a:pPr lvl="1"/>
            <a:r>
              <a:rPr lang="en-US" dirty="0"/>
              <a:t>How does expressed uncertainty/confidence relate to actual forecast errors?</a:t>
            </a:r>
          </a:p>
          <a:p>
            <a:pPr lvl="1"/>
            <a:r>
              <a:rPr lang="en-US" dirty="0"/>
              <a:t>What types of evidence are cited (e.g., model spread, synoptic conditions) and how often</a:t>
            </a:r>
            <a:r>
              <a:rPr lang="en-US" dirty="0" smtClean="0"/>
              <a:t>?</a:t>
            </a:r>
            <a:endParaRPr lang="en-US" dirty="0"/>
          </a:p>
        </p:txBody>
      </p:sp>
      <p:sp>
        <p:nvSpPr>
          <p:cNvPr id="14" name="Content Placeholder 13"/>
          <p:cNvSpPr>
            <a:spLocks noGrp="1"/>
          </p:cNvSpPr>
          <p:nvPr>
            <p:ph sz="half" idx="2"/>
          </p:nvPr>
        </p:nvSpPr>
        <p:spPr>
          <a:xfrm>
            <a:off x="4648200" y="1951037"/>
            <a:ext cx="4343400" cy="4525963"/>
          </a:xfrm>
        </p:spPr>
        <p:txBody>
          <a:bodyPr>
            <a:normAutofit fontScale="70000" lnSpcReduction="20000"/>
          </a:bodyPr>
          <a:lstStyle/>
          <a:p>
            <a:r>
              <a:rPr lang="en-US" dirty="0" smtClean="0"/>
              <a:t>Preliminary Results</a:t>
            </a:r>
            <a:endParaRPr lang="en-US" dirty="0"/>
          </a:p>
          <a:p>
            <a:pPr lvl="1"/>
            <a:r>
              <a:rPr lang="en-US" dirty="0">
                <a:solidFill>
                  <a:srgbClr val="0070C0"/>
                </a:solidFill>
              </a:rPr>
              <a:t>Uncertainty mentions &gt;&gt; confidence mentions</a:t>
            </a:r>
          </a:p>
          <a:p>
            <a:pPr lvl="1"/>
            <a:r>
              <a:rPr lang="en-US" dirty="0">
                <a:solidFill>
                  <a:srgbClr val="0070C0"/>
                </a:solidFill>
              </a:rPr>
              <a:t>Direct statements </a:t>
            </a:r>
            <a:r>
              <a:rPr lang="en-US" dirty="0" smtClean="0">
                <a:solidFill>
                  <a:srgbClr val="0070C0"/>
                </a:solidFill>
              </a:rPr>
              <a:t>of uncertainty/confidence are </a:t>
            </a:r>
            <a:r>
              <a:rPr lang="en-US" dirty="0">
                <a:solidFill>
                  <a:srgbClr val="0070C0"/>
                </a:solidFill>
              </a:rPr>
              <a:t>most common for intensity and initial </a:t>
            </a:r>
            <a:r>
              <a:rPr lang="en-US" dirty="0" smtClean="0">
                <a:solidFill>
                  <a:srgbClr val="0070C0"/>
                </a:solidFill>
              </a:rPr>
              <a:t>conditions</a:t>
            </a:r>
            <a:endParaRPr lang="en-US" dirty="0">
              <a:solidFill>
                <a:srgbClr val="0070C0"/>
              </a:solidFill>
            </a:endParaRPr>
          </a:p>
          <a:p>
            <a:pPr lvl="1"/>
            <a:r>
              <a:rPr lang="en-US" dirty="0">
                <a:solidFill>
                  <a:srgbClr val="0070C0"/>
                </a:solidFill>
              </a:rPr>
              <a:t>Indirect statements </a:t>
            </a:r>
            <a:r>
              <a:rPr lang="en-US" dirty="0" smtClean="0">
                <a:solidFill>
                  <a:srgbClr val="0070C0"/>
                </a:solidFill>
              </a:rPr>
              <a:t>of uncertainty/confidence are </a:t>
            </a:r>
            <a:r>
              <a:rPr lang="en-US" dirty="0">
                <a:solidFill>
                  <a:srgbClr val="0070C0"/>
                </a:solidFill>
              </a:rPr>
              <a:t>most common for track</a:t>
            </a:r>
          </a:p>
          <a:p>
            <a:endParaRPr lang="en-US" dirty="0"/>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58</a:t>
            </a:fld>
            <a:endParaRPr lang="en-US"/>
          </a:p>
        </p:txBody>
      </p:sp>
      <p:pic>
        <p:nvPicPr>
          <p:cNvPr id="16" name="Picture 15"/>
          <p:cNvPicPr>
            <a:picLocks noChangeAspect="1"/>
          </p:cNvPicPr>
          <p:nvPr/>
        </p:nvPicPr>
        <p:blipFill>
          <a:blip r:embed="rId2"/>
          <a:stretch>
            <a:fillRect/>
          </a:stretch>
        </p:blipFill>
        <p:spPr>
          <a:xfrm>
            <a:off x="4799555" y="3962400"/>
            <a:ext cx="4039645" cy="2443891"/>
          </a:xfrm>
          <a:prstGeom prst="rect">
            <a:avLst/>
          </a:prstGeom>
        </p:spPr>
      </p:pic>
    </p:spTree>
    <p:extLst>
      <p:ext uri="{BB962C8B-B14F-4D97-AF65-F5344CB8AC3E}">
        <p14:creationId xmlns:p14="http://schemas.microsoft.com/office/powerpoint/2010/main" val="18752312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609600"/>
            <a:ext cx="9144000" cy="2133600"/>
          </a:xfrm>
        </p:spPr>
        <p:txBody>
          <a:bodyPr>
            <a:normAutofit fontScale="90000"/>
          </a:bodyPr>
          <a:lstStyle/>
          <a:p>
            <a:r>
              <a:rPr lang="en-US" sz="2700" dirty="0" smtClean="0"/>
              <a:t>CIRA Proving Ground Activities in Preparation for the GOES-R Era</a:t>
            </a:r>
            <a:br>
              <a:rPr lang="en-US" sz="2700" dirty="0" smtClean="0"/>
            </a:br>
            <a:r>
              <a:rPr lang="en-US" sz="1300" dirty="0" smtClean="0"/>
              <a:t/>
            </a:r>
            <a:br>
              <a:rPr lang="en-US" sz="1300" dirty="0" smtClean="0"/>
            </a:br>
            <a:r>
              <a:rPr lang="en-US" sz="1800" dirty="0" smtClean="0"/>
              <a:t>Ed </a:t>
            </a:r>
            <a:r>
              <a:rPr lang="en-US" sz="1800" dirty="0" smtClean="0">
                <a:cs typeface="Cambria"/>
              </a:rPr>
              <a:t>Szoke</a:t>
            </a:r>
            <a:r>
              <a:rPr lang="en-US" sz="1800" baseline="30000" dirty="0" smtClean="0">
                <a:cs typeface="Cambria"/>
              </a:rPr>
              <a:t>1,2</a:t>
            </a:r>
            <a:r>
              <a:rPr lang="en-US" sz="1800" dirty="0">
                <a:cs typeface="Cambria"/>
              </a:rPr>
              <a:t>, Dan Bikos</a:t>
            </a:r>
            <a:r>
              <a:rPr lang="en-US" sz="1800" baseline="30000" dirty="0">
                <a:cs typeface="Cambria"/>
              </a:rPr>
              <a:t>1</a:t>
            </a:r>
            <a:r>
              <a:rPr lang="en-US" sz="1800" dirty="0">
                <a:cs typeface="Cambria"/>
              </a:rPr>
              <a:t>, Renate Brummer</a:t>
            </a:r>
            <a:r>
              <a:rPr lang="en-US" sz="1800" baseline="30000" dirty="0">
                <a:cs typeface="Cambria"/>
              </a:rPr>
              <a:t>1</a:t>
            </a:r>
            <a:r>
              <a:rPr lang="en-US" sz="1800" dirty="0">
                <a:cs typeface="Cambria"/>
              </a:rPr>
              <a:t>, </a:t>
            </a:r>
            <a:r>
              <a:rPr lang="en-US" sz="1800" dirty="0" smtClean="0">
                <a:cs typeface="Cambria"/>
              </a:rPr>
              <a:t>Steve </a:t>
            </a:r>
            <a:r>
              <a:rPr lang="en-US" sz="1800" dirty="0">
                <a:cs typeface="Cambria"/>
              </a:rPr>
              <a:t>Miller</a:t>
            </a:r>
            <a:r>
              <a:rPr lang="en-US" sz="1800" baseline="30000" dirty="0">
                <a:cs typeface="Cambria"/>
              </a:rPr>
              <a:t>1</a:t>
            </a:r>
            <a:r>
              <a:rPr lang="en-US" sz="1800" dirty="0" smtClean="0">
                <a:cs typeface="Cambria"/>
              </a:rPr>
              <a:t>,</a:t>
            </a:r>
            <a:r>
              <a:rPr lang="en-US" sz="1800" dirty="0">
                <a:cs typeface="Cambria"/>
              </a:rPr>
              <a:t> Deb </a:t>
            </a:r>
            <a:r>
              <a:rPr lang="en-US" sz="1800" dirty="0" smtClean="0">
                <a:cs typeface="Cambria"/>
              </a:rPr>
              <a:t>Molenar</a:t>
            </a:r>
            <a:r>
              <a:rPr lang="en-US" sz="1800" baseline="30000" dirty="0" smtClean="0">
                <a:cs typeface="Cambria"/>
              </a:rPr>
              <a:t>3</a:t>
            </a:r>
            <a:r>
              <a:rPr lang="en-US" sz="1800" dirty="0" smtClean="0">
                <a:cs typeface="Cambria"/>
              </a:rPr>
              <a:t>, Bernie Connell</a:t>
            </a:r>
            <a:r>
              <a:rPr lang="en-US" sz="1800" baseline="30000" dirty="0" smtClean="0">
                <a:cs typeface="Cambria"/>
              </a:rPr>
              <a:t>1</a:t>
            </a:r>
            <a:r>
              <a:rPr lang="en-US" sz="1800" dirty="0" smtClean="0">
                <a:cs typeface="Cambria"/>
              </a:rPr>
              <a:t> </a:t>
            </a:r>
            <a:r>
              <a:rPr lang="en-US" sz="1800" dirty="0">
                <a:cs typeface="Cambria"/>
              </a:rPr>
              <a:t>and Mark </a:t>
            </a:r>
            <a:r>
              <a:rPr lang="en-US" sz="1800" dirty="0" smtClean="0">
                <a:cs typeface="Cambria"/>
              </a:rPr>
              <a:t>DeMaria</a:t>
            </a:r>
            <a:r>
              <a:rPr lang="en-US" sz="1800" baseline="30000" dirty="0" smtClean="0">
                <a:cs typeface="Cambria"/>
              </a:rPr>
              <a:t>3 </a:t>
            </a:r>
            <a:r>
              <a:rPr lang="en-US" sz="2000" b="1" baseline="30000" dirty="0" smtClean="0">
                <a:latin typeface="Arial" charset="0"/>
                <a:cs typeface="Arial" charset="0"/>
              </a:rPr>
              <a:t/>
            </a:r>
            <a:br>
              <a:rPr lang="en-US" sz="2000" b="1" baseline="30000" dirty="0" smtClean="0">
                <a:latin typeface="Arial" charset="0"/>
                <a:cs typeface="Arial" charset="0"/>
              </a:rPr>
            </a:br>
            <a:r>
              <a:rPr lang="en-US" sz="2000" b="1" baseline="30000" dirty="0">
                <a:latin typeface="Arial" charset="0"/>
                <a:cs typeface="Arial" charset="0"/>
              </a:rPr>
              <a:t/>
            </a:r>
            <a:br>
              <a:rPr lang="en-US" sz="2000" b="1" baseline="30000" dirty="0">
                <a:latin typeface="Arial" charset="0"/>
                <a:cs typeface="Arial" charset="0"/>
              </a:rPr>
            </a:br>
            <a:r>
              <a:rPr lang="en-US" sz="1600" baseline="30000" dirty="0" smtClean="0">
                <a:latin typeface="Arial" charset="0"/>
                <a:cs typeface="Arial" charset="0"/>
              </a:rPr>
              <a:t>1</a:t>
            </a:r>
            <a:r>
              <a:rPr lang="en-US" sz="1600" dirty="0" smtClean="0">
                <a:latin typeface="Arial" charset="0"/>
                <a:cs typeface="Arial" charset="0"/>
              </a:rPr>
              <a:t>Cooperative </a:t>
            </a:r>
            <a:r>
              <a:rPr lang="en-US" sz="1600" dirty="0">
                <a:latin typeface="Arial" charset="0"/>
                <a:cs typeface="Arial" charset="0"/>
              </a:rPr>
              <a:t>Institute for Research in the Atmosphere (CIRA)</a:t>
            </a:r>
            <a:br>
              <a:rPr lang="en-US" sz="1600" dirty="0">
                <a:latin typeface="Arial" charset="0"/>
                <a:cs typeface="Arial" charset="0"/>
              </a:rPr>
            </a:br>
            <a:r>
              <a:rPr lang="en-US" sz="1600" baseline="30000" dirty="0">
                <a:latin typeface="Arial" charset="0"/>
                <a:cs typeface="Arial" charset="0"/>
              </a:rPr>
              <a:t>2</a:t>
            </a:r>
            <a:r>
              <a:rPr lang="en-US" sz="1600" dirty="0">
                <a:latin typeface="Arial" charset="0"/>
                <a:cs typeface="Arial" charset="0"/>
              </a:rPr>
              <a:t>NOAA/Earth System Research Laboratory (ESRL)/Global Systems Division (GSD)</a:t>
            </a:r>
            <a:br>
              <a:rPr lang="en-US" sz="1600" dirty="0">
                <a:latin typeface="Arial" charset="0"/>
                <a:cs typeface="Arial" charset="0"/>
              </a:rPr>
            </a:br>
            <a:r>
              <a:rPr lang="en-US" sz="1600" baseline="30000" dirty="0">
                <a:latin typeface="Arial" charset="0"/>
                <a:cs typeface="Arial" charset="0"/>
              </a:rPr>
              <a:t>3</a:t>
            </a:r>
            <a:r>
              <a:rPr lang="en-US" sz="1600" dirty="0">
                <a:latin typeface="Arial" charset="0"/>
                <a:cs typeface="Arial" charset="0"/>
              </a:rPr>
              <a:t>NOAA/National Environmental Satellite, Data, and Information Services, Center for Satellite Applications and Research (NESDIS/STAR)  </a:t>
            </a:r>
            <a:r>
              <a:rPr lang="en-US" sz="1800" dirty="0">
                <a:latin typeface="Arial" charset="0"/>
                <a:cs typeface="Arial" charset="0"/>
              </a:rPr>
              <a:t/>
            </a:r>
            <a:br>
              <a:rPr lang="en-US" sz="1800" dirty="0">
                <a:latin typeface="Arial" charset="0"/>
                <a:cs typeface="Arial" charset="0"/>
              </a:rPr>
            </a:br>
            <a:endParaRPr lang="en-US" sz="2000" dirty="0"/>
          </a:p>
        </p:txBody>
      </p:sp>
      <p:sp>
        <p:nvSpPr>
          <p:cNvPr id="13" name="Content Placeholder 12"/>
          <p:cNvSpPr>
            <a:spLocks noGrp="1"/>
          </p:cNvSpPr>
          <p:nvPr>
            <p:ph sz="half" idx="1"/>
          </p:nvPr>
        </p:nvSpPr>
        <p:spPr>
          <a:xfrm>
            <a:off x="152400" y="2743200"/>
            <a:ext cx="4724400" cy="3657600"/>
          </a:xfrm>
        </p:spPr>
        <p:txBody>
          <a:bodyPr/>
          <a:lstStyle/>
          <a:p>
            <a:r>
              <a:rPr lang="en-US" dirty="0" smtClean="0"/>
              <a:t>GOES-R and JPSS products</a:t>
            </a:r>
          </a:p>
          <a:p>
            <a:pPr lvl="1"/>
            <a:r>
              <a:rPr lang="en-US" sz="2200" dirty="0" smtClean="0"/>
              <a:t>Variety of products developed </a:t>
            </a:r>
          </a:p>
          <a:p>
            <a:pPr lvl="1"/>
            <a:r>
              <a:rPr lang="en-US" sz="2200" dirty="0" smtClean="0"/>
              <a:t>Demonstrated to WFOs/Centers</a:t>
            </a:r>
          </a:p>
          <a:p>
            <a:r>
              <a:rPr lang="en-US" dirty="0" smtClean="0"/>
              <a:t>Feedback</a:t>
            </a:r>
          </a:p>
          <a:p>
            <a:pPr lvl="1"/>
            <a:r>
              <a:rPr lang="en-US" dirty="0" smtClean="0"/>
              <a:t>Feedback has been useful</a:t>
            </a:r>
          </a:p>
          <a:p>
            <a:pPr lvl="1"/>
            <a:r>
              <a:rPr lang="en-US" dirty="0" smtClean="0"/>
              <a:t>Many forecasters are now more familiar with potential new products</a:t>
            </a:r>
            <a:endParaRPr lang="en-US" dirty="0"/>
          </a:p>
        </p:txBody>
      </p:sp>
      <p:pic>
        <p:nvPicPr>
          <p:cNvPr id="2" name="Content Placeholder 1" descr="Slide1.jpg"/>
          <p:cNvPicPr>
            <a:picLocks noGrp="1" noChangeAspect="1"/>
          </p:cNvPicPr>
          <p:nvPr>
            <p:ph sz="half" idx="2"/>
          </p:nvPr>
        </p:nvPicPr>
        <p:blipFill>
          <a:blip r:embed="rId2">
            <a:extLst>
              <a:ext uri="{28A0092B-C50C-407E-A947-70E740481C1C}">
                <a14:useLocalDpi xmlns:a14="http://schemas.microsoft.com/office/drawing/2010/main" val="0"/>
              </a:ext>
            </a:extLst>
          </a:blip>
          <a:srcRect l="2679" r="2679"/>
          <a:stretch>
            <a:fillRect/>
          </a:stretch>
        </p:blipFill>
        <p:spPr>
          <a:xfrm>
            <a:off x="4953000" y="2971800"/>
            <a:ext cx="4038600" cy="3200400"/>
          </a:xfrm>
        </p:spPr>
      </p:pic>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59</a:t>
            </a:fld>
            <a:endParaRPr lang="en-US"/>
          </a:p>
        </p:txBody>
      </p:sp>
    </p:spTree>
    <p:extLst>
      <p:ext uri="{BB962C8B-B14F-4D97-AF65-F5344CB8AC3E}">
        <p14:creationId xmlns:p14="http://schemas.microsoft.com/office/powerpoint/2010/main" val="2374917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685800"/>
            <a:ext cx="9144000" cy="381000"/>
          </a:xfrm>
        </p:spPr>
        <p:txBody>
          <a:bodyPr>
            <a:noAutofit/>
          </a:bodyPr>
          <a:lstStyle/>
          <a:p>
            <a:r>
              <a:rPr lang="en-US" sz="2000" dirty="0" smtClean="0"/>
              <a:t>S-NPP </a:t>
            </a:r>
            <a:r>
              <a:rPr lang="en-US" sz="2000" dirty="0" err="1" smtClean="0"/>
              <a:t>CrIS</a:t>
            </a:r>
            <a:r>
              <a:rPr lang="en-US" sz="2000" dirty="0" smtClean="0"/>
              <a:t> Full Spectral Resolution SDR Processing and Quality Assessment</a:t>
            </a:r>
            <a:endParaRPr lang="en-US" sz="2000" dirty="0"/>
          </a:p>
        </p:txBody>
      </p:sp>
      <p:sp>
        <p:nvSpPr>
          <p:cNvPr id="13" name="Content Placeholder 12"/>
          <p:cNvSpPr>
            <a:spLocks noGrp="1"/>
          </p:cNvSpPr>
          <p:nvPr>
            <p:ph sz="half" idx="1"/>
          </p:nvPr>
        </p:nvSpPr>
        <p:spPr>
          <a:xfrm>
            <a:off x="152400" y="1752600"/>
            <a:ext cx="8839200" cy="2849563"/>
          </a:xfrm>
        </p:spPr>
        <p:txBody>
          <a:bodyPr>
            <a:normAutofit/>
          </a:bodyPr>
          <a:lstStyle/>
          <a:p>
            <a:r>
              <a:rPr lang="en-US" sz="2000" dirty="0" smtClean="0"/>
              <a:t>NOAA/STAR Full Spectral Resolution (FSR) processing system </a:t>
            </a:r>
          </a:p>
          <a:p>
            <a:pPr lvl="1"/>
            <a:r>
              <a:rPr lang="en-US" sz="1800" b="1" dirty="0" smtClean="0">
                <a:solidFill>
                  <a:schemeClr val="accent1">
                    <a:lumMod val="75000"/>
                  </a:schemeClr>
                </a:solidFill>
              </a:rPr>
              <a:t>On Dec 4, 2014, S-NPP </a:t>
            </a:r>
            <a:r>
              <a:rPr lang="en-US" sz="1800" b="1" dirty="0" err="1" smtClean="0">
                <a:solidFill>
                  <a:schemeClr val="accent1">
                    <a:lumMod val="75000"/>
                  </a:schemeClr>
                </a:solidFill>
              </a:rPr>
              <a:t>CrIS</a:t>
            </a:r>
            <a:r>
              <a:rPr lang="en-US" sz="1800" b="1" dirty="0" smtClean="0">
                <a:solidFill>
                  <a:schemeClr val="accent1">
                    <a:lumMod val="75000"/>
                  </a:schemeClr>
                </a:solidFill>
              </a:rPr>
              <a:t> was turned into FSR mode </a:t>
            </a:r>
          </a:p>
          <a:p>
            <a:pPr lvl="1"/>
            <a:r>
              <a:rPr lang="en-US" sz="1800" b="1" dirty="0" smtClean="0">
                <a:solidFill>
                  <a:schemeClr val="accent1">
                    <a:lumMod val="75000"/>
                  </a:schemeClr>
                </a:solidFill>
              </a:rPr>
              <a:t>While the NOAA Operational processing system (IDPS) continues to provide normal resolution radiance spectra, the STAR FSR processing system provides the FSR radiance spectra to the public </a:t>
            </a:r>
          </a:p>
          <a:p>
            <a:r>
              <a:rPr lang="en-US" sz="2000" dirty="0" smtClean="0"/>
              <a:t>FSR SDR data quality assessment </a:t>
            </a:r>
          </a:p>
          <a:p>
            <a:pPr lvl="1"/>
            <a:r>
              <a:rPr lang="en-US" sz="1800" b="1" dirty="0" smtClean="0">
                <a:solidFill>
                  <a:schemeClr val="accent1">
                    <a:lumMod val="75000"/>
                  </a:schemeClr>
                </a:solidFill>
              </a:rPr>
              <a:t>The spectral and radiometric calibrations meet specifications   </a:t>
            </a:r>
          </a:p>
          <a:p>
            <a:pPr lvl="1"/>
            <a:r>
              <a:rPr lang="en-US" sz="1800" b="1" dirty="0" smtClean="0">
                <a:solidFill>
                  <a:schemeClr val="accent1">
                    <a:lumMod val="75000"/>
                  </a:schemeClr>
                </a:solidFill>
              </a:rPr>
              <a:t>Noise performance is characterized and results are presented   </a:t>
            </a:r>
            <a:endParaRPr lang="en-US" sz="1800" b="1" dirty="0">
              <a:solidFill>
                <a:schemeClr val="accent1">
                  <a:lumMod val="75000"/>
                </a:schemeClr>
              </a:solidFill>
            </a:endParaRPr>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pPr/>
              <a:t>6</a:t>
            </a:fld>
            <a:endParaRPr lang="en-US" dirty="0"/>
          </a:p>
        </p:txBody>
      </p:sp>
      <p:sp>
        <p:nvSpPr>
          <p:cNvPr id="15" name="TextBox 14"/>
          <p:cNvSpPr txBox="1"/>
          <p:nvPr/>
        </p:nvSpPr>
        <p:spPr>
          <a:xfrm>
            <a:off x="990600" y="964060"/>
            <a:ext cx="6656951" cy="553998"/>
          </a:xfrm>
          <a:prstGeom prst="rect">
            <a:avLst/>
          </a:prstGeom>
          <a:noFill/>
        </p:spPr>
        <p:txBody>
          <a:bodyPr wrap="none" rtlCol="0">
            <a:spAutoFit/>
          </a:bodyPr>
          <a:lstStyle/>
          <a:p>
            <a:pPr algn="ctr"/>
            <a:r>
              <a:rPr lang="en-US" sz="1600" dirty="0" smtClean="0"/>
              <a:t>Yong Han, Yong Chen, </a:t>
            </a:r>
            <a:r>
              <a:rPr lang="en-US" sz="1600" dirty="0" err="1" smtClean="0"/>
              <a:t>Xiaozhen</a:t>
            </a:r>
            <a:r>
              <a:rPr lang="en-US" sz="1600" dirty="0" smtClean="0"/>
              <a:t> </a:t>
            </a:r>
            <a:r>
              <a:rPr lang="en-US" sz="1600" dirty="0" err="1" smtClean="0"/>
              <a:t>Xiong</a:t>
            </a:r>
            <a:r>
              <a:rPr lang="en-US" sz="1600" dirty="0" smtClean="0"/>
              <a:t>, </a:t>
            </a:r>
            <a:r>
              <a:rPr lang="en-US" sz="1600" dirty="0" err="1" smtClean="0"/>
              <a:t>Xin</a:t>
            </a:r>
            <a:r>
              <a:rPr lang="en-US" sz="1600" dirty="0" smtClean="0"/>
              <a:t> Jin, </a:t>
            </a:r>
            <a:r>
              <a:rPr lang="en-US" sz="1600" dirty="0" err="1" smtClean="0"/>
              <a:t>Likun</a:t>
            </a:r>
            <a:r>
              <a:rPr lang="en-US" sz="1600" dirty="0" smtClean="0"/>
              <a:t> Wang and Denis Tremblay</a:t>
            </a:r>
          </a:p>
          <a:p>
            <a:pPr algn="ctr"/>
            <a:r>
              <a:rPr lang="en-US" sz="1400" dirty="0" smtClean="0"/>
              <a:t>NOAA Center for Satellite Application and Research, College Park, MD</a:t>
            </a:r>
            <a:endParaRPr lang="en-US" sz="1400" dirty="0"/>
          </a:p>
        </p:txBody>
      </p:sp>
      <p:grpSp>
        <p:nvGrpSpPr>
          <p:cNvPr id="16" name="Group 9"/>
          <p:cNvGrpSpPr>
            <a:grpSpLocks noChangeAspect="1"/>
          </p:cNvGrpSpPr>
          <p:nvPr/>
        </p:nvGrpSpPr>
        <p:grpSpPr>
          <a:xfrm>
            <a:off x="1447800" y="4355913"/>
            <a:ext cx="6551491" cy="2273487"/>
            <a:chOff x="685800" y="896789"/>
            <a:chExt cx="7900416" cy="2962656"/>
          </a:xfrm>
        </p:grpSpPr>
        <p:pic>
          <p:nvPicPr>
            <p:cNvPr id="17" name="Picture 16" descr="CrIS_high_low_BT_final.tif"/>
            <p:cNvPicPr>
              <a:picLocks noChangeAspect="1"/>
            </p:cNvPicPr>
            <p:nvPr/>
          </p:nvPicPr>
          <p:blipFill>
            <a:blip r:embed="rId2" cstate="print"/>
            <a:stretch>
              <a:fillRect/>
            </a:stretch>
          </p:blipFill>
          <p:spPr>
            <a:xfrm>
              <a:off x="685800" y="896789"/>
              <a:ext cx="7900416" cy="2962656"/>
            </a:xfrm>
            <a:prstGeom prst="rect">
              <a:avLst/>
            </a:prstGeom>
          </p:spPr>
        </p:pic>
        <p:cxnSp>
          <p:nvCxnSpPr>
            <p:cNvPr id="18" name="Straight Arrow Connector 17"/>
            <p:cNvCxnSpPr/>
            <p:nvPr/>
          </p:nvCxnSpPr>
          <p:spPr>
            <a:xfrm flipH="1">
              <a:off x="3588658" y="1219329"/>
              <a:ext cx="233035" cy="1404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7055961" y="1117858"/>
              <a:ext cx="2286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749928" y="1058059"/>
              <a:ext cx="530915" cy="369332"/>
            </a:xfrm>
            <a:prstGeom prst="rect">
              <a:avLst/>
            </a:prstGeom>
            <a:noFill/>
          </p:spPr>
          <p:txBody>
            <a:bodyPr wrap="none" rtlCol="0">
              <a:spAutoFit/>
            </a:bodyPr>
            <a:lstStyle/>
            <a:p>
              <a:r>
                <a:rPr lang="en-US" dirty="0" smtClean="0"/>
                <a:t>CH</a:t>
              </a:r>
              <a:r>
                <a:rPr lang="en-US" baseline="-25000" dirty="0" smtClean="0"/>
                <a:t>4</a:t>
              </a:r>
              <a:endParaRPr lang="en-US" baseline="-25000" dirty="0"/>
            </a:p>
          </p:txBody>
        </p:sp>
        <p:sp>
          <p:nvSpPr>
            <p:cNvPr id="21" name="TextBox 20"/>
            <p:cNvSpPr txBox="1"/>
            <p:nvPr/>
          </p:nvSpPr>
          <p:spPr>
            <a:xfrm>
              <a:off x="7217230" y="956588"/>
              <a:ext cx="458331" cy="369332"/>
            </a:xfrm>
            <a:prstGeom prst="rect">
              <a:avLst/>
            </a:prstGeom>
            <a:noFill/>
          </p:spPr>
          <p:txBody>
            <a:bodyPr wrap="none" rtlCol="0">
              <a:spAutoFit/>
            </a:bodyPr>
            <a:lstStyle/>
            <a:p>
              <a:r>
                <a:rPr lang="en-US" dirty="0" smtClean="0"/>
                <a:t>CO</a:t>
              </a:r>
              <a:endParaRPr lang="en-US" baseline="-25000" dirty="0"/>
            </a:p>
          </p:txBody>
        </p:sp>
        <p:sp>
          <p:nvSpPr>
            <p:cNvPr id="22" name="TextBox 21"/>
            <p:cNvSpPr txBox="1"/>
            <p:nvPr/>
          </p:nvSpPr>
          <p:spPr>
            <a:xfrm>
              <a:off x="7862310" y="1440397"/>
              <a:ext cx="536878" cy="369332"/>
            </a:xfrm>
            <a:prstGeom prst="rect">
              <a:avLst/>
            </a:prstGeom>
            <a:noFill/>
          </p:spPr>
          <p:txBody>
            <a:bodyPr wrap="none" rtlCol="0">
              <a:spAutoFit/>
            </a:bodyPr>
            <a:lstStyle/>
            <a:p>
              <a:r>
                <a:rPr lang="en-US" dirty="0" smtClean="0"/>
                <a:t>CO</a:t>
              </a:r>
              <a:r>
                <a:rPr lang="en-US" baseline="-25000" dirty="0" smtClean="0"/>
                <a:t>2</a:t>
              </a:r>
              <a:endParaRPr lang="en-US" baseline="-25000" dirty="0"/>
            </a:p>
          </p:txBody>
        </p:sp>
        <p:cxnSp>
          <p:nvCxnSpPr>
            <p:cNvPr id="23" name="Straight Arrow Connector 22"/>
            <p:cNvCxnSpPr/>
            <p:nvPr/>
          </p:nvCxnSpPr>
          <p:spPr>
            <a:xfrm flipH="1">
              <a:off x="7701040" y="1682302"/>
              <a:ext cx="2286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2067674" y="4343400"/>
            <a:ext cx="2077300" cy="338554"/>
          </a:xfrm>
          <a:prstGeom prst="rect">
            <a:avLst/>
          </a:prstGeom>
          <a:noFill/>
        </p:spPr>
        <p:txBody>
          <a:bodyPr wrap="none" rtlCol="0">
            <a:spAutoFit/>
          </a:bodyPr>
          <a:lstStyle/>
          <a:p>
            <a:r>
              <a:rPr lang="en-US" sz="1600" dirty="0" smtClean="0">
                <a:solidFill>
                  <a:srgbClr val="FF0000"/>
                </a:solidFill>
              </a:rPr>
              <a:t>Full spectral resolution</a:t>
            </a:r>
            <a:endParaRPr lang="en-US" sz="1600" dirty="0">
              <a:solidFill>
                <a:srgbClr val="FF0000"/>
              </a:solidFill>
            </a:endParaRPr>
          </a:p>
        </p:txBody>
      </p:sp>
      <p:sp>
        <p:nvSpPr>
          <p:cNvPr id="26" name="TextBox 25"/>
          <p:cNvSpPr txBox="1"/>
          <p:nvPr/>
        </p:nvSpPr>
        <p:spPr>
          <a:xfrm>
            <a:off x="2414783" y="5715000"/>
            <a:ext cx="1700017" cy="338554"/>
          </a:xfrm>
          <a:prstGeom prst="rect">
            <a:avLst/>
          </a:prstGeom>
          <a:noFill/>
        </p:spPr>
        <p:txBody>
          <a:bodyPr wrap="none" rtlCol="0">
            <a:spAutoFit/>
          </a:bodyPr>
          <a:lstStyle/>
          <a:p>
            <a:r>
              <a:rPr lang="en-US" sz="1600" dirty="0" smtClean="0"/>
              <a:t>Normal resolution</a:t>
            </a:r>
            <a:endParaRPr lang="en-US" sz="1600" dirty="0"/>
          </a:p>
        </p:txBody>
      </p:sp>
      <p:sp>
        <p:nvSpPr>
          <p:cNvPr id="27" name="TextBox 26"/>
          <p:cNvSpPr txBox="1"/>
          <p:nvPr/>
        </p:nvSpPr>
        <p:spPr>
          <a:xfrm>
            <a:off x="76200" y="1447800"/>
            <a:ext cx="6574428" cy="307777"/>
          </a:xfrm>
          <a:prstGeom prst="rect">
            <a:avLst/>
          </a:prstGeom>
          <a:noFill/>
        </p:spPr>
        <p:txBody>
          <a:bodyPr wrap="none" rtlCol="0">
            <a:spAutoFit/>
          </a:bodyPr>
          <a:lstStyle/>
          <a:p>
            <a:r>
              <a:rPr lang="en-US" sz="1400" dirty="0" smtClean="0"/>
              <a:t>11</a:t>
            </a:r>
            <a:r>
              <a:rPr lang="en-US" sz="1400" baseline="30000" dirty="0" smtClean="0"/>
              <a:t>th</a:t>
            </a:r>
            <a:r>
              <a:rPr lang="en-US" sz="1400" dirty="0" smtClean="0"/>
              <a:t> Annual Symposium on New Generation Operational Environmental Satellite System</a:t>
            </a:r>
            <a:endParaRPr lang="en-US" sz="1400" dirty="0"/>
          </a:p>
        </p:txBody>
      </p:sp>
      <p:sp>
        <p:nvSpPr>
          <p:cNvPr id="24" name="TextBox 23"/>
          <p:cNvSpPr txBox="1"/>
          <p:nvPr/>
        </p:nvSpPr>
        <p:spPr>
          <a:xfrm>
            <a:off x="7177356" y="1393453"/>
            <a:ext cx="1463542" cy="307777"/>
          </a:xfrm>
          <a:prstGeom prst="rect">
            <a:avLst/>
          </a:prstGeom>
          <a:noFill/>
        </p:spPr>
        <p:txBody>
          <a:bodyPr wrap="none" rtlCol="0">
            <a:spAutoFit/>
          </a:bodyPr>
          <a:lstStyle/>
          <a:p>
            <a:r>
              <a:rPr lang="en-US" sz="1400" dirty="0" smtClean="0"/>
              <a:t>Oral presentation</a:t>
            </a:r>
            <a:endParaRPr lang="en-US" sz="1400" dirty="0"/>
          </a:p>
        </p:txBody>
      </p:sp>
    </p:spTree>
    <p:extLst>
      <p:ext uri="{BB962C8B-B14F-4D97-AF65-F5344CB8AC3E}">
        <p14:creationId xmlns:p14="http://schemas.microsoft.com/office/powerpoint/2010/main" val="23064063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685800"/>
            <a:ext cx="9144000" cy="762000"/>
          </a:xfrm>
        </p:spPr>
        <p:txBody>
          <a:bodyPr>
            <a:noAutofit/>
          </a:bodyPr>
          <a:lstStyle/>
          <a:p>
            <a:r>
              <a:rPr lang="en-US" sz="2400" b="1" dirty="0" smtClean="0"/>
              <a:t>Development and Impact Study of Community Satellite Data Thinning and Representation Optimization Tool</a:t>
            </a:r>
            <a:endParaRPr lang="en-US" sz="2400" dirty="0"/>
          </a:p>
        </p:txBody>
      </p:sp>
      <p:sp>
        <p:nvSpPr>
          <p:cNvPr id="13" name="Content Placeholder 12"/>
          <p:cNvSpPr>
            <a:spLocks noGrp="1"/>
          </p:cNvSpPr>
          <p:nvPr>
            <p:ph sz="half" idx="1"/>
          </p:nvPr>
        </p:nvSpPr>
        <p:spPr/>
        <p:txBody>
          <a:bodyPr>
            <a:normAutofit fontScale="77500" lnSpcReduction="20000"/>
          </a:bodyPr>
          <a:lstStyle/>
          <a:p>
            <a:r>
              <a:rPr lang="en-US" sz="2000" dirty="0" smtClean="0"/>
              <a:t>Development of CSTROT</a:t>
            </a:r>
          </a:p>
          <a:p>
            <a:pPr marL="457200" lvl="2">
              <a:buFont typeface="Times New Roman" pitchFamily="18" charset="0"/>
              <a:buChar char="−"/>
            </a:pPr>
            <a:r>
              <a:rPr lang="en-US" dirty="0" smtClean="0">
                <a:solidFill>
                  <a:srgbClr val="0070C0"/>
                </a:solidFill>
                <a:latin typeface="Times New Roman" pitchFamily="18" charset="0"/>
                <a:cs typeface="Times New Roman" pitchFamily="18" charset="0"/>
              </a:rPr>
              <a:t>Developed a new satellite data thinning tool, CSTROT, with three basic thinning methods (thinning by STD, averaging and skipping), and each one can be combined with target and/or domain regions selections..</a:t>
            </a:r>
          </a:p>
          <a:p>
            <a:pPr marL="457200" lvl="2">
              <a:buFont typeface="Times New Roman" pitchFamily="18" charset="0"/>
              <a:buChar char="−"/>
            </a:pPr>
            <a:r>
              <a:rPr lang="en-US" dirty="0" smtClean="0">
                <a:solidFill>
                  <a:srgbClr val="0070C0"/>
                </a:solidFill>
                <a:latin typeface="Times New Roman" pitchFamily="18" charset="0"/>
                <a:cs typeface="Times New Roman" pitchFamily="18" charset="0"/>
              </a:rPr>
              <a:t>The thinning function  based on the union of selections by different channels to represent atmospheric variations at different levels.</a:t>
            </a:r>
          </a:p>
          <a:p>
            <a:pPr marL="457200" lvl="2">
              <a:buFont typeface="Times New Roman" pitchFamily="18" charset="0"/>
              <a:buChar char="−"/>
            </a:pPr>
            <a:r>
              <a:rPr lang="en-US" dirty="0" smtClean="0">
                <a:solidFill>
                  <a:srgbClr val="0070C0"/>
                </a:solidFill>
                <a:latin typeface="Times New Roman" pitchFamily="18" charset="0"/>
                <a:cs typeface="Times New Roman" pitchFamily="18" charset="0"/>
              </a:rPr>
              <a:t>Analyzed satellite brightness temperatures STD, and created STD thresholds for 29 GSI currently assimilated sensors in the thinning_std.txt configuration file.</a:t>
            </a:r>
          </a:p>
          <a:p>
            <a:pPr marL="457200" lvl="2">
              <a:buFont typeface="Times New Roman" pitchFamily="18" charset="0"/>
              <a:buChar char="−"/>
            </a:pPr>
            <a:r>
              <a:rPr lang="en-US" dirty="0" smtClean="0">
                <a:solidFill>
                  <a:srgbClr val="0070C0"/>
                </a:solidFill>
                <a:latin typeface="Times New Roman" pitchFamily="18" charset="0"/>
                <a:cs typeface="Times New Roman" pitchFamily="18" charset="0"/>
              </a:rPr>
              <a:t>Implement CSTROT scheme in GSI system, and performed comparison  study. Compared with current GSI 145-km thinning mesh, the new CSTROT thinning can provide more data and more increment of GSI analysis in weather active regions and selected areas..</a:t>
            </a:r>
            <a:endParaRPr lang="en-US" dirty="0">
              <a:solidFill>
                <a:srgbClr val="0070C0"/>
              </a:solidFill>
              <a:latin typeface="Times New Roman" pitchFamily="18" charset="0"/>
              <a:cs typeface="Times New Roman" pitchFamily="18" charset="0"/>
            </a:endParaRPr>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pPr/>
              <a:t>60</a:t>
            </a:fld>
            <a:endParaRPr lang="en-US"/>
          </a:p>
        </p:txBody>
      </p:sp>
      <p:sp>
        <p:nvSpPr>
          <p:cNvPr id="15" name="TextBox 14"/>
          <p:cNvSpPr txBox="1"/>
          <p:nvPr/>
        </p:nvSpPr>
        <p:spPr>
          <a:xfrm>
            <a:off x="838200" y="1371600"/>
            <a:ext cx="7390228" cy="338554"/>
          </a:xfrm>
          <a:prstGeom prst="rect">
            <a:avLst/>
          </a:prstGeom>
          <a:noFill/>
        </p:spPr>
        <p:txBody>
          <a:bodyPr wrap="none" rtlCol="0">
            <a:spAutoFit/>
          </a:bodyPr>
          <a:lstStyle/>
          <a:p>
            <a:r>
              <a:rPr lang="en-US" sz="1600" dirty="0" smtClean="0"/>
              <a:t>Tong Zhu (CIRA/CSU@NOAA/NESDIS/JCSDA) and Sid </a:t>
            </a:r>
            <a:r>
              <a:rPr lang="en-US" sz="1600" dirty="0" err="1" smtClean="0"/>
              <a:t>Boukabara</a:t>
            </a:r>
            <a:r>
              <a:rPr lang="en-US" sz="1600" dirty="0" smtClean="0"/>
              <a:t> (NOAA/NESDIS/JCSDA)</a:t>
            </a:r>
            <a:endParaRPr lang="en-US" sz="1600" dirty="0">
              <a:solidFill>
                <a:srgbClr val="FF0000"/>
              </a:solidFill>
            </a:endParaRPr>
          </a:p>
        </p:txBody>
      </p:sp>
      <p:pic>
        <p:nvPicPr>
          <p:cNvPr id="16" name="Picture 45" descr="Thin_OBS.amsua_n18.Ch_2_4_10.2013072300.png"/>
          <p:cNvPicPr>
            <a:picLocks noChangeAspect="1"/>
          </p:cNvPicPr>
          <p:nvPr/>
        </p:nvPicPr>
        <p:blipFill>
          <a:blip r:embed="rId2" cstate="print"/>
          <a:srcRect l="1881" t="2419" r="1881" b="9674"/>
          <a:stretch>
            <a:fillRect/>
          </a:stretch>
        </p:blipFill>
        <p:spPr bwMode="auto">
          <a:xfrm>
            <a:off x="4800600" y="1828800"/>
            <a:ext cx="3967645" cy="2819400"/>
          </a:xfrm>
          <a:prstGeom prst="rect">
            <a:avLst/>
          </a:prstGeom>
          <a:noFill/>
          <a:ln w="9525">
            <a:noFill/>
            <a:miter lim="800000"/>
            <a:headEnd/>
            <a:tailEnd/>
          </a:ln>
        </p:spPr>
      </p:pic>
      <p:sp>
        <p:nvSpPr>
          <p:cNvPr id="17" name="TextBox 55"/>
          <p:cNvSpPr txBox="1">
            <a:spLocks noChangeArrowheads="1"/>
          </p:cNvSpPr>
          <p:nvPr/>
        </p:nvSpPr>
        <p:spPr bwMode="auto">
          <a:xfrm>
            <a:off x="4648200" y="4775537"/>
            <a:ext cx="4419600" cy="1015663"/>
          </a:xfrm>
          <a:prstGeom prst="rect">
            <a:avLst/>
          </a:prstGeom>
          <a:noFill/>
          <a:ln w="9525">
            <a:noFill/>
            <a:miter lim="800000"/>
            <a:headEnd/>
            <a:tailEnd/>
          </a:ln>
        </p:spPr>
        <p:txBody>
          <a:bodyPr wrap="square">
            <a:spAutoFit/>
          </a:bodyPr>
          <a:lstStyle/>
          <a:p>
            <a:pPr>
              <a:defRPr/>
            </a:pPr>
            <a:r>
              <a:rPr lang="en-US" sz="1200" i="1" dirty="0" smtClean="0">
                <a:latin typeface="+mj-lt"/>
              </a:rPr>
              <a:t>Figure. </a:t>
            </a:r>
            <a:r>
              <a:rPr lang="en-US" sz="1200" i="1" dirty="0" smtClean="0">
                <a:latin typeface="+mj-lt"/>
                <a:cs typeface="Times New Roman" pitchFamily="18" charset="0"/>
              </a:rPr>
              <a:t>The </a:t>
            </a:r>
            <a:r>
              <a:rPr lang="en-US" sz="1200" i="1" dirty="0">
                <a:latin typeface="+mj-lt"/>
                <a:cs typeface="Times New Roman" pitchFamily="18" charset="0"/>
              </a:rPr>
              <a:t>observation points selected by CSTROT thinning scheme based on the union of AMSU-A N18 channel  2, 4 and 10 selections. Black points are the same observation points selected by all three channels. Blue, green and red points are the additional observations selected by Ch-2, 4 and 10, respectively</a:t>
            </a:r>
            <a:endParaRPr lang="en-US" sz="1200" i="1" dirty="0">
              <a:latin typeface="+mj-lt"/>
            </a:endParaRPr>
          </a:p>
        </p:txBody>
      </p:sp>
    </p:spTree>
    <p:extLst>
      <p:ext uri="{BB962C8B-B14F-4D97-AF65-F5344CB8AC3E}">
        <p14:creationId xmlns:p14="http://schemas.microsoft.com/office/powerpoint/2010/main" val="7633447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CREST</a:t>
            </a:r>
            <a:endParaRPr lang="en-US" dirty="0"/>
          </a:p>
        </p:txBody>
      </p:sp>
      <p:sp>
        <p:nvSpPr>
          <p:cNvPr id="3" name="Content Placeholder 2"/>
          <p:cNvSpPr>
            <a:spLocks noGrp="1"/>
          </p:cNvSpPr>
          <p:nvPr>
            <p:ph sz="half" idx="1"/>
          </p:nvPr>
        </p:nvSpPr>
        <p:spPr/>
        <p:txBody>
          <a:bodyPr/>
          <a:lstStyle/>
          <a:p>
            <a:r>
              <a:rPr lang="en-US" dirty="0" err="1"/>
              <a:t>Aizenman</a:t>
            </a:r>
            <a:r>
              <a:rPr lang="en-US" dirty="0"/>
              <a:t>, Hannah</a:t>
            </a:r>
          </a:p>
          <a:p>
            <a:r>
              <a:rPr lang="en-US" dirty="0" err="1"/>
              <a:t>Bishir</a:t>
            </a:r>
            <a:r>
              <a:rPr lang="en-US" dirty="0"/>
              <a:t>, Raymond</a:t>
            </a:r>
          </a:p>
          <a:p>
            <a:r>
              <a:rPr lang="en-US" dirty="0"/>
              <a:t>Carroll, Brian</a:t>
            </a:r>
          </a:p>
          <a:p>
            <a:r>
              <a:rPr lang="de-DE" dirty="0"/>
              <a:t>Daham, Farrah</a:t>
            </a:r>
            <a:endParaRPr lang="en-US" dirty="0"/>
          </a:p>
          <a:p>
            <a:r>
              <a:rPr lang="en-US" dirty="0"/>
              <a:t>Glenn, </a:t>
            </a:r>
            <a:r>
              <a:rPr lang="en-US" dirty="0" err="1"/>
              <a:t>Equisha</a:t>
            </a:r>
            <a:r>
              <a:rPr lang="en-US" dirty="0"/>
              <a:t> </a:t>
            </a:r>
          </a:p>
          <a:p>
            <a:r>
              <a:rPr lang="en-US" dirty="0" err="1"/>
              <a:t>Hosannah</a:t>
            </a:r>
            <a:r>
              <a:rPr lang="en-US" dirty="0"/>
              <a:t>, Nathan </a:t>
            </a:r>
          </a:p>
          <a:p>
            <a:r>
              <a:rPr lang="en-US" dirty="0"/>
              <a:t>Hsu, Freddy</a:t>
            </a:r>
          </a:p>
          <a:p>
            <a:pPr marL="0" indent="0">
              <a:buNone/>
            </a:pPr>
            <a:endParaRPr lang="en-US" dirty="0"/>
          </a:p>
        </p:txBody>
      </p:sp>
      <p:sp>
        <p:nvSpPr>
          <p:cNvPr id="4" name="Content Placeholder 3"/>
          <p:cNvSpPr>
            <a:spLocks noGrp="1"/>
          </p:cNvSpPr>
          <p:nvPr>
            <p:ph sz="half" idx="2"/>
          </p:nvPr>
        </p:nvSpPr>
        <p:spPr/>
        <p:txBody>
          <a:bodyPr/>
          <a:lstStyle/>
          <a:p>
            <a:r>
              <a:rPr lang="en-US" dirty="0" err="1"/>
              <a:t>Karimi</a:t>
            </a:r>
            <a:r>
              <a:rPr lang="en-US" dirty="0"/>
              <a:t>, Maryam</a:t>
            </a:r>
          </a:p>
          <a:p>
            <a:r>
              <a:rPr lang="en-US" dirty="0" err="1"/>
              <a:t>Kraatz</a:t>
            </a:r>
            <a:r>
              <a:rPr lang="en-US" dirty="0"/>
              <a:t>, S.</a:t>
            </a:r>
          </a:p>
          <a:p>
            <a:r>
              <a:rPr lang="en-US" dirty="0"/>
              <a:t>Ramirez-Beltran, </a:t>
            </a:r>
            <a:r>
              <a:rPr lang="en-US" dirty="0" err="1" smtClean="0"/>
              <a:t>Nazario</a:t>
            </a:r>
            <a:endParaRPr lang="en-US" dirty="0"/>
          </a:p>
          <a:p>
            <a:r>
              <a:rPr lang="de-DE" dirty="0"/>
              <a:t>St. Pé, Alexandra</a:t>
            </a:r>
            <a:endParaRPr lang="en-US" dirty="0"/>
          </a:p>
          <a:p>
            <a:r>
              <a:rPr lang="de-DE" dirty="0"/>
              <a:t>Sullivan, J. T.</a:t>
            </a:r>
            <a:endParaRPr lang="en-US" dirty="0"/>
          </a:p>
          <a:p>
            <a:r>
              <a:rPr lang="en-US" dirty="0" err="1"/>
              <a:t>Vant</a:t>
            </a:r>
            <a:r>
              <a:rPr lang="en-US" dirty="0"/>
              <a:t>-Hull,  Brian</a:t>
            </a:r>
          </a:p>
          <a:p>
            <a:r>
              <a:rPr lang="de-DE" dirty="0"/>
              <a:t>Wesloh, </a:t>
            </a:r>
            <a:r>
              <a:rPr lang="de-DE" dirty="0" smtClean="0"/>
              <a:t>Daniel</a:t>
            </a:r>
            <a:endParaRPr lang="en-US" dirty="0"/>
          </a:p>
        </p:txBody>
      </p:sp>
      <p:sp>
        <p:nvSpPr>
          <p:cNvPr id="5" name="Date Placeholder 4"/>
          <p:cNvSpPr>
            <a:spLocks noGrp="1"/>
          </p:cNvSpPr>
          <p:nvPr>
            <p:ph type="dt" sz="half" idx="10"/>
          </p:nvPr>
        </p:nvSpPr>
        <p:spPr/>
        <p:txBody>
          <a:bodyPr/>
          <a:lstStyle/>
          <a:p>
            <a:r>
              <a:rPr lang="en-US" smtClean="0"/>
              <a:t>4-8 January 2015</a:t>
            </a:r>
            <a:endParaRPr lang="en-US"/>
          </a:p>
        </p:txBody>
      </p:sp>
      <p:sp>
        <p:nvSpPr>
          <p:cNvPr id="6" name="Footer Placeholder 5"/>
          <p:cNvSpPr>
            <a:spLocks noGrp="1"/>
          </p:cNvSpPr>
          <p:nvPr>
            <p:ph type="ftr" sz="quarter" idx="11"/>
          </p:nvPr>
        </p:nvSpPr>
        <p:spPr/>
        <p:txBody>
          <a:bodyPr/>
          <a:lstStyle/>
          <a:p>
            <a:r>
              <a:rPr lang="en-US" smtClean="0"/>
              <a:t>95th AMS Annual Meeting - Phoenix, AZ</a:t>
            </a:r>
            <a:endParaRPr lang="en-US"/>
          </a:p>
        </p:txBody>
      </p:sp>
      <p:sp>
        <p:nvSpPr>
          <p:cNvPr id="7" name="Slide Number Placeholder 6"/>
          <p:cNvSpPr>
            <a:spLocks noGrp="1"/>
          </p:cNvSpPr>
          <p:nvPr>
            <p:ph type="sldNum" sz="quarter" idx="12"/>
          </p:nvPr>
        </p:nvSpPr>
        <p:spPr/>
        <p:txBody>
          <a:bodyPr/>
          <a:lstStyle/>
          <a:p>
            <a:fld id="{09B8BF32-6F5A-422F-A146-B65F2B98D5BA}" type="slidenum">
              <a:rPr lang="en-US" smtClean="0"/>
              <a:pPr/>
              <a:t>61</a:t>
            </a:fld>
            <a:endParaRPr lang="en-US"/>
          </a:p>
        </p:txBody>
      </p:sp>
    </p:spTree>
    <p:extLst>
      <p:ext uri="{BB962C8B-B14F-4D97-AF65-F5344CB8AC3E}">
        <p14:creationId xmlns:p14="http://schemas.microsoft.com/office/powerpoint/2010/main" val="28037102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0" y="685800"/>
            <a:ext cx="9144000" cy="838200"/>
          </a:xfrm>
          <a:ln/>
        </p:spPr>
        <p:txBody>
          <a:bodyPr>
            <a:normAutofit fontScale="90000"/>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2200" dirty="0"/>
              <a:t>Toolbox for Evaluating Ensembles Using an Information Gain Measure</a:t>
            </a:r>
            <a:r>
              <a:rPr lang="en-US" altLang="en-US" sz="3200" dirty="0"/>
              <a:t/>
            </a:r>
            <a:br>
              <a:rPr lang="en-US" altLang="en-US" sz="3200" dirty="0"/>
            </a:br>
            <a:r>
              <a:rPr lang="en-US" altLang="en-US" sz="1500" dirty="0"/>
              <a:t>Hannah </a:t>
            </a:r>
            <a:r>
              <a:rPr lang="en-US" altLang="en-US" sz="1500" dirty="0" err="1"/>
              <a:t>Aizenman</a:t>
            </a:r>
            <a:r>
              <a:rPr lang="en-US" altLang="en-US" sz="1500" dirty="0"/>
              <a:t>, Michael </a:t>
            </a:r>
            <a:r>
              <a:rPr lang="en-US" altLang="en-US" sz="1500" dirty="0" err="1"/>
              <a:t>Grossberg</a:t>
            </a:r>
            <a:r>
              <a:rPr lang="en-US" altLang="en-US" sz="1500" dirty="0"/>
              <a:t>, Irina Gladkova, </a:t>
            </a:r>
            <a:r>
              <a:rPr lang="en-US" altLang="en-US" sz="1500" dirty="0" err="1"/>
              <a:t>Nir</a:t>
            </a:r>
            <a:r>
              <a:rPr lang="en-US" altLang="en-US" sz="1500" dirty="0"/>
              <a:t> </a:t>
            </a:r>
            <a:r>
              <a:rPr lang="en-US" altLang="en-US" sz="1500" dirty="0" err="1"/>
              <a:t>Krakauer</a:t>
            </a:r>
            <a:r>
              <a:rPr lang="en-US" altLang="en-US" sz="1500" dirty="0"/>
              <a:t>, CREST/City College of New York</a:t>
            </a:r>
            <a:br>
              <a:rPr lang="en-US" altLang="en-US" sz="1500" dirty="0"/>
            </a:br>
            <a:endParaRPr lang="en-US" altLang="en-US" sz="1500" dirty="0"/>
          </a:p>
        </p:txBody>
      </p:sp>
      <p:sp>
        <p:nvSpPr>
          <p:cNvPr id="3074" name="Rectangle 2"/>
          <p:cNvSpPr>
            <a:spLocks noGrp="1" noChangeArrowheads="1"/>
          </p:cNvSpPr>
          <p:nvPr>
            <p:ph type="body" idx="1"/>
          </p:nvPr>
        </p:nvSpPr>
        <p:spPr>
          <a:xfrm>
            <a:off x="152400" y="1874838"/>
            <a:ext cx="4343400" cy="4525962"/>
          </a:xfrm>
          <a:ln/>
        </p:spPr>
        <p:txBody>
          <a:bodyPr/>
          <a:lstStyle/>
          <a:p>
            <a:pPr indent="-341313">
              <a:lnSpc>
                <a:spcPct val="100000"/>
              </a:lnSpc>
              <a:buSzPct val="45000"/>
              <a:buFont typeface="Arial" panose="020B0604020202020204" pitchFamily="34" charset="0"/>
              <a:buChar char="•"/>
              <a:tabLst>
                <a:tab pos="723900" algn="l"/>
                <a:tab pos="1447800" algn="l"/>
                <a:tab pos="2171700" algn="l"/>
                <a:tab pos="2895600" algn="l"/>
                <a:tab pos="3619500" algn="l"/>
                <a:tab pos="4343400" algn="l"/>
              </a:tabLst>
            </a:pPr>
            <a:r>
              <a:rPr lang="en-US" altLang="en-US" sz="2200"/>
              <a:t>Climatology variation is a good proxy for model uncertainty</a:t>
            </a:r>
          </a:p>
          <a:p>
            <a:pPr indent="-341313">
              <a:lnSpc>
                <a:spcPct val="100000"/>
              </a:lnSpc>
              <a:buSzPct val="45000"/>
              <a:buFont typeface="Arial" panose="020B0604020202020204" pitchFamily="34" charset="0"/>
              <a:buChar char="•"/>
              <a:tabLst>
                <a:tab pos="723900" algn="l"/>
                <a:tab pos="1447800" algn="l"/>
                <a:tab pos="2171700" algn="l"/>
                <a:tab pos="2895600" algn="l"/>
                <a:tab pos="3619500" algn="l"/>
                <a:tab pos="4343400" algn="l"/>
              </a:tabLst>
            </a:pPr>
            <a:r>
              <a:rPr lang="en-US" altLang="en-US" sz="2200"/>
              <a:t>Combining forecasts and climatology in predictive model improves skill </a:t>
            </a:r>
          </a:p>
          <a:p>
            <a:pPr indent="-341313">
              <a:lnSpc>
                <a:spcPct val="100000"/>
              </a:lnSpc>
              <a:buSzPct val="45000"/>
              <a:buFont typeface="Arial" panose="020B0604020202020204" pitchFamily="34" charset="0"/>
              <a:buChar char="•"/>
              <a:tabLst>
                <a:tab pos="723900" algn="l"/>
                <a:tab pos="1447800" algn="l"/>
                <a:tab pos="2171700" algn="l"/>
                <a:tab pos="2895600" algn="l"/>
                <a:tab pos="3619500" algn="l"/>
                <a:tab pos="4343400" algn="l"/>
              </a:tabLst>
            </a:pPr>
            <a:r>
              <a:rPr lang="en-US" altLang="en-US" sz="2200"/>
              <a:t>Further improve skill on land by incorporating trends:</a:t>
            </a:r>
          </a:p>
          <a:p>
            <a:pPr marL="863600" lvl="1" indent="-323850">
              <a:lnSpc>
                <a:spcPct val="100000"/>
              </a:lnSpc>
              <a:buSzPct val="75000"/>
              <a:buFont typeface="Symbol" panose="05050102010706020507" pitchFamily="18" charset="2"/>
              <a:buChar char=""/>
              <a:tabLst>
                <a:tab pos="723900" algn="l"/>
                <a:tab pos="1447800" algn="l"/>
                <a:tab pos="2171700" algn="l"/>
                <a:tab pos="2895600" algn="l"/>
                <a:tab pos="3619500" algn="l"/>
                <a:tab pos="4343400" algn="l"/>
              </a:tabLst>
            </a:pPr>
            <a:r>
              <a:rPr lang="en-US" altLang="en-US" sz="2200"/>
              <a:t>Add new observation to training set (online)</a:t>
            </a:r>
          </a:p>
          <a:p>
            <a:pPr marL="863600" lvl="1" indent="-323850">
              <a:lnSpc>
                <a:spcPct val="100000"/>
              </a:lnSpc>
              <a:buSzPct val="75000"/>
              <a:buFont typeface="Symbol" panose="05050102010706020507" pitchFamily="18" charset="2"/>
              <a:buChar char=""/>
              <a:tabLst>
                <a:tab pos="723900" algn="l"/>
                <a:tab pos="1447800" algn="l"/>
                <a:tab pos="2171700" algn="l"/>
                <a:tab pos="2895600" algn="l"/>
                <a:tab pos="3619500" algn="l"/>
                <a:tab pos="4343400" algn="l"/>
              </a:tabLst>
            </a:pPr>
            <a:r>
              <a:rPr lang="en-US" altLang="en-US" sz="2200"/>
              <a:t>computing climatology using exponential moving average </a:t>
            </a:r>
          </a:p>
        </p:txBody>
      </p:sp>
      <p:sp>
        <p:nvSpPr>
          <p:cNvPr id="3075" name="Text Box 3"/>
          <p:cNvSpPr txBox="1">
            <a:spLocks noChangeArrowheads="1"/>
          </p:cNvSpPr>
          <p:nvPr/>
        </p:nvSpPr>
        <p:spPr bwMode="auto">
          <a:xfrm>
            <a:off x="0" y="6492875"/>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en-US" altLang="en-US">
                <a:latin typeface="Calibri" panose="020F0502020204030204" pitchFamily="34" charset="0"/>
                <a:cs typeface="Arial Unicode MS" panose="020B0604020202020204" pitchFamily="34" charset="-128"/>
              </a:rPr>
              <a:t>4-8 January 2015</a:t>
            </a:r>
          </a:p>
        </p:txBody>
      </p:sp>
      <p:sp>
        <p:nvSpPr>
          <p:cNvPr id="3076" name="Text Box 4"/>
          <p:cNvSpPr txBox="1">
            <a:spLocks noChangeArrowheads="1"/>
          </p:cNvSpPr>
          <p:nvPr/>
        </p:nvSpPr>
        <p:spPr bwMode="auto">
          <a:xfrm>
            <a:off x="3124200" y="6492875"/>
            <a:ext cx="2895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en-US" altLang="en-US">
                <a:latin typeface="Calibri" panose="020F0502020204030204" pitchFamily="34" charset="0"/>
                <a:cs typeface="Arial Unicode MS" panose="020B0604020202020204" pitchFamily="34" charset="-128"/>
              </a:rPr>
              <a:t>95th AMS Annual Meeting - Phoenix, AZ</a:t>
            </a:r>
          </a:p>
        </p:txBody>
      </p:sp>
      <p:sp>
        <p:nvSpPr>
          <p:cNvPr id="3077" name="Text Box 5"/>
          <p:cNvSpPr txBox="1">
            <a:spLocks noChangeArrowheads="1"/>
          </p:cNvSpPr>
          <p:nvPr/>
        </p:nvSpPr>
        <p:spPr bwMode="auto">
          <a:xfrm>
            <a:off x="8077200" y="6492875"/>
            <a:ext cx="10795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Lst>
              <a:defRPr>
                <a:solidFill>
                  <a:srgbClr val="000000"/>
                </a:solidFill>
                <a:latin typeface="Arial" panose="020B0604020202020204" pitchFamily="34" charset="0"/>
                <a:ea typeface="Microsoft YaHei" panose="020B0503020204020204" pitchFamily="34" charset="-122"/>
              </a:defRPr>
            </a:lvl1pPr>
            <a:lvl2pPr>
              <a:tabLst>
                <a:tab pos="723900" algn="l"/>
              </a:tabLst>
              <a:defRPr>
                <a:solidFill>
                  <a:srgbClr val="000000"/>
                </a:solidFill>
                <a:latin typeface="Arial" panose="020B0604020202020204" pitchFamily="34" charset="0"/>
                <a:ea typeface="Microsoft YaHei" panose="020B0503020204020204" pitchFamily="34" charset="-122"/>
              </a:defRPr>
            </a:lvl2pPr>
            <a:lvl3pPr>
              <a:tabLst>
                <a:tab pos="723900" algn="l"/>
              </a:tabLst>
              <a:defRPr>
                <a:solidFill>
                  <a:srgbClr val="000000"/>
                </a:solidFill>
                <a:latin typeface="Arial" panose="020B0604020202020204" pitchFamily="34" charset="0"/>
                <a:ea typeface="Microsoft YaHei" panose="020B0503020204020204" pitchFamily="34" charset="-122"/>
              </a:defRPr>
            </a:lvl3pPr>
            <a:lvl4pPr>
              <a:tabLst>
                <a:tab pos="723900" algn="l"/>
              </a:tabLst>
              <a:defRPr>
                <a:solidFill>
                  <a:srgbClr val="000000"/>
                </a:solidFill>
                <a:latin typeface="Arial" panose="020B0604020202020204" pitchFamily="34" charset="0"/>
                <a:ea typeface="Microsoft YaHei" panose="020B0503020204020204" pitchFamily="34" charset="-122"/>
              </a:defRPr>
            </a:lvl4pPr>
            <a:lvl5pPr>
              <a:tabLst>
                <a:tab pos="723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fld id="{71329699-A967-425D-AEEA-F84D9832E6F9}" type="slidenum">
              <a:rPr lang="en-US" altLang="en-US">
                <a:latin typeface="Calibri" panose="020F0502020204030204" pitchFamily="34" charset="0"/>
                <a:cs typeface="Arial Unicode MS" panose="020B0604020202020204" pitchFamily="34" charset="-128"/>
              </a:rPr>
              <a:pPr hangingPunct="1">
                <a:lnSpc>
                  <a:spcPct val="100000"/>
                </a:lnSpc>
              </a:pPr>
              <a:t>62</a:t>
            </a:fld>
            <a:endParaRPr lang="en-US" altLang="en-US">
              <a:latin typeface="Calibri" panose="020F0502020204030204" pitchFamily="34" charset="0"/>
              <a:cs typeface="Arial Unicode MS" panose="020B0604020202020204" pitchFamily="34" charset="-128"/>
            </a:endParaRPr>
          </a:p>
        </p:txBody>
      </p:sp>
      <p:sp>
        <p:nvSpPr>
          <p:cNvPr id="3078" name="Rectangle 6"/>
          <p:cNvSpPr>
            <a:spLocks noChangeArrowheads="1"/>
          </p:cNvSpPr>
          <p:nvPr/>
        </p:nvSpPr>
        <p:spPr bwMode="auto">
          <a:xfrm>
            <a:off x="1270000" y="1371600"/>
            <a:ext cx="660082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en-US" altLang="en-US">
                <a:latin typeface="Calibri" panose="020F0502020204030204" pitchFamily="34" charset="0"/>
              </a:rPr>
              <a:t>Fifth Symposium on Advances in Modeling and Analysis Using Python</a:t>
            </a:r>
          </a:p>
        </p:txBody>
      </p:sp>
      <p:pic>
        <p:nvPicPr>
          <p:cNvPr id="307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7925" y="1920875"/>
            <a:ext cx="3657600" cy="2120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80"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4352925"/>
            <a:ext cx="3657600" cy="1774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001213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2"/>
          <p:cNvPicPr>
            <a:picLocks noChangeAspect="1" noChangeArrowheads="1"/>
          </p:cNvPicPr>
          <p:nvPr/>
        </p:nvPicPr>
        <p:blipFill>
          <a:blip r:embed="rId3" cstate="print"/>
          <a:srcRect/>
          <a:stretch>
            <a:fillRect/>
          </a:stretch>
        </p:blipFill>
        <p:spPr bwMode="auto">
          <a:xfrm>
            <a:off x="0" y="0"/>
            <a:ext cx="9144000" cy="5291871"/>
          </a:xfrm>
          <a:prstGeom prst="rect">
            <a:avLst/>
          </a:prstGeom>
          <a:noFill/>
          <a:ln w="9525">
            <a:noFill/>
            <a:miter lim="800000"/>
            <a:headEnd/>
            <a:tailEnd/>
          </a:ln>
        </p:spPr>
      </p:pic>
      <p:sp>
        <p:nvSpPr>
          <p:cNvPr id="53" name="Rectangle 52"/>
          <p:cNvSpPr/>
          <p:nvPr/>
        </p:nvSpPr>
        <p:spPr>
          <a:xfrm>
            <a:off x="6337300" y="719980"/>
            <a:ext cx="2889250" cy="1222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6774" tIns="13387" rIns="26774" bIns="13387" anchor="ctr"/>
          <a:lstStyle/>
          <a:p>
            <a:pPr algn="just"/>
            <a:endParaRPr lang="en-US" sz="700" dirty="0">
              <a:solidFill>
                <a:schemeClr val="tx1"/>
              </a:solidFill>
            </a:endParaRPr>
          </a:p>
        </p:txBody>
      </p:sp>
      <p:pic>
        <p:nvPicPr>
          <p:cNvPr id="81" name="Picture 8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0983" y="474330"/>
            <a:ext cx="530290" cy="491299"/>
          </a:xfrm>
          <a:prstGeom prst="rect">
            <a:avLst/>
          </a:prstGeom>
        </p:spPr>
      </p:pic>
      <p:sp>
        <p:nvSpPr>
          <p:cNvPr id="79" name="Rectangle 78"/>
          <p:cNvSpPr/>
          <p:nvPr/>
        </p:nvSpPr>
        <p:spPr>
          <a:xfrm>
            <a:off x="-61493" y="487445"/>
            <a:ext cx="9144000" cy="198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6774" tIns="13387" rIns="26774" bIns="13387" anchor="ctr"/>
          <a:lstStyle/>
          <a:p>
            <a:pPr algn="ctr"/>
            <a:r>
              <a:rPr lang="en-US" b="1" dirty="0">
                <a:solidFill>
                  <a:schemeClr val="tx1"/>
                </a:solidFill>
                <a:latin typeface="+mj-lt"/>
              </a:rPr>
              <a:t>Concurrent Multi-Instrumental Observations Of The Atmospheric Boundary Layer</a:t>
            </a:r>
          </a:p>
        </p:txBody>
      </p:sp>
      <p:sp>
        <p:nvSpPr>
          <p:cNvPr id="107" name="Rectangle 106"/>
          <p:cNvSpPr/>
          <p:nvPr/>
        </p:nvSpPr>
        <p:spPr>
          <a:xfrm>
            <a:off x="5105400" y="5893108"/>
            <a:ext cx="3959587" cy="58389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6774" tIns="13387" rIns="26774" bIns="13387" anchor="ctr"/>
          <a:lstStyle/>
          <a:p>
            <a:pPr defTabSz="1009766">
              <a:defRPr/>
            </a:pPr>
            <a:r>
              <a:rPr lang="en-US" sz="600" b="1" dirty="0">
                <a:solidFill>
                  <a:schemeClr val="tx1"/>
                </a:solidFill>
                <a:latin typeface="Arial" pitchFamily="34" charset="0"/>
                <a:cs typeface="Arial" pitchFamily="34" charset="0"/>
              </a:rPr>
              <a:t>ACKNOWLEDGEMENTS</a:t>
            </a:r>
          </a:p>
          <a:p>
            <a:pPr algn="just" defTabSz="1009766">
              <a:defRPr/>
            </a:pPr>
            <a:r>
              <a:rPr lang="en-US" sz="400" dirty="0">
                <a:solidFill>
                  <a:schemeClr val="tx1"/>
                </a:solidFill>
              </a:rPr>
              <a:t>1-This project was made possible by the Research Experiences for Undergraduates in Satellite and Ground-Based Remote Sensing at CREST_2 program funded by the National Science Foundation under grant AGS-1062934. Its contents are solely the responsibility of the award recipient and do not necessarily represent the official views of the National Science Foundation.</a:t>
            </a:r>
          </a:p>
          <a:p>
            <a:pPr algn="just" defTabSz="1009766">
              <a:defRPr/>
            </a:pPr>
            <a:r>
              <a:rPr lang="en-US" sz="400" dirty="0">
                <a:solidFill>
                  <a:schemeClr val="tx1"/>
                </a:solidFill>
              </a:rPr>
              <a:t>2-This research is supported by the National Science Foundation's Research Experiences for Undergraduates (NSF REU) Grant No. AGS-1062934 under the leadership of Dr. Reginald Blake, Dr. Janet </a:t>
            </a:r>
            <a:r>
              <a:rPr lang="en-US" sz="400" dirty="0" err="1">
                <a:solidFill>
                  <a:schemeClr val="tx1"/>
                </a:solidFill>
              </a:rPr>
              <a:t>Liou</a:t>
            </a:r>
            <a:r>
              <a:rPr lang="en-US" sz="400" dirty="0">
                <a:solidFill>
                  <a:schemeClr val="tx1"/>
                </a:solidFill>
              </a:rPr>
              <a:t>-Mark, Mr. </a:t>
            </a:r>
            <a:r>
              <a:rPr lang="en-US" sz="400" dirty="0" err="1">
                <a:solidFill>
                  <a:schemeClr val="tx1"/>
                </a:solidFill>
              </a:rPr>
              <a:t>Chinedu</a:t>
            </a:r>
            <a:r>
              <a:rPr lang="en-US" sz="400" dirty="0">
                <a:solidFill>
                  <a:schemeClr val="tx1"/>
                </a:solidFill>
              </a:rPr>
              <a:t> </a:t>
            </a:r>
            <a:r>
              <a:rPr lang="en-US" sz="400" dirty="0" err="1">
                <a:solidFill>
                  <a:schemeClr val="tx1"/>
                </a:solidFill>
              </a:rPr>
              <a:t>Chukuigwe</a:t>
            </a:r>
            <a:r>
              <a:rPr lang="en-US" sz="400" dirty="0">
                <a:solidFill>
                  <a:schemeClr val="tx1"/>
                </a:solidFill>
              </a:rPr>
              <a:t>.</a:t>
            </a:r>
          </a:p>
          <a:p>
            <a:pPr algn="just" defTabSz="1009766">
              <a:defRPr/>
            </a:pPr>
            <a:r>
              <a:rPr lang="en-US" sz="400" dirty="0">
                <a:solidFill>
                  <a:schemeClr val="tx1"/>
                </a:solidFill>
              </a:rPr>
              <a:t>3- The National Oceanic and Atmospheric Administration – Cooperative Remote Sensing Science and Technology Center (NOAA-CREST) for supporting this project. NOAA CREST -  Cooperative Agreement No:  NA11SEC4810004.</a:t>
            </a:r>
          </a:p>
          <a:p>
            <a:pPr algn="just" defTabSz="1009766">
              <a:defRPr/>
            </a:pPr>
            <a:r>
              <a:rPr lang="en-US" sz="400" dirty="0">
                <a:solidFill>
                  <a:schemeClr val="tx1"/>
                </a:solidFill>
              </a:rPr>
              <a:t>4- The Consortium for Climate Risk in the Urban Northeast (CCRUN), Research Experience for Undergraduates (REU).</a:t>
            </a:r>
          </a:p>
          <a:p>
            <a:pPr algn="just" defTabSz="1009766">
              <a:defRPr/>
            </a:pPr>
            <a:r>
              <a:rPr lang="en-US" sz="400" dirty="0">
                <a:solidFill>
                  <a:schemeClr val="tx1"/>
                </a:solidFill>
              </a:rPr>
              <a:t>5- My irreplaceable mentors for their infinite patience and bottom-less wisdom for the duration of my research under their indelible guidance. </a:t>
            </a:r>
          </a:p>
        </p:txBody>
      </p:sp>
      <p:sp>
        <p:nvSpPr>
          <p:cNvPr id="111" name="Rectangle 110"/>
          <p:cNvSpPr/>
          <p:nvPr/>
        </p:nvSpPr>
        <p:spPr>
          <a:xfrm>
            <a:off x="5120956" y="6523701"/>
            <a:ext cx="4149973" cy="344409"/>
          </a:xfrm>
          <a:prstGeom prst="rect">
            <a:avLst/>
          </a:prstGeom>
        </p:spPr>
        <p:txBody>
          <a:bodyPr wrap="square" lIns="21037" tIns="10519" rIns="21037" bIns="10519">
            <a:spAutoFit/>
          </a:bodyPr>
          <a:lstStyle/>
          <a:p>
            <a:r>
              <a:rPr lang="en-US" sz="600" b="1" dirty="0">
                <a:latin typeface="Arial" pitchFamily="34" charset="0"/>
                <a:cs typeface="Arial" pitchFamily="34" charset="0"/>
              </a:rPr>
              <a:t>REFERENCES</a:t>
            </a:r>
          </a:p>
          <a:p>
            <a:r>
              <a:rPr lang="en-US" sz="400" dirty="0"/>
              <a:t>Dr. David Santoro, “Development of an Eye Safe Coherent Doppler Wind </a:t>
            </a:r>
            <a:r>
              <a:rPr lang="en-US" sz="400" dirty="0" err="1"/>
              <a:t>Lidar</a:t>
            </a:r>
            <a:r>
              <a:rPr lang="en-US" sz="400" dirty="0"/>
              <a:t> System” PhD Thesis 2012, City College of New York</a:t>
            </a:r>
          </a:p>
          <a:p>
            <a:r>
              <a:rPr lang="en-US" sz="400" dirty="0" err="1"/>
              <a:t>Sameh</a:t>
            </a:r>
            <a:r>
              <a:rPr lang="en-US" sz="400" dirty="0"/>
              <a:t> </a:t>
            </a:r>
            <a:r>
              <a:rPr lang="en-US" sz="400" dirty="0" err="1"/>
              <a:t>Abdelazim</a:t>
            </a:r>
            <a:r>
              <a:rPr lang="en-US" sz="400" dirty="0"/>
              <a:t>, “Analysis and Implementation of Signal Processing Strategies for a 3-D Doppler </a:t>
            </a:r>
            <a:r>
              <a:rPr lang="en-US" sz="400" dirty="0" err="1"/>
              <a:t>Lidar</a:t>
            </a:r>
            <a:r>
              <a:rPr lang="en-US" sz="400" dirty="0"/>
              <a:t> Wind Profiler”, PhD Thesis 2012, City College of New York</a:t>
            </a:r>
          </a:p>
          <a:p>
            <a:endParaRPr lang="en-US" sz="700" dirty="0"/>
          </a:p>
        </p:txBody>
      </p:sp>
      <p:grpSp>
        <p:nvGrpSpPr>
          <p:cNvPr id="16" name="Group 15"/>
          <p:cNvGrpSpPr/>
          <p:nvPr/>
        </p:nvGrpSpPr>
        <p:grpSpPr>
          <a:xfrm>
            <a:off x="53044" y="750064"/>
            <a:ext cx="2777562" cy="1592807"/>
            <a:chOff x="250672" y="3229055"/>
            <a:chExt cx="12176404" cy="6892004"/>
          </a:xfrm>
        </p:grpSpPr>
        <p:sp>
          <p:nvSpPr>
            <p:cNvPr id="3" name="TextBox 2"/>
            <p:cNvSpPr txBox="1"/>
            <p:nvPr/>
          </p:nvSpPr>
          <p:spPr>
            <a:xfrm>
              <a:off x="250672" y="3229055"/>
              <a:ext cx="2271231" cy="799041"/>
            </a:xfrm>
            <a:prstGeom prst="rect">
              <a:avLst/>
            </a:prstGeom>
            <a:noFill/>
          </p:spPr>
          <p:txBody>
            <a:bodyPr wrap="none" rtlCol="0">
              <a:spAutoFit/>
            </a:bodyPr>
            <a:lstStyle/>
            <a:p>
              <a:r>
                <a:rPr lang="en-US" sz="600" b="1" dirty="0"/>
                <a:t>ABSTRACT</a:t>
              </a:r>
            </a:p>
          </p:txBody>
        </p:sp>
        <p:sp>
          <p:nvSpPr>
            <p:cNvPr id="4" name="TextBox 3"/>
            <p:cNvSpPr txBox="1"/>
            <p:nvPr/>
          </p:nvSpPr>
          <p:spPr>
            <a:xfrm>
              <a:off x="250672" y="3728727"/>
              <a:ext cx="12176404" cy="6392332"/>
            </a:xfrm>
            <a:prstGeom prst="rect">
              <a:avLst/>
            </a:prstGeom>
            <a:noFill/>
          </p:spPr>
          <p:txBody>
            <a:bodyPr wrap="square" rtlCol="0">
              <a:spAutoFit/>
            </a:bodyPr>
            <a:lstStyle/>
            <a:p>
              <a:r>
                <a:rPr lang="en-US" sz="600" dirty="0"/>
                <a:t>A mobile Coherent Doppler LIDAR (CDL) system has been developed to measure the vertical wind speed and backscatter signal intensity at distinct heights. The CDL detects line-of-sight field measurements of backscattered atmospheric signals enabling wind to be characterized in time and space, thus providing a representation of the turbulent atmospheric conditions. This </a:t>
              </a:r>
              <a:r>
                <a:rPr lang="en-US" sz="600" dirty="0" err="1"/>
                <a:t>lidar</a:t>
              </a:r>
              <a:r>
                <a:rPr lang="en-US" sz="600" dirty="0"/>
                <a:t> technology was utilized to observe meteorological events simultaneously with a separate 1μm Direct Detection LIDAR (DDL) and Microwave Radiometer (MWR). By coordinating multi-instrumental observations of a common weather event, the retrieved profiles of vertical wind speeds, cloud cover heights, relative humidity, and atmospheric temperature can be combined to provide synergistic knowledge about the dynamic temporal evolutions of the Atmospheric Boundary Layer (ABL). It is shown that the measurements for a vertical profile from 100m to 2500m on October 31</a:t>
              </a:r>
              <a:r>
                <a:rPr lang="en-US" sz="600" baseline="30000" dirty="0"/>
                <a:t>st</a:t>
              </a:r>
              <a:r>
                <a:rPr lang="en-US" sz="600" dirty="0"/>
                <a:t>, 2014, as observed by the CDL, agrees with the phenomena observed by the MWR and DDL, while also providing additional information undetected by the latter two instruments.</a:t>
              </a:r>
            </a:p>
          </p:txBody>
        </p:sp>
      </p:grpSp>
      <p:sp>
        <p:nvSpPr>
          <p:cNvPr id="11" name="TextBox 10"/>
          <p:cNvSpPr txBox="1"/>
          <p:nvPr/>
        </p:nvSpPr>
        <p:spPr>
          <a:xfrm>
            <a:off x="1377507" y="685665"/>
            <a:ext cx="5871898" cy="225703"/>
          </a:xfrm>
          <a:prstGeom prst="rect">
            <a:avLst/>
          </a:prstGeom>
          <a:noFill/>
        </p:spPr>
        <p:txBody>
          <a:bodyPr wrap="square" lIns="21037" tIns="0" rIns="21037" bIns="0" rtlCol="0">
            <a:spAutoFit/>
          </a:bodyPr>
          <a:lstStyle/>
          <a:p>
            <a:pPr algn="ctr"/>
            <a:r>
              <a:rPr lang="en-US" sz="800" b="1" dirty="0"/>
              <a:t>Raymond Bishir</a:t>
            </a:r>
            <a:r>
              <a:rPr lang="en-US" sz="800" b="1" baseline="30000" dirty="0"/>
              <a:t>1</a:t>
            </a:r>
            <a:r>
              <a:rPr lang="en-US" sz="800" b="1" dirty="0"/>
              <a:t>, Ivan Valerio</a:t>
            </a:r>
            <a:r>
              <a:rPr lang="en-US" sz="800" b="1" baseline="30000" dirty="0"/>
              <a:t>1</a:t>
            </a:r>
            <a:r>
              <a:rPr lang="en-US" sz="800" b="1" dirty="0"/>
              <a:t>, Dr. Mark Arend</a:t>
            </a:r>
            <a:r>
              <a:rPr lang="en-US" sz="800" b="1" baseline="30000" dirty="0"/>
              <a:t>2</a:t>
            </a:r>
            <a:r>
              <a:rPr lang="en-US" sz="800" b="1" dirty="0"/>
              <a:t>,  Stephen Neufeld</a:t>
            </a:r>
            <a:r>
              <a:rPr lang="en-US" sz="800" b="1" baseline="30000" dirty="0"/>
              <a:t>1</a:t>
            </a:r>
            <a:r>
              <a:rPr lang="en-US" sz="800" b="1" dirty="0"/>
              <a:t>,  David Melecio-Vazquez</a:t>
            </a:r>
            <a:r>
              <a:rPr lang="en-US" sz="800" b="1" baseline="30000" dirty="0"/>
              <a:t>1</a:t>
            </a:r>
          </a:p>
          <a:p>
            <a:pPr algn="ctr"/>
            <a:endParaRPr lang="en-US" sz="400" b="1" baseline="30000" dirty="0"/>
          </a:p>
          <a:p>
            <a:pPr algn="ctr"/>
            <a:r>
              <a:rPr lang="en-US" sz="400" b="1" baseline="30000" dirty="0"/>
              <a:t>1</a:t>
            </a:r>
            <a:r>
              <a:rPr lang="en-US" sz="400" b="1" dirty="0"/>
              <a:t>The City College of New York, </a:t>
            </a:r>
            <a:r>
              <a:rPr lang="en-US" sz="400" b="1" baseline="30000" dirty="0"/>
              <a:t>2</a:t>
            </a:r>
            <a:r>
              <a:rPr lang="en-US" sz="400" b="1" dirty="0"/>
              <a:t>NOAA CREST / Optical Remote Sensing Lab</a:t>
            </a:r>
          </a:p>
        </p:txBody>
      </p:sp>
      <p:sp>
        <p:nvSpPr>
          <p:cNvPr id="35" name="TextBox 34"/>
          <p:cNvSpPr txBox="1"/>
          <p:nvPr/>
        </p:nvSpPr>
        <p:spPr>
          <a:xfrm>
            <a:off x="553999" y="3026600"/>
            <a:ext cx="529798" cy="82799"/>
          </a:xfrm>
          <a:prstGeom prst="rect">
            <a:avLst/>
          </a:prstGeom>
          <a:noFill/>
        </p:spPr>
        <p:txBody>
          <a:bodyPr wrap="none" lIns="21037" tIns="10519" rIns="21037" bIns="10519" rtlCol="0">
            <a:spAutoFit/>
          </a:bodyPr>
          <a:lstStyle/>
          <a:p>
            <a:r>
              <a:rPr lang="en-US" sz="400" dirty="0"/>
              <a:t>Microwave Radiometer</a:t>
            </a:r>
          </a:p>
        </p:txBody>
      </p:sp>
      <p:cxnSp>
        <p:nvCxnSpPr>
          <p:cNvPr id="30" name="Straight Arrow Connector 29"/>
          <p:cNvCxnSpPr>
            <a:stCxn id="33" idx="2"/>
          </p:cNvCxnSpPr>
          <p:nvPr/>
        </p:nvCxnSpPr>
        <p:spPr>
          <a:xfrm>
            <a:off x="622952" y="3580861"/>
            <a:ext cx="0" cy="49773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rot="5400000" flipH="1" flipV="1">
            <a:off x="697261" y="5214431"/>
            <a:ext cx="229387" cy="3024"/>
          </a:xfrm>
          <a:prstGeom prst="bentConnector3">
            <a:avLst>
              <a:gd name="adj1" fmla="val 50000"/>
            </a:avLst>
          </a:prstGeom>
          <a:ln w="635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60" name="Straight Arrow Connector 59"/>
          <p:cNvCxnSpPr/>
          <p:nvPr/>
        </p:nvCxnSpPr>
        <p:spPr>
          <a:xfrm rot="5400000">
            <a:off x="2707458" y="3851266"/>
            <a:ext cx="292447" cy="162219"/>
          </a:xfrm>
          <a:prstGeom prst="bentConnector3">
            <a:avLst>
              <a:gd name="adj1" fmla="val 50000"/>
            </a:avLst>
          </a:prstGeom>
          <a:ln w="63500">
            <a:solidFill>
              <a:schemeClr val="accent3"/>
            </a:solidFill>
            <a:tailEnd type="triangle"/>
          </a:ln>
        </p:spPr>
        <p:style>
          <a:lnRef idx="3">
            <a:schemeClr val="accent6"/>
          </a:lnRef>
          <a:fillRef idx="0">
            <a:schemeClr val="accent6"/>
          </a:fillRef>
          <a:effectRef idx="2">
            <a:schemeClr val="accent6"/>
          </a:effectRef>
          <a:fontRef idx="minor">
            <a:schemeClr val="tx1"/>
          </a:fontRef>
        </p:style>
      </p:cxnSp>
      <p:sp>
        <p:nvSpPr>
          <p:cNvPr id="205" name="Rectangle 204"/>
          <p:cNvSpPr/>
          <p:nvPr/>
        </p:nvSpPr>
        <p:spPr>
          <a:xfrm>
            <a:off x="53044" y="2430033"/>
            <a:ext cx="1571284" cy="119368"/>
          </a:xfrm>
          <a:prstGeom prst="rect">
            <a:avLst/>
          </a:prstGeom>
          <a:ln w="25400">
            <a:noFill/>
          </a:ln>
        </p:spPr>
        <p:txBody>
          <a:bodyPr wrap="square" lIns="26774" tIns="13387" rIns="26774" bIns="13387">
            <a:spAutoFit/>
          </a:bodyPr>
          <a:lstStyle/>
          <a:p>
            <a:r>
              <a:rPr lang="en-US" sz="600" b="1" dirty="0">
                <a:latin typeface="Arial" pitchFamily="34" charset="0"/>
                <a:cs typeface="Arial" pitchFamily="34" charset="0"/>
              </a:rPr>
              <a:t>SYSTEM CONFIGURATION AND METHOD</a:t>
            </a:r>
          </a:p>
        </p:txBody>
      </p:sp>
      <p:grpSp>
        <p:nvGrpSpPr>
          <p:cNvPr id="6" name="Group 5"/>
          <p:cNvGrpSpPr/>
          <p:nvPr/>
        </p:nvGrpSpPr>
        <p:grpSpPr>
          <a:xfrm>
            <a:off x="5746841" y="792755"/>
            <a:ext cx="3397159" cy="1977886"/>
            <a:chOff x="23728352" y="3735815"/>
            <a:chExt cx="13177079" cy="9044520"/>
          </a:xfrm>
        </p:grpSpPr>
        <p:sp>
          <p:nvSpPr>
            <p:cNvPr id="335" name="TextBox 334"/>
            <p:cNvSpPr txBox="1"/>
            <p:nvPr/>
          </p:nvSpPr>
          <p:spPr>
            <a:xfrm>
              <a:off x="24341967" y="3735815"/>
              <a:ext cx="4764879" cy="844445"/>
            </a:xfrm>
            <a:prstGeom prst="rect">
              <a:avLst/>
            </a:prstGeom>
            <a:noFill/>
          </p:spPr>
          <p:txBody>
            <a:bodyPr wrap="square" rtlCol="0">
              <a:spAutoFit/>
            </a:bodyPr>
            <a:lstStyle/>
            <a:p>
              <a:r>
                <a:rPr lang="en-US" sz="600" b="1" dirty="0"/>
                <a:t>RESULTS AND CONCLUSIONS</a:t>
              </a:r>
            </a:p>
          </p:txBody>
        </p:sp>
        <p:sp>
          <p:nvSpPr>
            <p:cNvPr id="2" name="Rectangle 1"/>
            <p:cNvSpPr/>
            <p:nvPr/>
          </p:nvSpPr>
          <p:spPr>
            <a:xfrm>
              <a:off x="23728352" y="4335893"/>
              <a:ext cx="13177079" cy="8444442"/>
            </a:xfrm>
            <a:prstGeom prst="rect">
              <a:avLst/>
            </a:prstGeom>
            <a:noFill/>
          </p:spPr>
          <p:txBody>
            <a:bodyPr wrap="square" lIns="91440" tIns="45720" rIns="91440" bIns="45720">
              <a:spAutoFit/>
            </a:bodyPr>
            <a:lstStyle/>
            <a:p>
              <a:pPr marL="105187" indent="-105187">
                <a:buFont typeface="Wingdings" charset="2"/>
                <a:buChar char="§"/>
              </a:pPr>
              <a:r>
                <a:rPr lang="en-US" sz="600" dirty="0"/>
                <a:t>The testing of our system occurred between the hours of 11 AM and 3:30 PM, on October 31</a:t>
              </a:r>
              <a:r>
                <a:rPr lang="en-US" sz="600" baseline="30000" dirty="0"/>
                <a:t>st</a:t>
              </a:r>
              <a:r>
                <a:rPr lang="en-US" sz="600" dirty="0"/>
                <a:t>, 2014.</a:t>
              </a:r>
            </a:p>
            <a:p>
              <a:pPr marL="105187" indent="-105187">
                <a:buFont typeface="Wingdings" charset="2"/>
                <a:buChar char="§"/>
              </a:pPr>
              <a:endParaRPr lang="en-US" sz="600" dirty="0"/>
            </a:p>
            <a:p>
              <a:pPr marL="105187" indent="-105187">
                <a:buFont typeface="Wingdings" charset="2"/>
                <a:buChar char="§"/>
              </a:pPr>
              <a:r>
                <a:rPr lang="en-US" sz="600" dirty="0"/>
                <a:t>A consistent picture of the momentum and thermal temporal structure is detected with the </a:t>
              </a:r>
              <a:r>
                <a:rPr lang="en-US" sz="600" dirty="0" err="1"/>
                <a:t>mutli</a:t>
              </a:r>
              <a:r>
                <a:rPr lang="en-US" sz="600" dirty="0"/>
                <a:t>-instrument system in place. Starting the </a:t>
              </a:r>
              <a:r>
                <a:rPr lang="en-US" sz="600" b="1" dirty="0"/>
                <a:t>MWR</a:t>
              </a:r>
              <a:r>
                <a:rPr lang="en-US" sz="600" dirty="0"/>
                <a:t>, the conditions necessary for cloud formation and growth are present in the region near 1500m.</a:t>
              </a:r>
            </a:p>
            <a:p>
              <a:pPr marL="105187" indent="-105187">
                <a:buFont typeface="Wingdings" charset="2"/>
                <a:buChar char="§"/>
              </a:pPr>
              <a:endParaRPr lang="en-US" sz="600" dirty="0"/>
            </a:p>
            <a:p>
              <a:pPr marL="105187" indent="-105187">
                <a:buFont typeface="Wingdings" charset="2"/>
                <a:buChar char="§"/>
              </a:pPr>
              <a:r>
                <a:rPr lang="en-US" sz="600" dirty="0"/>
                <a:t>Relative humidity values remain nearly saturated for the entire time period in question. At the same height, the calculated virtual potential temperature lapse rate (</a:t>
              </a:r>
              <a:r>
                <a:rPr lang="en-US" sz="600" i="1" dirty="0"/>
                <a:t>∂</a:t>
              </a:r>
              <a:r>
                <a:rPr lang="en-US" sz="600" i="1" dirty="0" err="1"/>
                <a:t>θυ</a:t>
              </a:r>
              <a:r>
                <a:rPr lang="en-US" sz="600" i="1" dirty="0"/>
                <a:t>/∂z) </a:t>
              </a:r>
              <a:r>
                <a:rPr lang="en-US" sz="600" dirty="0"/>
                <a:t>shows that the near-neutral conditions, indicative of mixing, keep the thermal conditions as uniform as possible.</a:t>
              </a:r>
            </a:p>
            <a:p>
              <a:pPr marL="105187" indent="-105187">
                <a:buFont typeface="Wingdings" charset="2"/>
                <a:buChar char="§"/>
              </a:pPr>
              <a:endParaRPr lang="en-US" sz="600" dirty="0"/>
            </a:p>
            <a:p>
              <a:pPr marL="105187" indent="-105187">
                <a:buFont typeface="Wingdings" charset="2"/>
                <a:buChar char="§"/>
              </a:pPr>
              <a:r>
                <a:rPr lang="en-US" sz="600" dirty="0"/>
                <a:t>Looking at the results from the </a:t>
              </a:r>
              <a:r>
                <a:rPr lang="en-US" sz="600" b="1" dirty="0"/>
                <a:t>DDL</a:t>
              </a:r>
              <a:r>
                <a:rPr lang="en-US" sz="600" dirty="0"/>
                <a:t>, a high aerosol concentration at a height of ~1500m is seen in all three wavelengths. The presence of these aerosols is key to the formation of clouds. The information about the size of the aerosols at the 1500m level is also given by the DDL.</a:t>
              </a:r>
            </a:p>
            <a:p>
              <a:pPr lvl="0"/>
              <a:endParaRPr lang="en-US" sz="600" dirty="0"/>
            </a:p>
            <a:p>
              <a:pPr marL="105187" indent="-105187">
                <a:buFont typeface="Wingdings" charset="2"/>
                <a:buChar char="§"/>
              </a:pPr>
              <a:r>
                <a:rPr lang="en-US" sz="600" dirty="0"/>
                <a:t>The rising and sinking motions of these aerosols are then observed with the </a:t>
              </a:r>
              <a:r>
                <a:rPr lang="en-US" sz="600" b="1" dirty="0"/>
                <a:t>CDL</a:t>
              </a:r>
              <a:r>
                <a:rPr lang="en-US" sz="600" dirty="0"/>
                <a:t>. Below the 1500m level there is significant rising motion (high values for vertical wind speed is proportional to the low intensity of the backscatter). Once at the 1500m level, high aerosol concentrations are allowed to form due to the low values of the vertical wind speeds.</a:t>
              </a:r>
            </a:p>
          </p:txBody>
        </p:sp>
      </p:grpSp>
      <p:grpSp>
        <p:nvGrpSpPr>
          <p:cNvPr id="1109" name="Group 1108"/>
          <p:cNvGrpSpPr/>
          <p:nvPr/>
        </p:nvGrpSpPr>
        <p:grpSpPr>
          <a:xfrm>
            <a:off x="5093190" y="2485055"/>
            <a:ext cx="3972007" cy="3396548"/>
            <a:chOff x="20823672" y="10589284"/>
            <a:chExt cx="16484650" cy="19506246"/>
          </a:xfrm>
        </p:grpSpPr>
        <p:sp>
          <p:nvSpPr>
            <p:cNvPr id="1108" name="TextBox 1107"/>
            <p:cNvSpPr txBox="1"/>
            <p:nvPr/>
          </p:nvSpPr>
          <p:spPr>
            <a:xfrm>
              <a:off x="20982787" y="11580290"/>
              <a:ext cx="16325535" cy="2121060"/>
            </a:xfrm>
            <a:prstGeom prst="rect">
              <a:avLst/>
            </a:prstGeom>
            <a:solidFill>
              <a:srgbClr val="FF0000">
                <a:alpha val="8000"/>
              </a:srgbClr>
            </a:solidFill>
            <a:ln w="50800">
              <a:solidFill>
                <a:srgbClr val="FF0000"/>
              </a:solidFill>
            </a:ln>
          </p:spPr>
          <p:txBody>
            <a:bodyPr wrap="square" rtlCol="0">
              <a:spAutoFit/>
            </a:bodyPr>
            <a:lstStyle/>
            <a:p>
              <a:endParaRPr lang="en-US" dirty="0"/>
            </a:p>
          </p:txBody>
        </p:sp>
        <p:sp>
          <p:nvSpPr>
            <p:cNvPr id="1107" name="TextBox 1106"/>
            <p:cNvSpPr txBox="1"/>
            <p:nvPr/>
          </p:nvSpPr>
          <p:spPr>
            <a:xfrm>
              <a:off x="20982787" y="16249662"/>
              <a:ext cx="16325535" cy="2121060"/>
            </a:xfrm>
            <a:prstGeom prst="rect">
              <a:avLst/>
            </a:prstGeom>
            <a:solidFill>
              <a:schemeClr val="accent3">
                <a:alpha val="18000"/>
              </a:schemeClr>
            </a:solidFill>
            <a:ln w="50800">
              <a:solidFill>
                <a:schemeClr val="accent3"/>
              </a:solidFill>
            </a:ln>
          </p:spPr>
          <p:txBody>
            <a:bodyPr wrap="square" rtlCol="0">
              <a:spAutoFit/>
            </a:bodyPr>
            <a:lstStyle/>
            <a:p>
              <a:endParaRPr lang="en-US" dirty="0"/>
            </a:p>
          </p:txBody>
        </p:sp>
        <p:sp>
          <p:nvSpPr>
            <p:cNvPr id="1105" name="TextBox 1104"/>
            <p:cNvSpPr txBox="1"/>
            <p:nvPr/>
          </p:nvSpPr>
          <p:spPr>
            <a:xfrm>
              <a:off x="20982787" y="22419309"/>
              <a:ext cx="16325535" cy="2121060"/>
            </a:xfrm>
            <a:prstGeom prst="rect">
              <a:avLst/>
            </a:prstGeom>
            <a:solidFill>
              <a:schemeClr val="accent1">
                <a:alpha val="16000"/>
              </a:schemeClr>
            </a:solidFill>
            <a:ln w="50800">
              <a:solidFill>
                <a:schemeClr val="accent1"/>
              </a:solidFill>
            </a:ln>
          </p:spPr>
          <p:txBody>
            <a:bodyPr wrap="square" rtlCol="0">
              <a:spAutoFit/>
            </a:bodyPr>
            <a:lstStyle/>
            <a:p>
              <a:endParaRPr lang="en-US" dirty="0"/>
            </a:p>
          </p:txBody>
        </p:sp>
        <p:pic>
          <p:nvPicPr>
            <p:cNvPr id="332" name="Picture 331"/>
            <p:cNvPicPr>
              <a:picLocks/>
            </p:cNvPicPr>
            <p:nvPr/>
          </p:nvPicPr>
          <p:blipFill rotWithShape="1">
            <a:blip r:embed="rId5" cstate="print">
              <a:extLst>
                <a:ext uri="{28A0092B-C50C-407E-A947-70E740481C1C}">
                  <a14:useLocalDpi xmlns:a14="http://schemas.microsoft.com/office/drawing/2010/main" val="0"/>
                </a:ext>
              </a:extLst>
            </a:blip>
            <a:srcRect r="2312"/>
            <a:stretch/>
          </p:blipFill>
          <p:spPr>
            <a:xfrm>
              <a:off x="26772306" y="12358559"/>
              <a:ext cx="5317580" cy="3396775"/>
            </a:xfrm>
            <a:prstGeom prst="rect">
              <a:avLst/>
            </a:prstGeom>
          </p:spPr>
        </p:pic>
        <p:pic>
          <p:nvPicPr>
            <p:cNvPr id="331" name="Picture 330"/>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21473283" y="12373172"/>
              <a:ext cx="5317580" cy="3396775"/>
            </a:xfrm>
            <a:prstGeom prst="rect">
              <a:avLst/>
            </a:prstGeom>
          </p:spPr>
        </p:pic>
        <p:pic>
          <p:nvPicPr>
            <p:cNvPr id="18" name="Picture 17"/>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29772414" y="17130151"/>
              <a:ext cx="6490607" cy="4864546"/>
            </a:xfrm>
            <a:prstGeom prst="rect">
              <a:avLst/>
            </a:prstGeom>
          </p:spPr>
        </p:pic>
        <p:pic>
          <p:nvPicPr>
            <p:cNvPr id="17" name="Picture 16"/>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22247087" y="17122398"/>
              <a:ext cx="6490607" cy="4864546"/>
            </a:xfrm>
            <a:prstGeom prst="rect">
              <a:avLst/>
            </a:prstGeom>
          </p:spPr>
        </p:pic>
        <p:pic>
          <p:nvPicPr>
            <p:cNvPr id="22" name="Picture 21"/>
            <p:cNvPicPr>
              <a:picLocks/>
            </p:cNvPicPr>
            <p:nvPr/>
          </p:nvPicPr>
          <p:blipFill rotWithShape="1">
            <a:blip r:embed="rId9" cstate="print">
              <a:extLst>
                <a:ext uri="{28A0092B-C50C-407E-A947-70E740481C1C}">
                  <a14:useLocalDpi xmlns:a14="http://schemas.microsoft.com/office/drawing/2010/main" val="0"/>
                </a:ext>
              </a:extLst>
            </a:blip>
            <a:srcRect l="1561" r="1771"/>
            <a:stretch/>
          </p:blipFill>
          <p:spPr>
            <a:xfrm>
              <a:off x="31828975" y="12396091"/>
              <a:ext cx="5184375" cy="3311686"/>
            </a:xfrm>
            <a:prstGeom prst="rect">
              <a:avLst/>
            </a:prstGeom>
          </p:spPr>
        </p:pic>
        <p:sp>
          <p:nvSpPr>
            <p:cNvPr id="27" name="TextBox 26"/>
            <p:cNvSpPr txBox="1"/>
            <p:nvPr/>
          </p:nvSpPr>
          <p:spPr>
            <a:xfrm>
              <a:off x="26483786" y="11578337"/>
              <a:ext cx="4618371" cy="1237287"/>
            </a:xfrm>
            <a:prstGeom prst="rect">
              <a:avLst/>
            </a:prstGeom>
            <a:noFill/>
          </p:spPr>
          <p:txBody>
            <a:bodyPr wrap="none" rtlCol="0">
              <a:spAutoFit/>
            </a:bodyPr>
            <a:lstStyle/>
            <a:p>
              <a:r>
                <a:rPr lang="en-US" sz="800" b="1" dirty="0"/>
                <a:t>Direct Detection </a:t>
              </a:r>
              <a:r>
                <a:rPr lang="en-US" sz="800" b="1" dirty="0" err="1"/>
                <a:t>Lidar</a:t>
              </a:r>
              <a:endParaRPr lang="en-US" sz="800" b="1" dirty="0"/>
            </a:p>
          </p:txBody>
        </p:sp>
        <p:sp>
          <p:nvSpPr>
            <p:cNvPr id="28" name="TextBox 27"/>
            <p:cNvSpPr txBox="1"/>
            <p:nvPr/>
          </p:nvSpPr>
          <p:spPr>
            <a:xfrm>
              <a:off x="26457573" y="22423679"/>
              <a:ext cx="4924399" cy="1237287"/>
            </a:xfrm>
            <a:prstGeom prst="rect">
              <a:avLst/>
            </a:prstGeom>
            <a:noFill/>
          </p:spPr>
          <p:txBody>
            <a:bodyPr wrap="none" rtlCol="0">
              <a:spAutoFit/>
            </a:bodyPr>
            <a:lstStyle/>
            <a:p>
              <a:r>
                <a:rPr lang="en-US" sz="800" b="1" dirty="0"/>
                <a:t>Microwave Radiometer</a:t>
              </a:r>
            </a:p>
          </p:txBody>
        </p:sp>
        <p:sp>
          <p:nvSpPr>
            <p:cNvPr id="29" name="TextBox 28"/>
            <p:cNvSpPr txBox="1"/>
            <p:nvPr/>
          </p:nvSpPr>
          <p:spPr>
            <a:xfrm>
              <a:off x="26742112" y="16313306"/>
              <a:ext cx="4877829" cy="1237287"/>
            </a:xfrm>
            <a:prstGeom prst="rect">
              <a:avLst/>
            </a:prstGeom>
            <a:noFill/>
          </p:spPr>
          <p:txBody>
            <a:bodyPr wrap="none" rtlCol="0">
              <a:spAutoFit/>
            </a:bodyPr>
            <a:lstStyle/>
            <a:p>
              <a:r>
                <a:rPr lang="en-US" sz="800" b="1" dirty="0"/>
                <a:t>Coherent Doppler </a:t>
              </a:r>
              <a:r>
                <a:rPr lang="en-US" sz="800" b="1" dirty="0" err="1"/>
                <a:t>Lidar</a:t>
              </a:r>
              <a:endParaRPr lang="en-US" sz="800" b="1" dirty="0"/>
            </a:p>
          </p:txBody>
        </p:sp>
        <p:grpSp>
          <p:nvGrpSpPr>
            <p:cNvPr id="231" name="Group 230"/>
            <p:cNvGrpSpPr/>
            <p:nvPr/>
          </p:nvGrpSpPr>
          <p:grpSpPr>
            <a:xfrm>
              <a:off x="21802512" y="23253257"/>
              <a:ext cx="14679636" cy="6842273"/>
              <a:chOff x="12958026" y="21285934"/>
              <a:chExt cx="14271578" cy="7567859"/>
            </a:xfrm>
          </p:grpSpPr>
          <p:grpSp>
            <p:nvGrpSpPr>
              <p:cNvPr id="232" name="Group 231"/>
              <p:cNvGrpSpPr/>
              <p:nvPr/>
            </p:nvGrpSpPr>
            <p:grpSpPr>
              <a:xfrm>
                <a:off x="12963326" y="21299426"/>
                <a:ext cx="6598752" cy="3644795"/>
                <a:chOff x="12947709" y="21003487"/>
                <a:chExt cx="6598752" cy="3644795"/>
              </a:xfrm>
            </p:grpSpPr>
            <p:pic>
              <p:nvPicPr>
                <p:cNvPr id="245" name="Picture 244"/>
                <p:cNvPicPr>
                  <a:picLocks noChangeAspect="1"/>
                </p:cNvPicPr>
                <p:nvPr/>
              </p:nvPicPr>
              <p:blipFill>
                <a:blip r:embed="rId10" cstate="print"/>
                <a:stretch>
                  <a:fillRect/>
                </a:stretch>
              </p:blipFill>
              <p:spPr>
                <a:xfrm>
                  <a:off x="12947709" y="21003487"/>
                  <a:ext cx="6598752" cy="3644795"/>
                </a:xfrm>
                <a:prstGeom prst="rect">
                  <a:avLst/>
                </a:prstGeom>
              </p:spPr>
            </p:pic>
            <p:sp>
              <p:nvSpPr>
                <p:cNvPr id="246" name="Rectangle 245"/>
                <p:cNvSpPr/>
                <p:nvPr/>
              </p:nvSpPr>
              <p:spPr>
                <a:xfrm>
                  <a:off x="16133888" y="21438908"/>
                  <a:ext cx="834355" cy="2712629"/>
                </a:xfrm>
                <a:prstGeom prst="rect">
                  <a:avLst/>
                </a:prstGeom>
                <a:noFill/>
                <a:ln w="57150">
                  <a:solidFill>
                    <a:srgbClr val="FD00E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47" name="Rectangle 246"/>
                <p:cNvSpPr/>
                <p:nvPr/>
              </p:nvSpPr>
              <p:spPr>
                <a:xfrm>
                  <a:off x="16440473" y="21438908"/>
                  <a:ext cx="449649" cy="2711506"/>
                </a:xfrm>
                <a:prstGeom prst="rect">
                  <a:avLst/>
                </a:prstGeom>
                <a:noFill/>
                <a:ln w="57150">
                  <a:solidFill>
                    <a:srgbClr val="08FA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pic>
            <p:nvPicPr>
              <p:cNvPr id="242" name="Picture 241"/>
              <p:cNvPicPr>
                <a:picLocks noChangeAspect="1"/>
              </p:cNvPicPr>
              <p:nvPr/>
            </p:nvPicPr>
            <p:blipFill>
              <a:blip r:embed="rId11" cstate="print"/>
              <a:stretch>
                <a:fillRect/>
              </a:stretch>
            </p:blipFill>
            <p:spPr>
              <a:xfrm>
                <a:off x="19925329" y="21285934"/>
                <a:ext cx="6677441" cy="3658289"/>
              </a:xfrm>
              <a:prstGeom prst="rect">
                <a:avLst/>
              </a:prstGeom>
            </p:spPr>
          </p:pic>
          <p:pic>
            <p:nvPicPr>
              <p:cNvPr id="239" name="Picture 238"/>
              <p:cNvPicPr>
                <a:picLocks noChangeAspect="1"/>
              </p:cNvPicPr>
              <p:nvPr/>
            </p:nvPicPr>
            <p:blipFill>
              <a:blip r:embed="rId12" cstate="print"/>
              <a:stretch>
                <a:fillRect/>
              </a:stretch>
            </p:blipFill>
            <p:spPr>
              <a:xfrm>
                <a:off x="12958026" y="25253929"/>
                <a:ext cx="6763615" cy="3599864"/>
              </a:xfrm>
              <a:prstGeom prst="rect">
                <a:avLst/>
              </a:prstGeom>
            </p:spPr>
          </p:pic>
          <p:pic>
            <p:nvPicPr>
              <p:cNvPr id="236" name="Picture 235"/>
              <p:cNvPicPr>
                <a:picLocks noChangeAspect="1"/>
              </p:cNvPicPr>
              <p:nvPr/>
            </p:nvPicPr>
            <p:blipFill>
              <a:blip r:embed="rId13" cstate="print"/>
              <a:stretch>
                <a:fillRect/>
              </a:stretch>
            </p:blipFill>
            <p:spPr>
              <a:xfrm>
                <a:off x="19859345" y="25183533"/>
                <a:ext cx="7370259" cy="3670260"/>
              </a:xfrm>
              <a:prstGeom prst="rect">
                <a:avLst/>
              </a:prstGeom>
            </p:spPr>
          </p:pic>
        </p:grpSp>
        <p:sp>
          <p:nvSpPr>
            <p:cNvPr id="1103" name="Rectangle 1102"/>
            <p:cNvSpPr/>
            <p:nvPr/>
          </p:nvSpPr>
          <p:spPr>
            <a:xfrm>
              <a:off x="20823672" y="10589284"/>
              <a:ext cx="4591619" cy="1060530"/>
            </a:xfrm>
            <a:prstGeom prst="rect">
              <a:avLst/>
            </a:prstGeom>
          </p:spPr>
          <p:txBody>
            <a:bodyPr wrap="square">
              <a:spAutoFit/>
            </a:bodyPr>
            <a:lstStyle/>
            <a:p>
              <a:r>
                <a:rPr lang="en-US" sz="600" b="1" dirty="0"/>
                <a:t>FIGURES AND GRAPHS </a:t>
              </a:r>
            </a:p>
          </p:txBody>
        </p:sp>
      </p:grpSp>
      <p:sp>
        <p:nvSpPr>
          <p:cNvPr id="354" name="Rectangle 353"/>
          <p:cNvSpPr/>
          <p:nvPr/>
        </p:nvSpPr>
        <p:spPr>
          <a:xfrm>
            <a:off x="7861592" y="3688711"/>
            <a:ext cx="615682" cy="684212"/>
          </a:xfrm>
          <a:prstGeom prst="rect">
            <a:avLst/>
          </a:prstGeom>
          <a:noFill/>
          <a:ln w="57150">
            <a:solidFill>
              <a:srgbClr val="08FA00"/>
            </a:solidFill>
          </a:ln>
        </p:spPr>
        <p:style>
          <a:lnRef idx="2">
            <a:schemeClr val="accent6">
              <a:shade val="50000"/>
            </a:schemeClr>
          </a:lnRef>
          <a:fillRef idx="1">
            <a:schemeClr val="accent6"/>
          </a:fillRef>
          <a:effectRef idx="0">
            <a:schemeClr val="accent6"/>
          </a:effectRef>
          <a:fontRef idx="minor">
            <a:schemeClr val="lt1"/>
          </a:fontRef>
        </p:style>
        <p:txBody>
          <a:bodyPr lIns="21037" tIns="10519" rIns="21037" bIns="10519" rtlCol="0" anchor="ctr"/>
          <a:lstStyle/>
          <a:p>
            <a:pPr algn="ctr"/>
            <a:endParaRPr lang="en-US"/>
          </a:p>
        </p:txBody>
      </p:sp>
      <p:sp>
        <p:nvSpPr>
          <p:cNvPr id="87" name="Rectangle 86"/>
          <p:cNvSpPr/>
          <p:nvPr/>
        </p:nvSpPr>
        <p:spPr>
          <a:xfrm>
            <a:off x="6035925" y="3688711"/>
            <a:ext cx="621211" cy="684212"/>
          </a:xfrm>
          <a:prstGeom prst="rect">
            <a:avLst/>
          </a:prstGeom>
          <a:noFill/>
          <a:ln w="57150">
            <a:solidFill>
              <a:srgbClr val="08FA00"/>
            </a:solidFill>
          </a:ln>
        </p:spPr>
        <p:style>
          <a:lnRef idx="2">
            <a:schemeClr val="accent6">
              <a:shade val="50000"/>
            </a:schemeClr>
          </a:lnRef>
          <a:fillRef idx="1">
            <a:schemeClr val="accent6"/>
          </a:fillRef>
          <a:effectRef idx="0">
            <a:schemeClr val="accent6"/>
          </a:effectRef>
          <a:fontRef idx="minor">
            <a:schemeClr val="lt1"/>
          </a:fontRef>
        </p:style>
        <p:txBody>
          <a:bodyPr lIns="21037" tIns="10519" rIns="21037" bIns="10519" rtlCol="0" anchor="ctr"/>
          <a:lstStyle/>
          <a:p>
            <a:pPr algn="ctr"/>
            <a:endParaRPr lang="en-US"/>
          </a:p>
        </p:txBody>
      </p:sp>
      <p:grpSp>
        <p:nvGrpSpPr>
          <p:cNvPr id="125" name="Group 124"/>
          <p:cNvGrpSpPr/>
          <p:nvPr/>
        </p:nvGrpSpPr>
        <p:grpSpPr>
          <a:xfrm>
            <a:off x="3101641" y="5124111"/>
            <a:ext cx="2429879" cy="1226925"/>
            <a:chOff x="13971667" y="23686827"/>
            <a:chExt cx="9413437" cy="4787415"/>
          </a:xfrm>
        </p:grpSpPr>
        <p:grpSp>
          <p:nvGrpSpPr>
            <p:cNvPr id="117" name="Group 116"/>
            <p:cNvGrpSpPr/>
            <p:nvPr/>
          </p:nvGrpSpPr>
          <p:grpSpPr>
            <a:xfrm>
              <a:off x="13971667" y="23686827"/>
              <a:ext cx="9413437" cy="4787415"/>
              <a:chOff x="13857237" y="23846793"/>
              <a:chExt cx="9229366" cy="4445946"/>
            </a:xfrm>
          </p:grpSpPr>
          <p:sp>
            <p:nvSpPr>
              <p:cNvPr id="108" name="TextBox 107"/>
              <p:cNvSpPr txBox="1"/>
              <p:nvPr/>
            </p:nvSpPr>
            <p:spPr>
              <a:xfrm>
                <a:off x="13857237" y="23846793"/>
                <a:ext cx="7415668" cy="1338330"/>
              </a:xfrm>
              <a:prstGeom prst="rect">
                <a:avLst/>
              </a:prstGeom>
              <a:solidFill>
                <a:schemeClr val="accent6">
                  <a:alpha val="15000"/>
                </a:schemeClr>
              </a:solidFill>
            </p:spPr>
            <p:txBody>
              <a:bodyPr wrap="square" rtlCol="0">
                <a:spAutoFit/>
              </a:bodyPr>
              <a:lstStyle/>
              <a:p>
                <a:endParaRPr lang="en-US" dirty="0"/>
              </a:p>
            </p:txBody>
          </p:sp>
          <p:sp>
            <p:nvSpPr>
              <p:cNvPr id="359" name="Content Placeholder 2"/>
              <p:cNvSpPr txBox="1">
                <a:spLocks/>
              </p:cNvSpPr>
              <p:nvPr/>
            </p:nvSpPr>
            <p:spPr bwMode="auto">
              <a:xfrm>
                <a:off x="13942922" y="24437738"/>
                <a:ext cx="9143681" cy="3855001"/>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vert="horz" wrap="square" lIns="438900" tIns="219449" rIns="438900" bIns="219449" numCol="1" anchor="t" anchorCtr="0" compatLnSpc="1">
                <a:prstTxWarp prst="textNoShape">
                  <a:avLst/>
                </a:prstTxWarp>
                <a:noAutofit/>
              </a:bodyPr>
              <a:lstStyle>
                <a:lvl1pPr marL="0" indent="0" algn="ctr" defTabSz="4388333" rtl="0" fontAlgn="base">
                  <a:spcBef>
                    <a:spcPct val="20000"/>
                  </a:spcBef>
                  <a:spcAft>
                    <a:spcPct val="0"/>
                  </a:spcAft>
                  <a:buFont typeface="Arial" charset="0"/>
                  <a:buNone/>
                  <a:defRPr sz="15400" kern="1200">
                    <a:solidFill>
                      <a:schemeClr val="tx1">
                        <a:tint val="75000"/>
                      </a:schemeClr>
                    </a:solidFill>
                    <a:latin typeface="+mn-lt"/>
                    <a:ea typeface="+mn-ea"/>
                    <a:cs typeface="+mn-cs"/>
                  </a:defRPr>
                </a:lvl1pPr>
                <a:lvl2pPr marL="2194496" indent="0" algn="ctr" defTabSz="4388333" rtl="0" fontAlgn="base">
                  <a:spcBef>
                    <a:spcPct val="20000"/>
                  </a:spcBef>
                  <a:spcAft>
                    <a:spcPct val="0"/>
                  </a:spcAft>
                  <a:buFont typeface="Arial" charset="0"/>
                  <a:buNone/>
                  <a:defRPr sz="13500" kern="1200">
                    <a:solidFill>
                      <a:schemeClr val="tx1">
                        <a:tint val="75000"/>
                      </a:schemeClr>
                    </a:solidFill>
                    <a:latin typeface="+mn-lt"/>
                    <a:ea typeface="+mn-ea"/>
                    <a:cs typeface="+mn-cs"/>
                  </a:defRPr>
                </a:lvl2pPr>
                <a:lvl3pPr marL="4388992" indent="0" algn="ctr" defTabSz="4388333" rtl="0" fontAlgn="base">
                  <a:spcBef>
                    <a:spcPct val="20000"/>
                  </a:spcBef>
                  <a:spcAft>
                    <a:spcPct val="0"/>
                  </a:spcAft>
                  <a:buFont typeface="Arial" charset="0"/>
                  <a:buNone/>
                  <a:defRPr sz="11600" kern="1200">
                    <a:solidFill>
                      <a:schemeClr val="tx1">
                        <a:tint val="75000"/>
                      </a:schemeClr>
                    </a:solidFill>
                    <a:latin typeface="+mn-lt"/>
                    <a:ea typeface="+mn-ea"/>
                    <a:cs typeface="+mn-cs"/>
                  </a:defRPr>
                </a:lvl3pPr>
                <a:lvl4pPr marL="6583489" indent="0" algn="ctr" defTabSz="4388333" rtl="0" fontAlgn="base">
                  <a:spcBef>
                    <a:spcPct val="20000"/>
                  </a:spcBef>
                  <a:spcAft>
                    <a:spcPct val="0"/>
                  </a:spcAft>
                  <a:buFont typeface="Arial" charset="0"/>
                  <a:buNone/>
                  <a:defRPr sz="9500" kern="1200">
                    <a:solidFill>
                      <a:schemeClr val="tx1">
                        <a:tint val="75000"/>
                      </a:schemeClr>
                    </a:solidFill>
                    <a:latin typeface="+mn-lt"/>
                    <a:ea typeface="+mn-ea"/>
                    <a:cs typeface="+mn-cs"/>
                  </a:defRPr>
                </a:lvl4pPr>
                <a:lvl5pPr marL="8777985" indent="0" algn="ctr" defTabSz="4388333" rtl="0" fontAlgn="base">
                  <a:spcBef>
                    <a:spcPct val="20000"/>
                  </a:spcBef>
                  <a:spcAft>
                    <a:spcPct val="0"/>
                  </a:spcAft>
                  <a:buFont typeface="Arial" charset="0"/>
                  <a:buNone/>
                  <a:defRPr sz="9500" kern="1200">
                    <a:solidFill>
                      <a:schemeClr val="tx1">
                        <a:tint val="75000"/>
                      </a:schemeClr>
                    </a:solidFill>
                    <a:latin typeface="+mn-lt"/>
                    <a:ea typeface="+mn-ea"/>
                    <a:cs typeface="+mn-cs"/>
                  </a:defRPr>
                </a:lvl5pPr>
                <a:lvl6pPr marL="10972481" indent="0" algn="ctr" defTabSz="4388992" rtl="0" eaLnBrk="1" latinLnBrk="0" hangingPunct="1">
                  <a:spcBef>
                    <a:spcPct val="20000"/>
                  </a:spcBef>
                  <a:buFont typeface="Arial" pitchFamily="34" charset="0"/>
                  <a:buNone/>
                  <a:defRPr sz="9500" kern="1200">
                    <a:solidFill>
                      <a:schemeClr val="tx1">
                        <a:tint val="75000"/>
                      </a:schemeClr>
                    </a:solidFill>
                    <a:latin typeface="+mn-lt"/>
                    <a:ea typeface="+mn-ea"/>
                    <a:cs typeface="+mn-cs"/>
                  </a:defRPr>
                </a:lvl6pPr>
                <a:lvl7pPr marL="13166977" indent="0" algn="ctr" defTabSz="4388992" rtl="0" eaLnBrk="1" latinLnBrk="0" hangingPunct="1">
                  <a:spcBef>
                    <a:spcPct val="20000"/>
                  </a:spcBef>
                  <a:buFont typeface="Arial" pitchFamily="34" charset="0"/>
                  <a:buNone/>
                  <a:defRPr sz="9500" kern="1200">
                    <a:solidFill>
                      <a:schemeClr val="tx1">
                        <a:tint val="75000"/>
                      </a:schemeClr>
                    </a:solidFill>
                    <a:latin typeface="+mn-lt"/>
                    <a:ea typeface="+mn-ea"/>
                    <a:cs typeface="+mn-cs"/>
                  </a:defRPr>
                </a:lvl7pPr>
                <a:lvl8pPr marL="15361475" indent="0" algn="ctr" defTabSz="4388992" rtl="0" eaLnBrk="1" latinLnBrk="0" hangingPunct="1">
                  <a:spcBef>
                    <a:spcPct val="20000"/>
                  </a:spcBef>
                  <a:buFont typeface="Arial" pitchFamily="34" charset="0"/>
                  <a:buNone/>
                  <a:defRPr sz="9500" kern="1200">
                    <a:solidFill>
                      <a:schemeClr val="tx1">
                        <a:tint val="75000"/>
                      </a:schemeClr>
                    </a:solidFill>
                    <a:latin typeface="+mn-lt"/>
                    <a:ea typeface="+mn-ea"/>
                    <a:cs typeface="+mn-cs"/>
                  </a:defRPr>
                </a:lvl8pPr>
                <a:lvl9pPr marL="17555971" indent="0" algn="ctr" defTabSz="4388992" rtl="0" eaLnBrk="1" latinLnBrk="0" hangingPunct="1">
                  <a:spcBef>
                    <a:spcPct val="20000"/>
                  </a:spcBef>
                  <a:buFont typeface="Arial" pitchFamily="34" charset="0"/>
                  <a:buNone/>
                  <a:defRPr sz="9500" kern="1200">
                    <a:solidFill>
                      <a:schemeClr val="tx1">
                        <a:tint val="75000"/>
                      </a:schemeClr>
                    </a:solidFill>
                    <a:latin typeface="+mn-lt"/>
                    <a:ea typeface="+mn-ea"/>
                    <a:cs typeface="+mn-cs"/>
                  </a:defRPr>
                </a:lvl9pPr>
              </a:lstStyle>
              <a:p>
                <a:pPr marL="131483" indent="-131483" algn="l">
                  <a:spcBef>
                    <a:spcPts val="0"/>
                  </a:spcBef>
                  <a:buFont typeface="+mj-lt"/>
                  <a:buAutoNum type="romanUcPeriod"/>
                </a:pPr>
                <a:r>
                  <a:rPr lang="en-US" sz="600" dirty="0">
                    <a:solidFill>
                      <a:schemeClr val="tx1"/>
                    </a:solidFill>
                  </a:rPr>
                  <a:t>Further develop the CDL system to allow detection of horizontal wind velocity. This can be done through the addition of a rotating top to allow the beam to travel at angles other than the zenith</a:t>
                </a:r>
              </a:p>
              <a:p>
                <a:pPr marL="131483" indent="-131483" algn="l">
                  <a:spcBef>
                    <a:spcPts val="0"/>
                  </a:spcBef>
                  <a:buFont typeface="+mj-lt"/>
                  <a:buAutoNum type="romanUcPeriod"/>
                </a:pPr>
                <a:endParaRPr lang="en-US" sz="600" dirty="0">
                  <a:solidFill>
                    <a:schemeClr val="tx1"/>
                  </a:solidFill>
                </a:endParaRPr>
              </a:p>
              <a:p>
                <a:pPr marL="131483" indent="-131483" algn="l">
                  <a:spcBef>
                    <a:spcPts val="0"/>
                  </a:spcBef>
                  <a:buFont typeface="+mj-lt"/>
                  <a:buAutoNum type="romanUcPeriod"/>
                </a:pPr>
                <a:r>
                  <a:rPr lang="en-US" sz="600" dirty="0">
                    <a:solidFill>
                      <a:schemeClr val="tx1"/>
                    </a:solidFill>
                  </a:rPr>
                  <a:t>Conduct additional multi-instrument campaigns to obtain a more complete view of ABL dynamics </a:t>
                </a:r>
              </a:p>
              <a:p>
                <a:pPr marL="131483" indent="-131483" algn="l">
                  <a:spcBef>
                    <a:spcPts val="0"/>
                  </a:spcBef>
                  <a:buFont typeface="+mj-lt"/>
                  <a:buAutoNum type="romanUcPeriod"/>
                </a:pPr>
                <a:endParaRPr lang="en-US" sz="600" dirty="0">
                  <a:solidFill>
                    <a:schemeClr val="tx1"/>
                  </a:solidFill>
                </a:endParaRPr>
              </a:p>
              <a:p>
                <a:pPr marL="131483" indent="-131483" algn="l">
                  <a:spcBef>
                    <a:spcPts val="0"/>
                  </a:spcBef>
                  <a:buFont typeface="+mj-lt"/>
                  <a:buAutoNum type="romanUcPeriod"/>
                </a:pPr>
                <a:r>
                  <a:rPr lang="en-US" sz="600" dirty="0">
                    <a:solidFill>
                      <a:schemeClr val="tx1"/>
                    </a:solidFill>
                  </a:rPr>
                  <a:t>Investigate the potential for developing a framework for coordinated multi-instrument campaigns</a:t>
                </a:r>
              </a:p>
            </p:txBody>
          </p:sp>
        </p:grpSp>
        <p:sp>
          <p:nvSpPr>
            <p:cNvPr id="57" name="TextBox 56"/>
            <p:cNvSpPr txBox="1"/>
            <p:nvPr/>
          </p:nvSpPr>
          <p:spPr>
            <a:xfrm>
              <a:off x="16202825" y="24379905"/>
              <a:ext cx="2566010" cy="720560"/>
            </a:xfrm>
            <a:prstGeom prst="rect">
              <a:avLst/>
            </a:prstGeom>
            <a:noFill/>
          </p:spPr>
          <p:txBody>
            <a:bodyPr wrap="none" rtlCol="0">
              <a:spAutoFit/>
            </a:bodyPr>
            <a:lstStyle/>
            <a:p>
              <a:r>
                <a:rPr lang="en-US" sz="600" b="1" dirty="0"/>
                <a:t>FUTURE WORK</a:t>
              </a:r>
            </a:p>
          </p:txBody>
        </p:sp>
      </p:grpSp>
      <p:cxnSp>
        <p:nvCxnSpPr>
          <p:cNvPr id="93" name="Straight Arrow Connector 92"/>
          <p:cNvCxnSpPr>
            <a:stCxn id="15" idx="0"/>
            <a:endCxn id="10" idx="2"/>
          </p:cNvCxnSpPr>
          <p:nvPr/>
        </p:nvCxnSpPr>
        <p:spPr>
          <a:xfrm rot="5400000" flipH="1" flipV="1">
            <a:off x="901716" y="5104593"/>
            <a:ext cx="211164" cy="945721"/>
          </a:xfrm>
          <a:prstGeom prst="bentConnector3">
            <a:avLst>
              <a:gd name="adj1" fmla="val 50000"/>
            </a:avLst>
          </a:prstGeom>
          <a:ln w="50800">
            <a:solidFill>
              <a:srgbClr val="FF0000"/>
            </a:solidFill>
            <a:tailEnd type="triangle" w="med" len="lg"/>
          </a:ln>
        </p:spPr>
        <p:style>
          <a:lnRef idx="3">
            <a:schemeClr val="accent2"/>
          </a:lnRef>
          <a:fillRef idx="0">
            <a:schemeClr val="accent2"/>
          </a:fillRef>
          <a:effectRef idx="2">
            <a:schemeClr val="accent2"/>
          </a:effectRef>
          <a:fontRef idx="minor">
            <a:schemeClr val="tx1"/>
          </a:fontRef>
        </p:style>
      </p:cxnSp>
      <p:sp>
        <p:nvSpPr>
          <p:cNvPr id="164" name="Rectangle 163"/>
          <p:cNvSpPr/>
          <p:nvPr/>
        </p:nvSpPr>
        <p:spPr>
          <a:xfrm>
            <a:off x="7850113" y="4757243"/>
            <a:ext cx="206788" cy="422848"/>
          </a:xfrm>
          <a:prstGeom prst="rect">
            <a:avLst/>
          </a:prstGeom>
          <a:noFill/>
          <a:ln w="57150">
            <a:solidFill>
              <a:srgbClr val="FD00EF"/>
            </a:solidFill>
          </a:ln>
        </p:spPr>
        <p:style>
          <a:lnRef idx="2">
            <a:schemeClr val="accent6">
              <a:shade val="50000"/>
            </a:schemeClr>
          </a:lnRef>
          <a:fillRef idx="1">
            <a:schemeClr val="accent6"/>
          </a:fillRef>
          <a:effectRef idx="0">
            <a:schemeClr val="accent6"/>
          </a:effectRef>
          <a:fontRef idx="minor">
            <a:schemeClr val="lt1"/>
          </a:fontRef>
        </p:style>
        <p:txBody>
          <a:bodyPr lIns="21037" tIns="10519" rIns="21037" bIns="10519" rtlCol="0" anchor="ctr"/>
          <a:lstStyle/>
          <a:p>
            <a:pPr algn="ctr"/>
            <a:endParaRPr lang="en-US"/>
          </a:p>
        </p:txBody>
      </p:sp>
      <p:sp>
        <p:nvSpPr>
          <p:cNvPr id="165" name="Rectangle 164"/>
          <p:cNvSpPr/>
          <p:nvPr/>
        </p:nvSpPr>
        <p:spPr>
          <a:xfrm>
            <a:off x="7926098" y="4757241"/>
            <a:ext cx="111442" cy="422674"/>
          </a:xfrm>
          <a:prstGeom prst="rect">
            <a:avLst/>
          </a:prstGeom>
          <a:noFill/>
          <a:ln w="57150">
            <a:solidFill>
              <a:srgbClr val="08FA00"/>
            </a:solidFill>
          </a:ln>
        </p:spPr>
        <p:style>
          <a:lnRef idx="2">
            <a:schemeClr val="accent6">
              <a:shade val="50000"/>
            </a:schemeClr>
          </a:lnRef>
          <a:fillRef idx="1">
            <a:schemeClr val="accent6"/>
          </a:fillRef>
          <a:effectRef idx="0">
            <a:schemeClr val="accent6"/>
          </a:effectRef>
          <a:fontRef idx="minor">
            <a:schemeClr val="lt1"/>
          </a:fontRef>
        </p:style>
        <p:txBody>
          <a:bodyPr lIns="21037" tIns="10519" rIns="21037" bIns="10519" rtlCol="0" anchor="ctr"/>
          <a:lstStyle/>
          <a:p>
            <a:pPr algn="ctr"/>
            <a:endParaRPr lang="en-US"/>
          </a:p>
        </p:txBody>
      </p:sp>
      <p:sp>
        <p:nvSpPr>
          <p:cNvPr id="168" name="Rectangle 167"/>
          <p:cNvSpPr/>
          <p:nvPr/>
        </p:nvSpPr>
        <p:spPr>
          <a:xfrm>
            <a:off x="6119516" y="5382405"/>
            <a:ext cx="206788" cy="425858"/>
          </a:xfrm>
          <a:prstGeom prst="rect">
            <a:avLst/>
          </a:prstGeom>
          <a:noFill/>
          <a:ln w="57150">
            <a:solidFill>
              <a:srgbClr val="FD00EF"/>
            </a:solidFill>
          </a:ln>
        </p:spPr>
        <p:style>
          <a:lnRef idx="2">
            <a:schemeClr val="accent6">
              <a:shade val="50000"/>
            </a:schemeClr>
          </a:lnRef>
          <a:fillRef idx="1">
            <a:schemeClr val="accent6"/>
          </a:fillRef>
          <a:effectRef idx="0">
            <a:schemeClr val="accent6"/>
          </a:effectRef>
          <a:fontRef idx="minor">
            <a:schemeClr val="lt1"/>
          </a:fontRef>
        </p:style>
        <p:txBody>
          <a:bodyPr lIns="21037" tIns="10519" rIns="21037" bIns="10519" rtlCol="0" anchor="ctr"/>
          <a:lstStyle/>
          <a:p>
            <a:pPr algn="ctr"/>
            <a:endParaRPr lang="en-US"/>
          </a:p>
        </p:txBody>
      </p:sp>
      <p:sp>
        <p:nvSpPr>
          <p:cNvPr id="169" name="Rectangle 168"/>
          <p:cNvSpPr/>
          <p:nvPr/>
        </p:nvSpPr>
        <p:spPr>
          <a:xfrm>
            <a:off x="6195500" y="5381212"/>
            <a:ext cx="111442" cy="425069"/>
          </a:xfrm>
          <a:prstGeom prst="rect">
            <a:avLst/>
          </a:prstGeom>
          <a:noFill/>
          <a:ln w="57150">
            <a:solidFill>
              <a:srgbClr val="08FA00"/>
            </a:solidFill>
          </a:ln>
        </p:spPr>
        <p:style>
          <a:lnRef idx="2">
            <a:schemeClr val="accent6">
              <a:shade val="50000"/>
            </a:schemeClr>
          </a:lnRef>
          <a:fillRef idx="1">
            <a:schemeClr val="accent6"/>
          </a:fillRef>
          <a:effectRef idx="0">
            <a:schemeClr val="accent6"/>
          </a:effectRef>
          <a:fontRef idx="minor">
            <a:schemeClr val="lt1"/>
          </a:fontRef>
        </p:style>
        <p:txBody>
          <a:bodyPr lIns="21037" tIns="10519" rIns="21037" bIns="10519" rtlCol="0" anchor="ctr"/>
          <a:lstStyle/>
          <a:p>
            <a:pPr algn="ctr"/>
            <a:endParaRPr lang="en-US"/>
          </a:p>
        </p:txBody>
      </p:sp>
      <p:sp>
        <p:nvSpPr>
          <p:cNvPr id="173" name="Rectangle 172"/>
          <p:cNvSpPr/>
          <p:nvPr/>
        </p:nvSpPr>
        <p:spPr>
          <a:xfrm>
            <a:off x="7852602" y="5381211"/>
            <a:ext cx="206788" cy="427053"/>
          </a:xfrm>
          <a:prstGeom prst="rect">
            <a:avLst/>
          </a:prstGeom>
          <a:noFill/>
          <a:ln w="57150">
            <a:solidFill>
              <a:srgbClr val="FD00EF"/>
            </a:solidFill>
          </a:ln>
        </p:spPr>
        <p:style>
          <a:lnRef idx="2">
            <a:schemeClr val="accent6">
              <a:shade val="50000"/>
            </a:schemeClr>
          </a:lnRef>
          <a:fillRef idx="1">
            <a:schemeClr val="accent6"/>
          </a:fillRef>
          <a:effectRef idx="0">
            <a:schemeClr val="accent6"/>
          </a:effectRef>
          <a:fontRef idx="minor">
            <a:schemeClr val="lt1"/>
          </a:fontRef>
        </p:style>
        <p:txBody>
          <a:bodyPr lIns="21037" tIns="10519" rIns="21037" bIns="10519" rtlCol="0" anchor="ctr"/>
          <a:lstStyle/>
          <a:p>
            <a:pPr algn="ctr"/>
            <a:endParaRPr lang="en-US"/>
          </a:p>
        </p:txBody>
      </p:sp>
      <p:sp>
        <p:nvSpPr>
          <p:cNvPr id="175" name="Rectangle 174"/>
          <p:cNvSpPr/>
          <p:nvPr/>
        </p:nvSpPr>
        <p:spPr>
          <a:xfrm>
            <a:off x="7928586" y="5381210"/>
            <a:ext cx="111442" cy="426876"/>
          </a:xfrm>
          <a:prstGeom prst="rect">
            <a:avLst/>
          </a:prstGeom>
          <a:noFill/>
          <a:ln w="57150">
            <a:solidFill>
              <a:srgbClr val="08FA00"/>
            </a:solidFill>
          </a:ln>
        </p:spPr>
        <p:style>
          <a:lnRef idx="2">
            <a:schemeClr val="accent6">
              <a:shade val="50000"/>
            </a:schemeClr>
          </a:lnRef>
          <a:fillRef idx="1">
            <a:schemeClr val="accent6"/>
          </a:fillRef>
          <a:effectRef idx="0">
            <a:schemeClr val="accent6"/>
          </a:effectRef>
          <a:fontRef idx="minor">
            <a:schemeClr val="lt1"/>
          </a:fontRef>
        </p:style>
        <p:txBody>
          <a:bodyPr lIns="21037" tIns="10519" rIns="21037" bIns="10519" rtlCol="0" anchor="ctr"/>
          <a:lstStyle/>
          <a:p>
            <a:pPr algn="ctr"/>
            <a:endParaRPr lang="en-US"/>
          </a:p>
        </p:txBody>
      </p:sp>
      <p:grpSp>
        <p:nvGrpSpPr>
          <p:cNvPr id="119" name="Group 118"/>
          <p:cNvGrpSpPr/>
          <p:nvPr/>
        </p:nvGrpSpPr>
        <p:grpSpPr>
          <a:xfrm>
            <a:off x="2444030" y="2383190"/>
            <a:ext cx="2636530" cy="2150068"/>
            <a:chOff x="10083490" y="10658639"/>
            <a:chExt cx="11073427" cy="9746979"/>
          </a:xfrm>
        </p:grpSpPr>
        <p:sp>
          <p:nvSpPr>
            <p:cNvPr id="12" name="TextBox 11"/>
            <p:cNvSpPr txBox="1"/>
            <p:nvPr/>
          </p:nvSpPr>
          <p:spPr>
            <a:xfrm>
              <a:off x="19047937" y="14132410"/>
              <a:ext cx="2033758" cy="976680"/>
            </a:xfrm>
            <a:prstGeom prst="rect">
              <a:avLst/>
            </a:prstGeom>
            <a:noFill/>
          </p:spPr>
          <p:txBody>
            <a:bodyPr wrap="square" rtlCol="0">
              <a:spAutoFit/>
            </a:bodyPr>
            <a:lstStyle/>
            <a:p>
              <a:r>
                <a:rPr lang="en-US" sz="400" dirty="0"/>
                <a:t>CDL Mobile Unit</a:t>
              </a:r>
            </a:p>
          </p:txBody>
        </p:sp>
        <p:grpSp>
          <p:nvGrpSpPr>
            <p:cNvPr id="211" name="Group 210"/>
            <p:cNvGrpSpPr/>
            <p:nvPr/>
          </p:nvGrpSpPr>
          <p:grpSpPr>
            <a:xfrm>
              <a:off x="10083490" y="10658639"/>
              <a:ext cx="11073427" cy="9746979"/>
              <a:chOff x="-1880378" y="22114362"/>
              <a:chExt cx="12152747" cy="9543848"/>
            </a:xfrm>
          </p:grpSpPr>
          <p:grpSp>
            <p:nvGrpSpPr>
              <p:cNvPr id="115" name="Group 114"/>
              <p:cNvGrpSpPr/>
              <p:nvPr/>
            </p:nvGrpSpPr>
            <p:grpSpPr>
              <a:xfrm>
                <a:off x="-1880378" y="22114362"/>
                <a:ext cx="12152747" cy="9543848"/>
                <a:chOff x="-1390706" y="22303352"/>
                <a:chExt cx="12152747" cy="9543848"/>
              </a:xfrm>
            </p:grpSpPr>
            <p:grpSp>
              <p:nvGrpSpPr>
                <p:cNvPr id="114" name="Group 113"/>
                <p:cNvGrpSpPr/>
                <p:nvPr/>
              </p:nvGrpSpPr>
              <p:grpSpPr>
                <a:xfrm>
                  <a:off x="-1390706" y="22303352"/>
                  <a:ext cx="12152747" cy="9543848"/>
                  <a:chOff x="-1138611" y="22132735"/>
                  <a:chExt cx="12152747" cy="9543848"/>
                </a:xfrm>
                <a:effectLst/>
              </p:grpSpPr>
              <p:pic>
                <p:nvPicPr>
                  <p:cNvPr id="159" name="Picture 158"/>
                  <p:cNvPicPr/>
                  <p:nvPr/>
                </p:nvPicPr>
                <p:blipFill rotWithShape="1">
                  <a:blip r:embed="rId14" cstate="print">
                    <a:extLst>
                      <a:ext uri="{28A0092B-C50C-407E-A947-70E740481C1C}">
                        <a14:useLocalDpi xmlns:a14="http://schemas.microsoft.com/office/drawing/2010/main" val="0"/>
                      </a:ext>
                    </a:extLst>
                  </a:blip>
                  <a:srcRect l="2367" t="3418" r="1178" b="1844"/>
                  <a:stretch/>
                </p:blipFill>
                <p:spPr>
                  <a:xfrm>
                    <a:off x="-1138611" y="22132735"/>
                    <a:ext cx="5016629" cy="2946220"/>
                  </a:xfrm>
                  <a:prstGeom prst="rect">
                    <a:avLst/>
                  </a:prstGeom>
                  <a:ln w="50800">
                    <a:solidFill>
                      <a:schemeClr val="accent3"/>
                    </a:solidFill>
                  </a:ln>
                  <a:effectLst>
                    <a:outerShdw blurRad="50800" dist="38100" dir="2700000" algn="tl" rotWithShape="0">
                      <a:prstClr val="black">
                        <a:alpha val="40000"/>
                      </a:prstClr>
                    </a:outerShdw>
                  </a:effectLst>
                </p:spPr>
              </p:pic>
              <p:pic>
                <p:nvPicPr>
                  <p:cNvPr id="174" name="Picture 173"/>
                  <p:cNvPicPr>
                    <a:picLocks noChangeAspect="1"/>
                  </p:cNvPicPr>
                  <p:nvPr/>
                </p:nvPicPr>
                <p:blipFill rotWithShape="1">
                  <a:blip r:embed="rId15" cstate="print"/>
                  <a:srcRect l="872" t="9475" r="166" b="1217"/>
                  <a:stretch/>
                </p:blipFill>
                <p:spPr>
                  <a:xfrm>
                    <a:off x="4458893" y="22273727"/>
                    <a:ext cx="5943301" cy="3254142"/>
                  </a:xfrm>
                  <a:prstGeom prst="rect">
                    <a:avLst/>
                  </a:prstGeom>
                  <a:ln w="50800">
                    <a:solidFill>
                      <a:schemeClr val="accent3"/>
                    </a:solidFill>
                  </a:ln>
                  <a:effectLst>
                    <a:outerShdw blurRad="288925" dir="2700000" algn="tl" rotWithShape="0">
                      <a:srgbClr val="000000">
                        <a:alpha val="0"/>
                      </a:srgbClr>
                    </a:outerShdw>
                  </a:effectLst>
                </p:spPr>
              </p:pic>
              <p:sp>
                <p:nvSpPr>
                  <p:cNvPr id="66" name="TextBox 65"/>
                  <p:cNvSpPr txBox="1"/>
                  <p:nvPr/>
                </p:nvSpPr>
                <p:spPr>
                  <a:xfrm>
                    <a:off x="3753242" y="26553421"/>
                    <a:ext cx="7260894" cy="5123162"/>
                  </a:xfrm>
                  <a:prstGeom prst="rect">
                    <a:avLst/>
                  </a:prstGeom>
                  <a:noFill/>
                </p:spPr>
                <p:txBody>
                  <a:bodyPr wrap="square" lIns="182880" tIns="137160" rIns="91440" bIns="182880" rtlCol="0">
                    <a:spAutoFit/>
                  </a:bodyPr>
                  <a:lstStyle/>
                  <a:p>
                    <a:r>
                      <a:rPr lang="en-US" sz="600" dirty="0"/>
                      <a:t>The CDL utilizes a 1545.2 nm laser to detect line-of-sight backscattered atmospheric signals</a:t>
                    </a:r>
                  </a:p>
                  <a:p>
                    <a:endParaRPr lang="en-US" sz="600" dirty="0"/>
                  </a:p>
                  <a:p>
                    <a:pPr marL="78890" indent="-78890">
                      <a:buFont typeface="Arial" panose="020B0604020202020204" pitchFamily="34" charset="0"/>
                      <a:buChar char="•"/>
                    </a:pPr>
                    <a:r>
                      <a:rPr lang="en-US" sz="600" dirty="0"/>
                      <a:t>Active remote sensing device</a:t>
                    </a:r>
                  </a:p>
                  <a:p>
                    <a:pPr marL="78890" indent="-78890">
                      <a:buFont typeface="Arial" panose="020B0604020202020204" pitchFamily="34" charset="0"/>
                      <a:buChar char="•"/>
                    </a:pPr>
                    <a:r>
                      <a:rPr lang="en-US" sz="600" dirty="0"/>
                      <a:t>This </a:t>
                    </a:r>
                    <a:r>
                      <a:rPr lang="en-US" sz="600" dirty="0" err="1"/>
                      <a:t>lidar</a:t>
                    </a:r>
                    <a:r>
                      <a:rPr lang="en-US" sz="600" dirty="0"/>
                      <a:t> detection device operates from a mobile lab</a:t>
                    </a:r>
                  </a:p>
                  <a:p>
                    <a:pPr marL="78890" indent="-78890">
                      <a:buFont typeface="Arial" panose="020B0604020202020204" pitchFamily="34" charset="0"/>
                      <a:buChar char="•"/>
                    </a:pPr>
                    <a:r>
                      <a:rPr lang="en-US" sz="600" dirty="0"/>
                      <a:t>Measures vertical wind speed and aerosol concentrations</a:t>
                    </a:r>
                  </a:p>
                </p:txBody>
              </p:sp>
            </p:grpSp>
            <p:sp>
              <p:nvSpPr>
                <p:cNvPr id="48" name="TextBox 47"/>
                <p:cNvSpPr txBox="1"/>
                <p:nvPr/>
              </p:nvSpPr>
              <p:spPr>
                <a:xfrm>
                  <a:off x="3551956" y="26181024"/>
                  <a:ext cx="7087734" cy="888016"/>
                </a:xfrm>
                <a:prstGeom prst="rect">
                  <a:avLst/>
                </a:prstGeom>
                <a:noFill/>
              </p:spPr>
              <p:txBody>
                <a:bodyPr wrap="square" rtlCol="0">
                  <a:spAutoFit/>
                </a:bodyPr>
                <a:lstStyle/>
                <a:p>
                  <a:r>
                    <a:rPr lang="en-US" sz="700" b="1" dirty="0"/>
                    <a:t>Coherent Doppler </a:t>
                  </a:r>
                  <a:r>
                    <a:rPr lang="en-US" sz="700" b="1" dirty="0" err="1"/>
                    <a:t>Lidar</a:t>
                  </a:r>
                  <a:r>
                    <a:rPr lang="en-US" sz="700" b="1" dirty="0"/>
                    <a:t> (CDL)</a:t>
                  </a:r>
                </a:p>
              </p:txBody>
            </p:sp>
          </p:grpSp>
          <p:pic>
            <p:nvPicPr>
              <p:cNvPr id="196" name="Picture 195"/>
              <p:cNvPicPr>
                <a:picLocks noChangeAspect="1"/>
              </p:cNvPicPr>
              <p:nvPr/>
            </p:nvPicPr>
            <p:blipFill rotWithShape="1">
              <a:blip r:embed="rId16" cstate="print">
                <a:extLst>
                  <a:ext uri="{28A0092B-C50C-407E-A947-70E740481C1C}">
                    <a14:useLocalDpi xmlns:a14="http://schemas.microsoft.com/office/drawing/2010/main" val="0"/>
                  </a:ext>
                </a:extLst>
              </a:blip>
              <a:srcRect l="634" t="10824" r="9803" b="12121"/>
              <a:stretch/>
            </p:blipFill>
            <p:spPr>
              <a:xfrm>
                <a:off x="-1794327" y="25705513"/>
                <a:ext cx="4383626" cy="2519479"/>
              </a:xfrm>
              <a:prstGeom prst="rect">
                <a:avLst/>
              </a:prstGeom>
              <a:ln w="50800">
                <a:solidFill>
                  <a:schemeClr val="accent3"/>
                </a:solidFill>
              </a:ln>
              <a:effectLst>
                <a:outerShdw blurRad="50800" dist="38100" dir="2700000" algn="tl" rotWithShape="0">
                  <a:prstClr val="black">
                    <a:alpha val="40000"/>
                  </a:prstClr>
                </a:outerShdw>
              </a:effectLst>
            </p:spPr>
          </p:pic>
        </p:grpSp>
        <p:sp>
          <p:nvSpPr>
            <p:cNvPr id="176" name="TextBox 175"/>
            <p:cNvSpPr txBox="1"/>
            <p:nvPr/>
          </p:nvSpPr>
          <p:spPr>
            <a:xfrm>
              <a:off x="13276351" y="13687079"/>
              <a:ext cx="2033758" cy="976680"/>
            </a:xfrm>
            <a:prstGeom prst="rect">
              <a:avLst/>
            </a:prstGeom>
            <a:noFill/>
          </p:spPr>
          <p:txBody>
            <a:bodyPr wrap="square" rtlCol="0">
              <a:spAutoFit/>
            </a:bodyPr>
            <a:lstStyle/>
            <a:p>
              <a:r>
                <a:rPr lang="en-US" sz="400" dirty="0"/>
                <a:t>CDL Schematic</a:t>
              </a:r>
            </a:p>
          </p:txBody>
        </p:sp>
        <p:sp>
          <p:nvSpPr>
            <p:cNvPr id="178" name="TextBox 177"/>
            <p:cNvSpPr txBox="1"/>
            <p:nvPr/>
          </p:nvSpPr>
          <p:spPr>
            <a:xfrm>
              <a:off x="13784228" y="16899337"/>
              <a:ext cx="2033758" cy="697626"/>
            </a:xfrm>
            <a:prstGeom prst="rect">
              <a:avLst/>
            </a:prstGeom>
            <a:noFill/>
          </p:spPr>
          <p:txBody>
            <a:bodyPr wrap="square" rtlCol="0">
              <a:spAutoFit/>
            </a:bodyPr>
            <a:lstStyle/>
            <a:p>
              <a:r>
                <a:rPr lang="en-US" sz="400" dirty="0"/>
                <a:t>CDL</a:t>
              </a:r>
            </a:p>
          </p:txBody>
        </p:sp>
      </p:grpSp>
      <p:grpSp>
        <p:nvGrpSpPr>
          <p:cNvPr id="121" name="Group 120"/>
          <p:cNvGrpSpPr/>
          <p:nvPr/>
        </p:nvGrpSpPr>
        <p:grpSpPr>
          <a:xfrm>
            <a:off x="2864118" y="901382"/>
            <a:ext cx="2819452" cy="1442104"/>
            <a:chOff x="12140946" y="4086264"/>
            <a:chExt cx="11841700" cy="6537539"/>
          </a:xfrm>
        </p:grpSpPr>
        <p:grpSp>
          <p:nvGrpSpPr>
            <p:cNvPr id="120" name="Group 119"/>
            <p:cNvGrpSpPr/>
            <p:nvPr/>
          </p:nvGrpSpPr>
          <p:grpSpPr>
            <a:xfrm>
              <a:off x="12140946" y="4086264"/>
              <a:ext cx="11841700" cy="6537539"/>
              <a:chOff x="12140946" y="4086264"/>
              <a:chExt cx="11841700" cy="6537539"/>
            </a:xfrm>
          </p:grpSpPr>
          <p:sp>
            <p:nvSpPr>
              <p:cNvPr id="254" name="TextBox 253"/>
              <p:cNvSpPr txBox="1"/>
              <p:nvPr/>
            </p:nvSpPr>
            <p:spPr>
              <a:xfrm>
                <a:off x="12140946" y="4086264"/>
                <a:ext cx="11841700" cy="1674305"/>
              </a:xfrm>
              <a:prstGeom prst="rect">
                <a:avLst/>
              </a:prstGeom>
              <a:solidFill>
                <a:schemeClr val="accent6">
                  <a:alpha val="18000"/>
                </a:schemeClr>
              </a:solidFill>
            </p:spPr>
            <p:txBody>
              <a:bodyPr wrap="square" rtlCol="0">
                <a:spAutoFit/>
              </a:bodyPr>
              <a:lstStyle/>
              <a:p>
                <a:endParaRPr lang="en-US" dirty="0"/>
              </a:p>
            </p:txBody>
          </p:sp>
          <p:pic>
            <p:nvPicPr>
              <p:cNvPr id="7" name="Picture 6" descr="Aerosols.jp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2379153" y="5202932"/>
                <a:ext cx="7439173" cy="4323744"/>
              </a:xfrm>
              <a:prstGeom prst="rect">
                <a:avLst/>
              </a:prstGeom>
            </p:spPr>
          </p:pic>
          <p:sp>
            <p:nvSpPr>
              <p:cNvPr id="1052" name="TextBox 1051"/>
              <p:cNvSpPr txBox="1"/>
              <p:nvPr/>
            </p:nvSpPr>
            <p:spPr>
              <a:xfrm>
                <a:off x="19966584" y="4323171"/>
                <a:ext cx="3996523" cy="4604339"/>
              </a:xfrm>
              <a:prstGeom prst="rect">
                <a:avLst/>
              </a:prstGeom>
              <a:noFill/>
            </p:spPr>
            <p:txBody>
              <a:bodyPr wrap="square" rtlCol="0">
                <a:spAutoFit/>
              </a:bodyPr>
              <a:lstStyle/>
              <a:p>
                <a:r>
                  <a:rPr lang="en-US" sz="600" b="1" i="1" dirty="0"/>
                  <a:t>Aerosol</a:t>
                </a:r>
                <a:r>
                  <a:rPr lang="en-US" sz="600" i="1" dirty="0"/>
                  <a:t>s</a:t>
                </a:r>
                <a:r>
                  <a:rPr lang="en-US" sz="600" dirty="0"/>
                  <a:t> are fine airborne (liquid or solid) particles present in the atmosphere. These particles are detected by the CDL through line-of-sight measurements of backscattered laser light.</a:t>
                </a:r>
              </a:p>
              <a:p>
                <a:endParaRPr lang="en-US" sz="600" dirty="0"/>
              </a:p>
            </p:txBody>
          </p:sp>
          <p:sp>
            <p:nvSpPr>
              <p:cNvPr id="1058" name="TextBox 1057"/>
              <p:cNvSpPr txBox="1"/>
              <p:nvPr/>
            </p:nvSpPr>
            <p:spPr>
              <a:xfrm>
                <a:off x="12621191" y="4445073"/>
                <a:ext cx="3859133" cy="976680"/>
              </a:xfrm>
              <a:prstGeom prst="rect">
                <a:avLst/>
              </a:prstGeom>
              <a:noFill/>
            </p:spPr>
            <p:txBody>
              <a:bodyPr wrap="none" rtlCol="0">
                <a:spAutoFit/>
              </a:bodyPr>
              <a:lstStyle/>
              <a:p>
                <a:r>
                  <a:rPr lang="en-US" sz="600" b="1" dirty="0"/>
                  <a:t>What are </a:t>
                </a:r>
                <a:r>
                  <a:rPr lang="en-US" sz="800" b="1" dirty="0"/>
                  <a:t>Aerosols</a:t>
                </a:r>
                <a:r>
                  <a:rPr lang="en-US" sz="800" dirty="0"/>
                  <a:t>?</a:t>
                </a:r>
              </a:p>
            </p:txBody>
          </p:sp>
          <p:sp>
            <p:nvSpPr>
              <p:cNvPr id="40" name="TextBox 39"/>
              <p:cNvSpPr txBox="1"/>
              <p:nvPr/>
            </p:nvSpPr>
            <p:spPr>
              <a:xfrm>
                <a:off x="19991986" y="8112345"/>
                <a:ext cx="3688201" cy="2511458"/>
              </a:xfrm>
              <a:prstGeom prst="rect">
                <a:avLst/>
              </a:prstGeom>
              <a:noFill/>
            </p:spPr>
            <p:txBody>
              <a:bodyPr wrap="square" rtlCol="0">
                <a:spAutoFit/>
              </a:bodyPr>
              <a:lstStyle/>
              <a:p>
                <a:r>
                  <a:rPr lang="en-US" sz="600" b="1" i="1" dirty="0"/>
                  <a:t>Backscatter</a:t>
                </a:r>
                <a:r>
                  <a:rPr lang="en-US" sz="600" dirty="0"/>
                  <a:t> is an ‘echo’ made up of reflected of light waves traveling back to their origin.</a:t>
                </a:r>
              </a:p>
            </p:txBody>
          </p:sp>
        </p:grpSp>
        <p:sp>
          <p:nvSpPr>
            <p:cNvPr id="179" name="TextBox 178"/>
            <p:cNvSpPr txBox="1"/>
            <p:nvPr/>
          </p:nvSpPr>
          <p:spPr>
            <a:xfrm>
              <a:off x="17760463" y="9523051"/>
              <a:ext cx="2469865" cy="976680"/>
            </a:xfrm>
            <a:prstGeom prst="rect">
              <a:avLst/>
            </a:prstGeom>
            <a:noFill/>
          </p:spPr>
          <p:txBody>
            <a:bodyPr wrap="square" rtlCol="0">
              <a:spAutoFit/>
            </a:bodyPr>
            <a:lstStyle/>
            <a:p>
              <a:r>
                <a:rPr lang="en-US" sz="400" dirty="0"/>
                <a:t>Sources for Aerosols</a:t>
              </a:r>
            </a:p>
          </p:txBody>
        </p:sp>
      </p:grpSp>
      <p:grpSp>
        <p:nvGrpSpPr>
          <p:cNvPr id="1029" name="Group 1028"/>
          <p:cNvGrpSpPr/>
          <p:nvPr/>
        </p:nvGrpSpPr>
        <p:grpSpPr>
          <a:xfrm>
            <a:off x="78963" y="2514600"/>
            <a:ext cx="4893304" cy="4539228"/>
            <a:chOff x="331646" y="11363225"/>
            <a:chExt cx="20551876" cy="20577838"/>
          </a:xfrm>
        </p:grpSpPr>
        <p:grpSp>
          <p:nvGrpSpPr>
            <p:cNvPr id="129" name="Group 128"/>
            <p:cNvGrpSpPr/>
            <p:nvPr/>
          </p:nvGrpSpPr>
          <p:grpSpPr>
            <a:xfrm>
              <a:off x="475570" y="25567699"/>
              <a:ext cx="9884613" cy="6373364"/>
              <a:chOff x="10346212" y="11198777"/>
              <a:chExt cx="9148847" cy="5311068"/>
            </a:xfrm>
          </p:grpSpPr>
          <p:pic>
            <p:nvPicPr>
              <p:cNvPr id="15" name="Picture 14"/>
              <p:cNvPicPr>
                <a:picLocks noChangeAspect="1"/>
              </p:cNvPicPr>
              <p:nvPr/>
            </p:nvPicPr>
            <p:blipFill rotWithShape="1">
              <a:blip r:embed="rId18" cstate="print">
                <a:extLst>
                  <a:ext uri="{28A0092B-C50C-407E-A947-70E740481C1C}">
                    <a14:useLocalDpi xmlns:a14="http://schemas.microsoft.com/office/drawing/2010/main" val="0"/>
                  </a:ext>
                </a:extLst>
              </a:blip>
              <a:srcRect l="1418"/>
              <a:stretch/>
            </p:blipFill>
            <p:spPr>
              <a:xfrm>
                <a:off x="10346212" y="11331355"/>
                <a:ext cx="3274770" cy="4060742"/>
              </a:xfrm>
              <a:prstGeom prst="rect">
                <a:avLst/>
              </a:prstGeom>
              <a:ln w="38100">
                <a:solidFill>
                  <a:srgbClr val="FF0000"/>
                </a:solidFill>
              </a:ln>
              <a:effectLst>
                <a:outerShdw blurRad="38100" dist="38100" dir="2700000" algn="tl" rotWithShape="0">
                  <a:prstClr val="black">
                    <a:alpha val="40000"/>
                  </a:prstClr>
                </a:outerShdw>
              </a:effectLst>
            </p:spPr>
          </p:pic>
          <p:sp>
            <p:nvSpPr>
              <p:cNvPr id="67" name="TextBox 66"/>
              <p:cNvSpPr txBox="1"/>
              <p:nvPr/>
            </p:nvSpPr>
            <p:spPr>
              <a:xfrm>
                <a:off x="13378548" y="11452115"/>
                <a:ext cx="6116511" cy="5057730"/>
              </a:xfrm>
              <a:prstGeom prst="rect">
                <a:avLst/>
              </a:prstGeom>
              <a:noFill/>
            </p:spPr>
            <p:txBody>
              <a:bodyPr wrap="square" lIns="182880" tIns="137160" rIns="91440" bIns="182880" rtlCol="0">
                <a:spAutoFit/>
              </a:bodyPr>
              <a:lstStyle/>
              <a:p>
                <a:pPr lvl="0"/>
                <a:r>
                  <a:rPr lang="en-US" sz="600" dirty="0"/>
                  <a:t>The DDL detects intensity of backscattered atmospheric signals @ 355nm, 532nm, and 1064nm wavelengths</a:t>
                </a:r>
              </a:p>
              <a:p>
                <a:pPr lvl="0"/>
                <a:endParaRPr lang="en-US" sz="600" dirty="0"/>
              </a:p>
              <a:p>
                <a:pPr marL="78890" indent="-78890">
                  <a:buFont typeface="Arial" panose="020B0604020202020204" pitchFamily="34" charset="0"/>
                  <a:buChar char="•"/>
                </a:pPr>
                <a:r>
                  <a:rPr lang="en-US" sz="600" dirty="0"/>
                  <a:t>Active remote sensing technology</a:t>
                </a:r>
              </a:p>
              <a:p>
                <a:pPr marL="78890" indent="-78890">
                  <a:buFont typeface="Arial" panose="020B0604020202020204" pitchFamily="34" charset="0"/>
                  <a:buChar char="•"/>
                </a:pPr>
                <a:r>
                  <a:rPr lang="en-US" sz="600" dirty="0"/>
                  <a:t>Measures Aerosol Concentration, Cloud Top Heights</a:t>
                </a:r>
              </a:p>
              <a:p>
                <a:pPr marL="78890" indent="-78890">
                  <a:buFont typeface="Arial" panose="020B0604020202020204" pitchFamily="34" charset="0"/>
                  <a:buChar char="•"/>
                </a:pPr>
                <a:r>
                  <a:rPr lang="en-US" sz="600" dirty="0"/>
                  <a:t>Limited availability of data </a:t>
                </a:r>
              </a:p>
              <a:p>
                <a:pPr marL="78890" indent="-78890">
                  <a:buFont typeface="Arial" panose="020B0604020202020204" pitchFamily="34" charset="0"/>
                  <a:buChar char="•"/>
                </a:pPr>
                <a:r>
                  <a:rPr lang="en-US" sz="600" dirty="0"/>
                  <a:t>Pulse duration of 6 ns, with a repetition rate of 50 Hz</a:t>
                </a:r>
              </a:p>
              <a:p>
                <a:pPr marL="78890" indent="-78890">
                  <a:buFont typeface="Arial" panose="020B0604020202020204" pitchFamily="34" charset="0"/>
                  <a:buChar char="•"/>
                </a:pPr>
                <a:endParaRPr lang="en-US" sz="600" dirty="0"/>
              </a:p>
            </p:txBody>
          </p:sp>
          <p:sp>
            <p:nvSpPr>
              <p:cNvPr id="46" name="TextBox 45"/>
              <p:cNvSpPr txBox="1"/>
              <p:nvPr/>
            </p:nvSpPr>
            <p:spPr>
              <a:xfrm>
                <a:off x="13944172" y="11198777"/>
                <a:ext cx="5294790" cy="755754"/>
              </a:xfrm>
              <a:prstGeom prst="rect">
                <a:avLst/>
              </a:prstGeom>
              <a:noFill/>
            </p:spPr>
            <p:txBody>
              <a:bodyPr wrap="square" rtlCol="0">
                <a:spAutoFit/>
              </a:bodyPr>
              <a:lstStyle/>
              <a:p>
                <a:r>
                  <a:rPr lang="en-US" sz="700" b="1" dirty="0"/>
                  <a:t>Direct Detection </a:t>
                </a:r>
                <a:r>
                  <a:rPr lang="en-US" sz="700" b="1" dirty="0" err="1"/>
                  <a:t>Lidar</a:t>
                </a:r>
                <a:r>
                  <a:rPr lang="en-US" sz="700" b="1" dirty="0"/>
                  <a:t> (DDL)</a:t>
                </a:r>
              </a:p>
            </p:txBody>
          </p:sp>
        </p:grpSp>
        <p:grpSp>
          <p:nvGrpSpPr>
            <p:cNvPr id="182" name="Group 181"/>
            <p:cNvGrpSpPr/>
            <p:nvPr/>
          </p:nvGrpSpPr>
          <p:grpSpPr>
            <a:xfrm>
              <a:off x="386826" y="18453360"/>
              <a:ext cx="20496696" cy="6316162"/>
              <a:chOff x="7110756" y="18969813"/>
              <a:chExt cx="12322058" cy="3612382"/>
            </a:xfrm>
          </p:grpSpPr>
          <p:pic>
            <p:nvPicPr>
              <p:cNvPr id="10" name="Picture 9" descr="ABL Border.jpg"/>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110756" y="18969813"/>
                <a:ext cx="7009485" cy="3612382"/>
              </a:xfrm>
              <a:prstGeom prst="rect">
                <a:avLst/>
              </a:prstGeom>
            </p:spPr>
          </p:pic>
          <p:sp>
            <p:nvSpPr>
              <p:cNvPr id="153" name="TextBox 152"/>
              <p:cNvSpPr txBox="1"/>
              <p:nvPr/>
            </p:nvSpPr>
            <p:spPr>
              <a:xfrm>
                <a:off x="14374016" y="19496597"/>
                <a:ext cx="3572051" cy="518690"/>
              </a:xfrm>
              <a:prstGeom prst="rect">
                <a:avLst/>
              </a:prstGeom>
              <a:noFill/>
            </p:spPr>
            <p:txBody>
              <a:bodyPr wrap="square" rtlCol="0">
                <a:spAutoFit/>
              </a:bodyPr>
              <a:lstStyle/>
              <a:p>
                <a:r>
                  <a:rPr lang="en-US" sz="700" b="1" dirty="0"/>
                  <a:t>Atmospheric Boundary Layer</a:t>
                </a:r>
              </a:p>
            </p:txBody>
          </p:sp>
          <p:sp>
            <p:nvSpPr>
              <p:cNvPr id="171" name="Rectangle 170"/>
              <p:cNvSpPr/>
              <p:nvPr/>
            </p:nvSpPr>
            <p:spPr>
              <a:xfrm>
                <a:off x="14133479" y="19866204"/>
                <a:ext cx="5299335" cy="1675765"/>
              </a:xfrm>
              <a:prstGeom prst="rect">
                <a:avLst/>
              </a:prstGeom>
            </p:spPr>
            <p:txBody>
              <a:bodyPr wrap="square">
                <a:spAutoFit/>
              </a:bodyPr>
              <a:lstStyle/>
              <a:p>
                <a:pPr marL="105187" indent="-105187">
                  <a:buFont typeface="Arial" panose="020B0604020202020204" pitchFamily="34" charset="0"/>
                  <a:buChar char="•"/>
                </a:pPr>
                <a:r>
                  <a:rPr lang="en-US" sz="600" dirty="0"/>
                  <a:t>The ABL is the lowest portion of the atmosphere (≈ 1 to 3 km deep) directly in contact with the Earth’s surface</a:t>
                </a:r>
              </a:p>
              <a:p>
                <a:endParaRPr lang="en-US" sz="600" dirty="0"/>
              </a:p>
              <a:p>
                <a:pPr marL="105187" indent="-105187">
                  <a:buFont typeface="Arial" panose="020B0604020202020204" pitchFamily="34" charset="0"/>
                  <a:buChar char="•"/>
                </a:pPr>
                <a:r>
                  <a:rPr lang="en-US" sz="600" dirty="0"/>
                  <a:t>It is the layer of atmosphere in which we live and is characterized by its responses to diurnal heat fluxes and turbulence production generated by wind shear.</a:t>
                </a:r>
              </a:p>
            </p:txBody>
          </p:sp>
        </p:grpSp>
        <p:grpSp>
          <p:nvGrpSpPr>
            <p:cNvPr id="122" name="Group 121"/>
            <p:cNvGrpSpPr/>
            <p:nvPr/>
          </p:nvGrpSpPr>
          <p:grpSpPr>
            <a:xfrm>
              <a:off x="331646" y="11363225"/>
              <a:ext cx="9751846" cy="8423340"/>
              <a:chOff x="331646" y="11363225"/>
              <a:chExt cx="9751846" cy="8423340"/>
            </a:xfrm>
          </p:grpSpPr>
          <p:grpSp>
            <p:nvGrpSpPr>
              <p:cNvPr id="65" name="Group 64"/>
              <p:cNvGrpSpPr/>
              <p:nvPr/>
            </p:nvGrpSpPr>
            <p:grpSpPr>
              <a:xfrm>
                <a:off x="331646" y="11363225"/>
                <a:ext cx="9751846" cy="8423340"/>
                <a:chOff x="621789" y="7990554"/>
                <a:chExt cx="9025959" cy="7796344"/>
              </a:xfrm>
              <a:effectLst>
                <a:outerShdw blurRad="50800" dist="50800" dir="5400000" sx="1000" sy="1000" algn="ctr" rotWithShape="0">
                  <a:srgbClr val="000000">
                    <a:alpha val="43137"/>
                  </a:srgbClr>
                </a:outerShdw>
              </a:effectLst>
            </p:grpSpPr>
            <p:sp>
              <p:nvSpPr>
                <p:cNvPr id="158" name="TextBox 157"/>
                <p:cNvSpPr txBox="1"/>
                <p:nvPr/>
              </p:nvSpPr>
              <p:spPr>
                <a:xfrm>
                  <a:off x="4728523" y="8361362"/>
                  <a:ext cx="4919225" cy="7425536"/>
                </a:xfrm>
                <a:prstGeom prst="rect">
                  <a:avLst/>
                </a:prstGeom>
                <a:solidFill>
                  <a:schemeClr val="bg1"/>
                </a:solidFill>
              </p:spPr>
              <p:txBody>
                <a:bodyPr wrap="square" lIns="182880" tIns="137160" rIns="91440" bIns="182880" rtlCol="0">
                  <a:spAutoFit/>
                </a:bodyPr>
                <a:lstStyle/>
                <a:p>
                  <a:r>
                    <a:rPr lang="en-US" sz="600" dirty="0"/>
                    <a:t>This remote sensing device measures the vertical profiles of temperature and relative humidity.</a:t>
                  </a:r>
                </a:p>
                <a:p>
                  <a:endParaRPr lang="en-US" sz="400" dirty="0"/>
                </a:p>
                <a:p>
                  <a:pPr marL="78890" indent="-78890">
                    <a:buFont typeface="Arial" panose="020B0604020202020204" pitchFamily="34" charset="0"/>
                    <a:buChar char="•"/>
                  </a:pPr>
                  <a:r>
                    <a:rPr lang="en-US" sz="600" dirty="0"/>
                    <a:t>Passive technology</a:t>
                  </a:r>
                </a:p>
                <a:p>
                  <a:pPr marL="78890" indent="-78890">
                    <a:buFont typeface="Arial" panose="020B0604020202020204" pitchFamily="34" charset="0"/>
                    <a:buChar char="•"/>
                  </a:pPr>
                  <a:r>
                    <a:rPr lang="en-US" sz="600" dirty="0"/>
                    <a:t>Scans using RF radiation frequencies between 51 GHz and 59 GHz for temperature profiling and 22 GHz and 30 GHz for water vapor profiling.</a:t>
                  </a:r>
                </a:p>
                <a:p>
                  <a:pPr marL="78890" indent="-78890">
                    <a:buFont typeface="Arial" panose="020B0604020202020204" pitchFamily="34" charset="0"/>
                    <a:buChar char="•"/>
                  </a:pPr>
                  <a:r>
                    <a:rPr lang="en-US" sz="600" dirty="0"/>
                    <a:t>Data is measured near-continuous coverage from the surface to 9800m. </a:t>
                  </a:r>
                </a:p>
                <a:p>
                  <a:pPr marL="78890" indent="-78890">
                    <a:buFont typeface="Arial" panose="020B0604020202020204" pitchFamily="34" charset="0"/>
                    <a:buChar char="•"/>
                  </a:pPr>
                  <a:r>
                    <a:rPr lang="en-US" sz="600" dirty="0"/>
                    <a:t>Vertical resolution of ~100m</a:t>
                  </a:r>
                </a:p>
              </p:txBody>
            </p:sp>
            <p:pic>
              <p:nvPicPr>
                <p:cNvPr id="33" name="Picture 32" descr="radiometer.jpg"/>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21789" y="9042623"/>
                  <a:ext cx="4229372" cy="3421846"/>
                </a:xfrm>
                <a:prstGeom prst="rect">
                  <a:avLst/>
                </a:prstGeom>
                <a:ln w="50800">
                  <a:solidFill>
                    <a:schemeClr val="accent1"/>
                  </a:solidFill>
                </a:ln>
                <a:effectLst>
                  <a:outerShdw blurRad="50800" dist="38100" dir="2700000" algn="tl" rotWithShape="0">
                    <a:srgbClr val="000000">
                      <a:alpha val="43000"/>
                    </a:srgbClr>
                  </a:outerShdw>
                </a:effectLst>
              </p:spPr>
            </p:pic>
            <p:sp>
              <p:nvSpPr>
                <p:cNvPr id="45" name="TextBox 44"/>
                <p:cNvSpPr txBox="1"/>
                <p:nvPr/>
              </p:nvSpPr>
              <p:spPr>
                <a:xfrm>
                  <a:off x="2451582" y="7990554"/>
                  <a:ext cx="5248143" cy="839410"/>
                </a:xfrm>
                <a:prstGeom prst="rect">
                  <a:avLst/>
                </a:prstGeom>
                <a:noFill/>
              </p:spPr>
              <p:txBody>
                <a:bodyPr wrap="none" rtlCol="0">
                  <a:spAutoFit/>
                </a:bodyPr>
                <a:lstStyle/>
                <a:p>
                  <a:r>
                    <a:rPr lang="en-US" sz="700" b="1" dirty="0"/>
                    <a:t>Microwave Radiometer (MWR)</a:t>
                  </a:r>
                </a:p>
              </p:txBody>
            </p:sp>
          </p:grpSp>
          <p:sp>
            <p:nvSpPr>
              <p:cNvPr id="177" name="TextBox 176"/>
              <p:cNvSpPr txBox="1"/>
              <p:nvPr/>
            </p:nvSpPr>
            <p:spPr>
              <a:xfrm>
                <a:off x="4330437" y="15905615"/>
                <a:ext cx="2033758" cy="697626"/>
              </a:xfrm>
              <a:prstGeom prst="rect">
                <a:avLst/>
              </a:prstGeom>
              <a:noFill/>
            </p:spPr>
            <p:txBody>
              <a:bodyPr wrap="square" rtlCol="0">
                <a:spAutoFit/>
              </a:bodyPr>
              <a:lstStyle/>
              <a:p>
                <a:r>
                  <a:rPr lang="en-US" sz="400" dirty="0"/>
                  <a:t>MWR </a:t>
                </a:r>
              </a:p>
            </p:txBody>
          </p:sp>
        </p:grpSp>
        <p:sp>
          <p:nvSpPr>
            <p:cNvPr id="183" name="TextBox 182"/>
            <p:cNvSpPr txBox="1"/>
            <p:nvPr/>
          </p:nvSpPr>
          <p:spPr>
            <a:xfrm>
              <a:off x="3751773" y="30592076"/>
              <a:ext cx="2033758" cy="697626"/>
            </a:xfrm>
            <a:prstGeom prst="rect">
              <a:avLst/>
            </a:prstGeom>
            <a:noFill/>
          </p:spPr>
          <p:txBody>
            <a:bodyPr wrap="square" rtlCol="0">
              <a:spAutoFit/>
            </a:bodyPr>
            <a:lstStyle/>
            <a:p>
              <a:r>
                <a:rPr lang="en-US" sz="400" dirty="0"/>
                <a:t>DDL</a:t>
              </a:r>
            </a:p>
          </p:txBody>
        </p:sp>
      </p:grpSp>
      <p:pic>
        <p:nvPicPr>
          <p:cNvPr id="1028" name="Picture 1027"/>
          <p:cNvPicPr>
            <a:picLocks noChangeAspect="1"/>
          </p:cNvPicPr>
          <p:nvPr/>
        </p:nvPicPr>
        <p:blipFill>
          <a:blip r:embed="rId21" cstate="print"/>
          <a:stretch>
            <a:fillRect/>
          </a:stretch>
        </p:blipFill>
        <p:spPr>
          <a:xfrm>
            <a:off x="8450531" y="2533020"/>
            <a:ext cx="631976" cy="95250"/>
          </a:xfrm>
          <a:prstGeom prst="rect">
            <a:avLst/>
          </a:prstGeom>
        </p:spPr>
      </p:pic>
      <p:pic>
        <p:nvPicPr>
          <p:cNvPr id="95" name="Picture 94" descr="City College.jpg"/>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466710" y="5578500"/>
            <a:ext cx="1004799" cy="1126918"/>
          </a:xfrm>
          <a:prstGeom prst="rect">
            <a:avLst/>
          </a:prstGeom>
          <a:effectLst>
            <a:outerShdw blurRad="73025" dist="88900" dir="2700000" algn="tl" rotWithShape="0">
              <a:srgbClr val="000000">
                <a:alpha val="27000"/>
              </a:srgbClr>
            </a:outerShdw>
          </a:effectLst>
        </p:spPr>
      </p:pic>
      <p:sp>
        <p:nvSpPr>
          <p:cNvPr id="98" name="TextBox 97"/>
          <p:cNvSpPr txBox="1"/>
          <p:nvPr/>
        </p:nvSpPr>
        <p:spPr>
          <a:xfrm>
            <a:off x="2899403" y="6706860"/>
            <a:ext cx="662084" cy="82799"/>
          </a:xfrm>
          <a:prstGeom prst="rect">
            <a:avLst/>
          </a:prstGeom>
          <a:noFill/>
        </p:spPr>
        <p:txBody>
          <a:bodyPr wrap="square" lIns="21037" tIns="10519" rIns="21037" bIns="10519" rtlCol="0">
            <a:spAutoFit/>
          </a:bodyPr>
          <a:lstStyle/>
          <a:p>
            <a:r>
              <a:rPr lang="en-US" sz="400" dirty="0"/>
              <a:t>City College NYC Met Net </a:t>
            </a:r>
          </a:p>
        </p:txBody>
      </p:sp>
      <p:sp>
        <p:nvSpPr>
          <p:cNvPr id="99" name="TextBox 98"/>
          <p:cNvSpPr txBox="1"/>
          <p:nvPr/>
        </p:nvSpPr>
        <p:spPr>
          <a:xfrm>
            <a:off x="2004994" y="5381130"/>
            <a:ext cx="911113" cy="82799"/>
          </a:xfrm>
          <a:prstGeom prst="rect">
            <a:avLst/>
          </a:prstGeom>
          <a:noFill/>
        </p:spPr>
        <p:txBody>
          <a:bodyPr wrap="square" lIns="21037" tIns="10519" rIns="21037" bIns="10519" rtlCol="0">
            <a:spAutoFit/>
          </a:bodyPr>
          <a:lstStyle/>
          <a:p>
            <a:r>
              <a:rPr lang="en-US" sz="400" dirty="0"/>
              <a:t>The Atmospheric Boundary Layer</a:t>
            </a:r>
          </a:p>
        </p:txBody>
      </p:sp>
    </p:spTree>
    <p:extLst>
      <p:ext uri="{BB962C8B-B14F-4D97-AF65-F5344CB8AC3E}">
        <p14:creationId xmlns:p14="http://schemas.microsoft.com/office/powerpoint/2010/main" val="317376400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4"/>
          <p:cNvPicPr>
            <a:picLocks noChangeAspect="1" noChangeArrowheads="1"/>
          </p:cNvPicPr>
          <p:nvPr/>
        </p:nvPicPr>
        <p:blipFill>
          <a:blip r:embed="rId2" cstate="print"/>
          <a:srcRect/>
          <a:stretch>
            <a:fillRect/>
          </a:stretch>
        </p:blipFill>
        <p:spPr bwMode="auto">
          <a:xfrm>
            <a:off x="4795833" y="4725406"/>
            <a:ext cx="3695278" cy="1840920"/>
          </a:xfrm>
          <a:prstGeom prst="rect">
            <a:avLst/>
          </a:prstGeom>
          <a:noFill/>
          <a:ln w="9525">
            <a:noFill/>
            <a:miter lim="800000"/>
            <a:headEnd/>
            <a:tailEnd/>
          </a:ln>
        </p:spPr>
      </p:pic>
      <p:sp>
        <p:nvSpPr>
          <p:cNvPr id="12" name="Title 11"/>
          <p:cNvSpPr>
            <a:spLocks noGrp="1"/>
          </p:cNvSpPr>
          <p:nvPr>
            <p:ph type="title"/>
          </p:nvPr>
        </p:nvSpPr>
        <p:spPr>
          <a:xfrm>
            <a:off x="0" y="609600"/>
            <a:ext cx="9144000" cy="914400"/>
          </a:xfrm>
        </p:spPr>
        <p:txBody>
          <a:bodyPr>
            <a:normAutofit/>
          </a:bodyPr>
          <a:lstStyle/>
          <a:p>
            <a:r>
              <a:rPr lang="en-US" sz="2400" dirty="0" smtClean="0"/>
              <a:t>Dual Doppler Lidar Wind Profiling in the Lidar Uncertainty Measurement Experiment (LUMEX)</a:t>
            </a:r>
            <a:endParaRPr lang="en-US" sz="2400" dirty="0"/>
          </a:p>
        </p:txBody>
      </p:sp>
      <p:sp>
        <p:nvSpPr>
          <p:cNvPr id="13" name="Content Placeholder 12"/>
          <p:cNvSpPr>
            <a:spLocks noGrp="1"/>
          </p:cNvSpPr>
          <p:nvPr>
            <p:ph sz="half" idx="1"/>
          </p:nvPr>
        </p:nvSpPr>
        <p:spPr>
          <a:xfrm>
            <a:off x="152400" y="2939726"/>
            <a:ext cx="4343400" cy="3461073"/>
          </a:xfrm>
        </p:spPr>
        <p:txBody>
          <a:bodyPr>
            <a:normAutofit fontScale="92500" lnSpcReduction="10000"/>
          </a:bodyPr>
          <a:lstStyle/>
          <a:p>
            <a:r>
              <a:rPr lang="en-US" dirty="0"/>
              <a:t>Validation of Dual Doppler Lidar</a:t>
            </a:r>
          </a:p>
          <a:p>
            <a:pPr lvl="1"/>
            <a:r>
              <a:rPr lang="en-US" dirty="0"/>
              <a:t>Enhance the ease and accuracy of future wind measurement </a:t>
            </a:r>
            <a:r>
              <a:rPr lang="en-US" dirty="0" smtClean="0"/>
              <a:t>experiments</a:t>
            </a:r>
          </a:p>
          <a:p>
            <a:r>
              <a:rPr lang="en-US" dirty="0" smtClean="0"/>
              <a:t>Characterization of Dual Doppler Scan Parameters</a:t>
            </a:r>
          </a:p>
          <a:p>
            <a:pPr lvl="1"/>
            <a:r>
              <a:rPr lang="en-US" dirty="0" smtClean="0"/>
              <a:t>Intersection angle, dwell time</a:t>
            </a:r>
            <a:endParaRPr lang="en-US" dirty="0"/>
          </a:p>
          <a:p>
            <a:pPr lvl="1"/>
            <a:r>
              <a:rPr lang="en-US" dirty="0" smtClean="0"/>
              <a:t>Preferred weather conditions</a:t>
            </a:r>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64</a:t>
            </a:fld>
            <a:endParaRPr lang="en-US"/>
          </a:p>
        </p:txBody>
      </p:sp>
      <p:sp>
        <p:nvSpPr>
          <p:cNvPr id="15" name="TextBox 14"/>
          <p:cNvSpPr txBox="1"/>
          <p:nvPr/>
        </p:nvSpPr>
        <p:spPr>
          <a:xfrm>
            <a:off x="0" y="2253670"/>
            <a:ext cx="4934492" cy="369332"/>
          </a:xfrm>
          <a:prstGeom prst="rect">
            <a:avLst/>
          </a:prstGeom>
          <a:noFill/>
        </p:spPr>
        <p:txBody>
          <a:bodyPr wrap="none" rtlCol="0">
            <a:spAutoFit/>
          </a:bodyPr>
          <a:lstStyle/>
          <a:p>
            <a:r>
              <a:rPr lang="en-US" dirty="0" smtClean="0">
                <a:solidFill>
                  <a:srgbClr val="FF0000"/>
                </a:solidFill>
              </a:rPr>
              <a:t> 7</a:t>
            </a:r>
            <a:r>
              <a:rPr lang="en-US" baseline="30000" dirty="0" smtClean="0">
                <a:solidFill>
                  <a:srgbClr val="FF0000"/>
                </a:solidFill>
              </a:rPr>
              <a:t>th</a:t>
            </a:r>
            <a:r>
              <a:rPr lang="en-US" dirty="0" smtClean="0">
                <a:solidFill>
                  <a:srgbClr val="FF0000"/>
                </a:solidFill>
              </a:rPr>
              <a:t> Symposium on Lidar Atmospheric Applications</a:t>
            </a:r>
            <a:endParaRPr lang="en-US" dirty="0">
              <a:solidFill>
                <a:srgbClr val="FF0000"/>
              </a:solidFill>
            </a:endParaRPr>
          </a:p>
        </p:txBody>
      </p:sp>
      <p:sp>
        <p:nvSpPr>
          <p:cNvPr id="3" name="Rectangle 2"/>
          <p:cNvSpPr/>
          <p:nvPr/>
        </p:nvSpPr>
        <p:spPr>
          <a:xfrm>
            <a:off x="0" y="1422673"/>
            <a:ext cx="4800600" cy="830997"/>
          </a:xfrm>
          <a:prstGeom prst="rect">
            <a:avLst/>
          </a:prstGeom>
        </p:spPr>
        <p:txBody>
          <a:bodyPr wrap="square">
            <a:spAutoFit/>
          </a:bodyPr>
          <a:lstStyle/>
          <a:p>
            <a:pPr algn="ctr"/>
            <a:r>
              <a:rPr lang="en-US" sz="1600" b="1" u="sng" dirty="0"/>
              <a:t>Brian </a:t>
            </a:r>
            <a:r>
              <a:rPr lang="en-US" sz="1600" b="1" u="sng" dirty="0" smtClean="0"/>
              <a:t>Carroll</a:t>
            </a:r>
            <a:r>
              <a:rPr lang="en-US" sz="1600" b="1" u="sng" baseline="30000" dirty="0" smtClean="0"/>
              <a:t>1</a:t>
            </a:r>
            <a:r>
              <a:rPr lang="en-US" sz="1600" dirty="0" smtClean="0"/>
              <a:t>, Aditya </a:t>
            </a:r>
            <a:r>
              <a:rPr lang="en-US" sz="1600" dirty="0"/>
              <a:t>Choukulkar</a:t>
            </a:r>
            <a:r>
              <a:rPr lang="en-US" sz="1600" baseline="30000" dirty="0"/>
              <a:t>2</a:t>
            </a:r>
            <a:r>
              <a:rPr lang="en-US" sz="1600" dirty="0"/>
              <a:t>, Ruben Delgado</a:t>
            </a:r>
            <a:r>
              <a:rPr lang="en-US" sz="1600" baseline="30000" dirty="0"/>
              <a:t>3</a:t>
            </a:r>
            <a:r>
              <a:rPr lang="en-US" sz="1600" dirty="0"/>
              <a:t>, Graham Antoszewski</a:t>
            </a:r>
            <a:r>
              <a:rPr lang="en-US" sz="1600" baseline="30000" dirty="0"/>
              <a:t>1</a:t>
            </a:r>
            <a:r>
              <a:rPr lang="en-US" sz="1600" dirty="0"/>
              <a:t>, Scott Sandberg</a:t>
            </a:r>
            <a:r>
              <a:rPr lang="en-US" sz="1600" baseline="30000" dirty="0"/>
              <a:t>4</a:t>
            </a:r>
            <a:r>
              <a:rPr lang="en-US" sz="1600" dirty="0"/>
              <a:t>, Mike Hardesty</a:t>
            </a:r>
            <a:r>
              <a:rPr lang="en-US" sz="1600" baseline="30000" dirty="0"/>
              <a:t>2</a:t>
            </a:r>
            <a:r>
              <a:rPr lang="en-US" sz="1600" dirty="0"/>
              <a:t>, </a:t>
            </a:r>
          </a:p>
          <a:p>
            <a:pPr algn="ctr"/>
            <a:r>
              <a:rPr lang="en-US" sz="1600" dirty="0"/>
              <a:t>Alan Brewer</a:t>
            </a:r>
            <a:r>
              <a:rPr lang="en-US" sz="1600" baseline="30000" dirty="0"/>
              <a:t>4</a:t>
            </a:r>
            <a:r>
              <a:rPr lang="en-US" sz="1600" dirty="0"/>
              <a:t>, Julie Lundquist</a:t>
            </a:r>
            <a:r>
              <a:rPr lang="en-US" sz="1600" baseline="30000" dirty="0"/>
              <a:t>5</a:t>
            </a:r>
            <a:r>
              <a:rPr lang="en-US" sz="1600" dirty="0"/>
              <a:t>, Andreas Muschinski</a:t>
            </a:r>
            <a:r>
              <a:rPr lang="en-US" sz="1600" baseline="30000" dirty="0"/>
              <a:t>6</a:t>
            </a:r>
            <a:endParaRPr lang="en-US" sz="1600" dirty="0"/>
          </a:p>
        </p:txBody>
      </p:sp>
      <p:sp>
        <p:nvSpPr>
          <p:cNvPr id="4" name="Rectangle 3"/>
          <p:cNvSpPr/>
          <p:nvPr/>
        </p:nvSpPr>
        <p:spPr>
          <a:xfrm>
            <a:off x="4800600" y="1422673"/>
            <a:ext cx="4271296" cy="1169551"/>
          </a:xfrm>
          <a:prstGeom prst="rect">
            <a:avLst/>
          </a:prstGeom>
        </p:spPr>
        <p:txBody>
          <a:bodyPr wrap="square">
            <a:spAutoFit/>
          </a:bodyPr>
          <a:lstStyle/>
          <a:p>
            <a:pPr algn="ctr"/>
            <a:r>
              <a:rPr lang="en-US" sz="1400" baseline="30000" dirty="0"/>
              <a:t>1</a:t>
            </a:r>
            <a:r>
              <a:rPr lang="en-US" sz="1400" dirty="0"/>
              <a:t>Atmospheric Physics </a:t>
            </a:r>
            <a:r>
              <a:rPr lang="en-US" sz="1400" dirty="0" smtClean="0"/>
              <a:t>Dept., UMBC;</a:t>
            </a:r>
            <a:r>
              <a:rPr lang="en-US" altLang="en-US" sz="1400" dirty="0">
                <a:cs typeface="Times New Roman" pitchFamily="18" charset="0"/>
              </a:rPr>
              <a:t> </a:t>
            </a:r>
            <a:r>
              <a:rPr lang="en-US" sz="1400" baseline="30000" dirty="0" smtClean="0"/>
              <a:t>2</a:t>
            </a:r>
            <a:r>
              <a:rPr lang="en-US" sz="1400" dirty="0" smtClean="0"/>
              <a:t>Cooperative </a:t>
            </a:r>
            <a:r>
              <a:rPr lang="en-US" sz="1400" dirty="0"/>
              <a:t>Institute for Environmental Sciences, </a:t>
            </a:r>
            <a:r>
              <a:rPr lang="en-US" sz="1400" dirty="0" smtClean="0"/>
              <a:t>Boulder; </a:t>
            </a:r>
            <a:r>
              <a:rPr lang="en-US" sz="1400" baseline="30000" dirty="0" smtClean="0">
                <a:cs typeface="Times New Roman" pitchFamily="18" charset="0"/>
              </a:rPr>
              <a:t>3</a:t>
            </a:r>
            <a:r>
              <a:rPr lang="en-US" altLang="en-US" sz="1400" dirty="0" smtClean="0">
                <a:cs typeface="Times New Roman" pitchFamily="18" charset="0"/>
              </a:rPr>
              <a:t>Joint </a:t>
            </a:r>
            <a:r>
              <a:rPr lang="en-US" altLang="en-US" sz="1400" dirty="0">
                <a:cs typeface="Times New Roman" pitchFamily="18" charset="0"/>
              </a:rPr>
              <a:t>Center for Earth Systems Technology, </a:t>
            </a:r>
            <a:r>
              <a:rPr lang="en-US" altLang="en-US" sz="1400" dirty="0" smtClean="0"/>
              <a:t>UMBC; </a:t>
            </a:r>
            <a:r>
              <a:rPr lang="en-US" sz="1400" baseline="30000" dirty="0" smtClean="0"/>
              <a:t>4 </a:t>
            </a:r>
            <a:r>
              <a:rPr lang="en-US" sz="1400" dirty="0"/>
              <a:t>Chemical Sciences Division, </a:t>
            </a:r>
            <a:r>
              <a:rPr lang="en-US" sz="1400" dirty="0" smtClean="0"/>
              <a:t>NOAA, Boulder; </a:t>
            </a:r>
            <a:r>
              <a:rPr lang="en-US" sz="1400" baseline="30000" dirty="0" smtClean="0"/>
              <a:t>5</a:t>
            </a:r>
            <a:r>
              <a:rPr lang="en-US" sz="1400" dirty="0" smtClean="0"/>
              <a:t>University </a:t>
            </a:r>
            <a:r>
              <a:rPr lang="en-US" sz="1400" dirty="0"/>
              <a:t>of Colorado </a:t>
            </a:r>
            <a:r>
              <a:rPr lang="en-US" sz="1400" dirty="0" smtClean="0"/>
              <a:t>Boulder; </a:t>
            </a:r>
            <a:r>
              <a:rPr lang="en-US" sz="1400" baseline="30000" dirty="0" smtClean="0"/>
              <a:t>6 </a:t>
            </a:r>
            <a:r>
              <a:rPr lang="en-US" sz="1400" dirty="0" err="1"/>
              <a:t>NorthWest</a:t>
            </a:r>
            <a:r>
              <a:rPr lang="en-US" sz="1400" dirty="0"/>
              <a:t> Research Associates, Inc.</a:t>
            </a:r>
          </a:p>
        </p:txBody>
      </p:sp>
      <p:grpSp>
        <p:nvGrpSpPr>
          <p:cNvPr id="16" name="Group 101"/>
          <p:cNvGrpSpPr/>
          <p:nvPr/>
        </p:nvGrpSpPr>
        <p:grpSpPr>
          <a:xfrm>
            <a:off x="6572882" y="3057043"/>
            <a:ext cx="2368254" cy="3181605"/>
            <a:chOff x="1676400" y="-31354"/>
            <a:chExt cx="5410200" cy="6769563"/>
          </a:xfrm>
        </p:grpSpPr>
        <p:cxnSp>
          <p:nvCxnSpPr>
            <p:cNvPr id="17" name="Elbow Connector 16"/>
            <p:cNvCxnSpPr/>
            <p:nvPr/>
          </p:nvCxnSpPr>
          <p:spPr>
            <a:xfrm rot="-1680000">
              <a:off x="4004079" y="1661188"/>
              <a:ext cx="225901" cy="227787"/>
            </a:xfrm>
            <a:prstGeom prst="bentConnector3">
              <a:avLst>
                <a:gd name="adj1" fmla="val -2635"/>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Isosceles Triangle 17"/>
            <p:cNvSpPr/>
            <p:nvPr/>
          </p:nvSpPr>
          <p:spPr>
            <a:xfrm>
              <a:off x="1676400" y="2819400"/>
              <a:ext cx="457200" cy="381000"/>
            </a:xfrm>
            <a:prstGeom prst="triangle">
              <a:avLst/>
            </a:prstGeom>
            <a:solidFill>
              <a:schemeClr val="bg1">
                <a:lumMod val="85000"/>
              </a:schemeClr>
            </a:solidFill>
            <a:ln w="476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Isosceles Triangle 18"/>
            <p:cNvSpPr/>
            <p:nvPr/>
          </p:nvSpPr>
          <p:spPr>
            <a:xfrm>
              <a:off x="6629400" y="6324600"/>
              <a:ext cx="457200" cy="381000"/>
            </a:xfrm>
            <a:prstGeom prst="triangle">
              <a:avLst/>
            </a:prstGeom>
            <a:solidFill>
              <a:schemeClr val="bg1">
                <a:lumMod val="85000"/>
              </a:schemeClr>
            </a:solidFill>
            <a:ln w="476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 name="Oval 19"/>
            <p:cNvSpPr/>
            <p:nvPr/>
          </p:nvSpPr>
          <p:spPr>
            <a:xfrm>
              <a:off x="3124200" y="1219200"/>
              <a:ext cx="228600" cy="22860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21" name="Straight Connector 20"/>
            <p:cNvCxnSpPr>
              <a:stCxn id="18" idx="0"/>
              <a:endCxn id="28" idx="6"/>
            </p:cNvCxnSpPr>
            <p:nvPr/>
          </p:nvCxnSpPr>
          <p:spPr>
            <a:xfrm flipV="1">
              <a:off x="1905000" y="1562100"/>
              <a:ext cx="2362200" cy="125730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0"/>
              <a:endCxn id="28" idx="1"/>
            </p:cNvCxnSpPr>
            <p:nvPr/>
          </p:nvCxnSpPr>
          <p:spPr>
            <a:xfrm flipH="1" flipV="1">
              <a:off x="4072078" y="1481278"/>
              <a:ext cx="2785922" cy="4843322"/>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8" idx="0"/>
              <a:endCxn id="20" idx="3"/>
            </p:cNvCxnSpPr>
            <p:nvPr/>
          </p:nvCxnSpPr>
          <p:spPr>
            <a:xfrm flipV="1">
              <a:off x="1905000" y="1414322"/>
              <a:ext cx="1252678" cy="1405078"/>
            </a:xfrm>
            <a:prstGeom prst="line">
              <a:avLst/>
            </a:prstGeom>
            <a:ln w="22225">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9" idx="0"/>
              <a:endCxn id="20" idx="5"/>
            </p:cNvCxnSpPr>
            <p:nvPr/>
          </p:nvCxnSpPr>
          <p:spPr>
            <a:xfrm flipH="1" flipV="1">
              <a:off x="3319322" y="1414322"/>
              <a:ext cx="3538678" cy="4910278"/>
            </a:xfrm>
            <a:prstGeom prst="line">
              <a:avLst/>
            </a:prstGeom>
            <a:ln w="22225">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8" idx="0"/>
              <a:endCxn id="27" idx="3"/>
            </p:cNvCxnSpPr>
            <p:nvPr/>
          </p:nvCxnSpPr>
          <p:spPr>
            <a:xfrm flipV="1">
              <a:off x="1905000" y="195122"/>
              <a:ext cx="1709878" cy="2624278"/>
            </a:xfrm>
            <a:prstGeom prst="line">
              <a:avLst/>
            </a:prstGeom>
            <a:ln w="22225">
              <a:solidFill>
                <a:schemeClr val="tx2"/>
              </a:solidFill>
              <a:prstDash val="lg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27" idx="1"/>
              <a:endCxn id="19" idx="0"/>
            </p:cNvCxnSpPr>
            <p:nvPr/>
          </p:nvCxnSpPr>
          <p:spPr>
            <a:xfrm>
              <a:off x="3614878" y="33478"/>
              <a:ext cx="3243122" cy="6291122"/>
            </a:xfrm>
            <a:prstGeom prst="line">
              <a:avLst/>
            </a:prstGeom>
            <a:ln w="22225">
              <a:solidFill>
                <a:schemeClr val="tx2"/>
              </a:solidFill>
              <a:prstDash val="lgDash"/>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3581400" y="0"/>
              <a:ext cx="228600" cy="22860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 name="Oval 27"/>
            <p:cNvSpPr/>
            <p:nvPr/>
          </p:nvSpPr>
          <p:spPr>
            <a:xfrm>
              <a:off x="4038600" y="1447800"/>
              <a:ext cx="228600" cy="2286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 name="TextBox 28"/>
            <p:cNvSpPr txBox="1"/>
            <p:nvPr/>
          </p:nvSpPr>
          <p:spPr>
            <a:xfrm>
              <a:off x="2133600" y="2819401"/>
              <a:ext cx="1524000" cy="589376"/>
            </a:xfrm>
            <a:prstGeom prst="rect">
              <a:avLst/>
            </a:prstGeom>
            <a:noFill/>
          </p:spPr>
          <p:txBody>
            <a:bodyPr wrap="square" rtlCol="0">
              <a:spAutoFit/>
            </a:bodyPr>
            <a:lstStyle/>
            <a:p>
              <a:r>
                <a:rPr lang="en-US" sz="1200" b="1" dirty="0" smtClean="0"/>
                <a:t>Lidar 1</a:t>
              </a:r>
              <a:endParaRPr lang="en-US" sz="1200" b="1" dirty="0"/>
            </a:p>
          </p:txBody>
        </p:sp>
        <p:sp>
          <p:nvSpPr>
            <p:cNvPr id="30" name="TextBox 29"/>
            <p:cNvSpPr txBox="1"/>
            <p:nvPr/>
          </p:nvSpPr>
          <p:spPr>
            <a:xfrm>
              <a:off x="5326772" y="6148833"/>
              <a:ext cx="1523998" cy="589376"/>
            </a:xfrm>
            <a:prstGeom prst="rect">
              <a:avLst/>
            </a:prstGeom>
            <a:noFill/>
          </p:spPr>
          <p:txBody>
            <a:bodyPr wrap="square" rtlCol="0">
              <a:spAutoFit/>
            </a:bodyPr>
            <a:lstStyle/>
            <a:p>
              <a:r>
                <a:rPr lang="en-US" sz="1200" b="1" dirty="0" smtClean="0"/>
                <a:t>Lidar 2</a:t>
              </a:r>
              <a:endParaRPr lang="en-US" sz="1200" b="1" dirty="0"/>
            </a:p>
          </p:txBody>
        </p:sp>
        <p:sp>
          <p:nvSpPr>
            <p:cNvPr id="33" name="TextBox 32"/>
            <p:cNvSpPr txBox="1"/>
            <p:nvPr/>
          </p:nvSpPr>
          <p:spPr>
            <a:xfrm>
              <a:off x="2803641" y="1524000"/>
              <a:ext cx="930160" cy="589376"/>
            </a:xfrm>
            <a:prstGeom prst="rect">
              <a:avLst/>
            </a:prstGeom>
            <a:noFill/>
          </p:spPr>
          <p:txBody>
            <a:bodyPr wrap="square" rtlCol="0">
              <a:spAutoFit/>
            </a:bodyPr>
            <a:lstStyle/>
            <a:p>
              <a:r>
                <a:rPr lang="en-US" sz="1200" dirty="0" smtClean="0"/>
                <a:t>70</a:t>
              </a:r>
              <a:r>
                <a:rPr lang="en-US" sz="1200" baseline="30000" dirty="0" smtClean="0"/>
                <a:t>o</a:t>
              </a:r>
              <a:endParaRPr lang="en-US" sz="1200" dirty="0"/>
            </a:p>
          </p:txBody>
        </p:sp>
        <p:sp>
          <p:nvSpPr>
            <p:cNvPr id="34" name="TextBox 33"/>
            <p:cNvSpPr txBox="1"/>
            <p:nvPr/>
          </p:nvSpPr>
          <p:spPr>
            <a:xfrm>
              <a:off x="3090723" y="457200"/>
              <a:ext cx="1024079" cy="589376"/>
            </a:xfrm>
            <a:prstGeom prst="rect">
              <a:avLst/>
            </a:prstGeom>
            <a:noFill/>
          </p:spPr>
          <p:txBody>
            <a:bodyPr wrap="square" rtlCol="0">
              <a:spAutoFit/>
            </a:bodyPr>
            <a:lstStyle/>
            <a:p>
              <a:r>
                <a:rPr lang="en-US" sz="1200" dirty="0" smtClean="0"/>
                <a:t> 45</a:t>
              </a:r>
              <a:r>
                <a:rPr lang="en-US" sz="1200" baseline="30000" dirty="0" smtClean="0"/>
                <a:t>o</a:t>
              </a:r>
              <a:endParaRPr lang="en-US" sz="1200" dirty="0"/>
            </a:p>
          </p:txBody>
        </p:sp>
        <p:sp>
          <p:nvSpPr>
            <p:cNvPr id="35" name="TextBox 34"/>
            <p:cNvSpPr txBox="1"/>
            <p:nvPr/>
          </p:nvSpPr>
          <p:spPr>
            <a:xfrm>
              <a:off x="3733801" y="-31354"/>
              <a:ext cx="1523998" cy="589376"/>
            </a:xfrm>
            <a:prstGeom prst="rect">
              <a:avLst/>
            </a:prstGeom>
            <a:noFill/>
          </p:spPr>
          <p:txBody>
            <a:bodyPr wrap="square" rtlCol="0">
              <a:spAutoFit/>
            </a:bodyPr>
            <a:lstStyle/>
            <a:p>
              <a:r>
                <a:rPr lang="en-US" sz="1200" dirty="0" smtClean="0"/>
                <a:t>tower</a:t>
              </a:r>
              <a:endParaRPr lang="en-US" sz="1200" dirty="0"/>
            </a:p>
          </p:txBody>
        </p:sp>
        <p:sp>
          <p:nvSpPr>
            <p:cNvPr id="36" name="TextBox 35"/>
            <p:cNvSpPr txBox="1"/>
            <p:nvPr/>
          </p:nvSpPr>
          <p:spPr>
            <a:xfrm>
              <a:off x="4301354" y="1295400"/>
              <a:ext cx="2556646" cy="589376"/>
            </a:xfrm>
            <a:prstGeom prst="rect">
              <a:avLst/>
            </a:prstGeom>
            <a:noFill/>
          </p:spPr>
          <p:txBody>
            <a:bodyPr wrap="square" rtlCol="0">
              <a:spAutoFit/>
            </a:bodyPr>
            <a:lstStyle/>
            <a:p>
              <a:r>
                <a:rPr lang="en-US" sz="1200" dirty="0" smtClean="0"/>
                <a:t>profiler</a:t>
              </a:r>
              <a:endParaRPr lang="en-US" sz="1200" dirty="0"/>
            </a:p>
          </p:txBody>
        </p:sp>
        <p:sp>
          <p:nvSpPr>
            <p:cNvPr id="37" name="Isosceles Triangle 36"/>
            <p:cNvSpPr/>
            <p:nvPr/>
          </p:nvSpPr>
          <p:spPr>
            <a:xfrm>
              <a:off x="1676400" y="2819400"/>
              <a:ext cx="457200" cy="381000"/>
            </a:xfrm>
            <a:prstGeom prst="triangle">
              <a:avLst/>
            </a:prstGeom>
            <a:solidFill>
              <a:schemeClr val="bg1">
                <a:lumMod val="85000"/>
              </a:schemeClr>
            </a:solidFill>
            <a:ln w="476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39" name="Picture 8" descr="https://gm1.ggpht.com/Mn_mCkTCbLaacwfaXtWHWkIR3A05CEbb-diHS003MKpFggPbjknaOEGFHBanMSMytzzetTQ_kJY_qZbNRkjfsuCjneJRyxuVLDkP7pGpSJnA8Aa-VMxQ5mYv3jveKUvkMyBJkVEs1d3mNa3QChX-zoIWFHVSaytQHIIRIIvgzwZZpeRijaBAwmgZim-GpPSLsurHqZjhsCvLZcXZ2y68WB9taaLBNtyUsciqFiC_dkQ2_cv-otupVqAC0vc7im2gCoP1jBtL4NCp2ma0oQtErjzKsmk0lVQzjX1p95A5___QCDQkM_rigeghsOyJYQdDVFEvOEvcRxqLPmLX0uQtruatUd2FeogTHzEjm-UGbdHSjLiCyNhfs2ZE_Ht7KM70reqwSr24hidbg8QLVSM5YRl8Wh8n8_FRLl37Mboa6z5WFIx2DLymHsAQiQHhUHI2Wn-rx877TpmJLWSyRLM6r7Y4L3lLzxn57rqBRDfI-JBhOHZ-1T-l2FTig9hXIrJ17LN0yVzHIfz-MTQYVP5ZNyq1PKYECJxl0N6rC2W3XLsod2LYV4SKdGBrx-yD4uyBotkGXDlop9E=w1056-h501-l75-ft"/>
          <p:cNvPicPr>
            <a:picLocks noChangeAspect="1" noChangeArrowheads="1"/>
          </p:cNvPicPr>
          <p:nvPr/>
        </p:nvPicPr>
        <p:blipFill rotWithShape="1">
          <a:blip r:embed="rId3" cstate="print"/>
          <a:srcRect l="5112" r="3138" b="2222"/>
          <a:stretch/>
        </p:blipFill>
        <p:spPr bwMode="auto">
          <a:xfrm>
            <a:off x="4790698" y="2831238"/>
            <a:ext cx="1865989" cy="1326608"/>
          </a:xfrm>
          <a:prstGeom prst="rect">
            <a:avLst/>
          </a:prstGeom>
          <a:ln>
            <a:noFill/>
          </a:ln>
          <a:effectLst>
            <a:softEdge rad="112500"/>
          </a:effectLst>
        </p:spPr>
      </p:pic>
    </p:spTree>
    <p:extLst>
      <p:ext uri="{BB962C8B-B14F-4D97-AF65-F5344CB8AC3E}">
        <p14:creationId xmlns:p14="http://schemas.microsoft.com/office/powerpoint/2010/main" val="22139478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685799"/>
            <a:ext cx="9144000" cy="1431925"/>
          </a:xfrm>
        </p:spPr>
        <p:txBody>
          <a:bodyPr>
            <a:noAutofit/>
          </a:bodyPr>
          <a:lstStyle/>
          <a:p>
            <a:r>
              <a:rPr lang="en-US" sz="2000" dirty="0" smtClean="0"/>
              <a:t>Determination of the Temporal and Spatial Variability of the Planetary Boundary Layer Height in Maryland from 915-MHz Radar Wind Profiler Measurements</a:t>
            </a:r>
            <a:br>
              <a:rPr lang="en-US" sz="2000" dirty="0" smtClean="0"/>
            </a:br>
            <a:r>
              <a:rPr lang="en-US" sz="1600" u="sng" dirty="0" smtClean="0"/>
              <a:t>Farrah Daham</a:t>
            </a:r>
            <a:r>
              <a:rPr lang="en-US" sz="1600" baseline="30000" dirty="0"/>
              <a:t>1</a:t>
            </a:r>
            <a:r>
              <a:rPr lang="en-US" sz="1600" dirty="0" smtClean="0"/>
              <a:t>, Scott Rabenhorst</a:t>
            </a:r>
            <a:r>
              <a:rPr lang="en-US" sz="1600" baseline="30000" dirty="0" smtClean="0"/>
              <a:t>2</a:t>
            </a:r>
            <a:r>
              <a:rPr lang="en-US" sz="1600" dirty="0" smtClean="0"/>
              <a:t>, Belay Demoz</a:t>
            </a:r>
            <a:r>
              <a:rPr lang="en-US" sz="1600" baseline="30000" dirty="0" smtClean="0"/>
              <a:t>1,2</a:t>
            </a:r>
            <a:r>
              <a:rPr lang="en-US" sz="1600" dirty="0" smtClean="0"/>
              <a:t>, Ruben Delgado</a:t>
            </a:r>
            <a:r>
              <a:rPr lang="en-US" sz="1600" baseline="30000" dirty="0" smtClean="0"/>
              <a:t>2</a:t>
            </a:r>
            <a:r>
              <a:rPr lang="en-US" sz="1600" dirty="0" smtClean="0"/>
              <a:t/>
            </a:r>
            <a:br>
              <a:rPr lang="en-US" sz="1600" dirty="0" smtClean="0"/>
            </a:br>
            <a:r>
              <a:rPr lang="en-US" sz="1600" baseline="30000" dirty="0" smtClean="0"/>
              <a:t>1</a:t>
            </a:r>
            <a:r>
              <a:rPr lang="en-US" sz="1600" dirty="0" smtClean="0"/>
              <a:t>UMBC, </a:t>
            </a:r>
            <a:r>
              <a:rPr lang="en-US" sz="1600" baseline="30000" dirty="0" smtClean="0"/>
              <a:t>2</a:t>
            </a:r>
            <a:r>
              <a:rPr lang="en-US" sz="1600" dirty="0" smtClean="0"/>
              <a:t>JCET</a:t>
            </a:r>
            <a:endParaRPr lang="en-US" sz="1600" dirty="0"/>
          </a:p>
        </p:txBody>
      </p:sp>
      <p:sp>
        <p:nvSpPr>
          <p:cNvPr id="13" name="Content Placeholder 12"/>
          <p:cNvSpPr>
            <a:spLocks noGrp="1"/>
          </p:cNvSpPr>
          <p:nvPr>
            <p:ph sz="half" idx="1"/>
          </p:nvPr>
        </p:nvSpPr>
        <p:spPr>
          <a:xfrm>
            <a:off x="152400" y="2286000"/>
            <a:ext cx="5562600" cy="4114800"/>
          </a:xfrm>
        </p:spPr>
        <p:txBody>
          <a:bodyPr>
            <a:noAutofit/>
          </a:bodyPr>
          <a:lstStyle/>
          <a:p>
            <a:r>
              <a:rPr lang="en-US" sz="1800" dirty="0" smtClean="0"/>
              <a:t>2013 wind profiler data from Beltsville, Horn Point, and Piney Run used to investigate seasonal diurnal height variation of PBL</a:t>
            </a:r>
          </a:p>
          <a:p>
            <a:pPr lvl="1"/>
            <a:r>
              <a:rPr lang="en-US" sz="1800" dirty="0" smtClean="0"/>
              <a:t>Day PBLH were on average higher in the summer than winter due to instability in the atmosphere</a:t>
            </a:r>
          </a:p>
          <a:p>
            <a:pPr lvl="1"/>
            <a:r>
              <a:rPr lang="en-US" sz="1800" dirty="0" smtClean="0"/>
              <a:t>Summer PBLH were on average 0.144, 0.076, and 0.211 km higher than winter PBLH, respectively</a:t>
            </a:r>
          </a:p>
          <a:p>
            <a:r>
              <a:rPr lang="en-US" sz="1800" dirty="0" smtClean="0"/>
              <a:t>Temporal and spatial </a:t>
            </a:r>
            <a:r>
              <a:rPr lang="en-US" sz="1800" dirty="0"/>
              <a:t>v</a:t>
            </a:r>
            <a:r>
              <a:rPr lang="en-US" sz="1800" dirty="0" smtClean="0"/>
              <a:t>ariability shown between comparison sites</a:t>
            </a:r>
          </a:p>
          <a:p>
            <a:pPr lvl="1"/>
            <a:r>
              <a:rPr lang="en-US" sz="1800" dirty="0" smtClean="0"/>
              <a:t>Highest correlation in PBLH, </a:t>
            </a:r>
            <a:r>
              <a:rPr lang="en-US" sz="1800" i="1" dirty="0" smtClean="0"/>
              <a:t>R</a:t>
            </a:r>
            <a:r>
              <a:rPr lang="en-US" sz="1800" i="1" baseline="30000" dirty="0" smtClean="0"/>
              <a:t>2</a:t>
            </a:r>
            <a:r>
              <a:rPr lang="en-US" sz="1800" dirty="0" smtClean="0"/>
              <a:t> = 0.984, shown between Beltsville and Horn Point, shortest distance of 55 miles</a:t>
            </a:r>
            <a:endParaRPr lang="en-US" sz="2000" dirty="0"/>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dirty="0" smtClean="0"/>
              <a:t>95th AMS Annual Meeting - Phoenix, AZ</a:t>
            </a:r>
            <a:endParaRPr lang="en-US" dirty="0"/>
          </a:p>
        </p:txBody>
      </p:sp>
      <p:sp>
        <p:nvSpPr>
          <p:cNvPr id="11" name="Slide Number Placeholder 10"/>
          <p:cNvSpPr>
            <a:spLocks noGrp="1"/>
          </p:cNvSpPr>
          <p:nvPr>
            <p:ph type="sldNum" sz="quarter" idx="12"/>
          </p:nvPr>
        </p:nvSpPr>
        <p:spPr/>
        <p:txBody>
          <a:bodyPr/>
          <a:lstStyle/>
          <a:p>
            <a:fld id="{09B8BF32-6F5A-422F-A146-B65F2B98D5BA}" type="slidenum">
              <a:rPr lang="en-US" smtClean="0"/>
              <a:t>65</a:t>
            </a:fld>
            <a:endParaRPr lang="en-US"/>
          </a:p>
        </p:txBody>
      </p:sp>
      <p:pic>
        <p:nvPicPr>
          <p:cNvPr id="16" name="Picture 15"/>
          <p:cNvPicPr>
            <a:picLocks noChangeAspect="1"/>
          </p:cNvPicPr>
          <p:nvPr/>
        </p:nvPicPr>
        <p:blipFill>
          <a:blip r:embed="rId3"/>
          <a:stretch>
            <a:fillRect/>
          </a:stretch>
        </p:blipFill>
        <p:spPr>
          <a:xfrm>
            <a:off x="6019800" y="4344838"/>
            <a:ext cx="2819400" cy="1467585"/>
          </a:xfrm>
          <a:prstGeom prst="roundRect">
            <a:avLst>
              <a:gd name="adj" fmla="val 8594"/>
            </a:avLst>
          </a:prstGeom>
          <a:solidFill>
            <a:srgbClr val="FFFFFF">
              <a:shade val="85000"/>
            </a:srgbClr>
          </a:solidFill>
          <a:ln>
            <a:solidFill>
              <a:schemeClr val="tx1"/>
            </a:solidFill>
          </a:ln>
          <a:effectLst/>
        </p:spPr>
      </p:pic>
      <p:pic>
        <p:nvPicPr>
          <p:cNvPr id="17" name="Picture 16"/>
          <p:cNvPicPr>
            <a:picLocks noChangeAspect="1"/>
          </p:cNvPicPr>
          <p:nvPr/>
        </p:nvPicPr>
        <p:blipFill>
          <a:blip r:embed="rId4"/>
          <a:stretch>
            <a:fillRect/>
          </a:stretch>
        </p:blipFill>
        <p:spPr>
          <a:xfrm>
            <a:off x="6019800" y="2412004"/>
            <a:ext cx="2819400" cy="1474196"/>
          </a:xfrm>
          <a:prstGeom prst="roundRect">
            <a:avLst>
              <a:gd name="adj" fmla="val 8594"/>
            </a:avLst>
          </a:prstGeom>
          <a:solidFill>
            <a:srgbClr val="FFFFFF">
              <a:shade val="85000"/>
            </a:srgbClr>
          </a:solidFill>
          <a:ln>
            <a:solidFill>
              <a:schemeClr val="tx1"/>
            </a:solidFill>
          </a:ln>
          <a:effectLst/>
        </p:spPr>
      </p:pic>
      <p:sp>
        <p:nvSpPr>
          <p:cNvPr id="3" name="TextBox 2"/>
          <p:cNvSpPr txBox="1"/>
          <p:nvPr/>
        </p:nvSpPr>
        <p:spPr>
          <a:xfrm>
            <a:off x="6019800" y="5815012"/>
            <a:ext cx="2819400" cy="461665"/>
          </a:xfrm>
          <a:prstGeom prst="rect">
            <a:avLst/>
          </a:prstGeom>
          <a:noFill/>
        </p:spPr>
        <p:txBody>
          <a:bodyPr wrap="square" rtlCol="0">
            <a:spAutoFit/>
          </a:bodyPr>
          <a:lstStyle/>
          <a:p>
            <a:r>
              <a:rPr lang="en-US" sz="1200" b="1" dirty="0" smtClean="0"/>
              <a:t>Figure 2. </a:t>
            </a:r>
            <a:r>
              <a:rPr lang="en-US" sz="1200" dirty="0" smtClean="0"/>
              <a:t>Average 2013 daytime cycle of PBLH for comparison sites with </a:t>
            </a:r>
            <a:r>
              <a:rPr lang="en-US" sz="1200" smtClean="0"/>
              <a:t>error bars</a:t>
            </a:r>
            <a:endParaRPr lang="en-US" sz="1200" dirty="0"/>
          </a:p>
        </p:txBody>
      </p:sp>
      <p:sp>
        <p:nvSpPr>
          <p:cNvPr id="18" name="TextBox 17"/>
          <p:cNvSpPr txBox="1"/>
          <p:nvPr/>
        </p:nvSpPr>
        <p:spPr>
          <a:xfrm>
            <a:off x="6019800" y="3871565"/>
            <a:ext cx="2819400" cy="461665"/>
          </a:xfrm>
          <a:prstGeom prst="rect">
            <a:avLst/>
          </a:prstGeom>
          <a:noFill/>
        </p:spPr>
        <p:txBody>
          <a:bodyPr wrap="square" rtlCol="0">
            <a:spAutoFit/>
          </a:bodyPr>
          <a:lstStyle/>
          <a:p>
            <a:r>
              <a:rPr lang="en-US" sz="1200" b="1" dirty="0" smtClean="0"/>
              <a:t>Figure 1. </a:t>
            </a:r>
            <a:r>
              <a:rPr lang="en-US" sz="1200" dirty="0"/>
              <a:t>P</a:t>
            </a:r>
            <a:r>
              <a:rPr lang="en-US" sz="1200" dirty="0" smtClean="0"/>
              <a:t>BLH plotted for summer case study day, Sept 15, in Piney Run</a:t>
            </a:r>
            <a:endParaRPr lang="en-US" sz="1200" dirty="0"/>
          </a:p>
        </p:txBody>
      </p:sp>
      <p:sp>
        <p:nvSpPr>
          <p:cNvPr id="14" name="TextBox 13"/>
          <p:cNvSpPr txBox="1"/>
          <p:nvPr/>
        </p:nvSpPr>
        <p:spPr>
          <a:xfrm>
            <a:off x="2986982" y="1905060"/>
            <a:ext cx="3170035" cy="369332"/>
          </a:xfrm>
          <a:prstGeom prst="rect">
            <a:avLst/>
          </a:prstGeom>
          <a:noFill/>
        </p:spPr>
        <p:txBody>
          <a:bodyPr wrap="none" rtlCol="0">
            <a:spAutoFit/>
          </a:bodyPr>
          <a:lstStyle/>
          <a:p>
            <a:r>
              <a:rPr lang="en-US" dirty="0" smtClean="0">
                <a:solidFill>
                  <a:srgbClr val="FF0000"/>
                </a:solidFill>
              </a:rPr>
              <a:t>2015 AMS Student Conference</a:t>
            </a:r>
            <a:endParaRPr lang="en-US" dirty="0">
              <a:solidFill>
                <a:srgbClr val="FF0000"/>
              </a:solidFill>
            </a:endParaRPr>
          </a:p>
        </p:txBody>
      </p:sp>
    </p:spTree>
    <p:extLst>
      <p:ext uri="{BB962C8B-B14F-4D97-AF65-F5344CB8AC3E}">
        <p14:creationId xmlns:p14="http://schemas.microsoft.com/office/powerpoint/2010/main" val="27395005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533400"/>
            <a:ext cx="9144000" cy="838200"/>
          </a:xfrm>
        </p:spPr>
        <p:txBody>
          <a:bodyPr>
            <a:noAutofit/>
          </a:bodyPr>
          <a:lstStyle/>
          <a:p>
            <a:r>
              <a:rPr lang="en-US" sz="2000" b="1" dirty="0"/>
              <a:t>Climate Change Detection in the Intra-Americas Region and Local Implications to Sensitive Eco-systems</a:t>
            </a:r>
            <a:endParaRPr lang="en-US" sz="2000" b="1" dirty="0">
              <a:solidFill>
                <a:schemeClr val="tx2"/>
              </a:solidFill>
              <a:effectLst>
                <a:outerShdw blurRad="38100" dist="38100" dir="2700000" algn="tl">
                  <a:srgbClr val="C0C0C0"/>
                </a:outerShdw>
              </a:effectLst>
              <a:latin typeface="Book Antiqua" pitchFamily="18" charset="0"/>
            </a:endParaRPr>
          </a:p>
        </p:txBody>
      </p:sp>
      <p:sp>
        <p:nvSpPr>
          <p:cNvPr id="13" name="Content Placeholder 12"/>
          <p:cNvSpPr>
            <a:spLocks noGrp="1"/>
          </p:cNvSpPr>
          <p:nvPr>
            <p:ph sz="half" idx="1"/>
          </p:nvPr>
        </p:nvSpPr>
        <p:spPr>
          <a:xfrm>
            <a:off x="-26670" y="2133600"/>
            <a:ext cx="5271770" cy="4114800"/>
          </a:xfrm>
          <a:solidFill>
            <a:schemeClr val="bg1"/>
          </a:solidFill>
          <a:ln w="28575">
            <a:solidFill>
              <a:schemeClr val="tx2"/>
            </a:solidFill>
          </a:ln>
        </p:spPr>
        <p:txBody>
          <a:bodyPr>
            <a:noAutofit/>
          </a:bodyPr>
          <a:lstStyle/>
          <a:p>
            <a:pPr>
              <a:buFont typeface="Arial"/>
              <a:buChar char="•"/>
              <a:defRPr/>
            </a:pPr>
            <a:r>
              <a:rPr lang="en-US" sz="1600" b="1" dirty="0" smtClean="0">
                <a:solidFill>
                  <a:srgbClr val="FF0000"/>
                </a:solidFill>
              </a:rPr>
              <a:t>What: </a:t>
            </a:r>
            <a:r>
              <a:rPr lang="en-US" sz="1600" b="1" dirty="0" smtClean="0"/>
              <a:t>A </a:t>
            </a:r>
            <a:r>
              <a:rPr lang="en-US" sz="1600" b="1" dirty="0"/>
              <a:t>30-year analysis of high resolution SST </a:t>
            </a:r>
            <a:r>
              <a:rPr lang="en-US" sz="1600" b="1" dirty="0" smtClean="0"/>
              <a:t>data revealed warming trends </a:t>
            </a:r>
            <a:r>
              <a:rPr lang="en-US" sz="1600" b="1" dirty="0"/>
              <a:t>for the </a:t>
            </a:r>
            <a:r>
              <a:rPr lang="en-US" sz="1600" b="1" dirty="0" smtClean="0"/>
              <a:t>Intra-Americas Region (IAR) </a:t>
            </a:r>
            <a:r>
              <a:rPr lang="en-US" sz="1600" b="1" dirty="0"/>
              <a:t>during the 1982 – 2012 </a:t>
            </a:r>
            <a:r>
              <a:rPr lang="en-US" sz="1600" b="1" dirty="0" smtClean="0"/>
              <a:t>period. </a:t>
            </a:r>
            <a:endParaRPr lang="en-US" sz="2000" b="1" dirty="0"/>
          </a:p>
          <a:p>
            <a:pPr lvl="1">
              <a:buFont typeface="Arial"/>
              <a:buChar char="•"/>
              <a:defRPr/>
            </a:pPr>
            <a:r>
              <a:rPr lang="en-US" sz="1600" b="1" dirty="0" smtClean="0">
                <a:solidFill>
                  <a:schemeClr val="tx1"/>
                </a:solidFill>
              </a:rPr>
              <a:t>SST-Product: NOAA/Optimum </a:t>
            </a:r>
            <a:r>
              <a:rPr lang="en-US" sz="1600" b="1" dirty="0">
                <a:solidFill>
                  <a:schemeClr val="tx1"/>
                </a:solidFill>
              </a:rPr>
              <a:t>interpolated sea surface temperature (</a:t>
            </a:r>
            <a:r>
              <a:rPr lang="en-US" sz="1600" b="1" dirty="0" err="1">
                <a:solidFill>
                  <a:schemeClr val="tx1"/>
                </a:solidFill>
              </a:rPr>
              <a:t>OISST</a:t>
            </a:r>
            <a:r>
              <a:rPr lang="en-US" sz="1600" b="1" dirty="0">
                <a:solidFill>
                  <a:schemeClr val="tx1"/>
                </a:solidFill>
              </a:rPr>
              <a:t>) </a:t>
            </a:r>
            <a:r>
              <a:rPr lang="en-US" sz="1600" b="1" dirty="0" smtClean="0">
                <a:solidFill>
                  <a:schemeClr val="tx1"/>
                </a:solidFill>
              </a:rPr>
              <a:t>with </a:t>
            </a:r>
            <a:r>
              <a:rPr lang="en-US" sz="1600" b="1" dirty="0">
                <a:solidFill>
                  <a:schemeClr val="tx1"/>
                </a:solidFill>
              </a:rPr>
              <a:t>spatial resolution of 0.25 </a:t>
            </a:r>
            <a:r>
              <a:rPr lang="en-US" sz="1600" b="1" dirty="0" smtClean="0">
                <a:solidFill>
                  <a:schemeClr val="tx1"/>
                </a:solidFill>
              </a:rPr>
              <a:t>degrees. </a:t>
            </a:r>
            <a:endParaRPr lang="en-US" sz="1600" b="1" dirty="0">
              <a:solidFill>
                <a:schemeClr val="tx1"/>
              </a:solidFill>
            </a:endParaRPr>
          </a:p>
          <a:p>
            <a:pPr lvl="1">
              <a:buFont typeface="Arial"/>
              <a:buChar char="•"/>
              <a:defRPr/>
            </a:pPr>
            <a:r>
              <a:rPr lang="en-US" sz="1600" b="1" dirty="0" smtClean="0">
                <a:solidFill>
                  <a:schemeClr val="tx1"/>
                </a:solidFill>
              </a:rPr>
              <a:t>Observed for annual, monthly, and rainy seasons – with high statistical significance </a:t>
            </a:r>
            <a:r>
              <a:rPr lang="en-US" sz="1600" b="1" dirty="0" smtClean="0">
                <a:solidFill>
                  <a:srgbClr val="FF0000"/>
                </a:solidFill>
              </a:rPr>
              <a:t>(Top-Left)</a:t>
            </a:r>
            <a:r>
              <a:rPr lang="en-US" sz="1600" b="1" dirty="0" smtClean="0">
                <a:solidFill>
                  <a:schemeClr val="tx1"/>
                </a:solidFill>
              </a:rPr>
              <a:t>. </a:t>
            </a:r>
          </a:p>
          <a:p>
            <a:r>
              <a:rPr lang="en-US" sz="1800" b="1" dirty="0" smtClean="0">
                <a:solidFill>
                  <a:srgbClr val="FF0000"/>
                </a:solidFill>
              </a:rPr>
              <a:t>Local Implications: </a:t>
            </a:r>
            <a:r>
              <a:rPr lang="en-US" sz="1800" b="1" dirty="0" smtClean="0"/>
              <a:t>Water bodies in Hispaniola show </a:t>
            </a:r>
            <a:r>
              <a:rPr lang="en-US" sz="1800" b="1" dirty="0"/>
              <a:t>a shrinking and expanding pattern since the early </a:t>
            </a:r>
            <a:r>
              <a:rPr lang="en-US" sz="1800" b="1" dirty="0" err="1" smtClean="0"/>
              <a:t>1980s</a:t>
            </a:r>
            <a:r>
              <a:rPr lang="en-US" sz="1800" b="1" dirty="0" smtClean="0"/>
              <a:t> attributed to SST increases (</a:t>
            </a:r>
            <a:r>
              <a:rPr lang="en-US" sz="1800" b="1" dirty="0" smtClean="0">
                <a:solidFill>
                  <a:srgbClr val="FF0000"/>
                </a:solidFill>
              </a:rPr>
              <a:t>Bottom-Left)</a:t>
            </a:r>
            <a:r>
              <a:rPr lang="en-US" sz="1800" b="1" dirty="0" smtClean="0"/>
              <a:t>. </a:t>
            </a:r>
            <a:endParaRPr lang="en-US" sz="1800" b="1" dirty="0"/>
          </a:p>
          <a:p>
            <a:pPr lvl="1"/>
            <a:r>
              <a:rPr lang="en-US" sz="1600" b="1" dirty="0" smtClean="0">
                <a:solidFill>
                  <a:schemeClr val="tx1"/>
                </a:solidFill>
              </a:rPr>
              <a:t>As of 2013, Lake </a:t>
            </a:r>
            <a:r>
              <a:rPr lang="en-US" sz="1600" b="1" dirty="0" err="1" smtClean="0">
                <a:solidFill>
                  <a:schemeClr val="tx1"/>
                </a:solidFill>
              </a:rPr>
              <a:t>Enriquillo</a:t>
            </a:r>
            <a:r>
              <a:rPr lang="en-US" sz="1600" b="1" dirty="0" smtClean="0">
                <a:solidFill>
                  <a:schemeClr val="tx1"/>
                </a:solidFill>
              </a:rPr>
              <a:t> (DR) is double </a:t>
            </a:r>
            <a:r>
              <a:rPr lang="en-US" sz="1600" b="1" dirty="0">
                <a:solidFill>
                  <a:schemeClr val="tx1"/>
                </a:solidFill>
              </a:rPr>
              <a:t>its minimum </a:t>
            </a:r>
            <a:r>
              <a:rPr lang="en-US" sz="1600" b="1" dirty="0" smtClean="0">
                <a:solidFill>
                  <a:schemeClr val="tx1"/>
                </a:solidFill>
              </a:rPr>
              <a:t>size observed in 2004. Lake </a:t>
            </a:r>
            <a:r>
              <a:rPr lang="en-US" sz="1600" b="1" dirty="0" err="1">
                <a:solidFill>
                  <a:schemeClr val="tx1"/>
                </a:solidFill>
              </a:rPr>
              <a:t>Azuéi</a:t>
            </a:r>
            <a:r>
              <a:rPr lang="en-US" sz="1600" b="1" dirty="0">
                <a:solidFill>
                  <a:schemeClr val="tx1"/>
                </a:solidFill>
              </a:rPr>
              <a:t> </a:t>
            </a:r>
            <a:r>
              <a:rPr lang="en-US" sz="1600" b="1" dirty="0" smtClean="0">
                <a:solidFill>
                  <a:schemeClr val="tx1"/>
                </a:solidFill>
              </a:rPr>
              <a:t>(Haiti) is </a:t>
            </a:r>
            <a:r>
              <a:rPr lang="en-US" sz="1600" b="1" dirty="0">
                <a:solidFill>
                  <a:schemeClr val="tx1"/>
                </a:solidFill>
              </a:rPr>
              <a:t>observed to grow at similar </a:t>
            </a:r>
            <a:r>
              <a:rPr lang="en-US" sz="1600" b="1" dirty="0" smtClean="0">
                <a:solidFill>
                  <a:schemeClr val="tx1"/>
                </a:solidFill>
              </a:rPr>
              <a:t>rates. </a:t>
            </a:r>
          </a:p>
        </p:txBody>
      </p:sp>
      <p:sp>
        <p:nvSpPr>
          <p:cNvPr id="9" name="Date Placeholder 8"/>
          <p:cNvSpPr>
            <a:spLocks noGrp="1"/>
          </p:cNvSpPr>
          <p:nvPr>
            <p:ph type="dt" sz="half" idx="10"/>
          </p:nvPr>
        </p:nvSpPr>
        <p:spPr/>
        <p:txBody>
          <a:bodyPr/>
          <a:lstStyle/>
          <a:p>
            <a:r>
              <a:rPr lang="en-US" dirty="0" smtClean="0"/>
              <a:t>4-8 January 2015</a:t>
            </a:r>
            <a:endParaRPr lang="en-US" dirty="0"/>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66</a:t>
            </a:fld>
            <a:endParaRPr lang="en-US"/>
          </a:p>
        </p:txBody>
      </p:sp>
      <p:sp>
        <p:nvSpPr>
          <p:cNvPr id="16" name="TextBox 15"/>
          <p:cNvSpPr txBox="1"/>
          <p:nvPr/>
        </p:nvSpPr>
        <p:spPr>
          <a:xfrm>
            <a:off x="1447800" y="1295400"/>
            <a:ext cx="6477000" cy="600164"/>
          </a:xfrm>
          <a:prstGeom prst="rect">
            <a:avLst/>
          </a:prstGeom>
          <a:noFill/>
        </p:spPr>
        <p:txBody>
          <a:bodyPr wrap="square" rtlCol="0">
            <a:spAutoFit/>
          </a:bodyPr>
          <a:lstStyle/>
          <a:p>
            <a:r>
              <a:rPr lang="en-US" sz="1100" b="1" dirty="0" smtClean="0">
                <a:solidFill>
                  <a:schemeClr val="tx2">
                    <a:lumMod val="75000"/>
                  </a:schemeClr>
                </a:solidFill>
              </a:rPr>
              <a:t>Equisha Glenn	</a:t>
            </a:r>
            <a:r>
              <a:rPr lang="en-US" sz="1100" b="1" dirty="0">
                <a:solidFill>
                  <a:schemeClr val="tx2">
                    <a:lumMod val="75000"/>
                  </a:schemeClr>
                </a:solidFill>
              </a:rPr>
              <a:t> </a:t>
            </a:r>
            <a:r>
              <a:rPr lang="en-US" sz="1100" b="1" dirty="0" smtClean="0">
                <a:solidFill>
                  <a:schemeClr val="tx2">
                    <a:lumMod val="75000"/>
                  </a:schemeClr>
                </a:solidFill>
              </a:rPr>
              <a:t>                                  Jorge E. Gonzalez, PhD	                           Daniel Comarazamy, PhD  </a:t>
            </a:r>
          </a:p>
          <a:p>
            <a:r>
              <a:rPr lang="en-US" sz="1100" b="1" i="1" dirty="0" smtClean="0">
                <a:solidFill>
                  <a:schemeClr val="tx2">
                    <a:lumMod val="75000"/>
                  </a:schemeClr>
                </a:solidFill>
              </a:rPr>
              <a:t>ESES Graduate Initiative                     Mechanical Engineering Dept., CCNY              NOAA/CREST/NESDIS                     </a:t>
            </a:r>
          </a:p>
          <a:p>
            <a:r>
              <a:rPr lang="en-US" sz="1100" b="1" i="1" dirty="0" smtClean="0">
                <a:solidFill>
                  <a:schemeClr val="tx2">
                    <a:lumMod val="75000"/>
                  </a:schemeClr>
                </a:solidFill>
              </a:rPr>
              <a:t>NOAA-CREST	</a:t>
            </a:r>
            <a:r>
              <a:rPr lang="en-US" sz="1100" b="1" i="1" dirty="0">
                <a:solidFill>
                  <a:schemeClr val="tx2">
                    <a:lumMod val="75000"/>
                  </a:schemeClr>
                </a:solidFill>
              </a:rPr>
              <a:t> </a:t>
            </a:r>
            <a:r>
              <a:rPr lang="en-US" sz="1100" b="1" i="1" dirty="0" smtClean="0">
                <a:solidFill>
                  <a:schemeClr val="tx2">
                    <a:lumMod val="75000"/>
                  </a:schemeClr>
                </a:solidFill>
              </a:rPr>
              <a:t>                    </a:t>
            </a:r>
            <a:r>
              <a:rPr lang="en-US" sz="1100" b="1" i="1" dirty="0">
                <a:solidFill>
                  <a:schemeClr val="tx2">
                    <a:lumMod val="75000"/>
                  </a:schemeClr>
                </a:solidFill>
              </a:rPr>
              <a:t> </a:t>
            </a:r>
            <a:r>
              <a:rPr lang="en-US" sz="1100" b="1" i="1" dirty="0" smtClean="0">
                <a:solidFill>
                  <a:schemeClr val="tx2">
                    <a:lumMod val="75000"/>
                  </a:schemeClr>
                </a:solidFill>
              </a:rPr>
              <a:t>             NOAA-CREST	</a:t>
            </a:r>
            <a:r>
              <a:rPr lang="en-US" sz="1100" b="1" i="1" dirty="0">
                <a:solidFill>
                  <a:schemeClr val="tx2">
                    <a:lumMod val="75000"/>
                  </a:schemeClr>
                </a:solidFill>
              </a:rPr>
              <a:t> </a:t>
            </a:r>
            <a:r>
              <a:rPr lang="en-US" sz="1100" b="1" i="1" dirty="0" smtClean="0">
                <a:solidFill>
                  <a:schemeClr val="tx2">
                    <a:lumMod val="75000"/>
                  </a:schemeClr>
                </a:solidFill>
              </a:rPr>
              <a:t>                           STAR</a:t>
            </a:r>
            <a:r>
              <a:rPr lang="en-US" sz="1100" b="1" i="1" dirty="0">
                <a:solidFill>
                  <a:schemeClr val="tx2">
                    <a:lumMod val="75000"/>
                  </a:schemeClr>
                </a:solidFill>
              </a:rPr>
              <a:t>/</a:t>
            </a:r>
            <a:r>
              <a:rPr lang="en-US" sz="1100" b="1" i="1" dirty="0" err="1">
                <a:solidFill>
                  <a:schemeClr val="tx2">
                    <a:lumMod val="75000"/>
                  </a:schemeClr>
                </a:solidFill>
              </a:rPr>
              <a:t>SOCD</a:t>
            </a:r>
            <a:r>
              <a:rPr lang="en-US" sz="1100" b="1" i="1" dirty="0">
                <a:solidFill>
                  <a:schemeClr val="tx2">
                    <a:lumMod val="75000"/>
                  </a:schemeClr>
                </a:solidFill>
              </a:rPr>
              <a:t> </a:t>
            </a:r>
            <a:r>
              <a:rPr lang="en-US" sz="1100" b="1" i="1" dirty="0" smtClean="0">
                <a:solidFill>
                  <a:schemeClr val="tx2">
                    <a:lumMod val="75000"/>
                  </a:schemeClr>
                </a:solidFill>
              </a:rPr>
              <a:t>       	</a:t>
            </a:r>
            <a:endParaRPr lang="en-US" sz="1100" b="1" i="1" dirty="0">
              <a:solidFill>
                <a:schemeClr val="tx2">
                  <a:lumMod val="75000"/>
                </a:schemeClr>
              </a:solidFill>
            </a:endParaRPr>
          </a:p>
        </p:txBody>
      </p:sp>
      <p:pic>
        <p:nvPicPr>
          <p:cNvPr id="18" name="Picture 17" descr="31yr_IAR_SST_TREND_plot.jp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5631" t="15714" r="5774" b="19669"/>
          <a:stretch/>
        </p:blipFill>
        <p:spPr>
          <a:xfrm>
            <a:off x="5354839" y="2209800"/>
            <a:ext cx="3712961" cy="2086594"/>
          </a:xfrm>
          <a:prstGeom prst="rect">
            <a:avLst/>
          </a:prstGeom>
        </p:spPr>
      </p:pic>
      <p:pic>
        <p:nvPicPr>
          <p:cNvPr id="19" name="Picture 18"/>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6838" t="7189" r="5128" b="6171"/>
          <a:stretch/>
        </p:blipFill>
        <p:spPr bwMode="auto">
          <a:xfrm>
            <a:off x="5410200" y="4343400"/>
            <a:ext cx="3581400" cy="2209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8604533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22898" y="1434805"/>
            <a:ext cx="4567262" cy="50230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p:cNvSpPr>
            <a:spLocks noGrp="1"/>
          </p:cNvSpPr>
          <p:nvPr>
            <p:ph type="title"/>
          </p:nvPr>
        </p:nvSpPr>
        <p:spPr>
          <a:xfrm>
            <a:off x="0" y="609371"/>
            <a:ext cx="9144000" cy="809052"/>
          </a:xfrm>
        </p:spPr>
        <p:txBody>
          <a:bodyPr>
            <a:noAutofit/>
          </a:bodyPr>
          <a:lstStyle/>
          <a:p>
            <a:r>
              <a:rPr lang="en-US" sz="2000" b="1" dirty="0" smtClean="0"/>
              <a:t>Poster-809/Effects </a:t>
            </a:r>
            <a:r>
              <a:rPr lang="en-US" sz="2000" b="1" dirty="0"/>
              <a:t>of Aerosol </a:t>
            </a:r>
            <a:r>
              <a:rPr lang="en-US" sz="2000" b="1" dirty="0" err="1"/>
              <a:t>PSD</a:t>
            </a:r>
            <a:r>
              <a:rPr lang="en-US" sz="2000" b="1" dirty="0"/>
              <a:t> Data Assimilation on Precipitation Prediction in Western Puerto Rico using a Cloud-Resolving Atmospheric </a:t>
            </a:r>
            <a:r>
              <a:rPr lang="en-US" sz="2000" b="1" dirty="0" smtClean="0"/>
              <a:t>Model</a:t>
            </a:r>
            <a:r>
              <a:rPr lang="en-US" sz="2000" b="1" dirty="0" smtClean="0">
                <a:solidFill>
                  <a:schemeClr val="tx2"/>
                </a:solidFill>
              </a:rPr>
              <a:t/>
            </a:r>
            <a:br>
              <a:rPr lang="en-US" sz="2000" b="1" dirty="0" smtClean="0">
                <a:solidFill>
                  <a:schemeClr val="tx2"/>
                </a:solidFill>
              </a:rPr>
            </a:br>
            <a:r>
              <a:rPr lang="en-US" sz="1100" b="1" dirty="0">
                <a:solidFill>
                  <a:srgbClr val="FF0000"/>
                </a:solidFill>
              </a:rPr>
              <a:t>Nathan </a:t>
            </a:r>
            <a:r>
              <a:rPr lang="en-US" sz="1100" b="1" dirty="0" err="1">
                <a:solidFill>
                  <a:srgbClr val="FF0000"/>
                </a:solidFill>
              </a:rPr>
              <a:t>Hosannah</a:t>
            </a:r>
            <a:r>
              <a:rPr lang="en-US" sz="1100" b="1" dirty="0">
                <a:solidFill>
                  <a:srgbClr val="FF0000"/>
                </a:solidFill>
              </a:rPr>
              <a:t>, </a:t>
            </a:r>
            <a:r>
              <a:rPr lang="en-US" sz="1100" b="1" dirty="0" smtClean="0">
                <a:solidFill>
                  <a:srgbClr val="FF0000"/>
                </a:solidFill>
              </a:rPr>
              <a:t>H</a:t>
            </a:r>
            <a:r>
              <a:rPr lang="en-US" sz="1100" b="1" dirty="0">
                <a:solidFill>
                  <a:srgbClr val="FF0000"/>
                </a:solidFill>
              </a:rPr>
              <a:t>. Parsiani, J. E. González, </a:t>
            </a:r>
            <a:r>
              <a:rPr lang="en-US" sz="1100" b="1" dirty="0" smtClean="0">
                <a:solidFill>
                  <a:srgbClr val="FF0000"/>
                </a:solidFill>
              </a:rPr>
              <a:t>D. </a:t>
            </a:r>
            <a:r>
              <a:rPr lang="en-US" sz="1100" b="1" dirty="0" err="1" smtClean="0">
                <a:solidFill>
                  <a:srgbClr val="FF0000"/>
                </a:solidFill>
              </a:rPr>
              <a:t>Comarazamy</a:t>
            </a:r>
            <a:r>
              <a:rPr lang="en-US" sz="1100" b="1" dirty="0" smtClean="0">
                <a:solidFill>
                  <a:srgbClr val="FF0000"/>
                </a:solidFill>
              </a:rPr>
              <a:t>, </a:t>
            </a:r>
            <a:r>
              <a:rPr lang="en-US" sz="1100" b="1" dirty="0">
                <a:solidFill>
                  <a:srgbClr val="FF0000"/>
                </a:solidFill>
              </a:rPr>
              <a:t>and R. A. </a:t>
            </a:r>
            <a:r>
              <a:rPr lang="en-US" sz="1100" b="1" dirty="0" smtClean="0">
                <a:solidFill>
                  <a:srgbClr val="FF0000"/>
                </a:solidFill>
              </a:rPr>
              <a:t>Armstrong</a:t>
            </a:r>
            <a:endParaRPr lang="en-US" sz="2000" b="1" dirty="0">
              <a:solidFill>
                <a:srgbClr val="FF0000"/>
              </a:solidFill>
            </a:endParaRPr>
          </a:p>
        </p:txBody>
      </p:sp>
      <p:sp>
        <p:nvSpPr>
          <p:cNvPr id="13" name="Content Placeholder 12"/>
          <p:cNvSpPr>
            <a:spLocks noGrp="1"/>
          </p:cNvSpPr>
          <p:nvPr>
            <p:ph sz="half" idx="1"/>
          </p:nvPr>
        </p:nvSpPr>
        <p:spPr>
          <a:xfrm>
            <a:off x="44107" y="1418423"/>
            <a:ext cx="4406900" cy="5039386"/>
          </a:xfrm>
          <a:solidFill>
            <a:schemeClr val="bg1"/>
          </a:solidFill>
          <a:ln w="28575">
            <a:solidFill>
              <a:schemeClr val="tx2"/>
            </a:solidFill>
          </a:ln>
        </p:spPr>
        <p:txBody>
          <a:bodyPr>
            <a:noAutofit/>
          </a:bodyPr>
          <a:lstStyle/>
          <a:p>
            <a:r>
              <a:rPr lang="en-US" sz="1400" b="1" dirty="0" smtClean="0">
                <a:solidFill>
                  <a:srgbClr val="FF0000"/>
                </a:solidFill>
              </a:rPr>
              <a:t>Why </a:t>
            </a:r>
            <a:r>
              <a:rPr lang="en-US" sz="1400" b="1" dirty="0">
                <a:solidFill>
                  <a:srgbClr val="FF0000"/>
                </a:solidFill>
              </a:rPr>
              <a:t>P</a:t>
            </a:r>
            <a:r>
              <a:rPr lang="en-US" sz="1400" b="1" dirty="0" smtClean="0">
                <a:solidFill>
                  <a:srgbClr val="FF0000"/>
                </a:solidFill>
              </a:rPr>
              <a:t>uerto </a:t>
            </a:r>
            <a:r>
              <a:rPr lang="en-US" sz="1400" b="1" dirty="0">
                <a:solidFill>
                  <a:srgbClr val="FF0000"/>
                </a:solidFill>
              </a:rPr>
              <a:t>R</a:t>
            </a:r>
            <a:r>
              <a:rPr lang="en-US" sz="1400" b="1" dirty="0" smtClean="0">
                <a:solidFill>
                  <a:srgbClr val="FF0000"/>
                </a:solidFill>
              </a:rPr>
              <a:t>ico- </a:t>
            </a:r>
            <a:r>
              <a:rPr lang="en-US" altLang="en-US" sz="1400" b="1" dirty="0"/>
              <a:t>The distribution of aerosols </a:t>
            </a:r>
            <a:r>
              <a:rPr lang="en-US" altLang="en-US" sz="1400" b="1" dirty="0" smtClean="0"/>
              <a:t>in </a:t>
            </a:r>
            <a:r>
              <a:rPr lang="en-US" altLang="en-US" sz="1400" b="1" dirty="0"/>
              <a:t>the </a:t>
            </a:r>
            <a:r>
              <a:rPr lang="en-US" altLang="en-US" sz="1400" b="1" dirty="0" smtClean="0"/>
              <a:t>Caribbean atmosphere has been documented to influence precipitation totals (</a:t>
            </a:r>
            <a:r>
              <a:rPr lang="en-US" altLang="en-US" sz="1400" b="1" dirty="0" err="1" smtClean="0"/>
              <a:t>Comarazamy</a:t>
            </a:r>
            <a:r>
              <a:rPr lang="en-US" altLang="en-US" sz="1400" b="1" dirty="0" smtClean="0"/>
              <a:t> et al.), </a:t>
            </a:r>
            <a:r>
              <a:rPr lang="en-US" altLang="en-US" sz="1400" b="1" dirty="0"/>
              <a:t>and spatial precipitation distribution </a:t>
            </a:r>
            <a:r>
              <a:rPr lang="en-US" altLang="en-US" sz="1400" b="1" dirty="0" smtClean="0"/>
              <a:t>(Fig. below). </a:t>
            </a:r>
            <a:endParaRPr lang="en-US" sz="1400" b="1" dirty="0"/>
          </a:p>
          <a:p>
            <a:endParaRPr lang="en-US" sz="1400" b="1" dirty="0" smtClean="0"/>
          </a:p>
          <a:p>
            <a:endParaRPr lang="en-US" sz="1400" b="1" dirty="0"/>
          </a:p>
          <a:p>
            <a:endParaRPr lang="en-US" sz="1400" b="1" dirty="0" smtClean="0"/>
          </a:p>
          <a:p>
            <a:endParaRPr lang="en-US" sz="1400" b="1" dirty="0"/>
          </a:p>
          <a:p>
            <a:endParaRPr lang="en-US" sz="1400" b="1" dirty="0" smtClean="0"/>
          </a:p>
          <a:p>
            <a:endParaRPr lang="en-US" sz="1400" b="1" dirty="0"/>
          </a:p>
          <a:p>
            <a:endParaRPr lang="en-US" sz="1400" b="1" dirty="0" smtClean="0"/>
          </a:p>
          <a:p>
            <a:endParaRPr lang="en-US" sz="1400" b="1" dirty="0"/>
          </a:p>
          <a:p>
            <a:endParaRPr lang="en-US" sz="1400" b="1" dirty="0" smtClean="0"/>
          </a:p>
          <a:p>
            <a:pPr marL="0" indent="0">
              <a:buNone/>
            </a:pPr>
            <a:endParaRPr lang="en-US" sz="1400" b="1" dirty="0" smtClean="0"/>
          </a:p>
          <a:p>
            <a:pPr marL="0" indent="0">
              <a:buNone/>
            </a:pPr>
            <a:endParaRPr lang="en-US" sz="1400" b="1" dirty="0" smtClean="0">
              <a:solidFill>
                <a:srgbClr val="FF0000"/>
              </a:solidFill>
            </a:endParaRPr>
          </a:p>
          <a:p>
            <a:r>
              <a:rPr lang="en-US" sz="1400" b="1" dirty="0" smtClean="0">
                <a:solidFill>
                  <a:srgbClr val="FF0000"/>
                </a:solidFill>
              </a:rPr>
              <a:t>Modeling (RAMS).</a:t>
            </a:r>
            <a:r>
              <a:rPr lang="en-US" altLang="en-US" sz="1400" b="1" dirty="0" smtClean="0"/>
              <a:t> We </a:t>
            </a:r>
            <a:r>
              <a:rPr lang="en-US" altLang="en-US" sz="1400" b="1" dirty="0"/>
              <a:t>selected a localized precipitation event (16 June 2013 to simulate 3 different </a:t>
            </a:r>
            <a:r>
              <a:rPr lang="en-US" altLang="en-US" sz="1400" b="1" dirty="0" err="1"/>
              <a:t>PSD</a:t>
            </a:r>
            <a:r>
              <a:rPr lang="en-US" altLang="en-US" sz="1400" b="1" dirty="0"/>
              <a:t> ingestion </a:t>
            </a:r>
            <a:r>
              <a:rPr lang="en-US" altLang="en-US" sz="1400" b="1" dirty="0" smtClean="0"/>
              <a:t>techniques: </a:t>
            </a:r>
            <a:r>
              <a:rPr lang="en-US" sz="1400" b="1" dirty="0">
                <a:solidFill>
                  <a:srgbClr val="FF0000"/>
                </a:solidFill>
              </a:rPr>
              <a:t>Run </a:t>
            </a:r>
            <a:r>
              <a:rPr lang="en-US" sz="1400" b="1" dirty="0" smtClean="0">
                <a:solidFill>
                  <a:srgbClr val="FF0000"/>
                </a:solidFill>
              </a:rPr>
              <a:t>S-</a:t>
            </a:r>
            <a:r>
              <a:rPr lang="en-US" sz="1400" b="1" dirty="0" smtClean="0"/>
              <a:t>Simplified </a:t>
            </a:r>
            <a:r>
              <a:rPr lang="en-US" sz="1400" b="1" dirty="0"/>
              <a:t>Unimodal </a:t>
            </a:r>
            <a:r>
              <a:rPr lang="en-US" sz="1400" b="1" dirty="0" err="1"/>
              <a:t>PSD</a:t>
            </a:r>
            <a:r>
              <a:rPr lang="en-US" sz="1400" b="1" dirty="0"/>
              <a:t> with only </a:t>
            </a:r>
            <a:r>
              <a:rPr lang="en-US" sz="1400" b="1" dirty="0" err="1" smtClean="0"/>
              <a:t>CCN</a:t>
            </a:r>
            <a:r>
              <a:rPr lang="en-US" sz="1400" b="1" dirty="0" smtClean="0"/>
              <a:t>. </a:t>
            </a:r>
            <a:r>
              <a:rPr lang="en-US" sz="1400" b="1" dirty="0"/>
              <a:t> </a:t>
            </a:r>
            <a:r>
              <a:rPr lang="en-US" sz="1400" b="1" dirty="0" smtClean="0">
                <a:solidFill>
                  <a:srgbClr val="FF0000"/>
                </a:solidFill>
              </a:rPr>
              <a:t>Run I</a:t>
            </a:r>
            <a:r>
              <a:rPr lang="en-US" sz="1400" b="1" dirty="0"/>
              <a:t>-</a:t>
            </a:r>
            <a:r>
              <a:rPr lang="en-US" sz="1400" b="1" dirty="0" smtClean="0"/>
              <a:t>Bimodal with both </a:t>
            </a:r>
            <a:r>
              <a:rPr lang="en-US" sz="1400" b="1" dirty="0" err="1" smtClean="0"/>
              <a:t>CCN</a:t>
            </a:r>
            <a:r>
              <a:rPr lang="en-US" sz="1400" b="1" dirty="0" smtClean="0"/>
              <a:t> and </a:t>
            </a:r>
            <a:r>
              <a:rPr lang="en-US" sz="1400" b="1" dirty="0" err="1" smtClean="0"/>
              <a:t>GCCN</a:t>
            </a:r>
            <a:r>
              <a:rPr lang="en-US" sz="1400" b="1" dirty="0"/>
              <a:t>.</a:t>
            </a:r>
            <a:r>
              <a:rPr lang="en-US" sz="1400" b="1" dirty="0" smtClean="0"/>
              <a:t> </a:t>
            </a:r>
            <a:r>
              <a:rPr lang="en-US" sz="1400" b="1" dirty="0" smtClean="0">
                <a:solidFill>
                  <a:srgbClr val="FF0000"/>
                </a:solidFill>
              </a:rPr>
              <a:t>Run C-</a:t>
            </a:r>
            <a:r>
              <a:rPr lang="en-US" sz="1400" b="1" dirty="0" smtClean="0"/>
              <a:t>Bimodal </a:t>
            </a:r>
            <a:r>
              <a:rPr lang="en-US" sz="1400" b="1" dirty="0"/>
              <a:t>vertically varying </a:t>
            </a:r>
            <a:r>
              <a:rPr lang="en-US" sz="1400" b="1" dirty="0" err="1"/>
              <a:t>PSD</a:t>
            </a:r>
            <a:r>
              <a:rPr lang="en-US" sz="1400" b="1" dirty="0"/>
              <a:t> updated in </a:t>
            </a:r>
            <a:r>
              <a:rPr lang="en-US" sz="1400" b="1" dirty="0" smtClean="0"/>
              <a:t>time. </a:t>
            </a:r>
          </a:p>
        </p:txBody>
      </p:sp>
      <p:sp>
        <p:nvSpPr>
          <p:cNvPr id="14" name="Content Placeholder 13"/>
          <p:cNvSpPr>
            <a:spLocks noGrp="1"/>
          </p:cNvSpPr>
          <p:nvPr>
            <p:ph sz="half" idx="2"/>
          </p:nvPr>
        </p:nvSpPr>
        <p:spPr>
          <a:xfrm>
            <a:off x="4613972" y="1451172"/>
            <a:ext cx="4343400" cy="1780760"/>
          </a:xfrm>
        </p:spPr>
        <p:txBody>
          <a:bodyPr>
            <a:noAutofit/>
          </a:bodyPr>
          <a:lstStyle/>
          <a:p>
            <a:pPr marL="0" indent="0">
              <a:buNone/>
            </a:pPr>
            <a:r>
              <a:rPr lang="en-US" sz="1400" b="1" dirty="0" smtClean="0">
                <a:solidFill>
                  <a:srgbClr val="FF0000"/>
                </a:solidFill>
              </a:rPr>
              <a:t>Results:  </a:t>
            </a:r>
            <a:r>
              <a:rPr lang="en-US" sz="1400" b="1" dirty="0" smtClean="0"/>
              <a:t>Radar </a:t>
            </a:r>
            <a:r>
              <a:rPr lang="en-US" sz="1400" b="1" dirty="0"/>
              <a:t>vs RAMS  results indicate that Run </a:t>
            </a:r>
            <a:r>
              <a:rPr lang="en-US" sz="1400" b="1" dirty="0" smtClean="0"/>
              <a:t>C captures </a:t>
            </a:r>
            <a:r>
              <a:rPr lang="en-US" sz="1400" b="1" dirty="0"/>
              <a:t>the most  </a:t>
            </a:r>
            <a:r>
              <a:rPr lang="en-US" sz="1400" b="1" dirty="0" smtClean="0"/>
              <a:t>intense </a:t>
            </a:r>
            <a:r>
              <a:rPr lang="en-US" sz="1400" b="1" dirty="0"/>
              <a:t>precipitation (near Rincon) more accurately than Runs S and I. </a:t>
            </a:r>
            <a:r>
              <a:rPr lang="en-US" sz="1400" b="1" dirty="0" smtClean="0"/>
              <a:t>Errors </a:t>
            </a:r>
            <a:r>
              <a:rPr lang="en-US" sz="1400" b="1" dirty="0"/>
              <a:t>in the 3 cases are 68, 57, and 43% respectively. </a:t>
            </a:r>
            <a:r>
              <a:rPr lang="en-US" altLang="en-US" sz="1400" b="1" dirty="0">
                <a:cs typeface="Times New Roman" panose="02020603050405020304" pitchFamily="18" charset="0"/>
              </a:rPr>
              <a:t>Vertical (shaded) and U x W (barbs) along the </a:t>
            </a:r>
            <a:r>
              <a:rPr lang="en-US" altLang="en-US" sz="1400" b="1" dirty="0" err="1">
                <a:cs typeface="Times New Roman" panose="02020603050405020304" pitchFamily="18" charset="0"/>
              </a:rPr>
              <a:t>18.25N</a:t>
            </a:r>
            <a:r>
              <a:rPr lang="en-US" altLang="en-US" sz="1400" b="1" dirty="0">
                <a:cs typeface="Times New Roman" panose="02020603050405020304" pitchFamily="18" charset="0"/>
              </a:rPr>
              <a:t> latitude for Run S, I, and </a:t>
            </a:r>
            <a:r>
              <a:rPr lang="en-US" altLang="en-US" sz="1400" b="1" dirty="0" smtClean="0">
                <a:cs typeface="Times New Roman" panose="02020603050405020304" pitchFamily="18" charset="0"/>
              </a:rPr>
              <a:t>C</a:t>
            </a:r>
            <a:r>
              <a:rPr lang="en-US" altLang="en-US" sz="1400" b="1" dirty="0">
                <a:cs typeface="Times New Roman" panose="02020603050405020304" pitchFamily="18" charset="0"/>
              </a:rPr>
              <a:t> </a:t>
            </a:r>
            <a:r>
              <a:rPr lang="en-US" altLang="en-US" sz="1400" b="1" dirty="0" smtClean="0">
                <a:cs typeface="Times New Roman" panose="02020603050405020304" pitchFamily="18" charset="0"/>
              </a:rPr>
              <a:t>(Bottom Fig.), showing that </a:t>
            </a:r>
            <a:r>
              <a:rPr lang="en-US" altLang="en-US" sz="1400" b="1" dirty="0" err="1" smtClean="0">
                <a:cs typeface="Times New Roman" panose="02020603050405020304" pitchFamily="18" charset="0"/>
              </a:rPr>
              <a:t>4D</a:t>
            </a:r>
            <a:r>
              <a:rPr lang="en-US" altLang="en-US" sz="1400" b="1" dirty="0" smtClean="0">
                <a:cs typeface="Times New Roman" panose="02020603050405020304" pitchFamily="18" charset="0"/>
              </a:rPr>
              <a:t> ingestion motivates convection, and a main cause for improved prediction.  </a:t>
            </a:r>
            <a:endParaRPr lang="en-US" altLang="en-US" sz="1400" b="1" dirty="0"/>
          </a:p>
          <a:p>
            <a:pPr marL="0" indent="0">
              <a:buNone/>
            </a:pPr>
            <a:endParaRPr lang="en-US" sz="1400" b="1" dirty="0"/>
          </a:p>
        </p:txBody>
      </p:sp>
      <p:sp>
        <p:nvSpPr>
          <p:cNvPr id="9" name="Date Placeholder 8"/>
          <p:cNvSpPr>
            <a:spLocks noGrp="1"/>
          </p:cNvSpPr>
          <p:nvPr>
            <p:ph type="dt" sz="half" idx="10"/>
          </p:nvPr>
        </p:nvSpPr>
        <p:spPr>
          <a:xfrm>
            <a:off x="0" y="6492875"/>
            <a:ext cx="2766628" cy="365125"/>
          </a:xfrm>
        </p:spPr>
        <p:txBody>
          <a:bodyPr/>
          <a:lstStyle/>
          <a:p>
            <a:pPr lvl="1"/>
            <a:r>
              <a:rPr lang="en-US" dirty="0" smtClean="0"/>
              <a:t>4-8 January 2015</a:t>
            </a:r>
            <a:endParaRPr lang="en-US" dirty="0"/>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67</a:t>
            </a:fld>
            <a:endParaRPr lang="en-US"/>
          </a:p>
        </p:txBody>
      </p:sp>
      <p:pic>
        <p:nvPicPr>
          <p:cNvPr id="7" name="Picture 6"/>
          <p:cNvPicPr>
            <a:picLocks noChangeAspect="1"/>
          </p:cNvPicPr>
          <p:nvPr/>
        </p:nvPicPr>
        <p:blipFill>
          <a:blip r:embed="rId2"/>
          <a:stretch>
            <a:fillRect/>
          </a:stretch>
        </p:blipFill>
        <p:spPr>
          <a:xfrm>
            <a:off x="320007" y="2653917"/>
            <a:ext cx="4021417" cy="2233132"/>
          </a:xfrm>
          <a:prstGeom prst="rect">
            <a:avLst/>
          </a:prstGeom>
        </p:spPr>
      </p:pic>
      <p:pic>
        <p:nvPicPr>
          <p:cNvPr id="17" name="Picture 16" descr="3runcompareradar3-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3234" y="3178573"/>
            <a:ext cx="4195452" cy="1579730"/>
          </a:xfrm>
          <a:prstGeom prst="rect">
            <a:avLst/>
          </a:prstGeom>
          <a:noFill/>
          <a:ln>
            <a:noFill/>
          </a:ln>
        </p:spPr>
      </p:pic>
      <p:pic>
        <p:nvPicPr>
          <p:cNvPr id="18" name="Picture 40" descr="allUx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2675" y="4944582"/>
            <a:ext cx="4256011" cy="1465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818738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Autofit/>
          </a:bodyPr>
          <a:lstStyle/>
          <a:p>
            <a:pPr>
              <a:defRPr/>
            </a:pPr>
            <a:r>
              <a:rPr lang="en-US" sz="1600" b="1" dirty="0">
                <a:solidFill>
                  <a:srgbClr val="FF0000"/>
                </a:solidFill>
              </a:rPr>
              <a:t>Investigating the Los Angeles Urban Heat Island Using Satellites and Ground Data</a:t>
            </a:r>
            <a:r>
              <a:rPr lang="en-US" sz="1600" dirty="0">
                <a:solidFill>
                  <a:srgbClr val="FF0000"/>
                </a:solidFill>
              </a:rPr>
              <a:t/>
            </a:r>
            <a:br>
              <a:rPr lang="en-US" sz="1600" dirty="0">
                <a:solidFill>
                  <a:srgbClr val="FF0000"/>
                </a:solidFill>
              </a:rPr>
            </a:br>
            <a:r>
              <a:rPr lang="en-US" sz="1000" i="1" dirty="0"/>
              <a:t>Freddy Hsu</a:t>
            </a:r>
            <a:r>
              <a:rPr lang="en-US" sz="1000" i="1" baseline="30000" dirty="0"/>
              <a:t>1</a:t>
            </a:r>
            <a:r>
              <a:rPr lang="en-US" sz="1000" i="1" dirty="0"/>
              <a:t>, Tania Torres</a:t>
            </a:r>
            <a:r>
              <a:rPr lang="en-US" sz="1000" i="1" baseline="30000" dirty="0"/>
              <a:t>1</a:t>
            </a:r>
            <a:r>
              <a:rPr lang="en-US" sz="1000" i="1" dirty="0"/>
              <a:t>, </a:t>
            </a:r>
            <a:r>
              <a:rPr lang="en-US" sz="1000" i="1" dirty="0" err="1"/>
              <a:t>Pantiwa</a:t>
            </a:r>
            <a:r>
              <a:rPr lang="en-US" sz="1000" i="1" dirty="0"/>
              <a:t> Jarujareet</a:t>
            </a:r>
            <a:r>
              <a:rPr lang="en-US" sz="1000" i="1" baseline="30000" dirty="0"/>
              <a:t>1</a:t>
            </a:r>
            <a:r>
              <a:rPr lang="en-US" sz="1000" i="1" dirty="0"/>
              <a:t>,Steve LaDochy</a:t>
            </a:r>
            <a:r>
              <a:rPr lang="en-US" sz="1000" i="1" baseline="30000" dirty="0"/>
              <a:t>1</a:t>
            </a:r>
            <a:r>
              <a:rPr lang="en-US" sz="1000" i="1" dirty="0"/>
              <a:t>, Pedro Ramirez</a:t>
            </a:r>
            <a:r>
              <a:rPr lang="en-US" sz="1000" i="1" baseline="30000" dirty="0"/>
              <a:t>1</a:t>
            </a:r>
            <a:r>
              <a:rPr lang="en-US" sz="1000" i="1" dirty="0"/>
              <a:t>, Hengchun Ye</a:t>
            </a:r>
            <a:r>
              <a:rPr lang="en-US" sz="1000" i="1" baseline="30000" dirty="0"/>
              <a:t>1</a:t>
            </a:r>
            <a:r>
              <a:rPr lang="en-US" sz="1000" i="1" dirty="0"/>
              <a:t>, Pedro Sequera</a:t>
            </a:r>
            <a:r>
              <a:rPr lang="en-US" sz="1000" i="1" baseline="30000" dirty="0"/>
              <a:t>2 </a:t>
            </a:r>
            <a:r>
              <a:rPr lang="en-US" sz="1000" i="1" dirty="0"/>
              <a:t>, William Patzert</a:t>
            </a:r>
            <a:r>
              <a:rPr lang="en-US" sz="1000" i="1" baseline="30000" dirty="0"/>
              <a:t>3</a:t>
            </a:r>
            <a:r>
              <a:rPr lang="en-US" sz="1000" dirty="0"/>
              <a:t/>
            </a:r>
            <a:br>
              <a:rPr lang="en-US" sz="1000" dirty="0"/>
            </a:br>
            <a:r>
              <a:rPr lang="en-US" sz="1000" i="1" baseline="30000" dirty="0"/>
              <a:t>1</a:t>
            </a:r>
            <a:r>
              <a:rPr lang="en-US" sz="1000" i="1" dirty="0"/>
              <a:t>Department of Geosciences &amp; Environment, California State University, Los Angeles, California</a:t>
            </a:r>
            <a:br>
              <a:rPr lang="en-US" sz="1000" i="1" dirty="0"/>
            </a:br>
            <a:r>
              <a:rPr lang="en-US" sz="1000" i="1" baseline="30000" dirty="0"/>
              <a:t>2</a:t>
            </a:r>
            <a:r>
              <a:rPr lang="en-US" sz="1000" i="1" dirty="0"/>
              <a:t>Department of Mechanical Engineering, The City College of New York, CUNY, New York, New York</a:t>
            </a:r>
            <a:r>
              <a:rPr lang="en-US" sz="1000" dirty="0"/>
              <a:t/>
            </a:r>
            <a:br>
              <a:rPr lang="en-US" sz="1000" dirty="0"/>
            </a:br>
            <a:r>
              <a:rPr lang="en-US" sz="1000" i="1" baseline="30000" dirty="0"/>
              <a:t>3</a:t>
            </a:r>
            <a:r>
              <a:rPr lang="en-US" sz="1000" i="1" dirty="0"/>
              <a:t>Jet Propulsion Laboratory, NASA, Pasadena CA</a:t>
            </a:r>
          </a:p>
        </p:txBody>
      </p:sp>
      <p:sp>
        <p:nvSpPr>
          <p:cNvPr id="13" name="Content Placeholder 12"/>
          <p:cNvSpPr>
            <a:spLocks noGrp="1"/>
          </p:cNvSpPr>
          <p:nvPr>
            <p:ph sz="half" idx="1"/>
          </p:nvPr>
        </p:nvSpPr>
        <p:spPr/>
        <p:txBody>
          <a:bodyPr>
            <a:normAutofit fontScale="55000" lnSpcReduction="20000"/>
          </a:bodyPr>
          <a:lstStyle/>
          <a:p>
            <a:r>
              <a:rPr lang="en-US" dirty="0"/>
              <a:t>Major result 1</a:t>
            </a:r>
          </a:p>
          <a:p>
            <a:r>
              <a:rPr lang="en-US" dirty="0" smtClean="0"/>
              <a:t>Downtown </a:t>
            </a:r>
            <a:r>
              <a:rPr lang="en-US" dirty="0"/>
              <a:t>Los Angeles’ annual average temperature as well as Los Angeles county population trends are gradually increasing.</a:t>
            </a:r>
          </a:p>
          <a:p>
            <a:r>
              <a:rPr lang="en-US" dirty="0"/>
              <a:t>Major result 2</a:t>
            </a:r>
          </a:p>
          <a:p>
            <a:r>
              <a:rPr lang="en-US" dirty="0" smtClean="0"/>
              <a:t>Summer </a:t>
            </a:r>
            <a:r>
              <a:rPr lang="en-US" dirty="0"/>
              <a:t>and winter 2012-2013 maps reveal that the UHI shifts from near the coast at night/early morning to the inland valleys during the afternoons.</a:t>
            </a:r>
          </a:p>
          <a:p>
            <a:r>
              <a:rPr lang="en-US" dirty="0"/>
              <a:t>Major result </a:t>
            </a:r>
            <a:r>
              <a:rPr lang="en-US" dirty="0" smtClean="0"/>
              <a:t>3</a:t>
            </a:r>
            <a:endParaRPr lang="en-US" dirty="0"/>
          </a:p>
          <a:p>
            <a:r>
              <a:rPr lang="en-US" dirty="0" smtClean="0"/>
              <a:t>The </a:t>
            </a:r>
            <a:r>
              <a:rPr lang="en-US" dirty="0"/>
              <a:t>diurnal patterns for summer and winter are quite complex, the UHI appears closer to the downtown area in winter throughout the day, while closer to downtown at night and shifting to the inland valleys during the day.</a:t>
            </a:r>
          </a:p>
          <a:p>
            <a:r>
              <a:rPr lang="en-US" dirty="0"/>
              <a:t>Major result </a:t>
            </a:r>
            <a:r>
              <a:rPr lang="en-US" dirty="0" smtClean="0"/>
              <a:t>4</a:t>
            </a:r>
            <a:endParaRPr lang="en-US" dirty="0"/>
          </a:p>
          <a:p>
            <a:r>
              <a:rPr lang="en-US" dirty="0" smtClean="0"/>
              <a:t>Limitations </a:t>
            </a:r>
            <a:r>
              <a:rPr lang="en-US" dirty="0"/>
              <a:t>of data availability and models creates inaccuracies in the maps with unrealistic values at the extremes.</a:t>
            </a:r>
          </a:p>
          <a:p>
            <a:pPr marL="342900" lvl="1" indent="-342900">
              <a:buFont typeface="Arial" panose="020B0604020202020204" pitchFamily="34" charset="0"/>
              <a:buChar char="•"/>
            </a:pPr>
            <a:r>
              <a:rPr lang="en-US" dirty="0"/>
              <a:t>Sub result 1</a:t>
            </a:r>
          </a:p>
          <a:p>
            <a:r>
              <a:rPr lang="en-US" dirty="0" smtClean="0"/>
              <a:t>LA </a:t>
            </a:r>
            <a:r>
              <a:rPr lang="en-US" dirty="0"/>
              <a:t>UHI is too complex to be clearly described with 1 year of data.</a:t>
            </a:r>
          </a:p>
          <a:p>
            <a:pPr lvl="1"/>
            <a:endParaRPr lang="en-US" dirty="0"/>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68</a:t>
            </a:fld>
            <a:endParaRPr lang="en-US"/>
          </a:p>
        </p:txBody>
      </p:sp>
      <p:pic>
        <p:nvPicPr>
          <p:cNvPr id="27" name="Picture 26"/>
          <p:cNvPicPr>
            <a:picLocks noChangeAspect="1"/>
          </p:cNvPicPr>
          <p:nvPr/>
        </p:nvPicPr>
        <p:blipFill>
          <a:blip r:embed="rId2" cstate="print"/>
          <a:stretch>
            <a:fillRect/>
          </a:stretch>
        </p:blipFill>
        <p:spPr>
          <a:xfrm>
            <a:off x="5096435" y="2179658"/>
            <a:ext cx="1454201" cy="1017076"/>
          </a:xfrm>
          <a:prstGeom prst="rect">
            <a:avLst/>
          </a:prstGeom>
        </p:spPr>
      </p:pic>
      <p:pic>
        <p:nvPicPr>
          <p:cNvPr id="28" name="Content Placeholder 27"/>
          <p:cNvPicPr>
            <a:picLocks noGrp="1" noChangeAspect="1"/>
          </p:cNvPicPr>
          <p:nvPr>
            <p:ph sz="half" idx="2"/>
          </p:nvPr>
        </p:nvPicPr>
        <p:blipFill>
          <a:blip r:embed="rId3" cstate="print"/>
          <a:stretch>
            <a:fillRect/>
          </a:stretch>
        </p:blipFill>
        <p:spPr>
          <a:xfrm>
            <a:off x="5096435" y="3309610"/>
            <a:ext cx="1421588" cy="994266"/>
          </a:xfrm>
          <a:prstGeom prst="rect">
            <a:avLst/>
          </a:prstGeom>
        </p:spPr>
      </p:pic>
      <p:pic>
        <p:nvPicPr>
          <p:cNvPr id="29" name="Picture 28"/>
          <p:cNvPicPr>
            <a:picLocks noChangeAspect="1"/>
          </p:cNvPicPr>
          <p:nvPr/>
        </p:nvPicPr>
        <p:blipFill>
          <a:blip r:embed="rId4" cstate="print"/>
          <a:stretch>
            <a:fillRect/>
          </a:stretch>
        </p:blipFill>
        <p:spPr>
          <a:xfrm>
            <a:off x="5109882" y="4415294"/>
            <a:ext cx="1440754" cy="1004727"/>
          </a:xfrm>
          <a:prstGeom prst="rect">
            <a:avLst/>
          </a:prstGeom>
        </p:spPr>
      </p:pic>
      <p:pic>
        <p:nvPicPr>
          <p:cNvPr id="30" name="Picture 29"/>
          <p:cNvPicPr>
            <a:picLocks noChangeAspect="1"/>
          </p:cNvPicPr>
          <p:nvPr/>
        </p:nvPicPr>
        <p:blipFill>
          <a:blip r:embed="rId5" cstate="print"/>
          <a:stretch>
            <a:fillRect/>
          </a:stretch>
        </p:blipFill>
        <p:spPr>
          <a:xfrm>
            <a:off x="5096435" y="5544671"/>
            <a:ext cx="1473230" cy="1027372"/>
          </a:xfrm>
          <a:prstGeom prst="rect">
            <a:avLst/>
          </a:prstGeom>
        </p:spPr>
      </p:pic>
      <p:pic>
        <p:nvPicPr>
          <p:cNvPr id="31" name="Picture 30"/>
          <p:cNvPicPr>
            <a:picLocks noChangeAspect="1"/>
          </p:cNvPicPr>
          <p:nvPr/>
        </p:nvPicPr>
        <p:blipFill>
          <a:blip r:embed="rId6" cstate="print"/>
          <a:stretch>
            <a:fillRect/>
          </a:stretch>
        </p:blipFill>
        <p:spPr>
          <a:xfrm>
            <a:off x="6795218" y="2198132"/>
            <a:ext cx="1464951" cy="1024597"/>
          </a:xfrm>
          <a:prstGeom prst="rect">
            <a:avLst/>
          </a:prstGeom>
        </p:spPr>
      </p:pic>
      <p:pic>
        <p:nvPicPr>
          <p:cNvPr id="32" name="Picture 31"/>
          <p:cNvPicPr>
            <a:picLocks noChangeAspect="1"/>
          </p:cNvPicPr>
          <p:nvPr/>
        </p:nvPicPr>
        <p:blipFill>
          <a:blip r:embed="rId7" cstate="print"/>
          <a:stretch>
            <a:fillRect/>
          </a:stretch>
        </p:blipFill>
        <p:spPr>
          <a:xfrm>
            <a:off x="6808666" y="3309610"/>
            <a:ext cx="1464951" cy="1024597"/>
          </a:xfrm>
          <a:prstGeom prst="rect">
            <a:avLst/>
          </a:prstGeom>
        </p:spPr>
      </p:pic>
      <p:pic>
        <p:nvPicPr>
          <p:cNvPr id="33" name="Content Placeholder 3"/>
          <p:cNvPicPr>
            <a:picLocks noChangeAspect="1"/>
          </p:cNvPicPr>
          <p:nvPr/>
        </p:nvPicPr>
        <p:blipFill>
          <a:blip r:embed="rId8" cstate="print"/>
          <a:stretch>
            <a:fillRect/>
          </a:stretch>
        </p:blipFill>
        <p:spPr>
          <a:xfrm>
            <a:off x="6808667" y="4415294"/>
            <a:ext cx="1464951" cy="1024596"/>
          </a:xfrm>
          <a:prstGeom prst="rect">
            <a:avLst/>
          </a:prstGeom>
        </p:spPr>
      </p:pic>
      <p:pic>
        <p:nvPicPr>
          <p:cNvPr id="34" name="Picture 33"/>
          <p:cNvPicPr>
            <a:picLocks noChangeAspect="1"/>
          </p:cNvPicPr>
          <p:nvPr/>
        </p:nvPicPr>
        <p:blipFill>
          <a:blip r:embed="rId9" cstate="print"/>
          <a:stretch>
            <a:fillRect/>
          </a:stretch>
        </p:blipFill>
        <p:spPr>
          <a:xfrm>
            <a:off x="6808666" y="5577676"/>
            <a:ext cx="1464951" cy="1024596"/>
          </a:xfrm>
          <a:prstGeom prst="rect">
            <a:avLst/>
          </a:prstGeom>
        </p:spPr>
      </p:pic>
      <p:sp>
        <p:nvSpPr>
          <p:cNvPr id="3" name="TextBox 2"/>
          <p:cNvSpPr txBox="1"/>
          <p:nvPr/>
        </p:nvSpPr>
        <p:spPr>
          <a:xfrm>
            <a:off x="5096435" y="1828800"/>
            <a:ext cx="3212339" cy="369332"/>
          </a:xfrm>
          <a:prstGeom prst="rect">
            <a:avLst/>
          </a:prstGeom>
          <a:noFill/>
        </p:spPr>
        <p:txBody>
          <a:bodyPr wrap="square" rtlCol="0">
            <a:spAutoFit/>
          </a:bodyPr>
          <a:lstStyle/>
          <a:p>
            <a:pPr algn="ctr"/>
            <a:r>
              <a:rPr lang="en-US" altLang="en-US" sz="900" b="1" dirty="0"/>
              <a:t>2012-2013 Summer and Winter Heat Island Maps </a:t>
            </a:r>
          </a:p>
          <a:p>
            <a:pPr algn="ctr"/>
            <a:endParaRPr lang="en-US" sz="900" dirty="0"/>
          </a:p>
        </p:txBody>
      </p:sp>
      <p:sp>
        <p:nvSpPr>
          <p:cNvPr id="4" name="TextBox 3"/>
          <p:cNvSpPr txBox="1"/>
          <p:nvPr/>
        </p:nvSpPr>
        <p:spPr>
          <a:xfrm>
            <a:off x="4570531" y="2198132"/>
            <a:ext cx="525904" cy="369332"/>
          </a:xfrm>
          <a:prstGeom prst="rect">
            <a:avLst/>
          </a:prstGeom>
          <a:noFill/>
        </p:spPr>
        <p:txBody>
          <a:bodyPr wrap="square" rtlCol="0">
            <a:spAutoFit/>
          </a:bodyPr>
          <a:lstStyle/>
          <a:p>
            <a:endParaRPr lang="en-US" dirty="0"/>
          </a:p>
        </p:txBody>
      </p:sp>
      <p:sp>
        <p:nvSpPr>
          <p:cNvPr id="35" name="Text Box 515"/>
          <p:cNvSpPr txBox="1">
            <a:spLocks noChangeArrowheads="1"/>
          </p:cNvSpPr>
          <p:nvPr/>
        </p:nvSpPr>
        <p:spPr bwMode="auto">
          <a:xfrm>
            <a:off x="4744607" y="2382798"/>
            <a:ext cx="351828" cy="6096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a:effectLst/>
          <a:extLst/>
        </p:spPr>
        <p:txBody>
          <a:bodyPr vert="wordArtVert" wrap="square" anchor="ctr">
            <a:spAutoFit/>
          </a:bodyPr>
          <a:lstStyle>
            <a:lvl1pPr eaLnBrk="0" hangingPunct="0">
              <a:spcBef>
                <a:spcPct val="20000"/>
              </a:spcBef>
              <a:buChar char="•"/>
              <a:defRPr sz="15400">
                <a:solidFill>
                  <a:schemeClr val="tx1"/>
                </a:solidFill>
                <a:latin typeface="Arial" charset="0"/>
                <a:cs typeface="Arial" charset="0"/>
              </a:defRPr>
            </a:lvl1pPr>
            <a:lvl2pPr marL="742950" indent="-285750" eaLnBrk="0" hangingPunct="0">
              <a:spcBef>
                <a:spcPct val="20000"/>
              </a:spcBef>
              <a:buChar char="–"/>
              <a:defRPr sz="13400">
                <a:solidFill>
                  <a:schemeClr val="tx1"/>
                </a:solidFill>
                <a:latin typeface="Arial" charset="0"/>
                <a:cs typeface="Arial" charset="0"/>
              </a:defRPr>
            </a:lvl2pPr>
            <a:lvl3pPr marL="1143000" indent="-228600" eaLnBrk="0" hangingPunct="0">
              <a:spcBef>
                <a:spcPct val="20000"/>
              </a:spcBef>
              <a:buChar char="•"/>
              <a:defRPr sz="11500">
                <a:solidFill>
                  <a:schemeClr val="tx1"/>
                </a:solidFill>
                <a:latin typeface="Arial" charset="0"/>
                <a:cs typeface="Arial" charset="0"/>
              </a:defRPr>
            </a:lvl3pPr>
            <a:lvl4pPr marL="1600200" indent="-228600" eaLnBrk="0" hangingPunct="0">
              <a:spcBef>
                <a:spcPct val="20000"/>
              </a:spcBef>
              <a:buChar char="–"/>
              <a:defRPr sz="9600">
                <a:solidFill>
                  <a:schemeClr val="tx1"/>
                </a:solidFill>
                <a:latin typeface="Arial" charset="0"/>
                <a:cs typeface="Arial" charset="0"/>
              </a:defRPr>
            </a:lvl4pPr>
            <a:lvl5pPr marL="2057400" indent="-228600" eaLnBrk="0" hangingPunct="0">
              <a:spcBef>
                <a:spcPct val="20000"/>
              </a:spcBef>
              <a:buChar char="»"/>
              <a:defRPr sz="9600">
                <a:solidFill>
                  <a:schemeClr val="tx1"/>
                </a:solidFill>
                <a:latin typeface="Arial" charset="0"/>
                <a:cs typeface="Arial" charset="0"/>
              </a:defRPr>
            </a:lvl5pPr>
            <a:lvl6pPr marL="2514600" indent="-228600" eaLnBrk="0" fontAlgn="base" hangingPunct="0">
              <a:spcBef>
                <a:spcPct val="20000"/>
              </a:spcBef>
              <a:spcAft>
                <a:spcPct val="0"/>
              </a:spcAft>
              <a:buChar char="»"/>
              <a:defRPr sz="9600">
                <a:solidFill>
                  <a:schemeClr val="tx1"/>
                </a:solidFill>
                <a:latin typeface="Arial" charset="0"/>
                <a:cs typeface="Arial" charset="0"/>
              </a:defRPr>
            </a:lvl6pPr>
            <a:lvl7pPr marL="2971800" indent="-228600" eaLnBrk="0" fontAlgn="base" hangingPunct="0">
              <a:spcBef>
                <a:spcPct val="20000"/>
              </a:spcBef>
              <a:spcAft>
                <a:spcPct val="0"/>
              </a:spcAft>
              <a:buChar char="»"/>
              <a:defRPr sz="9600">
                <a:solidFill>
                  <a:schemeClr val="tx1"/>
                </a:solidFill>
                <a:latin typeface="Arial" charset="0"/>
                <a:cs typeface="Arial" charset="0"/>
              </a:defRPr>
            </a:lvl7pPr>
            <a:lvl8pPr marL="3429000" indent="-228600" eaLnBrk="0" fontAlgn="base" hangingPunct="0">
              <a:spcBef>
                <a:spcPct val="20000"/>
              </a:spcBef>
              <a:spcAft>
                <a:spcPct val="0"/>
              </a:spcAft>
              <a:buChar char="»"/>
              <a:defRPr sz="9600">
                <a:solidFill>
                  <a:schemeClr val="tx1"/>
                </a:solidFill>
                <a:latin typeface="Arial" charset="0"/>
                <a:cs typeface="Arial" charset="0"/>
              </a:defRPr>
            </a:lvl8pPr>
            <a:lvl9pPr marL="3886200" indent="-228600" eaLnBrk="0" fontAlgn="base" hangingPunct="0">
              <a:spcBef>
                <a:spcPct val="20000"/>
              </a:spcBef>
              <a:spcAft>
                <a:spcPct val="0"/>
              </a:spcAft>
              <a:buChar char="»"/>
              <a:defRPr sz="9600">
                <a:solidFill>
                  <a:schemeClr val="tx1"/>
                </a:solidFill>
                <a:latin typeface="Arial" charset="0"/>
                <a:cs typeface="Arial" charset="0"/>
              </a:defRPr>
            </a:lvl9pPr>
          </a:lstStyle>
          <a:p>
            <a:pPr algn="ctr" eaLnBrk="1" hangingPunct="1">
              <a:spcBef>
                <a:spcPct val="0"/>
              </a:spcBef>
              <a:buFontTx/>
              <a:buNone/>
            </a:pPr>
            <a:r>
              <a:rPr lang="en-US" altLang="en-US" sz="1000" b="1" dirty="0" smtClean="0"/>
              <a:t>2am</a:t>
            </a:r>
            <a:endParaRPr lang="en-US" altLang="en-US" sz="1000" b="1" dirty="0"/>
          </a:p>
        </p:txBody>
      </p:sp>
      <p:sp>
        <p:nvSpPr>
          <p:cNvPr id="36" name="Text Box 515"/>
          <p:cNvSpPr txBox="1">
            <a:spLocks noChangeArrowheads="1"/>
          </p:cNvSpPr>
          <p:nvPr/>
        </p:nvSpPr>
        <p:spPr bwMode="auto">
          <a:xfrm>
            <a:off x="4744607" y="3505200"/>
            <a:ext cx="351828" cy="7620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a:effectLst/>
          <a:extLst/>
        </p:spPr>
        <p:txBody>
          <a:bodyPr vert="wordArtVert" wrap="square">
            <a:spAutoFit/>
          </a:bodyPr>
          <a:lstStyle>
            <a:lvl1pPr eaLnBrk="0" hangingPunct="0">
              <a:spcBef>
                <a:spcPct val="20000"/>
              </a:spcBef>
              <a:buChar char="•"/>
              <a:defRPr sz="15400">
                <a:solidFill>
                  <a:schemeClr val="tx1"/>
                </a:solidFill>
                <a:latin typeface="Arial" charset="0"/>
                <a:cs typeface="Arial" charset="0"/>
              </a:defRPr>
            </a:lvl1pPr>
            <a:lvl2pPr marL="742950" indent="-285750" eaLnBrk="0" hangingPunct="0">
              <a:spcBef>
                <a:spcPct val="20000"/>
              </a:spcBef>
              <a:buChar char="–"/>
              <a:defRPr sz="13400">
                <a:solidFill>
                  <a:schemeClr val="tx1"/>
                </a:solidFill>
                <a:latin typeface="Arial" charset="0"/>
                <a:cs typeface="Arial" charset="0"/>
              </a:defRPr>
            </a:lvl2pPr>
            <a:lvl3pPr marL="1143000" indent="-228600" eaLnBrk="0" hangingPunct="0">
              <a:spcBef>
                <a:spcPct val="20000"/>
              </a:spcBef>
              <a:buChar char="•"/>
              <a:defRPr sz="11500">
                <a:solidFill>
                  <a:schemeClr val="tx1"/>
                </a:solidFill>
                <a:latin typeface="Arial" charset="0"/>
                <a:cs typeface="Arial" charset="0"/>
              </a:defRPr>
            </a:lvl3pPr>
            <a:lvl4pPr marL="1600200" indent="-228600" eaLnBrk="0" hangingPunct="0">
              <a:spcBef>
                <a:spcPct val="20000"/>
              </a:spcBef>
              <a:buChar char="–"/>
              <a:defRPr sz="9600">
                <a:solidFill>
                  <a:schemeClr val="tx1"/>
                </a:solidFill>
                <a:latin typeface="Arial" charset="0"/>
                <a:cs typeface="Arial" charset="0"/>
              </a:defRPr>
            </a:lvl4pPr>
            <a:lvl5pPr marL="2057400" indent="-228600" eaLnBrk="0" hangingPunct="0">
              <a:spcBef>
                <a:spcPct val="20000"/>
              </a:spcBef>
              <a:buChar char="»"/>
              <a:defRPr sz="9600">
                <a:solidFill>
                  <a:schemeClr val="tx1"/>
                </a:solidFill>
                <a:latin typeface="Arial" charset="0"/>
                <a:cs typeface="Arial" charset="0"/>
              </a:defRPr>
            </a:lvl5pPr>
            <a:lvl6pPr marL="2514600" indent="-228600" eaLnBrk="0" fontAlgn="base" hangingPunct="0">
              <a:spcBef>
                <a:spcPct val="20000"/>
              </a:spcBef>
              <a:spcAft>
                <a:spcPct val="0"/>
              </a:spcAft>
              <a:buChar char="»"/>
              <a:defRPr sz="9600">
                <a:solidFill>
                  <a:schemeClr val="tx1"/>
                </a:solidFill>
                <a:latin typeface="Arial" charset="0"/>
                <a:cs typeface="Arial" charset="0"/>
              </a:defRPr>
            </a:lvl6pPr>
            <a:lvl7pPr marL="2971800" indent="-228600" eaLnBrk="0" fontAlgn="base" hangingPunct="0">
              <a:spcBef>
                <a:spcPct val="20000"/>
              </a:spcBef>
              <a:spcAft>
                <a:spcPct val="0"/>
              </a:spcAft>
              <a:buChar char="»"/>
              <a:defRPr sz="9600">
                <a:solidFill>
                  <a:schemeClr val="tx1"/>
                </a:solidFill>
                <a:latin typeface="Arial" charset="0"/>
                <a:cs typeface="Arial" charset="0"/>
              </a:defRPr>
            </a:lvl7pPr>
            <a:lvl8pPr marL="3429000" indent="-228600" eaLnBrk="0" fontAlgn="base" hangingPunct="0">
              <a:spcBef>
                <a:spcPct val="20000"/>
              </a:spcBef>
              <a:spcAft>
                <a:spcPct val="0"/>
              </a:spcAft>
              <a:buChar char="»"/>
              <a:defRPr sz="9600">
                <a:solidFill>
                  <a:schemeClr val="tx1"/>
                </a:solidFill>
                <a:latin typeface="Arial" charset="0"/>
                <a:cs typeface="Arial" charset="0"/>
              </a:defRPr>
            </a:lvl8pPr>
            <a:lvl9pPr marL="3886200" indent="-228600" eaLnBrk="0" fontAlgn="base" hangingPunct="0">
              <a:spcBef>
                <a:spcPct val="20000"/>
              </a:spcBef>
              <a:spcAft>
                <a:spcPct val="0"/>
              </a:spcAft>
              <a:buChar char="»"/>
              <a:defRPr sz="9600">
                <a:solidFill>
                  <a:schemeClr val="tx1"/>
                </a:solidFill>
                <a:latin typeface="Arial" charset="0"/>
                <a:cs typeface="Arial" charset="0"/>
              </a:defRPr>
            </a:lvl9pPr>
          </a:lstStyle>
          <a:p>
            <a:pPr algn="ctr" eaLnBrk="1" hangingPunct="1">
              <a:spcBef>
                <a:spcPct val="0"/>
              </a:spcBef>
              <a:buFontTx/>
              <a:buNone/>
            </a:pPr>
            <a:r>
              <a:rPr lang="en-US" altLang="en-US" sz="1000" b="1" dirty="0" smtClean="0"/>
              <a:t>8am</a:t>
            </a:r>
            <a:endParaRPr lang="en-US" altLang="en-US" sz="1000" b="1" dirty="0"/>
          </a:p>
        </p:txBody>
      </p:sp>
      <p:sp>
        <p:nvSpPr>
          <p:cNvPr id="37" name="Text Box 515"/>
          <p:cNvSpPr txBox="1">
            <a:spLocks noChangeArrowheads="1"/>
          </p:cNvSpPr>
          <p:nvPr/>
        </p:nvSpPr>
        <p:spPr bwMode="auto">
          <a:xfrm>
            <a:off x="4722195" y="4591836"/>
            <a:ext cx="351828" cy="651641"/>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a:effectLst/>
          <a:extLst/>
        </p:spPr>
        <p:txBody>
          <a:bodyPr vert="wordArtVert" wrap="square">
            <a:spAutoFit/>
          </a:bodyPr>
          <a:lstStyle>
            <a:lvl1pPr eaLnBrk="0" hangingPunct="0">
              <a:spcBef>
                <a:spcPct val="20000"/>
              </a:spcBef>
              <a:buChar char="•"/>
              <a:defRPr sz="15400">
                <a:solidFill>
                  <a:schemeClr val="tx1"/>
                </a:solidFill>
                <a:latin typeface="Arial" charset="0"/>
                <a:cs typeface="Arial" charset="0"/>
              </a:defRPr>
            </a:lvl1pPr>
            <a:lvl2pPr marL="742950" indent="-285750" eaLnBrk="0" hangingPunct="0">
              <a:spcBef>
                <a:spcPct val="20000"/>
              </a:spcBef>
              <a:buChar char="–"/>
              <a:defRPr sz="13400">
                <a:solidFill>
                  <a:schemeClr val="tx1"/>
                </a:solidFill>
                <a:latin typeface="Arial" charset="0"/>
                <a:cs typeface="Arial" charset="0"/>
              </a:defRPr>
            </a:lvl2pPr>
            <a:lvl3pPr marL="1143000" indent="-228600" eaLnBrk="0" hangingPunct="0">
              <a:spcBef>
                <a:spcPct val="20000"/>
              </a:spcBef>
              <a:buChar char="•"/>
              <a:defRPr sz="11500">
                <a:solidFill>
                  <a:schemeClr val="tx1"/>
                </a:solidFill>
                <a:latin typeface="Arial" charset="0"/>
                <a:cs typeface="Arial" charset="0"/>
              </a:defRPr>
            </a:lvl3pPr>
            <a:lvl4pPr marL="1600200" indent="-228600" eaLnBrk="0" hangingPunct="0">
              <a:spcBef>
                <a:spcPct val="20000"/>
              </a:spcBef>
              <a:buChar char="–"/>
              <a:defRPr sz="9600">
                <a:solidFill>
                  <a:schemeClr val="tx1"/>
                </a:solidFill>
                <a:latin typeface="Arial" charset="0"/>
                <a:cs typeface="Arial" charset="0"/>
              </a:defRPr>
            </a:lvl4pPr>
            <a:lvl5pPr marL="2057400" indent="-228600" eaLnBrk="0" hangingPunct="0">
              <a:spcBef>
                <a:spcPct val="20000"/>
              </a:spcBef>
              <a:buChar char="»"/>
              <a:defRPr sz="9600">
                <a:solidFill>
                  <a:schemeClr val="tx1"/>
                </a:solidFill>
                <a:latin typeface="Arial" charset="0"/>
                <a:cs typeface="Arial" charset="0"/>
              </a:defRPr>
            </a:lvl5pPr>
            <a:lvl6pPr marL="2514600" indent="-228600" eaLnBrk="0" fontAlgn="base" hangingPunct="0">
              <a:spcBef>
                <a:spcPct val="20000"/>
              </a:spcBef>
              <a:spcAft>
                <a:spcPct val="0"/>
              </a:spcAft>
              <a:buChar char="»"/>
              <a:defRPr sz="9600">
                <a:solidFill>
                  <a:schemeClr val="tx1"/>
                </a:solidFill>
                <a:latin typeface="Arial" charset="0"/>
                <a:cs typeface="Arial" charset="0"/>
              </a:defRPr>
            </a:lvl6pPr>
            <a:lvl7pPr marL="2971800" indent="-228600" eaLnBrk="0" fontAlgn="base" hangingPunct="0">
              <a:spcBef>
                <a:spcPct val="20000"/>
              </a:spcBef>
              <a:spcAft>
                <a:spcPct val="0"/>
              </a:spcAft>
              <a:buChar char="»"/>
              <a:defRPr sz="9600">
                <a:solidFill>
                  <a:schemeClr val="tx1"/>
                </a:solidFill>
                <a:latin typeface="Arial" charset="0"/>
                <a:cs typeface="Arial" charset="0"/>
              </a:defRPr>
            </a:lvl7pPr>
            <a:lvl8pPr marL="3429000" indent="-228600" eaLnBrk="0" fontAlgn="base" hangingPunct="0">
              <a:spcBef>
                <a:spcPct val="20000"/>
              </a:spcBef>
              <a:spcAft>
                <a:spcPct val="0"/>
              </a:spcAft>
              <a:buChar char="»"/>
              <a:defRPr sz="9600">
                <a:solidFill>
                  <a:schemeClr val="tx1"/>
                </a:solidFill>
                <a:latin typeface="Arial" charset="0"/>
                <a:cs typeface="Arial" charset="0"/>
              </a:defRPr>
            </a:lvl8pPr>
            <a:lvl9pPr marL="3886200" indent="-228600" eaLnBrk="0" fontAlgn="base" hangingPunct="0">
              <a:spcBef>
                <a:spcPct val="20000"/>
              </a:spcBef>
              <a:spcAft>
                <a:spcPct val="0"/>
              </a:spcAft>
              <a:buChar char="»"/>
              <a:defRPr sz="9600">
                <a:solidFill>
                  <a:schemeClr val="tx1"/>
                </a:solidFill>
                <a:latin typeface="Arial" charset="0"/>
                <a:cs typeface="Arial" charset="0"/>
              </a:defRPr>
            </a:lvl9pPr>
          </a:lstStyle>
          <a:p>
            <a:pPr algn="ctr" eaLnBrk="1" hangingPunct="1">
              <a:spcBef>
                <a:spcPct val="0"/>
              </a:spcBef>
              <a:buFontTx/>
              <a:buNone/>
            </a:pPr>
            <a:r>
              <a:rPr lang="en-US" altLang="en-US" sz="1000" b="1" dirty="0" smtClean="0"/>
              <a:t>2pm</a:t>
            </a:r>
            <a:endParaRPr lang="en-US" altLang="en-US" sz="1000" b="1" dirty="0"/>
          </a:p>
        </p:txBody>
      </p:sp>
      <p:sp>
        <p:nvSpPr>
          <p:cNvPr id="38" name="Text Box 515"/>
          <p:cNvSpPr txBox="1">
            <a:spLocks noChangeArrowheads="1"/>
          </p:cNvSpPr>
          <p:nvPr/>
        </p:nvSpPr>
        <p:spPr bwMode="auto">
          <a:xfrm>
            <a:off x="4722195" y="5722390"/>
            <a:ext cx="351828" cy="735168"/>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a:effectLst/>
          <a:extLst/>
        </p:spPr>
        <p:txBody>
          <a:bodyPr vert="wordArtVert" wrap="square">
            <a:spAutoFit/>
          </a:bodyPr>
          <a:lstStyle>
            <a:lvl1pPr eaLnBrk="0" hangingPunct="0">
              <a:spcBef>
                <a:spcPct val="20000"/>
              </a:spcBef>
              <a:buChar char="•"/>
              <a:defRPr sz="15400">
                <a:solidFill>
                  <a:schemeClr val="tx1"/>
                </a:solidFill>
                <a:latin typeface="Arial" charset="0"/>
                <a:cs typeface="Arial" charset="0"/>
              </a:defRPr>
            </a:lvl1pPr>
            <a:lvl2pPr marL="742950" indent="-285750" eaLnBrk="0" hangingPunct="0">
              <a:spcBef>
                <a:spcPct val="20000"/>
              </a:spcBef>
              <a:buChar char="–"/>
              <a:defRPr sz="13400">
                <a:solidFill>
                  <a:schemeClr val="tx1"/>
                </a:solidFill>
                <a:latin typeface="Arial" charset="0"/>
                <a:cs typeface="Arial" charset="0"/>
              </a:defRPr>
            </a:lvl2pPr>
            <a:lvl3pPr marL="1143000" indent="-228600" eaLnBrk="0" hangingPunct="0">
              <a:spcBef>
                <a:spcPct val="20000"/>
              </a:spcBef>
              <a:buChar char="•"/>
              <a:defRPr sz="11500">
                <a:solidFill>
                  <a:schemeClr val="tx1"/>
                </a:solidFill>
                <a:latin typeface="Arial" charset="0"/>
                <a:cs typeface="Arial" charset="0"/>
              </a:defRPr>
            </a:lvl3pPr>
            <a:lvl4pPr marL="1600200" indent="-228600" eaLnBrk="0" hangingPunct="0">
              <a:spcBef>
                <a:spcPct val="20000"/>
              </a:spcBef>
              <a:buChar char="–"/>
              <a:defRPr sz="9600">
                <a:solidFill>
                  <a:schemeClr val="tx1"/>
                </a:solidFill>
                <a:latin typeface="Arial" charset="0"/>
                <a:cs typeface="Arial" charset="0"/>
              </a:defRPr>
            </a:lvl4pPr>
            <a:lvl5pPr marL="2057400" indent="-228600" eaLnBrk="0" hangingPunct="0">
              <a:spcBef>
                <a:spcPct val="20000"/>
              </a:spcBef>
              <a:buChar char="»"/>
              <a:defRPr sz="9600">
                <a:solidFill>
                  <a:schemeClr val="tx1"/>
                </a:solidFill>
                <a:latin typeface="Arial" charset="0"/>
                <a:cs typeface="Arial" charset="0"/>
              </a:defRPr>
            </a:lvl5pPr>
            <a:lvl6pPr marL="2514600" indent="-228600" eaLnBrk="0" fontAlgn="base" hangingPunct="0">
              <a:spcBef>
                <a:spcPct val="20000"/>
              </a:spcBef>
              <a:spcAft>
                <a:spcPct val="0"/>
              </a:spcAft>
              <a:buChar char="»"/>
              <a:defRPr sz="9600">
                <a:solidFill>
                  <a:schemeClr val="tx1"/>
                </a:solidFill>
                <a:latin typeface="Arial" charset="0"/>
                <a:cs typeface="Arial" charset="0"/>
              </a:defRPr>
            </a:lvl6pPr>
            <a:lvl7pPr marL="2971800" indent="-228600" eaLnBrk="0" fontAlgn="base" hangingPunct="0">
              <a:spcBef>
                <a:spcPct val="20000"/>
              </a:spcBef>
              <a:spcAft>
                <a:spcPct val="0"/>
              </a:spcAft>
              <a:buChar char="»"/>
              <a:defRPr sz="9600">
                <a:solidFill>
                  <a:schemeClr val="tx1"/>
                </a:solidFill>
                <a:latin typeface="Arial" charset="0"/>
                <a:cs typeface="Arial" charset="0"/>
              </a:defRPr>
            </a:lvl7pPr>
            <a:lvl8pPr marL="3429000" indent="-228600" eaLnBrk="0" fontAlgn="base" hangingPunct="0">
              <a:spcBef>
                <a:spcPct val="20000"/>
              </a:spcBef>
              <a:spcAft>
                <a:spcPct val="0"/>
              </a:spcAft>
              <a:buChar char="»"/>
              <a:defRPr sz="9600">
                <a:solidFill>
                  <a:schemeClr val="tx1"/>
                </a:solidFill>
                <a:latin typeface="Arial" charset="0"/>
                <a:cs typeface="Arial" charset="0"/>
              </a:defRPr>
            </a:lvl8pPr>
            <a:lvl9pPr marL="3886200" indent="-228600" eaLnBrk="0" fontAlgn="base" hangingPunct="0">
              <a:spcBef>
                <a:spcPct val="20000"/>
              </a:spcBef>
              <a:spcAft>
                <a:spcPct val="0"/>
              </a:spcAft>
              <a:buChar char="»"/>
              <a:defRPr sz="9600">
                <a:solidFill>
                  <a:schemeClr val="tx1"/>
                </a:solidFill>
                <a:latin typeface="Arial" charset="0"/>
                <a:cs typeface="Arial" charset="0"/>
              </a:defRPr>
            </a:lvl9pPr>
          </a:lstStyle>
          <a:p>
            <a:pPr algn="ctr" eaLnBrk="1" hangingPunct="1">
              <a:spcBef>
                <a:spcPct val="0"/>
              </a:spcBef>
              <a:buFontTx/>
              <a:buNone/>
            </a:pPr>
            <a:r>
              <a:rPr lang="en-US" altLang="en-US" sz="1000" b="1" dirty="0" smtClean="0"/>
              <a:t>8pm</a:t>
            </a:r>
            <a:endParaRPr lang="en-US" altLang="en-US" sz="1000" b="1" dirty="0"/>
          </a:p>
        </p:txBody>
      </p:sp>
    </p:spTree>
    <p:extLst>
      <p:ext uri="{BB962C8B-B14F-4D97-AF65-F5344CB8AC3E}">
        <p14:creationId xmlns:p14="http://schemas.microsoft.com/office/powerpoint/2010/main" val="24979085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1295400"/>
            <a:ext cx="9144000" cy="838200"/>
          </a:xfrm>
        </p:spPr>
        <p:txBody>
          <a:bodyPr>
            <a:normAutofit fontScale="90000"/>
          </a:bodyPr>
          <a:lstStyle/>
          <a:p>
            <a:pPr fontAlgn="auto">
              <a:spcAft>
                <a:spcPts val="0"/>
              </a:spcAft>
              <a:defRPr/>
            </a:pPr>
            <a:r>
              <a:rPr lang="en-US" sz="2200" b="1" dirty="0">
                <a:solidFill>
                  <a:schemeClr val="tx1"/>
                </a:solidFill>
              </a:rPr>
              <a:t>Impact of Environmental Factors in Variation of Temperature in Respect to Urban Heat Island, Manhattan, New </a:t>
            </a:r>
            <a:r>
              <a:rPr lang="en-US" sz="2200" b="1" dirty="0" smtClean="0">
                <a:solidFill>
                  <a:schemeClr val="tx1"/>
                </a:solidFill>
              </a:rPr>
              <a:t>York, </a:t>
            </a:r>
            <a:r>
              <a:rPr lang="en-US" sz="2200" b="1" i="1" dirty="0" smtClean="0">
                <a:solidFill>
                  <a:schemeClr val="tx1"/>
                </a:solidFill>
              </a:rPr>
              <a:t>Weather </a:t>
            </a:r>
            <a:r>
              <a:rPr lang="en-US" sz="2200" b="1" i="1" dirty="0">
                <a:solidFill>
                  <a:schemeClr val="tx1"/>
                </a:solidFill>
              </a:rPr>
              <a:t>and Corresponding Surface </a:t>
            </a:r>
            <a:r>
              <a:rPr lang="en-US" sz="2200" b="1" i="1" dirty="0" smtClean="0">
                <a:solidFill>
                  <a:schemeClr val="tx1"/>
                </a:solidFill>
              </a:rPr>
              <a:t>Temperature</a:t>
            </a:r>
            <a:br>
              <a:rPr lang="en-US" sz="2200" b="1" i="1" dirty="0" smtClean="0">
                <a:solidFill>
                  <a:schemeClr val="tx1"/>
                </a:solidFill>
              </a:rPr>
            </a:br>
            <a:r>
              <a:rPr lang="en-US" sz="1100" b="1" i="1" dirty="0" smtClean="0">
                <a:solidFill>
                  <a:schemeClr val="tx1"/>
                </a:solidFill>
              </a:rPr>
              <a:t/>
            </a:r>
            <a:br>
              <a:rPr lang="en-US" sz="1100" b="1" i="1" dirty="0" smtClean="0">
                <a:solidFill>
                  <a:schemeClr val="tx1"/>
                </a:solidFill>
              </a:rPr>
            </a:br>
            <a:r>
              <a:rPr lang="en-US" sz="1600" b="1" dirty="0" smtClean="0">
                <a:solidFill>
                  <a:schemeClr val="tx1"/>
                </a:solidFill>
              </a:rPr>
              <a:t>Maryam </a:t>
            </a:r>
            <a:r>
              <a:rPr lang="en-US" sz="1600" b="1" dirty="0" err="1" smtClean="0">
                <a:solidFill>
                  <a:schemeClr val="tx1"/>
                </a:solidFill>
              </a:rPr>
              <a:t>Karimi</a:t>
            </a:r>
            <a:r>
              <a:rPr lang="en-US" sz="1600" b="1" dirty="0" smtClean="0">
                <a:solidFill>
                  <a:schemeClr val="tx1"/>
                </a:solidFill>
              </a:rPr>
              <a:t>, </a:t>
            </a:r>
            <a:r>
              <a:rPr lang="en-US" sz="1600" b="1" i="1" dirty="0">
                <a:solidFill>
                  <a:schemeClr val="tx1"/>
                </a:solidFill>
              </a:rPr>
              <a:t>Dr. Brian </a:t>
            </a:r>
            <a:r>
              <a:rPr lang="en-US" sz="1600" b="1" i="1" dirty="0" err="1">
                <a:solidFill>
                  <a:schemeClr val="tx1"/>
                </a:solidFill>
              </a:rPr>
              <a:t>Vant</a:t>
            </a:r>
            <a:r>
              <a:rPr lang="en-US" sz="1600" b="1" i="1" dirty="0">
                <a:solidFill>
                  <a:schemeClr val="tx1"/>
                </a:solidFill>
              </a:rPr>
              <a:t>-Hull, Dr. Rouzbeh Nazari,  Dr. Reza </a:t>
            </a:r>
            <a:r>
              <a:rPr lang="en-US" sz="1600" b="1" i="1" dirty="0" err="1">
                <a:solidFill>
                  <a:schemeClr val="tx1"/>
                </a:solidFill>
              </a:rPr>
              <a:t>Khanbilvardi</a:t>
            </a:r>
            <a:r>
              <a:rPr lang="en-US" sz="1600" b="1" i="1" dirty="0">
                <a:solidFill>
                  <a:schemeClr val="tx1"/>
                </a:solidFill>
              </a:rPr>
              <a:t> , and </a:t>
            </a:r>
            <a:r>
              <a:rPr lang="en-US" sz="1600" b="1" i="1" dirty="0" err="1">
                <a:solidFill>
                  <a:schemeClr val="tx1"/>
                </a:solidFill>
              </a:rPr>
              <a:t>Awalou</a:t>
            </a:r>
            <a:r>
              <a:rPr lang="en-US" sz="1600" b="1" i="1" dirty="0">
                <a:solidFill>
                  <a:schemeClr val="tx1"/>
                </a:solidFill>
              </a:rPr>
              <a:t> </a:t>
            </a:r>
            <a:r>
              <a:rPr lang="en-US" sz="1600" b="1" i="1" dirty="0" err="1">
                <a:solidFill>
                  <a:schemeClr val="tx1"/>
                </a:solidFill>
              </a:rPr>
              <a:t>Sossa</a:t>
            </a:r>
            <a:r>
              <a:rPr lang="en-US" sz="1600" b="1" dirty="0">
                <a:solidFill>
                  <a:schemeClr val="tx1"/>
                </a:solidFill>
              </a:rPr>
              <a:t/>
            </a:r>
            <a:br>
              <a:rPr lang="en-US" sz="1600" b="1" dirty="0">
                <a:solidFill>
                  <a:schemeClr val="tx1"/>
                </a:solidFill>
              </a:rPr>
            </a:br>
            <a:r>
              <a:rPr lang="en-US" sz="1600" dirty="0" smtClean="0">
                <a:solidFill>
                  <a:schemeClr val="tx1"/>
                </a:solidFill>
              </a:rPr>
              <a:t>The </a:t>
            </a:r>
            <a:r>
              <a:rPr lang="en-US" sz="1600" dirty="0">
                <a:solidFill>
                  <a:schemeClr val="tx1"/>
                </a:solidFill>
              </a:rPr>
              <a:t>Graduate Center, </a:t>
            </a:r>
            <a:r>
              <a:rPr lang="en-US" sz="1600" dirty="0" smtClean="0">
                <a:solidFill>
                  <a:schemeClr val="tx1"/>
                </a:solidFill>
              </a:rPr>
              <a:t>CUNY, NOAA </a:t>
            </a:r>
            <a:r>
              <a:rPr lang="en-US" sz="1600" dirty="0">
                <a:solidFill>
                  <a:schemeClr val="tx1"/>
                </a:solidFill>
              </a:rPr>
              <a:t>Crest Institute, The City College of New </a:t>
            </a:r>
            <a:r>
              <a:rPr lang="en-US" sz="1600" dirty="0" smtClean="0">
                <a:solidFill>
                  <a:schemeClr val="tx1"/>
                </a:solidFill>
              </a:rPr>
              <a:t>York, and Rowan University</a:t>
            </a:r>
            <a:r>
              <a:rPr lang="en-US" sz="1600" dirty="0">
                <a:solidFill>
                  <a:schemeClr val="tx1"/>
                </a:solidFill>
              </a:rPr>
              <a:t/>
            </a:r>
            <a:br>
              <a:rPr lang="en-US" sz="1600" dirty="0">
                <a:solidFill>
                  <a:schemeClr val="tx1"/>
                </a:solidFill>
              </a:rPr>
            </a:br>
            <a:r>
              <a:rPr lang="en-US" sz="1600" b="1" i="1" dirty="0">
                <a:solidFill>
                  <a:schemeClr val="tx1"/>
                </a:solidFill>
              </a:rPr>
              <a:t/>
            </a:r>
            <a:br>
              <a:rPr lang="en-US" sz="1600" b="1" i="1" dirty="0">
                <a:solidFill>
                  <a:schemeClr val="tx1"/>
                </a:solidFill>
              </a:rPr>
            </a:br>
            <a:endParaRPr lang="en-US" sz="1600" dirty="0">
              <a:solidFill>
                <a:schemeClr val="tx1"/>
              </a:solidFill>
            </a:endParaRPr>
          </a:p>
        </p:txBody>
      </p:sp>
      <p:sp>
        <p:nvSpPr>
          <p:cNvPr id="13" name="Content Placeholder 12"/>
          <p:cNvSpPr>
            <a:spLocks noGrp="1"/>
          </p:cNvSpPr>
          <p:nvPr>
            <p:ph sz="half" idx="1"/>
          </p:nvPr>
        </p:nvSpPr>
        <p:spPr>
          <a:xfrm>
            <a:off x="228600" y="2438400"/>
            <a:ext cx="4343400" cy="3962400"/>
          </a:xfrm>
        </p:spPr>
        <p:txBody>
          <a:bodyPr>
            <a:normAutofit/>
          </a:bodyPr>
          <a:lstStyle/>
          <a:p>
            <a:pPr marL="285750" indent="-285750" algn="just"/>
            <a:r>
              <a:rPr lang="en-US" sz="2000" dirty="0"/>
              <a:t>Field campaigns in Manhattan were used to measure spatial temperature variations within an urban </a:t>
            </a:r>
            <a:r>
              <a:rPr lang="en-US" sz="2000" dirty="0" smtClean="0"/>
              <a:t>setting.</a:t>
            </a:r>
          </a:p>
          <a:p>
            <a:pPr marL="285750" indent="-285750" algn="just"/>
            <a:endParaRPr lang="en-US" sz="1000" dirty="0"/>
          </a:p>
          <a:p>
            <a:pPr marL="285750" indent="-285750" algn="just"/>
            <a:r>
              <a:rPr lang="en-US" sz="2000" dirty="0"/>
              <a:t>Amplitude of spatial variation in temperature for each day can be predicted by regression of weather variables</a:t>
            </a:r>
            <a:r>
              <a:rPr lang="en-US" sz="2000" dirty="0" smtClean="0"/>
              <a:t>.</a:t>
            </a:r>
          </a:p>
          <a:p>
            <a:pPr marL="285750" indent="-285750" algn="just"/>
            <a:endParaRPr lang="en-US" sz="1000" dirty="0"/>
          </a:p>
          <a:p>
            <a:pPr marL="285750" indent="-285750" algn="just"/>
            <a:r>
              <a:rPr lang="en-US" sz="2000" dirty="0"/>
              <a:t>Amplitude of spatial variation in temperature is most dependent on Eastward winds and temperature.</a:t>
            </a:r>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69</a:t>
            </a:fld>
            <a:endParaRPr lang="en-US"/>
          </a:p>
        </p:txBody>
      </p:sp>
      <p:pic>
        <p:nvPicPr>
          <p:cNvPr id="16" name="Picture 2" descr="C:\Users\rouzbeh\Downloads\Untitled2 (1).p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29200" y="2819400"/>
            <a:ext cx="3502891"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274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Autofit/>
          </a:bodyPr>
          <a:lstStyle/>
          <a:p>
            <a:r>
              <a:rPr lang="en-US" sz="2400" b="1" dirty="0" smtClean="0"/>
              <a:t>Suomi-NPP VIIRS Imagery Update</a:t>
            </a:r>
            <a:r>
              <a:rPr lang="en-US" sz="2000" dirty="0" smtClean="0"/>
              <a:t/>
            </a:r>
            <a:br>
              <a:rPr lang="en-US" sz="2000" dirty="0" smtClean="0"/>
            </a:br>
            <a:r>
              <a:rPr lang="en-US" sz="1800" b="1" dirty="0"/>
              <a:t>Donald W. Hillger</a:t>
            </a:r>
            <a:r>
              <a:rPr lang="en-US" sz="1800" dirty="0"/>
              <a:t>, NOAA/NESDIS, Fort Collins, CO; and C. J. Seaman, S. D. Miller, T. J. Kopp, R. Williams, and G. </a:t>
            </a:r>
            <a:r>
              <a:rPr lang="en-US" sz="1800" dirty="0" smtClean="0"/>
              <a:t>Mineart</a:t>
            </a:r>
            <a:endParaRPr lang="en-US" sz="1800" dirty="0"/>
          </a:p>
        </p:txBody>
      </p:sp>
      <p:sp>
        <p:nvSpPr>
          <p:cNvPr id="13" name="Content Placeholder 12"/>
          <p:cNvSpPr>
            <a:spLocks noGrp="1"/>
          </p:cNvSpPr>
          <p:nvPr>
            <p:ph sz="half" idx="1"/>
          </p:nvPr>
        </p:nvSpPr>
        <p:spPr>
          <a:xfrm>
            <a:off x="227131" y="1905000"/>
            <a:ext cx="3735269" cy="4525963"/>
          </a:xfrm>
        </p:spPr>
        <p:txBody>
          <a:bodyPr>
            <a:normAutofit fontScale="92500" lnSpcReduction="10000"/>
          </a:bodyPr>
          <a:lstStyle/>
          <a:p>
            <a:pPr marL="0" lvl="0" indent="0" defTabSz="457200">
              <a:spcBef>
                <a:spcPts val="0"/>
              </a:spcBef>
              <a:buNone/>
            </a:pPr>
            <a:r>
              <a:rPr lang="en-US" sz="1800" b="1" dirty="0">
                <a:solidFill>
                  <a:prstClr val="black"/>
                </a:solidFill>
              </a:rPr>
              <a:t>VIIRS Imagery is </a:t>
            </a:r>
            <a:r>
              <a:rPr lang="en-US" sz="1800" b="1" u="sng" dirty="0">
                <a:solidFill>
                  <a:prstClr val="black"/>
                </a:solidFill>
              </a:rPr>
              <a:t>excellent</a:t>
            </a:r>
            <a:r>
              <a:rPr lang="en-US" sz="1800" b="1" dirty="0">
                <a:solidFill>
                  <a:prstClr val="black"/>
                </a:solidFill>
              </a:rPr>
              <a:t>:</a:t>
            </a:r>
          </a:p>
          <a:p>
            <a:pPr marL="457200" lvl="1" indent="0" defTabSz="457200">
              <a:spcBef>
                <a:spcPts val="0"/>
              </a:spcBef>
              <a:buNone/>
            </a:pPr>
            <a:r>
              <a:rPr lang="en-US" sz="1800" dirty="0">
                <a:solidFill>
                  <a:prstClr val="black"/>
                </a:solidFill>
              </a:rPr>
              <a:t>The I-bands provide </a:t>
            </a:r>
            <a:r>
              <a:rPr lang="en-US" sz="1800" u="sng" dirty="0">
                <a:solidFill>
                  <a:prstClr val="black"/>
                </a:solidFill>
              </a:rPr>
              <a:t>high-resolution imagery </a:t>
            </a:r>
            <a:r>
              <a:rPr lang="en-US" sz="1800" dirty="0">
                <a:solidFill>
                  <a:prstClr val="black"/>
                </a:solidFill>
              </a:rPr>
              <a:t>of tropical storms, thunderstorms, RGB imagery, etc.,  depicting details in cloud formations or </a:t>
            </a:r>
            <a:r>
              <a:rPr lang="en-US" sz="1800" dirty="0" smtClean="0">
                <a:solidFill>
                  <a:prstClr val="black"/>
                </a:solidFill>
              </a:rPr>
              <a:t>features on </a:t>
            </a:r>
            <a:r>
              <a:rPr lang="en-US" sz="1800" dirty="0">
                <a:solidFill>
                  <a:prstClr val="black"/>
                </a:solidFill>
              </a:rPr>
              <a:t>the ground which were not seen before (as noted in many of the VIIRS Blogs and VIIRS Imagery </a:t>
            </a:r>
            <a:r>
              <a:rPr lang="en-US" sz="1800" dirty="0" smtClean="0">
                <a:solidFill>
                  <a:prstClr val="black"/>
                </a:solidFill>
              </a:rPr>
              <a:t>websites).</a:t>
            </a:r>
            <a:endParaRPr lang="en-US" sz="1800" b="1" dirty="0">
              <a:solidFill>
                <a:prstClr val="black"/>
              </a:solidFill>
            </a:endParaRPr>
          </a:p>
          <a:p>
            <a:pPr marL="0" lvl="0" indent="0" defTabSz="457200">
              <a:spcBef>
                <a:spcPts val="0"/>
              </a:spcBef>
              <a:buNone/>
            </a:pPr>
            <a:r>
              <a:rPr lang="en-US" sz="1800" b="1" dirty="0">
                <a:solidFill>
                  <a:prstClr val="black"/>
                </a:solidFill>
              </a:rPr>
              <a:t>Users especially like </a:t>
            </a:r>
            <a:r>
              <a:rPr lang="en-US" sz="1800" b="1" u="sng" dirty="0">
                <a:solidFill>
                  <a:prstClr val="black"/>
                </a:solidFill>
              </a:rPr>
              <a:t>DNB and/or </a:t>
            </a:r>
            <a:r>
              <a:rPr lang="en-US" sz="1800" b="1" u="sng" dirty="0" smtClean="0">
                <a:solidFill>
                  <a:prstClr val="black"/>
                </a:solidFill>
              </a:rPr>
              <a:t>NCC.</a:t>
            </a:r>
            <a:endParaRPr lang="en-US" sz="1800" b="1" u="sng" dirty="0">
              <a:solidFill>
                <a:prstClr val="black"/>
              </a:solidFill>
            </a:endParaRPr>
          </a:p>
          <a:p>
            <a:pPr marL="0" lvl="0" indent="0" defTabSz="457200">
              <a:spcBef>
                <a:spcPts val="0"/>
              </a:spcBef>
              <a:buNone/>
            </a:pPr>
            <a:r>
              <a:rPr lang="en-US" sz="1800" b="1" dirty="0">
                <a:solidFill>
                  <a:prstClr val="black"/>
                </a:solidFill>
              </a:rPr>
              <a:t>Some Improvements in VIIRS Imagery are possible:</a:t>
            </a:r>
          </a:p>
          <a:p>
            <a:pPr marL="457200" lvl="1" indent="0" defTabSz="457200">
              <a:spcBef>
                <a:spcPts val="0"/>
              </a:spcBef>
              <a:buNone/>
            </a:pPr>
            <a:r>
              <a:rPr lang="en-US" sz="1800" b="1" dirty="0">
                <a:solidFill>
                  <a:prstClr val="black"/>
                </a:solidFill>
              </a:rPr>
              <a:t>Additional (all 16) M-band EDRs </a:t>
            </a:r>
            <a:r>
              <a:rPr lang="en-US" sz="1800" b="1" dirty="0" smtClean="0">
                <a:solidFill>
                  <a:prstClr val="black"/>
                </a:solidFill>
              </a:rPr>
              <a:t>desired (currently only 6 M bands)</a:t>
            </a:r>
            <a:endParaRPr lang="en-US" sz="1800" b="1" dirty="0">
              <a:solidFill>
                <a:prstClr val="black"/>
              </a:solidFill>
            </a:endParaRPr>
          </a:p>
          <a:p>
            <a:pPr marL="457200" lvl="1" indent="0" defTabSz="457200">
              <a:spcBef>
                <a:spcPts val="0"/>
              </a:spcBef>
              <a:buNone/>
            </a:pPr>
            <a:r>
              <a:rPr lang="en-US" sz="1800" b="1" u="sng" dirty="0">
                <a:solidFill>
                  <a:prstClr val="black"/>
                </a:solidFill>
              </a:rPr>
              <a:t>Improved  “erf-dynamic scaling” (EDS) DNB</a:t>
            </a:r>
            <a:endParaRPr lang="en-US" sz="1800" b="1" dirty="0">
              <a:solidFill>
                <a:prstClr val="black"/>
              </a:solidFill>
            </a:endParaRPr>
          </a:p>
          <a:p>
            <a:pPr marL="0" lvl="0" indent="0" defTabSz="457200">
              <a:spcBef>
                <a:spcPts val="0"/>
              </a:spcBef>
              <a:buNone/>
            </a:pPr>
            <a:r>
              <a:rPr lang="en-US" sz="1800" b="1" u="sng" dirty="0">
                <a:solidFill>
                  <a:prstClr val="black"/>
                </a:solidFill>
              </a:rPr>
              <a:t>Data latency </a:t>
            </a:r>
            <a:r>
              <a:rPr lang="en-US" sz="1800" b="1" dirty="0">
                <a:solidFill>
                  <a:prstClr val="black"/>
                </a:solidFill>
              </a:rPr>
              <a:t>is main realtime usage </a:t>
            </a:r>
            <a:r>
              <a:rPr lang="en-US" sz="1800" b="1" dirty="0" smtClean="0">
                <a:solidFill>
                  <a:prstClr val="black"/>
                </a:solidFill>
              </a:rPr>
              <a:t>issue (6 hour delay is not user friendly).</a:t>
            </a:r>
            <a:endParaRPr lang="en-US" sz="1800" b="1" dirty="0">
              <a:solidFill>
                <a:prstClr val="black"/>
              </a:solidFill>
            </a:endParaRPr>
          </a:p>
        </p:txBody>
      </p:sp>
      <p:sp>
        <p:nvSpPr>
          <p:cNvPr id="9" name="Date Placeholder 8"/>
          <p:cNvSpPr>
            <a:spLocks noGrp="1"/>
          </p:cNvSpPr>
          <p:nvPr>
            <p:ph type="dt" sz="half" idx="10"/>
          </p:nvPr>
        </p:nvSpPr>
        <p:spPr/>
        <p:txBody>
          <a:bodyPr/>
          <a:lstStyle/>
          <a:p>
            <a:r>
              <a:rPr lang="en-US" dirty="0" smtClean="0"/>
              <a:t>4-8 January 2015</a:t>
            </a:r>
            <a:endParaRPr lang="en-US" dirty="0"/>
          </a:p>
        </p:txBody>
      </p:sp>
      <p:sp>
        <p:nvSpPr>
          <p:cNvPr id="10" name="Footer Placeholder 9"/>
          <p:cNvSpPr>
            <a:spLocks noGrp="1"/>
          </p:cNvSpPr>
          <p:nvPr>
            <p:ph type="ftr" sz="quarter" idx="11"/>
          </p:nvPr>
        </p:nvSpPr>
        <p:spPr/>
        <p:txBody>
          <a:bodyPr/>
          <a:lstStyle/>
          <a:p>
            <a:r>
              <a:rPr lang="en-US" dirty="0" smtClean="0"/>
              <a:t>95th AMS Annual Meeting - Phoenix, AZ</a:t>
            </a:r>
            <a:endParaRPr lang="en-US" dirty="0"/>
          </a:p>
        </p:txBody>
      </p:sp>
      <p:sp>
        <p:nvSpPr>
          <p:cNvPr id="11" name="Slide Number Placeholder 10"/>
          <p:cNvSpPr>
            <a:spLocks noGrp="1"/>
          </p:cNvSpPr>
          <p:nvPr>
            <p:ph type="sldNum" sz="quarter" idx="12"/>
          </p:nvPr>
        </p:nvSpPr>
        <p:spPr/>
        <p:txBody>
          <a:bodyPr/>
          <a:lstStyle/>
          <a:p>
            <a:fld id="{09B8BF32-6F5A-422F-A146-B65F2B98D5BA}" type="slidenum">
              <a:rPr lang="en-US" smtClean="0"/>
              <a:t>7</a:t>
            </a:fld>
            <a:endParaRPr lang="en-US" dirty="0"/>
          </a:p>
        </p:txBody>
      </p:sp>
      <p:sp>
        <p:nvSpPr>
          <p:cNvPr id="15" name="TextBox 14"/>
          <p:cNvSpPr txBox="1"/>
          <p:nvPr/>
        </p:nvSpPr>
        <p:spPr>
          <a:xfrm>
            <a:off x="363892" y="1540213"/>
            <a:ext cx="8551508" cy="369332"/>
          </a:xfrm>
          <a:prstGeom prst="rect">
            <a:avLst/>
          </a:prstGeom>
          <a:noFill/>
        </p:spPr>
        <p:txBody>
          <a:bodyPr wrap="none" rtlCol="0">
            <a:spAutoFit/>
          </a:bodyPr>
          <a:lstStyle/>
          <a:p>
            <a:r>
              <a:rPr lang="en-US" dirty="0">
                <a:solidFill>
                  <a:srgbClr val="FF0000"/>
                </a:solidFill>
              </a:rPr>
              <a:t>11th Annual Symposium on New Generation Operational Environmental Satellite Systems</a:t>
            </a:r>
          </a:p>
        </p:txBody>
      </p:sp>
      <p:pic>
        <p:nvPicPr>
          <p:cNvPr id="102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3886201" y="2057399"/>
            <a:ext cx="2325966" cy="2023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2561883"/>
            <a:ext cx="2609908"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600" y="4292866"/>
            <a:ext cx="3411892" cy="2031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450492" y="4274909"/>
            <a:ext cx="1617308" cy="2354491"/>
          </a:xfrm>
          <a:prstGeom prst="rect">
            <a:avLst/>
          </a:prstGeom>
          <a:noFill/>
        </p:spPr>
        <p:txBody>
          <a:bodyPr wrap="square" rtlCol="0">
            <a:spAutoFit/>
          </a:bodyPr>
          <a:lstStyle/>
          <a:p>
            <a:r>
              <a:rPr lang="en-US" sz="1050" i="1" dirty="0"/>
              <a:t>VIIRS DNB and NCC images of a twilight scene on the night following a last quarter moon (13:23 UTC 19 July 2014). A) DNB image produced using the EDS method. B) NCC image. The dashed lines in (A) and (B) represent the 89° solar zenith angle contour with daylight in the upper right corner and night in the lower left corner.</a:t>
            </a:r>
            <a:endParaRPr lang="en-US" sz="1050" dirty="0"/>
          </a:p>
        </p:txBody>
      </p:sp>
      <p:sp>
        <p:nvSpPr>
          <p:cNvPr id="4" name="TextBox 3"/>
          <p:cNvSpPr txBox="1"/>
          <p:nvPr/>
        </p:nvSpPr>
        <p:spPr>
          <a:xfrm>
            <a:off x="6248400" y="1909545"/>
            <a:ext cx="2819400" cy="600164"/>
          </a:xfrm>
          <a:prstGeom prst="rect">
            <a:avLst/>
          </a:prstGeom>
          <a:noFill/>
        </p:spPr>
        <p:txBody>
          <a:bodyPr wrap="square" rtlCol="0">
            <a:spAutoFit/>
          </a:bodyPr>
          <a:lstStyle/>
          <a:p>
            <a:r>
              <a:rPr lang="en-US" sz="1100" dirty="0"/>
              <a:t>VIIRS I-band-5 Image of </a:t>
            </a:r>
            <a:r>
              <a:rPr lang="en-US" sz="1100" dirty="0" smtClean="0"/>
              <a:t>Typhoon Hagupit</a:t>
            </a:r>
            <a:r>
              <a:rPr lang="en-US" sz="1100" dirty="0"/>
              <a:t>:</a:t>
            </a:r>
            <a:r>
              <a:rPr lang="en-US" sz="1100" dirty="0" smtClean="0"/>
              <a:t> </a:t>
            </a:r>
            <a:r>
              <a:rPr lang="en-US" sz="1100" dirty="0"/>
              <a:t>rapidly-intensifying </a:t>
            </a:r>
            <a:r>
              <a:rPr lang="en-US" sz="1100" dirty="0" smtClean="0"/>
              <a:t>1555 </a:t>
            </a:r>
            <a:r>
              <a:rPr lang="en-US" sz="1100" dirty="0"/>
              <a:t>UTC on 3 Dec </a:t>
            </a:r>
            <a:r>
              <a:rPr lang="en-US" sz="1100" dirty="0" smtClean="0"/>
              <a:t>2014, maximum intensify </a:t>
            </a:r>
            <a:r>
              <a:rPr lang="fr-FR" sz="1100" dirty="0"/>
              <a:t>0440 UTC on 4 Dec </a:t>
            </a:r>
            <a:r>
              <a:rPr lang="fr-FR" sz="1100" dirty="0" smtClean="0"/>
              <a:t>2014.</a:t>
            </a:r>
            <a:endParaRPr lang="en-US" sz="1100" dirty="0"/>
          </a:p>
        </p:txBody>
      </p:sp>
    </p:spTree>
    <p:extLst>
      <p:ext uri="{BB962C8B-B14F-4D97-AF65-F5344CB8AC3E}">
        <p14:creationId xmlns:p14="http://schemas.microsoft.com/office/powerpoint/2010/main" val="17752754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fontScale="90000"/>
          </a:bodyPr>
          <a:lstStyle/>
          <a:p>
            <a:r>
              <a:rPr lang="en-US" sz="2700" b="1" dirty="0" smtClean="0"/>
              <a:t>Observing river ice through thin clouds (Susquehanna, MODIS-AQUA)</a:t>
            </a:r>
            <a:r>
              <a:rPr lang="en-US" sz="2000" b="1" dirty="0"/>
              <a:t/>
            </a:r>
            <a:br>
              <a:rPr lang="en-US" sz="2000" b="1" dirty="0"/>
            </a:br>
            <a:r>
              <a:rPr lang="en-US" sz="2000" dirty="0" smtClean="0"/>
              <a:t> S. Kraatz, R. </a:t>
            </a:r>
            <a:r>
              <a:rPr lang="en-US" sz="2000" dirty="0" err="1" smtClean="0"/>
              <a:t>Khanbilvardi</a:t>
            </a:r>
            <a:r>
              <a:rPr lang="en-US" sz="2000" dirty="0" smtClean="0"/>
              <a:t> and N. </a:t>
            </a:r>
            <a:r>
              <a:rPr lang="en-US" sz="2000" dirty="0" err="1" smtClean="0"/>
              <a:t>Devineni</a:t>
            </a:r>
            <a:r>
              <a:rPr lang="en-US" sz="2000" dirty="0"/>
              <a:t> </a:t>
            </a:r>
            <a:r>
              <a:rPr lang="en-US" sz="2000" dirty="0" smtClean="0"/>
              <a:t> </a:t>
            </a:r>
            <a:br>
              <a:rPr lang="en-US" sz="2000" dirty="0" smtClean="0"/>
            </a:br>
            <a:r>
              <a:rPr lang="en-US" sz="2000" dirty="0" smtClean="0"/>
              <a:t>NOAA-CREST at the City College of New York (CCNY)</a:t>
            </a:r>
            <a:endParaRPr lang="en-US" sz="2000" baseline="30000" dirty="0"/>
          </a:p>
        </p:txBody>
      </p:sp>
      <p:sp>
        <p:nvSpPr>
          <p:cNvPr id="13" name="Content Placeholder 12"/>
          <p:cNvSpPr>
            <a:spLocks noGrp="1"/>
          </p:cNvSpPr>
          <p:nvPr>
            <p:ph sz="half" idx="1"/>
          </p:nvPr>
        </p:nvSpPr>
        <p:spPr/>
        <p:txBody>
          <a:bodyPr>
            <a:normAutofit fontScale="92500" lnSpcReduction="20000"/>
          </a:bodyPr>
          <a:lstStyle/>
          <a:p>
            <a:r>
              <a:rPr lang="en-US" dirty="0"/>
              <a:t>R</a:t>
            </a:r>
            <a:r>
              <a:rPr lang="en-US" dirty="0" smtClean="0"/>
              <a:t>educed revisit time (right)</a:t>
            </a:r>
          </a:p>
          <a:p>
            <a:pPr lvl="1"/>
            <a:r>
              <a:rPr lang="en-US" dirty="0" smtClean="0"/>
              <a:t>Cloud masks should not be used: strong bias towards ID as cloud during ice bearing time</a:t>
            </a:r>
          </a:p>
          <a:p>
            <a:pPr lvl="1"/>
            <a:r>
              <a:rPr lang="en-US" dirty="0" smtClean="0"/>
              <a:t> </a:t>
            </a:r>
            <a:r>
              <a:rPr lang="en-US" dirty="0"/>
              <a:t>U</a:t>
            </a:r>
            <a:r>
              <a:rPr lang="en-US" dirty="0" smtClean="0"/>
              <a:t>se other bands (here, 7)</a:t>
            </a:r>
          </a:p>
          <a:p>
            <a:pPr lvl="1"/>
            <a:endParaRPr lang="en-US" dirty="0" smtClean="0"/>
          </a:p>
          <a:p>
            <a:r>
              <a:rPr lang="en-US" dirty="0" smtClean="0"/>
              <a:t>High correlation with temperature (AFDD)</a:t>
            </a:r>
          </a:p>
          <a:p>
            <a:pPr lvl="1"/>
            <a:r>
              <a:rPr lang="en-US" dirty="0" smtClean="0"/>
              <a:t>Captures midwinter thaws</a:t>
            </a:r>
          </a:p>
          <a:p>
            <a:pPr lvl="1"/>
            <a:r>
              <a:rPr lang="en-US" dirty="0" smtClean="0"/>
              <a:t>Spatial distribution/reflectance changes consistent with ground reports</a:t>
            </a:r>
            <a:endParaRPr lang="en-US" dirty="0"/>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70</a:t>
            </a:fld>
            <a:endParaRPr lang="en-US"/>
          </a:p>
        </p:txBody>
      </p:sp>
      <p:sp>
        <p:nvSpPr>
          <p:cNvPr id="15" name="TextBox 14"/>
          <p:cNvSpPr txBox="1"/>
          <p:nvPr/>
        </p:nvSpPr>
        <p:spPr>
          <a:xfrm>
            <a:off x="1676400" y="1524000"/>
            <a:ext cx="6019597" cy="369332"/>
          </a:xfrm>
          <a:prstGeom prst="rect">
            <a:avLst/>
          </a:prstGeom>
          <a:noFill/>
        </p:spPr>
        <p:txBody>
          <a:bodyPr wrap="none" rtlCol="0">
            <a:spAutoFit/>
          </a:bodyPr>
          <a:lstStyle/>
          <a:p>
            <a:r>
              <a:rPr lang="en-US" dirty="0" smtClean="0">
                <a:solidFill>
                  <a:srgbClr val="FF0000"/>
                </a:solidFill>
              </a:rPr>
              <a:t>29</a:t>
            </a:r>
            <a:r>
              <a:rPr lang="en-US" baseline="30000" dirty="0" smtClean="0">
                <a:solidFill>
                  <a:srgbClr val="FF0000"/>
                </a:solidFill>
              </a:rPr>
              <a:t>th</a:t>
            </a:r>
            <a:r>
              <a:rPr lang="en-US" dirty="0" smtClean="0">
                <a:solidFill>
                  <a:srgbClr val="FF0000"/>
                </a:solidFill>
              </a:rPr>
              <a:t> Conference on Hydrology: </a:t>
            </a:r>
            <a:r>
              <a:rPr lang="en-US" dirty="0" err="1" smtClean="0">
                <a:solidFill>
                  <a:srgbClr val="FF0000"/>
                </a:solidFill>
              </a:rPr>
              <a:t>Hydrometeorological</a:t>
            </a:r>
            <a:r>
              <a:rPr lang="en-US" dirty="0" smtClean="0">
                <a:solidFill>
                  <a:srgbClr val="FF0000"/>
                </a:solidFill>
              </a:rPr>
              <a:t> Extremes</a:t>
            </a:r>
            <a:endParaRPr lang="en-US" dirty="0">
              <a:solidFill>
                <a:srgbClr val="FF0000"/>
              </a:solidFill>
            </a:endParaRPr>
          </a:p>
        </p:txBody>
      </p:sp>
      <p:graphicFrame>
        <p:nvGraphicFramePr>
          <p:cNvPr id="19" name="Chart 18"/>
          <p:cNvGraphicFramePr>
            <a:graphicFrameLocks noChangeAspect="1"/>
          </p:cNvGraphicFramePr>
          <p:nvPr>
            <p:extLst>
              <p:ext uri="{D42A27DB-BD31-4B8C-83A1-F6EECF244321}">
                <p14:modId xmlns:p14="http://schemas.microsoft.com/office/powerpoint/2010/main" val="3085566989"/>
              </p:ext>
            </p:extLst>
          </p:nvPr>
        </p:nvGraphicFramePr>
        <p:xfrm>
          <a:off x="4191000" y="3886200"/>
          <a:ext cx="4759779" cy="2514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11664309"/>
              </p:ext>
            </p:extLst>
          </p:nvPr>
        </p:nvGraphicFramePr>
        <p:xfrm>
          <a:off x="4343400" y="1869440"/>
          <a:ext cx="4572000" cy="1483360"/>
        </p:xfrm>
        <a:graphic>
          <a:graphicData uri="http://schemas.openxmlformats.org/drawingml/2006/table">
            <a:tbl>
              <a:tblPr/>
              <a:tblGrid>
                <a:gridCol w="1905000"/>
                <a:gridCol w="1295400"/>
                <a:gridCol w="1371600"/>
              </a:tblGrid>
              <a:tr h="378460">
                <a:tc>
                  <a:txBody>
                    <a:bodyPr/>
                    <a:lstStyle/>
                    <a:p>
                      <a:pPr algn="l" fontAlgn="b"/>
                      <a:r>
                        <a:rPr lang="en-US" sz="1600" b="0" i="0" u="none" strike="noStrike">
                          <a:solidFill>
                            <a:srgbClr val="000000"/>
                          </a:solidFill>
                          <a:effectLst/>
                          <a:latin typeface="Arial"/>
                        </a:rPr>
                        <a:t>Days since 11/1/13</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1600" b="0" i="0" u="none" strike="noStrike" dirty="0" smtClean="0">
                          <a:solidFill>
                            <a:srgbClr val="000000"/>
                          </a:solidFill>
                          <a:effectLst/>
                          <a:latin typeface="Arial"/>
                        </a:rPr>
                        <a:t>Cld.</a:t>
                      </a:r>
                      <a:r>
                        <a:rPr lang="en-US" sz="1600" b="0" i="0" u="none" strike="noStrike" baseline="0" dirty="0" smtClean="0">
                          <a:solidFill>
                            <a:srgbClr val="000000"/>
                          </a:solidFill>
                          <a:effectLst/>
                          <a:latin typeface="Arial"/>
                        </a:rPr>
                        <a:t> Mask</a:t>
                      </a:r>
                      <a:endParaRPr lang="en-US" sz="1600" b="0" i="0" u="none" strike="noStrike" dirty="0">
                        <a:solidFill>
                          <a:srgbClr val="000000"/>
                        </a:solidFill>
                        <a:effectLst/>
                        <a:latin typeface="Arial"/>
                      </a:endParaRP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1600" b="0" i="0" u="none" strike="noStrike" dirty="0" smtClean="0">
                          <a:solidFill>
                            <a:srgbClr val="000000"/>
                          </a:solidFill>
                          <a:effectLst/>
                          <a:latin typeface="Arial"/>
                        </a:rPr>
                        <a:t>Algorithm  </a:t>
                      </a:r>
                      <a:endParaRPr lang="en-US" sz="1600" b="0" i="0" u="none" strike="noStrike" dirty="0">
                        <a:solidFill>
                          <a:srgbClr val="000000"/>
                        </a:solidFill>
                        <a:effectLst/>
                        <a:latin typeface="Arial"/>
                      </a:endParaRP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r>
              <a:tr h="368300">
                <a:tc>
                  <a:txBody>
                    <a:bodyPr/>
                    <a:lstStyle/>
                    <a:p>
                      <a:pPr algn="l" fontAlgn="b"/>
                      <a:r>
                        <a:rPr lang="it-IT" sz="1600" b="0" i="0" u="none" strike="noStrike" dirty="0">
                          <a:solidFill>
                            <a:srgbClr val="000000"/>
                          </a:solidFill>
                          <a:effectLst/>
                          <a:latin typeface="Arial"/>
                        </a:rPr>
                        <a:t>1-45 (no </a:t>
                      </a:r>
                      <a:r>
                        <a:rPr lang="it-IT" sz="1600" b="0" i="0" u="none" strike="noStrike" dirty="0" err="1">
                          <a:solidFill>
                            <a:srgbClr val="000000"/>
                          </a:solidFill>
                          <a:effectLst/>
                          <a:latin typeface="Arial"/>
                        </a:rPr>
                        <a:t>ice</a:t>
                      </a:r>
                      <a:r>
                        <a:rPr lang="it-IT" sz="1600" b="0" i="0" u="none" strike="noStrike" dirty="0">
                          <a:solidFill>
                            <a:srgbClr val="000000"/>
                          </a:solidFill>
                          <a:effectLst/>
                          <a:latin typeface="Arial"/>
                        </a:rPr>
                        <a:t>)</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600" b="0" i="0" u="none" strike="noStrike" dirty="0">
                          <a:solidFill>
                            <a:srgbClr val="000000"/>
                          </a:solidFill>
                          <a:effectLst/>
                          <a:latin typeface="Arial"/>
                        </a:rPr>
                        <a:t>9.5   (</a:t>
                      </a:r>
                      <a:r>
                        <a:rPr lang="en-US" sz="1600" b="0" i="0" u="sng" strike="noStrike" dirty="0">
                          <a:solidFill>
                            <a:srgbClr val="000000"/>
                          </a:solidFill>
                          <a:effectLst/>
                          <a:latin typeface="Arial"/>
                        </a:rPr>
                        <a:t>4.7</a:t>
                      </a:r>
                      <a:r>
                        <a:rPr lang="en-US" sz="1600" b="0" i="0" u="none" strike="noStrike" dirty="0">
                          <a:solidFill>
                            <a:srgbClr val="000000"/>
                          </a:solidFill>
                          <a:effectLst/>
                          <a:latin typeface="Arial"/>
                        </a:rPr>
                        <a:t>,26)</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600" b="0" i="0" u="none" strike="noStrike" dirty="0">
                          <a:solidFill>
                            <a:srgbClr val="000000"/>
                          </a:solidFill>
                          <a:effectLst/>
                          <a:latin typeface="Arial"/>
                        </a:rPr>
                        <a:t>7.8 (</a:t>
                      </a:r>
                      <a:r>
                        <a:rPr lang="en-US" sz="1600" b="0" i="0" u="sng" strike="noStrike" dirty="0">
                          <a:solidFill>
                            <a:srgbClr val="000000"/>
                          </a:solidFill>
                          <a:effectLst/>
                          <a:latin typeface="Arial"/>
                        </a:rPr>
                        <a:t>5.8</a:t>
                      </a:r>
                      <a:r>
                        <a:rPr lang="en-US" sz="1600" b="0" i="0" u="none" strike="noStrike" dirty="0">
                          <a:solidFill>
                            <a:srgbClr val="000000"/>
                          </a:solidFill>
                          <a:effectLst/>
                          <a:latin typeface="Arial"/>
                        </a:rPr>
                        <a:t>,9)</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68300">
                <a:tc>
                  <a:txBody>
                    <a:bodyPr/>
                    <a:lstStyle/>
                    <a:p>
                      <a:pPr algn="l" fontAlgn="b"/>
                      <a:r>
                        <a:rPr lang="en-US" sz="1600" b="0" i="0" u="none" strike="noStrike">
                          <a:solidFill>
                            <a:srgbClr val="000000"/>
                          </a:solidFill>
                          <a:effectLst/>
                          <a:latin typeface="Arial"/>
                        </a:rPr>
                        <a:t>46-130 (ice)</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600" b="0" i="0" u="none" strike="noStrike">
                          <a:solidFill>
                            <a:srgbClr val="FF0000"/>
                          </a:solidFill>
                          <a:effectLst/>
                          <a:latin typeface="Arial"/>
                        </a:rPr>
                        <a:t>5.3   (</a:t>
                      </a:r>
                      <a:r>
                        <a:rPr lang="en-US" sz="1600" b="0" i="0" u="sng" strike="noStrike">
                          <a:solidFill>
                            <a:srgbClr val="FF0000"/>
                          </a:solidFill>
                          <a:effectLst/>
                          <a:latin typeface="Arial"/>
                        </a:rPr>
                        <a:t>16</a:t>
                      </a:r>
                      <a:r>
                        <a:rPr lang="en-US" sz="1600" b="0" i="0" u="none" strike="noStrike">
                          <a:solidFill>
                            <a:srgbClr val="FF0000"/>
                          </a:solidFill>
                          <a:effectLst/>
                          <a:latin typeface="Arial"/>
                        </a:rPr>
                        <a:t>,35)</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600" b="0" i="0" u="none" strike="noStrike" dirty="0">
                          <a:solidFill>
                            <a:srgbClr val="3366FF"/>
                          </a:solidFill>
                          <a:effectLst/>
                          <a:latin typeface="Arial"/>
                        </a:rPr>
                        <a:t>22.9 (</a:t>
                      </a:r>
                      <a:r>
                        <a:rPr lang="en-US" sz="1600" b="0" i="0" u="sng" strike="noStrike" dirty="0">
                          <a:solidFill>
                            <a:srgbClr val="3366FF"/>
                          </a:solidFill>
                          <a:effectLst/>
                          <a:latin typeface="Arial"/>
                        </a:rPr>
                        <a:t>3.7</a:t>
                      </a:r>
                      <a:r>
                        <a:rPr lang="en-US" sz="1600" b="0" i="0" u="none" strike="noStrike" dirty="0">
                          <a:solidFill>
                            <a:srgbClr val="3366FF"/>
                          </a:solidFill>
                          <a:effectLst/>
                          <a:latin typeface="Arial"/>
                        </a:rPr>
                        <a:t>,23)</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68300">
                <a:tc>
                  <a:txBody>
                    <a:bodyPr/>
                    <a:lstStyle/>
                    <a:p>
                      <a:pPr algn="l" fontAlgn="b"/>
                      <a:r>
                        <a:rPr lang="it-IT" sz="1600" b="0" i="0" u="none" strike="noStrike">
                          <a:solidFill>
                            <a:srgbClr val="000000"/>
                          </a:solidFill>
                          <a:effectLst/>
                          <a:latin typeface="Arial"/>
                        </a:rPr>
                        <a:t>131-171 (no ice)</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600" b="0" i="0" u="none" strike="noStrike">
                          <a:solidFill>
                            <a:srgbClr val="000000"/>
                          </a:solidFill>
                          <a:effectLst/>
                          <a:latin typeface="Arial"/>
                        </a:rPr>
                        <a:t>11.6 (</a:t>
                      </a:r>
                      <a:r>
                        <a:rPr lang="en-US" sz="1600" b="0" i="0" u="sng" strike="noStrike">
                          <a:solidFill>
                            <a:srgbClr val="000000"/>
                          </a:solidFill>
                          <a:effectLst/>
                          <a:latin typeface="Arial"/>
                        </a:rPr>
                        <a:t>3.5</a:t>
                      </a:r>
                      <a:r>
                        <a:rPr lang="en-US" sz="1600" b="0" i="0" u="none" strike="noStrike">
                          <a:solidFill>
                            <a:srgbClr val="000000"/>
                          </a:solidFill>
                          <a:effectLst/>
                          <a:latin typeface="Arial"/>
                        </a:rPr>
                        <a:t>,23)</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600" b="0" i="0" u="none" strike="noStrike" dirty="0">
                          <a:solidFill>
                            <a:srgbClr val="000000"/>
                          </a:solidFill>
                          <a:effectLst/>
                          <a:latin typeface="Arial"/>
                        </a:rPr>
                        <a:t>10.6 (</a:t>
                      </a:r>
                      <a:r>
                        <a:rPr lang="en-US" sz="1600" b="0" i="0" u="sng" strike="noStrike" dirty="0">
                          <a:solidFill>
                            <a:srgbClr val="000000"/>
                          </a:solidFill>
                          <a:effectLst/>
                          <a:latin typeface="Arial"/>
                        </a:rPr>
                        <a:t>3.9</a:t>
                      </a:r>
                      <a:r>
                        <a:rPr lang="en-US" sz="1600" b="0" i="0" u="none" strike="noStrike" dirty="0">
                          <a:solidFill>
                            <a:srgbClr val="000000"/>
                          </a:solidFill>
                          <a:effectLst/>
                          <a:latin typeface="Arial"/>
                        </a:rPr>
                        <a:t>,11)</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4" name="TextBox 3"/>
          <p:cNvSpPr txBox="1"/>
          <p:nvPr/>
        </p:nvSpPr>
        <p:spPr>
          <a:xfrm>
            <a:off x="3886200" y="3352800"/>
            <a:ext cx="5322316" cy="307777"/>
          </a:xfrm>
          <a:prstGeom prst="rect">
            <a:avLst/>
          </a:prstGeom>
          <a:noFill/>
        </p:spPr>
        <p:txBody>
          <a:bodyPr wrap="none" rtlCol="0">
            <a:spAutoFit/>
          </a:bodyPr>
          <a:lstStyle/>
          <a:p>
            <a:r>
              <a:rPr lang="en-US" sz="1400" dirty="0" smtClean="0"/>
              <a:t>1.0 unit = data for 1 entire river (</a:t>
            </a:r>
            <a:r>
              <a:rPr lang="en-US" sz="1400" u="sng" dirty="0" smtClean="0"/>
              <a:t>eff. revisit [days]</a:t>
            </a:r>
            <a:r>
              <a:rPr lang="en-US" sz="1400" dirty="0" smtClean="0"/>
              <a:t>, #days </a:t>
            </a:r>
            <a:r>
              <a:rPr lang="en-US" sz="1400" dirty="0" err="1" smtClean="0"/>
              <a:t>sth</a:t>
            </a:r>
            <a:r>
              <a:rPr lang="en-US" sz="1400" dirty="0" smtClean="0"/>
              <a:t>. retrieved)</a:t>
            </a:r>
            <a:endParaRPr lang="en-US" sz="1400" dirty="0"/>
          </a:p>
        </p:txBody>
      </p:sp>
    </p:spTree>
    <p:extLst>
      <p:ext uri="{BB962C8B-B14F-4D97-AF65-F5344CB8AC3E}">
        <p14:creationId xmlns:p14="http://schemas.microsoft.com/office/powerpoint/2010/main" val="1657498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762000"/>
            <a:ext cx="9144000" cy="990600"/>
          </a:xfrm>
        </p:spPr>
        <p:txBody>
          <a:bodyPr>
            <a:normAutofit fontScale="90000"/>
          </a:bodyPr>
          <a:lstStyle/>
          <a:p>
            <a:r>
              <a:rPr lang="en-US" sz="2700" b="1" dirty="0"/>
              <a:t>A</a:t>
            </a:r>
            <a:r>
              <a:rPr lang="en-US" sz="2700" b="1" dirty="0" smtClean="0"/>
              <a:t>n </a:t>
            </a:r>
            <a:r>
              <a:rPr lang="en-US" sz="2700" b="1" dirty="0"/>
              <a:t>Empirical Model of High Spatial and Temporal Resolution for Radar Rainfall </a:t>
            </a:r>
            <a:r>
              <a:rPr lang="en-US" sz="2700" b="1" dirty="0" err="1"/>
              <a:t>Nowcasting</a:t>
            </a:r>
            <a:r>
              <a:rPr lang="en-US" dirty="0"/>
              <a:t/>
            </a:r>
            <a:br>
              <a:rPr lang="en-US" dirty="0"/>
            </a:br>
            <a:r>
              <a:rPr lang="en-US" sz="1300" dirty="0" err="1"/>
              <a:t>Nazario</a:t>
            </a:r>
            <a:r>
              <a:rPr lang="en-US" sz="1300" dirty="0"/>
              <a:t> D. </a:t>
            </a:r>
            <a:r>
              <a:rPr lang="en-US" sz="1300" dirty="0" smtClean="0"/>
              <a:t>Ramirez-Beltran, </a:t>
            </a:r>
            <a:r>
              <a:rPr lang="en-US" sz="1300" dirty="0"/>
              <a:t>Luz Torres </a:t>
            </a:r>
            <a:r>
              <a:rPr lang="en-US" sz="1300" dirty="0" smtClean="0"/>
              <a:t>Molina, </a:t>
            </a:r>
            <a:r>
              <a:rPr lang="en-US" sz="1300" dirty="0"/>
              <a:t>Joan M. </a:t>
            </a:r>
            <a:r>
              <a:rPr lang="en-US" sz="1300" dirty="0" smtClean="0"/>
              <a:t>Castro, </a:t>
            </a:r>
            <a:r>
              <a:rPr lang="en-US" sz="1300" dirty="0"/>
              <a:t>Sandra </a:t>
            </a:r>
            <a:r>
              <a:rPr lang="en-US" sz="1300" dirty="0" smtClean="0"/>
              <a:t>Cruz-Pol, </a:t>
            </a:r>
            <a:r>
              <a:rPr lang="en-US" sz="1300" dirty="0"/>
              <a:t>José G. </a:t>
            </a:r>
            <a:r>
              <a:rPr lang="en-US" sz="1300" dirty="0" smtClean="0"/>
              <a:t>Colom-</a:t>
            </a:r>
            <a:r>
              <a:rPr lang="en-US" sz="1300" dirty="0" err="1" smtClean="0"/>
              <a:t>Ustáriz</a:t>
            </a:r>
            <a:r>
              <a:rPr lang="en-US" sz="1300" dirty="0" smtClean="0"/>
              <a:t> </a:t>
            </a:r>
            <a:r>
              <a:rPr lang="en-US" sz="1300" dirty="0"/>
              <a:t>and Nathan </a:t>
            </a:r>
            <a:r>
              <a:rPr lang="en-US" sz="1300" dirty="0" smtClean="0"/>
              <a:t>Hosannah</a:t>
            </a:r>
            <a:r>
              <a:rPr lang="en-US" sz="1300" dirty="0"/>
              <a:t/>
            </a:r>
            <a:br>
              <a:rPr lang="en-US" sz="1300" dirty="0"/>
            </a:br>
            <a:r>
              <a:rPr lang="en-US" sz="1300" dirty="0" smtClean="0"/>
              <a:t>University </a:t>
            </a:r>
            <a:r>
              <a:rPr lang="en-US" sz="1300" dirty="0"/>
              <a:t>of Puerto Rico, P.O. Box 9030, </a:t>
            </a:r>
            <a:r>
              <a:rPr lang="en-US" sz="1300" dirty="0" err="1"/>
              <a:t>Mayagüez</a:t>
            </a:r>
            <a:r>
              <a:rPr lang="en-US" sz="1300" dirty="0"/>
              <a:t>, PR 00681, U.S.A, nazario.ramirez@upr.edu</a:t>
            </a:r>
            <a:br>
              <a:rPr lang="en-US" sz="1300" dirty="0"/>
            </a:br>
            <a:endParaRPr lang="en-US" sz="1300" dirty="0"/>
          </a:p>
        </p:txBody>
      </p:sp>
      <p:sp>
        <p:nvSpPr>
          <p:cNvPr id="13" name="Content Placeholder 12"/>
          <p:cNvSpPr>
            <a:spLocks noGrp="1"/>
          </p:cNvSpPr>
          <p:nvPr>
            <p:ph sz="half" idx="1"/>
          </p:nvPr>
        </p:nvSpPr>
        <p:spPr>
          <a:xfrm>
            <a:off x="152400" y="2152134"/>
            <a:ext cx="4343400" cy="4248667"/>
          </a:xfrm>
        </p:spPr>
        <p:txBody>
          <a:bodyPr>
            <a:noAutofit/>
          </a:bodyPr>
          <a:lstStyle/>
          <a:p>
            <a:r>
              <a:rPr lang="en-US" sz="1150" dirty="0"/>
              <a:t>A short term rainfall prediction algorithm for </a:t>
            </a:r>
            <a:r>
              <a:rPr lang="en-US" sz="1150" dirty="0" smtClean="0"/>
              <a:t>a convective </a:t>
            </a:r>
            <a:r>
              <a:rPr lang="en-US" sz="1150" dirty="0"/>
              <a:t>storm is introduced in this work.  The algorithm uses high spatial and temporal resolution (0.06 km and 1 min) </a:t>
            </a:r>
            <a:r>
              <a:rPr lang="en-US" sz="1150" dirty="0" smtClean="0"/>
              <a:t>of </a:t>
            </a:r>
            <a:r>
              <a:rPr lang="en-US" sz="1150" dirty="0" err="1" smtClean="0"/>
              <a:t>TropiNet</a:t>
            </a:r>
            <a:r>
              <a:rPr lang="en-US" sz="1150" dirty="0" smtClean="0"/>
              <a:t> radar </a:t>
            </a:r>
            <a:r>
              <a:rPr lang="en-US" sz="1150" dirty="0"/>
              <a:t>data to predict the evolving distribution of rainfall </a:t>
            </a:r>
            <a:r>
              <a:rPr lang="en-US" sz="1150" dirty="0" smtClean="0"/>
              <a:t>rate over western part of Puerto Rico: </a:t>
            </a:r>
          </a:p>
          <a:p>
            <a:pPr lvl="1"/>
            <a:r>
              <a:rPr lang="en-US" sz="1150" dirty="0" smtClean="0"/>
              <a:t>It </a:t>
            </a:r>
            <a:r>
              <a:rPr lang="en-US" sz="1150" dirty="0"/>
              <a:t>is expected that in a short time period (~10 min) a rain cloud behaves approximately as a rigid object and the cloud rain pixels moves in a constant speed and direction.  Thus, the most likely future rainfall areas can be estimated by using the advection of centroids of rain cells in consecutive images. </a:t>
            </a:r>
            <a:endParaRPr lang="en-US" sz="1150" dirty="0" smtClean="0"/>
          </a:p>
          <a:p>
            <a:pPr lvl="1"/>
            <a:r>
              <a:rPr lang="en-US" sz="1150" dirty="0" smtClean="0"/>
              <a:t>The </a:t>
            </a:r>
            <a:r>
              <a:rPr lang="en-US" sz="1150" dirty="0"/>
              <a:t>postulated rainfall </a:t>
            </a:r>
            <a:r>
              <a:rPr lang="en-US" sz="1150" dirty="0" err="1"/>
              <a:t>nowcasting</a:t>
            </a:r>
            <a:r>
              <a:rPr lang="en-US" sz="1150" dirty="0"/>
              <a:t> algorithm involves two major tasks:  a) predicting the future location of the rain pixels, and b) predicting rainfall rate at each </a:t>
            </a:r>
            <a:r>
              <a:rPr lang="en-US" sz="1150" dirty="0" smtClean="0"/>
              <a:t>pixel.</a:t>
            </a:r>
          </a:p>
          <a:p>
            <a:r>
              <a:rPr lang="en-US" sz="1150" dirty="0" smtClean="0"/>
              <a:t>The </a:t>
            </a:r>
            <a:r>
              <a:rPr lang="en-US" sz="1150" dirty="0"/>
              <a:t>rainfall process exhibits significant changes in time and space, and it can be characterized as a non-stationary stochastic process</a:t>
            </a:r>
            <a:r>
              <a:rPr lang="en-US" sz="1150" dirty="0" smtClean="0"/>
              <a:t>.. </a:t>
            </a:r>
          </a:p>
          <a:p>
            <a:pPr lvl="1"/>
            <a:r>
              <a:rPr lang="en-US" sz="1150" dirty="0" smtClean="0"/>
              <a:t>To </a:t>
            </a:r>
            <a:r>
              <a:rPr lang="en-US" sz="1150" dirty="0"/>
              <a:t>face the non-stationary characteristic of the process, parameters are estimated at each time and spatial </a:t>
            </a:r>
            <a:r>
              <a:rPr lang="en-US" sz="1150" dirty="0" smtClean="0"/>
              <a:t>domain</a:t>
            </a:r>
          </a:p>
          <a:p>
            <a:pPr lvl="1"/>
            <a:r>
              <a:rPr lang="en-US" sz="1150" dirty="0" smtClean="0"/>
              <a:t>The </a:t>
            </a:r>
            <a:r>
              <a:rPr lang="en-US" sz="1150" dirty="0"/>
              <a:t>stochastic characteristics of the process are represented by a nonlinear time and spatial lag model, which is an approximation to a stochastic transfer function </a:t>
            </a:r>
            <a:r>
              <a:rPr lang="en-US" sz="1150" dirty="0" smtClean="0"/>
              <a:t>model</a:t>
            </a:r>
            <a:endParaRPr lang="en-US" sz="1150" dirty="0"/>
          </a:p>
        </p:txBody>
      </p:sp>
      <p:sp>
        <p:nvSpPr>
          <p:cNvPr id="14" name="Content Placeholder 13"/>
          <p:cNvSpPr>
            <a:spLocks noGrp="1"/>
          </p:cNvSpPr>
          <p:nvPr>
            <p:ph sz="half" idx="2"/>
          </p:nvPr>
        </p:nvSpPr>
        <p:spPr>
          <a:xfrm>
            <a:off x="4613120" y="2163020"/>
            <a:ext cx="4343400" cy="4082535"/>
          </a:xfrm>
        </p:spPr>
        <p:txBody>
          <a:bodyPr>
            <a:normAutofit/>
          </a:bodyPr>
          <a:lstStyle/>
          <a:p>
            <a:r>
              <a:rPr lang="en-US" sz="1100" dirty="0" smtClean="0"/>
              <a:t>The  left panel shows the rainfall forecast </a:t>
            </a:r>
            <a:r>
              <a:rPr lang="en-US" sz="1100" smtClean="0"/>
              <a:t>with 10 </a:t>
            </a:r>
            <a:r>
              <a:rPr lang="en-US" sz="1100" dirty="0" smtClean="0"/>
              <a:t>min as a lead time and the right panel shows observations from </a:t>
            </a:r>
            <a:r>
              <a:rPr lang="en-US" sz="1100" dirty="0" err="1" smtClean="0"/>
              <a:t>TropiNet</a:t>
            </a:r>
            <a:r>
              <a:rPr lang="en-US" sz="1100" dirty="0" smtClean="0"/>
              <a:t> radar</a:t>
            </a:r>
          </a:p>
          <a:p>
            <a:endParaRPr lang="en-US" sz="1100" dirty="0"/>
          </a:p>
          <a:p>
            <a:endParaRPr lang="en-US" sz="1100" dirty="0" smtClean="0"/>
          </a:p>
          <a:p>
            <a:endParaRPr lang="en-US" sz="1100" dirty="0"/>
          </a:p>
          <a:p>
            <a:endParaRPr lang="en-US" sz="1100" dirty="0" smtClean="0"/>
          </a:p>
          <a:p>
            <a:endParaRPr lang="en-US" sz="1100" dirty="0"/>
          </a:p>
          <a:p>
            <a:pPr marL="0" indent="0">
              <a:buNone/>
            </a:pPr>
            <a:endParaRPr lang="en-US" sz="1100" dirty="0"/>
          </a:p>
          <a:p>
            <a:pPr marL="0" indent="0">
              <a:buNone/>
            </a:pPr>
            <a:endParaRPr lang="en-US" sz="1100" dirty="0" smtClean="0"/>
          </a:p>
          <a:p>
            <a:r>
              <a:rPr lang="en-US" sz="1100" dirty="0" smtClean="0"/>
              <a:t>Left </a:t>
            </a:r>
            <a:r>
              <a:rPr lang="en-US" sz="1100" dirty="0"/>
              <a:t>panel shows the average rainfall for all rain pixels during each time interval (10 minutes).  The right panel shows the accumulated precipitation for all rain pixels during 7 hours of a rainfall event that </a:t>
            </a:r>
            <a:r>
              <a:rPr lang="en-US" sz="1100" dirty="0" smtClean="0"/>
              <a:t>occurred on western part of Puerto Rico </a:t>
            </a:r>
            <a:r>
              <a:rPr lang="en-US" sz="1100" dirty="0"/>
              <a:t>on March 28, 2012. The blue line represents </a:t>
            </a:r>
            <a:r>
              <a:rPr lang="en-US" sz="1100" dirty="0" smtClean="0"/>
              <a:t>the </a:t>
            </a:r>
            <a:r>
              <a:rPr lang="en-US" sz="1100" dirty="0" err="1" smtClean="0"/>
              <a:t>TropiNet</a:t>
            </a:r>
            <a:r>
              <a:rPr lang="en-US" sz="1100" dirty="0" smtClean="0"/>
              <a:t> </a:t>
            </a:r>
            <a:r>
              <a:rPr lang="en-US" sz="1100" dirty="0"/>
              <a:t>data and the green line represents the forecasts at 10 minutes lead time.</a:t>
            </a:r>
            <a:endParaRPr lang="en-US" sz="1100" dirty="0" smtClean="0"/>
          </a:p>
          <a:p>
            <a:endParaRPr lang="en-US" sz="1400" dirty="0"/>
          </a:p>
          <a:p>
            <a:pPr marL="0" indent="0">
              <a:buNone/>
            </a:pPr>
            <a:endParaRPr lang="en-US" sz="1400" dirty="0" smtClean="0"/>
          </a:p>
          <a:p>
            <a:pPr marL="0" indent="0">
              <a:buNone/>
            </a:pPr>
            <a:endParaRPr lang="en-US" sz="1400" dirty="0"/>
          </a:p>
          <a:p>
            <a:pPr marL="0" indent="0">
              <a:buNone/>
            </a:pPr>
            <a:endParaRPr lang="en-US" sz="1400" dirty="0" smtClean="0"/>
          </a:p>
          <a:p>
            <a:pPr marL="0" indent="0">
              <a:buNone/>
            </a:pPr>
            <a:endParaRPr lang="en-US" sz="1400" dirty="0" smtClean="0"/>
          </a:p>
          <a:p>
            <a:pPr marL="0" indent="0">
              <a:buNone/>
            </a:pPr>
            <a:endParaRPr lang="en-US" sz="1400" dirty="0" smtClean="0"/>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71</a:t>
            </a:fld>
            <a:endParaRPr lang="en-US"/>
          </a:p>
        </p:txBody>
      </p:sp>
      <p:sp>
        <p:nvSpPr>
          <p:cNvPr id="15" name="TextBox 14"/>
          <p:cNvSpPr txBox="1"/>
          <p:nvPr/>
        </p:nvSpPr>
        <p:spPr>
          <a:xfrm>
            <a:off x="2438400" y="1752600"/>
            <a:ext cx="3435043" cy="369332"/>
          </a:xfrm>
          <a:prstGeom prst="rect">
            <a:avLst/>
          </a:prstGeom>
          <a:noFill/>
        </p:spPr>
        <p:txBody>
          <a:bodyPr wrap="none" rtlCol="0">
            <a:spAutoFit/>
          </a:bodyPr>
          <a:lstStyle/>
          <a:p>
            <a:r>
              <a:rPr lang="en-US" dirty="0">
                <a:solidFill>
                  <a:srgbClr val="FF0000"/>
                </a:solidFill>
              </a:rPr>
              <a:t>T</a:t>
            </a:r>
            <a:r>
              <a:rPr lang="en-US" dirty="0" smtClean="0">
                <a:solidFill>
                  <a:srgbClr val="FF0000"/>
                </a:solidFill>
              </a:rPr>
              <a:t>he 29</a:t>
            </a:r>
            <a:r>
              <a:rPr lang="en-US" baseline="30000" dirty="0" smtClean="0">
                <a:solidFill>
                  <a:srgbClr val="FF0000"/>
                </a:solidFill>
              </a:rPr>
              <a:t>th</a:t>
            </a:r>
            <a:r>
              <a:rPr lang="en-US" dirty="0" smtClean="0">
                <a:solidFill>
                  <a:srgbClr val="FF0000"/>
                </a:solidFill>
              </a:rPr>
              <a:t> Conference on Hydrology </a:t>
            </a:r>
            <a:endParaRPr lang="en-US" dirty="0">
              <a:solidFill>
                <a:srgbClr val="FF0000"/>
              </a:solidFill>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599" y="2590800"/>
            <a:ext cx="3418115" cy="1274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2653" y="5105400"/>
            <a:ext cx="3414869" cy="1295400"/>
          </a:xfrm>
          <a:prstGeom prst="rect">
            <a:avLst/>
          </a:prstGeom>
        </p:spPr>
      </p:pic>
    </p:spTree>
    <p:extLst>
      <p:ext uri="{BB962C8B-B14F-4D97-AF65-F5344CB8AC3E}">
        <p14:creationId xmlns:p14="http://schemas.microsoft.com/office/powerpoint/2010/main" val="138295944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990600"/>
            <a:ext cx="9144000" cy="838200"/>
          </a:xfrm>
        </p:spPr>
        <p:txBody>
          <a:bodyPr>
            <a:noAutofit/>
          </a:bodyPr>
          <a:lstStyle/>
          <a:p>
            <a:r>
              <a:rPr lang="en-US" sz="1800" b="1" dirty="0" smtClean="0"/>
              <a:t>Using Doppler Wind </a:t>
            </a:r>
            <a:r>
              <a:rPr lang="en-US" sz="1800" b="1" dirty="0" err="1" smtClean="0"/>
              <a:t>Lidar</a:t>
            </a:r>
            <a:r>
              <a:rPr lang="en-US" sz="1800" b="1" dirty="0" smtClean="0"/>
              <a:t> to Assess Meteorological Controls on Offshore Wind Power Generation</a:t>
            </a:r>
            <a:r>
              <a:rPr lang="en-US" sz="2800" b="1" dirty="0" smtClean="0"/>
              <a:t/>
            </a:r>
            <a:br>
              <a:rPr lang="en-US" sz="2800" b="1" dirty="0" smtClean="0"/>
            </a:br>
            <a:r>
              <a:rPr lang="en-US" sz="1200" dirty="0" smtClean="0"/>
              <a:t>Alexandra St. </a:t>
            </a:r>
            <a:r>
              <a:rPr lang="en-US" sz="1200" dirty="0" err="1" smtClean="0"/>
              <a:t>Pé</a:t>
            </a:r>
            <a:r>
              <a:rPr lang="en-US" sz="1200" dirty="0" smtClean="0"/>
              <a:t>, </a:t>
            </a:r>
            <a:r>
              <a:rPr lang="en-US" sz="1200" dirty="0" err="1" smtClean="0"/>
              <a:t>Farrah</a:t>
            </a:r>
            <a:r>
              <a:rPr lang="en-US" sz="1200" dirty="0" smtClean="0"/>
              <a:t> </a:t>
            </a:r>
            <a:r>
              <a:rPr lang="en-US" sz="1200" dirty="0" err="1" smtClean="0"/>
              <a:t>Daham</a:t>
            </a:r>
            <a:r>
              <a:rPr lang="en-US" sz="1200" dirty="0" smtClean="0"/>
              <a:t>, Daniel </a:t>
            </a:r>
            <a:r>
              <a:rPr lang="en-US" sz="1200" dirty="0" err="1" smtClean="0"/>
              <a:t>Wesloh</a:t>
            </a:r>
            <a:r>
              <a:rPr lang="en-US" sz="1200" dirty="0" smtClean="0"/>
              <a:t>, Graham </a:t>
            </a:r>
            <a:r>
              <a:rPr lang="en-US" sz="1200" dirty="0" err="1" smtClean="0"/>
              <a:t>Antoszewski</a:t>
            </a:r>
            <a:r>
              <a:rPr lang="en-US" sz="1200" dirty="0" smtClean="0"/>
              <a:t>, </a:t>
            </a:r>
            <a:r>
              <a:rPr lang="en-US" sz="1200" dirty="0" err="1" smtClean="0"/>
              <a:t>Navid</a:t>
            </a:r>
            <a:r>
              <a:rPr lang="en-US" sz="1200" dirty="0" smtClean="0"/>
              <a:t> </a:t>
            </a:r>
            <a:r>
              <a:rPr lang="en-US" sz="1200" dirty="0" err="1" smtClean="0"/>
              <a:t>Goudarzi</a:t>
            </a:r>
            <a:r>
              <a:rPr lang="en-US" sz="1200" dirty="0" smtClean="0"/>
              <a:t>, Scott </a:t>
            </a:r>
            <a:r>
              <a:rPr lang="en-US" sz="1200" dirty="0" err="1" smtClean="0"/>
              <a:t>Rabenhorst</a:t>
            </a:r>
            <a:r>
              <a:rPr lang="en-US" sz="1200" dirty="0" smtClean="0"/>
              <a:t>, Ruben Delgado</a:t>
            </a:r>
            <a:br>
              <a:rPr lang="en-US" sz="1200" dirty="0" smtClean="0"/>
            </a:br>
            <a:r>
              <a:rPr lang="en-US" sz="1200" dirty="0" smtClean="0"/>
              <a:t>[1]University of Maryland, Baltimore County [2] University of Maryland, College Park [3] Join Center of Earth Systems Technology </a:t>
            </a:r>
            <a:r>
              <a:rPr lang="en-US" sz="1700" dirty="0" smtClean="0"/>
              <a:t/>
            </a:r>
            <a:br>
              <a:rPr lang="en-US" sz="1700" dirty="0" smtClean="0"/>
            </a:br>
            <a:r>
              <a:rPr lang="en-US" sz="1700" b="1" dirty="0" smtClean="0"/>
              <a:t/>
            </a:r>
            <a:br>
              <a:rPr lang="en-US" sz="1700" b="1" dirty="0" smtClean="0"/>
            </a:br>
            <a:endParaRPr lang="en-US" sz="1700" dirty="0"/>
          </a:p>
        </p:txBody>
      </p:sp>
      <p:sp>
        <p:nvSpPr>
          <p:cNvPr id="13" name="Content Placeholder 12"/>
          <p:cNvSpPr>
            <a:spLocks noGrp="1"/>
          </p:cNvSpPr>
          <p:nvPr>
            <p:ph sz="half" idx="1"/>
          </p:nvPr>
        </p:nvSpPr>
        <p:spPr>
          <a:xfrm>
            <a:off x="0" y="2179637"/>
            <a:ext cx="4648200" cy="4983163"/>
          </a:xfrm>
        </p:spPr>
        <p:txBody>
          <a:bodyPr>
            <a:normAutofit fontScale="70000" lnSpcReduction="20000"/>
          </a:bodyPr>
          <a:lstStyle/>
          <a:p>
            <a:r>
              <a:rPr lang="en-US" dirty="0" smtClean="0"/>
              <a:t>Evidence suggests a </a:t>
            </a:r>
            <a:r>
              <a:rPr lang="en-US" i="1" dirty="0" err="1" smtClean="0"/>
              <a:t>microscale</a:t>
            </a:r>
            <a:r>
              <a:rPr lang="en-US" i="1" dirty="0" smtClean="0"/>
              <a:t> </a:t>
            </a:r>
            <a:r>
              <a:rPr lang="en-US" dirty="0" smtClean="0"/>
              <a:t>meteorology event lead to a localized area of increased stability &amp; low-level wind max within turbine’s rotor layer in the MD offshore wind energy area</a:t>
            </a:r>
          </a:p>
          <a:p>
            <a:pPr lvl="1"/>
            <a:r>
              <a:rPr lang="en-US" sz="2143" dirty="0" smtClean="0"/>
              <a:t>More data-mining and WRF modeling needed to test hypotheses of possible drivers</a:t>
            </a:r>
          </a:p>
          <a:p>
            <a:r>
              <a:rPr lang="en-US" dirty="0" smtClean="0"/>
              <a:t>Relationship between offshore stability and wind shear depends on section of rotor layer analyzed</a:t>
            </a:r>
          </a:p>
          <a:p>
            <a:pPr lvl="1"/>
            <a:r>
              <a:rPr lang="en-US" sz="2143" dirty="0" smtClean="0"/>
              <a:t>Given sharp nose of low-level wind max (near 100m), wind shear binned 40m-160m </a:t>
            </a:r>
            <a:r>
              <a:rPr lang="en-US" sz="2143" b="1" dirty="0" smtClean="0"/>
              <a:t>underestimates </a:t>
            </a:r>
            <a:r>
              <a:rPr lang="en-US" sz="2143" dirty="0" smtClean="0"/>
              <a:t>shear</a:t>
            </a:r>
          </a:p>
          <a:p>
            <a:r>
              <a:rPr lang="en-US" dirty="0" smtClean="0"/>
              <a:t>46% greater normalized power occurs post initial increase in offshore stability</a:t>
            </a:r>
          </a:p>
          <a:p>
            <a:pPr lvl="1"/>
            <a:r>
              <a:rPr lang="en-US" sz="2143" dirty="0" smtClean="0"/>
              <a:t>Expected given increased wind speed throughout rotor layer</a:t>
            </a:r>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pPr/>
              <a:t>72</a:t>
            </a:fld>
            <a:endParaRPr lang="en-US"/>
          </a:p>
        </p:txBody>
      </p:sp>
      <p:sp>
        <p:nvSpPr>
          <p:cNvPr id="15" name="TextBox 14"/>
          <p:cNvSpPr txBox="1"/>
          <p:nvPr/>
        </p:nvSpPr>
        <p:spPr>
          <a:xfrm>
            <a:off x="0" y="1764268"/>
            <a:ext cx="9144000" cy="369332"/>
          </a:xfrm>
          <a:prstGeom prst="rect">
            <a:avLst/>
          </a:prstGeom>
          <a:noFill/>
        </p:spPr>
        <p:txBody>
          <a:bodyPr wrap="square" rtlCol="0">
            <a:spAutoFit/>
          </a:bodyPr>
          <a:lstStyle/>
          <a:p>
            <a:pPr algn="ctr"/>
            <a:r>
              <a:rPr lang="en-US" dirty="0" smtClean="0">
                <a:solidFill>
                  <a:srgbClr val="FF0000"/>
                </a:solidFill>
              </a:rPr>
              <a:t>Applications of </a:t>
            </a:r>
            <a:r>
              <a:rPr lang="en-US" dirty="0" err="1" smtClean="0">
                <a:solidFill>
                  <a:srgbClr val="FF0000"/>
                </a:solidFill>
              </a:rPr>
              <a:t>Lidar</a:t>
            </a:r>
            <a:r>
              <a:rPr lang="en-US" dirty="0" smtClean="0">
                <a:solidFill>
                  <a:srgbClr val="FF0000"/>
                </a:solidFill>
              </a:rPr>
              <a:t> in the Energy Sector-II</a:t>
            </a:r>
            <a:endParaRPr lang="en-US" dirty="0">
              <a:solidFill>
                <a:srgbClr val="FF0000"/>
              </a:solidFill>
            </a:endParaRPr>
          </a:p>
        </p:txBody>
      </p:sp>
      <p:pic>
        <p:nvPicPr>
          <p:cNvPr id="18" name="Picture 17" descr="Screen shot 2015-01-12 at 4.52.04 PM.png"/>
          <p:cNvPicPr>
            <a:picLocks noChangeAspect="1"/>
          </p:cNvPicPr>
          <p:nvPr/>
        </p:nvPicPr>
        <p:blipFill>
          <a:blip r:embed="rId3"/>
          <a:stretch>
            <a:fillRect/>
          </a:stretch>
        </p:blipFill>
        <p:spPr>
          <a:xfrm>
            <a:off x="4572000" y="2438400"/>
            <a:ext cx="4495800" cy="3581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605879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sz="half" idx="1"/>
          </p:nvPr>
        </p:nvSpPr>
        <p:spPr>
          <a:xfrm>
            <a:off x="0" y="2103437"/>
            <a:ext cx="4267200" cy="4525963"/>
          </a:xfrm>
        </p:spPr>
        <p:txBody>
          <a:bodyPr>
            <a:normAutofit fontScale="70000" lnSpcReduction="20000"/>
          </a:bodyPr>
          <a:lstStyle/>
          <a:p>
            <a:r>
              <a:rPr lang="en-US" dirty="0" smtClean="0"/>
              <a:t>A Stratospheric-Tropospheric Exchange Event (STE) was characterized with the GSFC TROPOZ DIAL (top panel)</a:t>
            </a:r>
          </a:p>
          <a:p>
            <a:pPr lvl="1"/>
            <a:r>
              <a:rPr lang="en-US" sz="2600" dirty="0" smtClean="0"/>
              <a:t>The stratospheric air mass entered the troposphere near California’s Pacific Coast</a:t>
            </a:r>
          </a:p>
          <a:p>
            <a:pPr lvl="1"/>
            <a:r>
              <a:rPr lang="en-US" sz="2600" dirty="0" smtClean="0"/>
              <a:t>It was then advected to the Rocky Mountain region  (bottom left)</a:t>
            </a:r>
          </a:p>
          <a:p>
            <a:r>
              <a:rPr lang="en-US" dirty="0" smtClean="0"/>
              <a:t>A relationship was determined in order to quantify STE residence times and occurrence</a:t>
            </a:r>
          </a:p>
          <a:p>
            <a:pPr lvl="1"/>
            <a:r>
              <a:rPr lang="en-US" sz="2600" dirty="0" smtClean="0"/>
              <a:t>This </a:t>
            </a:r>
            <a:r>
              <a:rPr lang="en-US" sz="2600" dirty="0"/>
              <a:t>implies that most </a:t>
            </a:r>
            <a:r>
              <a:rPr lang="en-US" sz="2600" dirty="0" smtClean="0"/>
              <a:t>STE events are  </a:t>
            </a:r>
            <a:r>
              <a:rPr lang="en-US" sz="2600" dirty="0"/>
              <a:t>rather shallow, with most of the stratospheric air dissipating in the upper troposphere over the period of the first 24 hours. </a:t>
            </a:r>
          </a:p>
        </p:txBody>
      </p:sp>
      <p:sp>
        <p:nvSpPr>
          <p:cNvPr id="9" name="Date Placeholder 8"/>
          <p:cNvSpPr>
            <a:spLocks noGrp="1"/>
          </p:cNvSpPr>
          <p:nvPr>
            <p:ph type="dt" sz="half" idx="10"/>
          </p:nvPr>
        </p:nvSpPr>
        <p:spPr/>
        <p:txBody>
          <a:bodyPr/>
          <a:lstStyle/>
          <a:p>
            <a:r>
              <a:rPr lang="en-US" dirty="0" smtClean="0"/>
              <a:t>4-8 January 2015</a:t>
            </a:r>
            <a:endParaRPr lang="en-US" dirty="0"/>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73</a:t>
            </a:fld>
            <a:endParaRPr lang="en-US"/>
          </a:p>
        </p:txBody>
      </p:sp>
      <p:sp>
        <p:nvSpPr>
          <p:cNvPr id="15" name="TextBox 14"/>
          <p:cNvSpPr txBox="1"/>
          <p:nvPr/>
        </p:nvSpPr>
        <p:spPr>
          <a:xfrm>
            <a:off x="1828800" y="1676400"/>
            <a:ext cx="5345597" cy="369332"/>
          </a:xfrm>
          <a:prstGeom prst="rect">
            <a:avLst/>
          </a:prstGeom>
          <a:noFill/>
        </p:spPr>
        <p:txBody>
          <a:bodyPr wrap="none" rtlCol="0">
            <a:spAutoFit/>
          </a:bodyPr>
          <a:lstStyle/>
          <a:p>
            <a:r>
              <a:rPr lang="en-US" dirty="0" smtClean="0">
                <a:solidFill>
                  <a:srgbClr val="FF0000"/>
                </a:solidFill>
              </a:rPr>
              <a:t>Seventh Symposium on Lidar Atmospheric Applications</a:t>
            </a:r>
            <a:endParaRPr lang="en-US" dirty="0">
              <a:solidFill>
                <a:srgbClr val="FF0000"/>
              </a:solidFill>
            </a:endParaRPr>
          </a:p>
        </p:txBody>
      </p:sp>
      <p:sp>
        <p:nvSpPr>
          <p:cNvPr id="16" name="Title 17"/>
          <p:cNvSpPr txBox="1">
            <a:spLocks noGrp="1"/>
          </p:cNvSpPr>
          <p:nvPr>
            <p:ph type="title"/>
          </p:nvPr>
        </p:nvSpPr>
        <p:spPr>
          <a:xfrm>
            <a:off x="0" y="762000"/>
            <a:ext cx="9144000" cy="838200"/>
          </a:xfrm>
          <a:prstGeom prst="rect">
            <a:avLst/>
          </a:prstGeom>
        </p:spPr>
        <p:txBody>
          <a:bodyPr lIns="87589" tIns="43800" rIns="87589" bIns="43800">
            <a:noAutofit/>
          </a:bodyPr>
          <a:lstStyle>
            <a:lvl1pPr algn="ctr" defTabSz="2508062" rtl="0" eaLnBrk="1" latinLnBrk="0" hangingPunct="1">
              <a:spcBef>
                <a:spcPct val="0"/>
              </a:spcBef>
              <a:buNone/>
              <a:defRPr sz="24100" kern="1200">
                <a:solidFill>
                  <a:schemeClr val="tx1"/>
                </a:solidFill>
                <a:latin typeface="+mj-lt"/>
                <a:ea typeface="+mj-ea"/>
                <a:cs typeface="+mj-cs"/>
              </a:defRPr>
            </a:lvl1pPr>
          </a:lstStyle>
          <a:p>
            <a:r>
              <a:rPr lang="en-US" sz="1800" b="1" dirty="0">
                <a:solidFill>
                  <a:schemeClr val="accent1"/>
                </a:solidFill>
              </a:rPr>
              <a:t>Tropospheric Ozone Enhancement in the Front Range Using the</a:t>
            </a:r>
          </a:p>
          <a:p>
            <a:r>
              <a:rPr lang="en-US" sz="1800" b="1" dirty="0">
                <a:solidFill>
                  <a:schemeClr val="accent1"/>
                </a:solidFill>
              </a:rPr>
              <a:t> GSFC TROPOZ DIAL </a:t>
            </a:r>
            <a:r>
              <a:rPr lang="en-US" sz="1800" b="1" dirty="0" smtClean="0">
                <a:solidFill>
                  <a:schemeClr val="accent1"/>
                </a:solidFill>
              </a:rPr>
              <a:t>During DISCOVER </a:t>
            </a:r>
            <a:r>
              <a:rPr lang="en-US" sz="1800" b="1" dirty="0">
                <a:solidFill>
                  <a:schemeClr val="accent1"/>
                </a:solidFill>
              </a:rPr>
              <a:t>AQ 2014</a:t>
            </a:r>
          </a:p>
          <a:p>
            <a:r>
              <a:rPr lang="de-DE" sz="1600" b="1" dirty="0" smtClean="0">
                <a:solidFill>
                  <a:schemeClr val="accent1"/>
                </a:solidFill>
              </a:rPr>
              <a:t>J</a:t>
            </a:r>
            <a:r>
              <a:rPr lang="de-DE" sz="1600" b="1" dirty="0">
                <a:solidFill>
                  <a:schemeClr val="accent1"/>
                </a:solidFill>
              </a:rPr>
              <a:t>. T. Sullivan (jsull1@umbc.edu)</a:t>
            </a:r>
            <a:r>
              <a:rPr lang="de-DE" sz="1600" b="1" baseline="30000" dirty="0">
                <a:solidFill>
                  <a:schemeClr val="accent1"/>
                </a:solidFill>
              </a:rPr>
              <a:t>1,3</a:t>
            </a:r>
            <a:r>
              <a:rPr lang="de-DE" sz="1600" b="1" dirty="0">
                <a:solidFill>
                  <a:schemeClr val="accent1"/>
                </a:solidFill>
              </a:rPr>
              <a:t>, T. J. McGee </a:t>
            </a:r>
            <a:r>
              <a:rPr lang="de-DE" sz="1600" b="1" baseline="30000" dirty="0">
                <a:solidFill>
                  <a:schemeClr val="accent1"/>
                </a:solidFill>
              </a:rPr>
              <a:t>2</a:t>
            </a:r>
            <a:r>
              <a:rPr lang="de-DE" sz="1600" b="1" dirty="0">
                <a:solidFill>
                  <a:schemeClr val="accent1"/>
                </a:solidFill>
              </a:rPr>
              <a:t>, R. M. Hoff </a:t>
            </a:r>
            <a:r>
              <a:rPr lang="de-DE" sz="1600" b="1" baseline="30000" dirty="0">
                <a:solidFill>
                  <a:schemeClr val="accent1"/>
                </a:solidFill>
              </a:rPr>
              <a:t>1,3</a:t>
            </a:r>
            <a:r>
              <a:rPr lang="en-US" sz="1600" b="1" dirty="0">
                <a:solidFill>
                  <a:schemeClr val="accent1"/>
                </a:solidFill>
              </a:rPr>
              <a:t>,</a:t>
            </a:r>
            <a:r>
              <a:rPr lang="de-DE" sz="1600" b="1" dirty="0">
                <a:solidFill>
                  <a:schemeClr val="accent1"/>
                </a:solidFill>
              </a:rPr>
              <a:t> L. Twigg</a:t>
            </a:r>
            <a:r>
              <a:rPr lang="de-DE" sz="1600" b="1" baseline="30000" dirty="0">
                <a:solidFill>
                  <a:schemeClr val="accent1"/>
                </a:solidFill>
              </a:rPr>
              <a:t>4</a:t>
            </a:r>
            <a:r>
              <a:rPr lang="de-DE" sz="1600" b="1" dirty="0">
                <a:solidFill>
                  <a:schemeClr val="accent1"/>
                </a:solidFill>
              </a:rPr>
              <a:t>, </a:t>
            </a:r>
            <a:r>
              <a:rPr lang="de-DE" sz="1600" b="1" dirty="0" err="1">
                <a:solidFill>
                  <a:schemeClr val="accent1"/>
                </a:solidFill>
              </a:rPr>
              <a:t>and</a:t>
            </a:r>
            <a:r>
              <a:rPr lang="de-DE" sz="1600" b="1" dirty="0">
                <a:solidFill>
                  <a:schemeClr val="accent1"/>
                </a:solidFill>
              </a:rPr>
              <a:t> G. Sumnicht</a:t>
            </a:r>
            <a:r>
              <a:rPr lang="de-DE" sz="1600" b="1" baseline="30000" dirty="0">
                <a:solidFill>
                  <a:schemeClr val="accent1"/>
                </a:solidFill>
              </a:rPr>
              <a:t>4 </a:t>
            </a:r>
            <a:r>
              <a:rPr lang="de-DE" sz="1200" b="1" baseline="30000" dirty="0">
                <a:solidFill>
                  <a:schemeClr val="accent1"/>
                </a:solidFill>
              </a:rPr>
              <a:t/>
            </a:r>
            <a:br>
              <a:rPr lang="de-DE" sz="1200" b="1" baseline="30000" dirty="0">
                <a:solidFill>
                  <a:schemeClr val="accent1"/>
                </a:solidFill>
              </a:rPr>
            </a:br>
            <a:r>
              <a:rPr lang="de-DE" sz="1200" b="1" baseline="30000" dirty="0">
                <a:solidFill>
                  <a:schemeClr val="accent1"/>
                </a:solidFill>
              </a:rPr>
              <a:t> </a:t>
            </a:r>
            <a:r>
              <a:rPr lang="en-US" sz="1200" b="1" dirty="0">
                <a:solidFill>
                  <a:schemeClr val="accent1"/>
                </a:solidFill>
              </a:rPr>
              <a:t>1. Department of Atmospheric Physics, University of Maryland Baltimore County (UMBC), Baltimore, MD. </a:t>
            </a:r>
            <a:br>
              <a:rPr lang="en-US" sz="1200" b="1" dirty="0">
                <a:solidFill>
                  <a:schemeClr val="accent1"/>
                </a:solidFill>
              </a:rPr>
            </a:br>
            <a:r>
              <a:rPr lang="en-US" sz="1200" b="1" dirty="0">
                <a:solidFill>
                  <a:schemeClr val="accent1"/>
                </a:solidFill>
              </a:rPr>
              <a:t>2. Code 614.0, NASA GSFC, MD.  3. Joint Center for Earth Systems Technology (JCET), MD 4. Science Systems and Applications </a:t>
            </a:r>
            <a:r>
              <a:rPr lang="en-US" sz="1200" b="1" dirty="0" err="1">
                <a:solidFill>
                  <a:schemeClr val="accent1"/>
                </a:solidFill>
              </a:rPr>
              <a:t>Inc</a:t>
            </a:r>
            <a:r>
              <a:rPr lang="en-US" sz="1200" b="1" dirty="0">
                <a:solidFill>
                  <a:schemeClr val="accent1"/>
                </a:solidFill>
              </a:rPr>
              <a:t>, MD</a:t>
            </a:r>
          </a:p>
        </p:txBody>
      </p:sp>
      <p:grpSp>
        <p:nvGrpSpPr>
          <p:cNvPr id="6" name="Group 5"/>
          <p:cNvGrpSpPr/>
          <p:nvPr/>
        </p:nvGrpSpPr>
        <p:grpSpPr>
          <a:xfrm>
            <a:off x="4236458" y="2057400"/>
            <a:ext cx="4678942" cy="4368901"/>
            <a:chOff x="3931658" y="1955699"/>
            <a:chExt cx="5059942" cy="4673701"/>
          </a:xfrm>
        </p:grpSpPr>
        <p:grpSp>
          <p:nvGrpSpPr>
            <p:cNvPr id="17" name="Group 16"/>
            <p:cNvGrpSpPr/>
            <p:nvPr/>
          </p:nvGrpSpPr>
          <p:grpSpPr>
            <a:xfrm>
              <a:off x="3931658" y="1955699"/>
              <a:ext cx="5059942" cy="2311501"/>
              <a:chOff x="70703" y="2553133"/>
              <a:chExt cx="9002594" cy="4289194"/>
            </a:xfrm>
          </p:grpSpPr>
          <p:grpSp>
            <p:nvGrpSpPr>
              <p:cNvPr id="18" name="Group 17"/>
              <p:cNvGrpSpPr/>
              <p:nvPr/>
            </p:nvGrpSpPr>
            <p:grpSpPr>
              <a:xfrm>
                <a:off x="70703" y="2553133"/>
                <a:ext cx="9002594" cy="4289194"/>
                <a:chOff x="70703" y="2525219"/>
                <a:chExt cx="9002594" cy="4289194"/>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03" y="2525219"/>
                  <a:ext cx="9002594" cy="4289194"/>
                </a:xfrm>
                <a:prstGeom prst="rect">
                  <a:avLst/>
                </a:prstGeom>
              </p:spPr>
            </p:pic>
            <p:pic>
              <p:nvPicPr>
                <p:cNvPr id="24" name="Picture 23" descr="LMOL_O3_30.pdf"/>
                <p:cNvPicPr>
                  <a:picLocks noChangeAspect="1"/>
                </p:cNvPicPr>
                <p:nvPr/>
              </p:nvPicPr>
              <p:blipFill rotWithShape="1">
                <a:blip r:embed="rId3">
                  <a:extLst>
                    <a:ext uri="{28A0092B-C50C-407E-A947-70E740481C1C}">
                      <a14:useLocalDpi xmlns:a14="http://schemas.microsoft.com/office/drawing/2010/main" val="0"/>
                    </a:ext>
                  </a:extLst>
                </a:blip>
                <a:srcRect l="53936" r="8848" b="93413"/>
                <a:stretch/>
              </p:blipFill>
              <p:spPr>
                <a:xfrm>
                  <a:off x="4697609" y="2525219"/>
                  <a:ext cx="3402992" cy="291154"/>
                </a:xfrm>
                <a:prstGeom prst="rect">
                  <a:avLst/>
                </a:prstGeom>
              </p:spPr>
            </p:pic>
            <p:pic>
              <p:nvPicPr>
                <p:cNvPr id="25" name="Picture 24"/>
                <p:cNvPicPr>
                  <a:picLocks noChangeAspect="1"/>
                </p:cNvPicPr>
                <p:nvPr/>
              </p:nvPicPr>
              <p:blipFill rotWithShape="1">
                <a:blip r:embed="rId2">
                  <a:extLst>
                    <a:ext uri="{28A0092B-C50C-407E-A947-70E740481C1C}">
                      <a14:useLocalDpi xmlns:a14="http://schemas.microsoft.com/office/drawing/2010/main" val="0"/>
                    </a:ext>
                  </a:extLst>
                </a:blip>
                <a:srcRect l="33404" r="31261" b="93212"/>
                <a:stretch/>
              </p:blipFill>
              <p:spPr>
                <a:xfrm>
                  <a:off x="1639848" y="2525219"/>
                  <a:ext cx="3181057" cy="291153"/>
                </a:xfrm>
                <a:prstGeom prst="rect">
                  <a:avLst/>
                </a:prstGeom>
              </p:spPr>
            </p:pic>
          </p:grpSp>
          <p:sp>
            <p:nvSpPr>
              <p:cNvPr id="22" name="Isosceles Triangle 21"/>
              <p:cNvSpPr/>
              <p:nvPr/>
            </p:nvSpPr>
            <p:spPr>
              <a:xfrm>
                <a:off x="3738856" y="6207533"/>
                <a:ext cx="150975" cy="124328"/>
              </a:xfrm>
              <a:prstGeom prst="triangle">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pic>
          <p:nvPicPr>
            <p:cNvPr id="4" name="Picture 3" descr="RAQMS_O3_PV_2014_temp.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7356" y="4229100"/>
              <a:ext cx="2134244" cy="2324100"/>
            </a:xfrm>
            <a:prstGeom prst="rect">
              <a:avLst/>
            </a:prstGeom>
          </p:spPr>
        </p:pic>
        <p:pic>
          <p:nvPicPr>
            <p:cNvPr id="5" name="Picture 4" descr="Untitled.png"/>
            <p:cNvPicPr>
              <a:picLocks noChangeAspect="1"/>
            </p:cNvPicPr>
            <p:nvPr/>
          </p:nvPicPr>
          <p:blipFill rotWithShape="1">
            <a:blip r:embed="rId5" cstate="print">
              <a:extLst>
                <a:ext uri="{28A0092B-C50C-407E-A947-70E740481C1C}">
                  <a14:useLocalDpi xmlns:a14="http://schemas.microsoft.com/office/drawing/2010/main" val="0"/>
                </a:ext>
              </a:extLst>
            </a:blip>
            <a:srcRect l="15581" t="21323" b="8987"/>
            <a:stretch/>
          </p:blipFill>
          <p:spPr>
            <a:xfrm>
              <a:off x="3962400" y="4267200"/>
              <a:ext cx="2895600" cy="2362200"/>
            </a:xfrm>
            <a:prstGeom prst="rect">
              <a:avLst/>
            </a:prstGeom>
          </p:spPr>
        </p:pic>
      </p:grpSp>
    </p:spTree>
    <p:extLst>
      <p:ext uri="{BB962C8B-B14F-4D97-AF65-F5344CB8AC3E}">
        <p14:creationId xmlns:p14="http://schemas.microsoft.com/office/powerpoint/2010/main" val="29791790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1219200"/>
            <a:ext cx="9144000" cy="838200"/>
          </a:xfrm>
        </p:spPr>
        <p:txBody>
          <a:bodyPr>
            <a:normAutofit fontScale="90000"/>
          </a:bodyPr>
          <a:lstStyle/>
          <a:p>
            <a:r>
              <a:rPr lang="en-US" sz="3556" b="1" dirty="0" smtClean="0"/>
              <a:t>A Simple Statistical Model to Predict </a:t>
            </a:r>
            <a:br>
              <a:rPr lang="en-US" sz="3556" b="1" dirty="0" smtClean="0"/>
            </a:br>
            <a:r>
              <a:rPr lang="en-US" sz="3556" b="1" dirty="0" smtClean="0"/>
              <a:t>Urban Temperature Anomalies</a:t>
            </a:r>
            <a:r>
              <a:rPr lang="en-US" sz="4000" dirty="0" smtClean="0"/>
              <a:t/>
            </a:r>
            <a:br>
              <a:rPr lang="en-US" sz="4000" dirty="0" smtClean="0"/>
            </a:br>
            <a:r>
              <a:rPr lang="en-US" sz="2000" dirty="0" smtClean="0">
                <a:solidFill>
                  <a:schemeClr val="tx1"/>
                </a:solidFill>
              </a:rPr>
              <a:t>Brian </a:t>
            </a:r>
            <a:r>
              <a:rPr lang="en-US" sz="2000" dirty="0" err="1" smtClean="0">
                <a:solidFill>
                  <a:schemeClr val="tx1"/>
                </a:solidFill>
              </a:rPr>
              <a:t>Vant</a:t>
            </a:r>
            <a:r>
              <a:rPr lang="en-US" sz="2000" dirty="0" smtClean="0">
                <a:solidFill>
                  <a:schemeClr val="tx1"/>
                </a:solidFill>
              </a:rPr>
              <a:t>-Hull, </a:t>
            </a:r>
            <a:r>
              <a:rPr lang="en-US" sz="2000" dirty="0" err="1" smtClean="0">
                <a:solidFill>
                  <a:schemeClr val="tx1"/>
                </a:solidFill>
              </a:rPr>
              <a:t>Maryam</a:t>
            </a:r>
            <a:r>
              <a:rPr lang="en-US" sz="2000" dirty="0" smtClean="0">
                <a:solidFill>
                  <a:schemeClr val="tx1"/>
                </a:solidFill>
              </a:rPr>
              <a:t> </a:t>
            </a:r>
            <a:r>
              <a:rPr lang="en-US" sz="2000" dirty="0" err="1" smtClean="0">
                <a:solidFill>
                  <a:schemeClr val="tx1"/>
                </a:solidFill>
              </a:rPr>
              <a:t>Karimi</a:t>
            </a:r>
            <a:r>
              <a:rPr lang="en-US" sz="2000" dirty="0" smtClean="0">
                <a:solidFill>
                  <a:schemeClr val="tx1"/>
                </a:solidFill>
              </a:rPr>
              <a:t>, </a:t>
            </a:r>
            <a:r>
              <a:rPr lang="en-US" sz="2000" dirty="0" err="1" smtClean="0">
                <a:solidFill>
                  <a:schemeClr val="tx1"/>
                </a:solidFill>
              </a:rPr>
              <a:t>Awalou</a:t>
            </a:r>
            <a:r>
              <a:rPr lang="en-US" sz="2000" dirty="0" smtClean="0">
                <a:solidFill>
                  <a:schemeClr val="tx1"/>
                </a:solidFill>
              </a:rPr>
              <a:t> </a:t>
            </a:r>
            <a:r>
              <a:rPr lang="en-US" sz="2000" dirty="0" err="1" smtClean="0">
                <a:solidFill>
                  <a:schemeClr val="tx1"/>
                </a:solidFill>
              </a:rPr>
              <a:t>Sossa</a:t>
            </a:r>
            <a:r>
              <a:rPr lang="en-US" sz="2000" dirty="0" smtClean="0">
                <a:solidFill>
                  <a:schemeClr val="tx1"/>
                </a:solidFill>
              </a:rPr>
              <a:t>, </a:t>
            </a:r>
            <a:br>
              <a:rPr lang="en-US" sz="2000" dirty="0" smtClean="0">
                <a:solidFill>
                  <a:schemeClr val="tx1"/>
                </a:solidFill>
              </a:rPr>
            </a:br>
            <a:r>
              <a:rPr lang="en-US" sz="2000" dirty="0" err="1" smtClean="0">
                <a:solidFill>
                  <a:schemeClr val="tx1"/>
                </a:solidFill>
              </a:rPr>
              <a:t>Rouzbey</a:t>
            </a:r>
            <a:r>
              <a:rPr lang="en-US" sz="2000" dirty="0" smtClean="0">
                <a:solidFill>
                  <a:schemeClr val="tx1"/>
                </a:solidFill>
              </a:rPr>
              <a:t> </a:t>
            </a:r>
            <a:r>
              <a:rPr lang="en-US" sz="2000" dirty="0" err="1" smtClean="0">
                <a:solidFill>
                  <a:schemeClr val="tx1"/>
                </a:solidFill>
              </a:rPr>
              <a:t>Nazari</a:t>
            </a:r>
            <a:r>
              <a:rPr lang="en-US" sz="2000" dirty="0" smtClean="0">
                <a:solidFill>
                  <a:schemeClr val="tx1"/>
                </a:solidFill>
              </a:rPr>
              <a:t>, </a:t>
            </a:r>
            <a:r>
              <a:rPr lang="en-US" sz="2000" dirty="0" err="1" smtClean="0">
                <a:solidFill>
                  <a:schemeClr val="tx1"/>
                </a:solidFill>
              </a:rPr>
              <a:t>Estatio</a:t>
            </a:r>
            <a:r>
              <a:rPr lang="en-US" sz="2000" dirty="0" smtClean="0">
                <a:solidFill>
                  <a:schemeClr val="tx1"/>
                </a:solidFill>
              </a:rPr>
              <a:t> </a:t>
            </a:r>
            <a:r>
              <a:rPr lang="en-US" sz="2000" dirty="0" err="1" smtClean="0">
                <a:solidFill>
                  <a:schemeClr val="tx1"/>
                </a:solidFill>
              </a:rPr>
              <a:t>Guiterrez</a:t>
            </a:r>
            <a:r>
              <a:rPr lang="en-US" sz="2000" dirty="0" smtClean="0">
                <a:solidFill>
                  <a:schemeClr val="tx1"/>
                </a:solidFill>
              </a:rPr>
              <a:t>, Reza </a:t>
            </a:r>
            <a:r>
              <a:rPr lang="en-US" sz="2000" dirty="0" err="1" smtClean="0">
                <a:solidFill>
                  <a:schemeClr val="tx1"/>
                </a:solidFill>
              </a:rPr>
              <a:t>Khanbilvardi</a:t>
            </a:r>
            <a:r>
              <a:rPr lang="en-US" sz="2667" dirty="0" smtClean="0"/>
              <a:t/>
            </a:r>
            <a:br>
              <a:rPr lang="en-US" sz="2667" dirty="0" smtClean="0"/>
            </a:br>
            <a:endParaRPr lang="en-US" sz="2667" dirty="0"/>
          </a:p>
        </p:txBody>
      </p:sp>
      <p:sp>
        <p:nvSpPr>
          <p:cNvPr id="13" name="Content Placeholder 12"/>
          <p:cNvSpPr>
            <a:spLocks noGrp="1"/>
          </p:cNvSpPr>
          <p:nvPr>
            <p:ph sz="half" idx="1"/>
          </p:nvPr>
        </p:nvSpPr>
        <p:spPr>
          <a:xfrm>
            <a:off x="152400" y="3048000"/>
            <a:ext cx="4343400" cy="3352800"/>
          </a:xfrm>
        </p:spPr>
        <p:txBody>
          <a:bodyPr>
            <a:normAutofit/>
          </a:bodyPr>
          <a:lstStyle/>
          <a:p>
            <a:r>
              <a:rPr lang="en-US" sz="2100" dirty="0" smtClean="0"/>
              <a:t>Surface temperature anomalies are modeled by multivariable linear regression against surface variables such as elevation, vegetation, building geometry;</a:t>
            </a:r>
          </a:p>
          <a:p>
            <a:endParaRPr lang="en-US" sz="1000" dirty="0" smtClean="0"/>
          </a:p>
          <a:p>
            <a:r>
              <a:rPr lang="en-US" sz="2100" dirty="0" smtClean="0"/>
              <a:t>The magnitude of the anomalies are modeled by linear regression against weather variables.</a:t>
            </a:r>
            <a:endParaRPr lang="en-US" sz="2100" dirty="0"/>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pPr/>
              <a:t>74</a:t>
            </a:fld>
            <a:endParaRPr lang="en-US"/>
          </a:p>
        </p:txBody>
      </p:sp>
      <p:sp>
        <p:nvSpPr>
          <p:cNvPr id="15" name="TextBox 14"/>
          <p:cNvSpPr txBox="1"/>
          <p:nvPr/>
        </p:nvSpPr>
        <p:spPr>
          <a:xfrm>
            <a:off x="1371600" y="2286000"/>
            <a:ext cx="6617880" cy="369332"/>
          </a:xfrm>
          <a:prstGeom prst="rect">
            <a:avLst/>
          </a:prstGeom>
          <a:noFill/>
        </p:spPr>
        <p:txBody>
          <a:bodyPr wrap="none" rtlCol="0">
            <a:spAutoFit/>
          </a:bodyPr>
          <a:lstStyle/>
          <a:p>
            <a:r>
              <a:rPr lang="en-US" dirty="0" smtClean="0">
                <a:solidFill>
                  <a:srgbClr val="FF0000"/>
                </a:solidFill>
              </a:rPr>
              <a:t>AMS Annual Meeting, 2015:  Conference </a:t>
            </a:r>
            <a:r>
              <a:rPr lang="en-US" smtClean="0">
                <a:solidFill>
                  <a:srgbClr val="FF0000"/>
                </a:solidFill>
              </a:rPr>
              <a:t>on Environment </a:t>
            </a:r>
            <a:r>
              <a:rPr lang="en-US" dirty="0" smtClean="0">
                <a:solidFill>
                  <a:srgbClr val="FF0000"/>
                </a:solidFill>
              </a:rPr>
              <a:t>and Health</a:t>
            </a:r>
            <a:endParaRPr lang="en-US" dirty="0">
              <a:solidFill>
                <a:srgbClr val="FF0000"/>
              </a:solidFill>
            </a:endParaRPr>
          </a:p>
        </p:txBody>
      </p:sp>
      <p:pic>
        <p:nvPicPr>
          <p:cNvPr id="17" name="Picture 16" descr="summersavg_Tdev_H-AVGsx2.png"/>
          <p:cNvPicPr>
            <a:picLocks noChangeAspect="1"/>
          </p:cNvPicPr>
          <p:nvPr/>
        </p:nvPicPr>
        <p:blipFill>
          <a:blip r:embed="rId2"/>
          <a:stretch>
            <a:fillRect/>
          </a:stretch>
        </p:blipFill>
        <p:spPr>
          <a:xfrm>
            <a:off x="5094988" y="2667000"/>
            <a:ext cx="1229612" cy="3598863"/>
          </a:xfrm>
          <a:prstGeom prst="rect">
            <a:avLst/>
          </a:prstGeom>
        </p:spPr>
      </p:pic>
      <p:pic>
        <p:nvPicPr>
          <p:cNvPr id="18" name="Picture 17" descr="staticTmodel_streetsregress-HiRes2.png"/>
          <p:cNvPicPr>
            <a:picLocks noChangeAspect="1"/>
          </p:cNvPicPr>
          <p:nvPr/>
        </p:nvPicPr>
        <p:blipFill>
          <a:blip r:embed="rId3"/>
          <a:stretch>
            <a:fillRect/>
          </a:stretch>
        </p:blipFill>
        <p:spPr>
          <a:xfrm>
            <a:off x="6563183" y="2667000"/>
            <a:ext cx="1971217" cy="3551149"/>
          </a:xfrm>
          <a:prstGeom prst="rect">
            <a:avLst/>
          </a:prstGeom>
        </p:spPr>
      </p:pic>
      <p:sp>
        <p:nvSpPr>
          <p:cNvPr id="19" name="TextBox 18"/>
          <p:cNvSpPr txBox="1"/>
          <p:nvPr/>
        </p:nvSpPr>
        <p:spPr>
          <a:xfrm>
            <a:off x="6781800" y="6172200"/>
            <a:ext cx="1613392" cy="646331"/>
          </a:xfrm>
          <a:prstGeom prst="rect">
            <a:avLst/>
          </a:prstGeom>
          <a:noFill/>
        </p:spPr>
        <p:txBody>
          <a:bodyPr wrap="none" rtlCol="0">
            <a:spAutoFit/>
          </a:bodyPr>
          <a:lstStyle/>
          <a:p>
            <a:r>
              <a:rPr lang="en-US" dirty="0" smtClean="0"/>
              <a:t>Left: measured </a:t>
            </a:r>
          </a:p>
          <a:p>
            <a:r>
              <a:rPr lang="en-US" dirty="0" smtClean="0"/>
              <a:t>Right: modeled </a:t>
            </a:r>
            <a:endParaRPr lang="en-US" dirty="0"/>
          </a:p>
        </p:txBody>
      </p:sp>
    </p:spTree>
    <p:extLst>
      <p:ext uri="{BB962C8B-B14F-4D97-AF65-F5344CB8AC3E}">
        <p14:creationId xmlns:p14="http://schemas.microsoft.com/office/powerpoint/2010/main" val="8287826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838200"/>
            <a:ext cx="9144000" cy="838200"/>
          </a:xfrm>
        </p:spPr>
        <p:txBody>
          <a:bodyPr>
            <a:normAutofit fontScale="90000"/>
          </a:bodyPr>
          <a:lstStyle/>
          <a:p>
            <a:r>
              <a:rPr lang="en-US" sz="2000" dirty="0">
                <a:latin typeface="Times New Roman" panose="02020603050405020304" pitchFamily="18" charset="0"/>
                <a:cs typeface="Times New Roman" panose="02020603050405020304" pitchFamily="18" charset="0"/>
              </a:rPr>
              <a:t>Comparison of </a:t>
            </a:r>
            <a:r>
              <a:rPr lang="en-US" sz="2000" dirty="0" smtClean="0">
                <a:latin typeface="Times New Roman" panose="02020603050405020304" pitchFamily="18" charset="0"/>
                <a:cs typeface="Times New Roman" panose="02020603050405020304" pitchFamily="18" charset="0"/>
              </a:rPr>
              <a:t>RAP </a:t>
            </a:r>
            <a:r>
              <a:rPr lang="en-US" sz="2000" dirty="0">
                <a:latin typeface="Times New Roman" panose="02020603050405020304" pitchFamily="18" charset="0"/>
                <a:cs typeface="Times New Roman" panose="02020603050405020304" pitchFamily="18" charset="0"/>
              </a:rPr>
              <a:t>Forecast Wind Data with </a:t>
            </a:r>
            <a:r>
              <a:rPr lang="en-US" sz="2000" dirty="0" smtClean="0">
                <a:latin typeface="Times New Roman" panose="02020603050405020304" pitchFamily="18" charset="0"/>
                <a:cs typeface="Times New Roman" panose="02020603050405020304" pitchFamily="18" charset="0"/>
              </a:rPr>
              <a:t>Lidar </a:t>
            </a:r>
            <a:r>
              <a:rPr lang="en-US" sz="2000" dirty="0">
                <a:latin typeface="Times New Roman" panose="02020603050405020304" pitchFamily="18" charset="0"/>
                <a:cs typeface="Times New Roman" panose="02020603050405020304" pitchFamily="18" charset="0"/>
              </a:rPr>
              <a:t>Measurements in the </a:t>
            </a:r>
            <a:r>
              <a:rPr lang="en-US" sz="2000" dirty="0" smtClean="0">
                <a:latin typeface="Times New Roman" panose="02020603050405020304" pitchFamily="18" charset="0"/>
                <a:cs typeface="Times New Roman" panose="02020603050405020304" pitchFamily="18" charset="0"/>
              </a:rPr>
              <a:t/>
            </a:r>
            <a:br>
              <a:rPr lang="en-US" sz="2000" dirty="0" smtClean="0">
                <a:latin typeface="Times New Roman" panose="02020603050405020304" pitchFamily="18" charset="0"/>
                <a:cs typeface="Times New Roman" panose="02020603050405020304" pitchFamily="18" charset="0"/>
              </a:rPr>
            </a:br>
            <a:r>
              <a:rPr lang="en-US" sz="2000" dirty="0" smtClean="0">
                <a:latin typeface="Times New Roman" panose="02020603050405020304" pitchFamily="18" charset="0"/>
                <a:cs typeface="Times New Roman" panose="02020603050405020304" pitchFamily="18" charset="0"/>
              </a:rPr>
              <a:t>Maryland </a:t>
            </a:r>
            <a:r>
              <a:rPr lang="en-US" sz="2000" dirty="0">
                <a:latin typeface="Times New Roman" panose="02020603050405020304" pitchFamily="18" charset="0"/>
                <a:cs typeface="Times New Roman" panose="02020603050405020304" pitchFamily="18" charset="0"/>
              </a:rPr>
              <a:t>Wind Energy </a:t>
            </a:r>
            <a:r>
              <a:rPr lang="en-US" sz="2000" dirty="0" smtClean="0">
                <a:latin typeface="Times New Roman" panose="02020603050405020304" pitchFamily="18" charset="0"/>
                <a:cs typeface="Times New Roman" panose="02020603050405020304" pitchFamily="18" charset="0"/>
              </a:rPr>
              <a:t>Area</a:t>
            </a:r>
            <a:br>
              <a:rPr lang="en-US" sz="2000" dirty="0" smtClean="0">
                <a:latin typeface="Times New Roman" panose="02020603050405020304" pitchFamily="18" charset="0"/>
                <a:cs typeface="Times New Roman" panose="02020603050405020304" pitchFamily="18" charset="0"/>
              </a:rPr>
            </a:br>
            <a:r>
              <a:rPr lang="en-US" sz="1300" u="sng" dirty="0">
                <a:solidFill>
                  <a:schemeClr val="tx1"/>
                </a:solidFill>
                <a:latin typeface="Times New Roman" panose="02020603050405020304" pitchFamily="18" charset="0"/>
                <a:cs typeface="Times New Roman" panose="02020603050405020304" pitchFamily="18" charset="0"/>
              </a:rPr>
              <a:t>Daniel Wesloh</a:t>
            </a:r>
            <a:r>
              <a:rPr lang="en-US" sz="1300" baseline="30000" dirty="0">
                <a:solidFill>
                  <a:schemeClr val="tx1"/>
                </a:solidFill>
                <a:latin typeface="Times New Roman" panose="02020603050405020304" pitchFamily="18" charset="0"/>
                <a:cs typeface="Times New Roman" panose="02020603050405020304" pitchFamily="18" charset="0"/>
              </a:rPr>
              <a:t>1</a:t>
            </a:r>
            <a:r>
              <a:rPr lang="en-US" sz="1300" dirty="0">
                <a:solidFill>
                  <a:schemeClr val="tx1"/>
                </a:solidFill>
                <a:latin typeface="Times New Roman" panose="02020603050405020304" pitchFamily="18" charset="0"/>
                <a:cs typeface="Times New Roman" panose="02020603050405020304" pitchFamily="18" charset="0"/>
              </a:rPr>
              <a:t>, Scott Rabenhorst</a:t>
            </a:r>
            <a:r>
              <a:rPr lang="en-US" sz="1300" baseline="30000" dirty="0">
                <a:solidFill>
                  <a:schemeClr val="tx1"/>
                </a:solidFill>
                <a:latin typeface="Times New Roman" panose="02020603050405020304" pitchFamily="18" charset="0"/>
                <a:cs typeface="Times New Roman" panose="02020603050405020304" pitchFamily="18" charset="0"/>
              </a:rPr>
              <a:t>1</a:t>
            </a:r>
            <a:r>
              <a:rPr lang="en-US" sz="1300" dirty="0">
                <a:solidFill>
                  <a:schemeClr val="tx1"/>
                </a:solidFill>
                <a:latin typeface="Times New Roman" panose="02020603050405020304" pitchFamily="18" charset="0"/>
                <a:cs typeface="Times New Roman" panose="02020603050405020304" pitchFamily="18" charset="0"/>
              </a:rPr>
              <a:t>, Ruben Delgado</a:t>
            </a:r>
            <a:r>
              <a:rPr lang="en-US" sz="1300" baseline="30000" dirty="0">
                <a:solidFill>
                  <a:schemeClr val="tx1"/>
                </a:solidFill>
                <a:latin typeface="Times New Roman" panose="02020603050405020304" pitchFamily="18" charset="0"/>
                <a:cs typeface="Times New Roman" panose="02020603050405020304" pitchFamily="18" charset="0"/>
              </a:rPr>
              <a:t>2</a:t>
            </a:r>
            <a:r>
              <a:rPr lang="en-US" sz="1300" dirty="0">
                <a:solidFill>
                  <a:schemeClr val="tx1"/>
                </a:solidFill>
                <a:latin typeface="Times New Roman" panose="02020603050405020304" pitchFamily="18" charset="0"/>
                <a:cs typeface="Times New Roman" panose="02020603050405020304" pitchFamily="18" charset="0"/>
              </a:rPr>
              <a:t/>
            </a:r>
            <a:br>
              <a:rPr lang="en-US" sz="1300" dirty="0">
                <a:solidFill>
                  <a:schemeClr val="tx1"/>
                </a:solidFill>
                <a:latin typeface="Times New Roman" panose="02020603050405020304" pitchFamily="18" charset="0"/>
                <a:cs typeface="Times New Roman" panose="02020603050405020304" pitchFamily="18" charset="0"/>
              </a:rPr>
            </a:br>
            <a:r>
              <a:rPr lang="en-US" sz="1300" baseline="30000" dirty="0">
                <a:solidFill>
                  <a:schemeClr val="tx1"/>
                </a:solidFill>
                <a:latin typeface="Times New Roman" panose="02020603050405020304" pitchFamily="18" charset="0"/>
                <a:cs typeface="Times New Roman" panose="02020603050405020304" pitchFamily="18" charset="0"/>
              </a:rPr>
              <a:t>1</a:t>
            </a:r>
            <a:r>
              <a:rPr lang="en-US" sz="1300" dirty="0">
                <a:solidFill>
                  <a:schemeClr val="tx1"/>
                </a:solidFill>
                <a:latin typeface="Times New Roman" panose="02020603050405020304" pitchFamily="18" charset="0"/>
                <a:cs typeface="Times New Roman" panose="02020603050405020304" pitchFamily="18" charset="0"/>
              </a:rPr>
              <a:t> Department of Physics, University of Maryland Baltimore County, 1000 Hilltop Circle, Baltimore, MD 21250</a:t>
            </a:r>
            <a:br>
              <a:rPr lang="en-US" sz="1300" dirty="0">
                <a:solidFill>
                  <a:schemeClr val="tx1"/>
                </a:solidFill>
                <a:latin typeface="Times New Roman" panose="02020603050405020304" pitchFamily="18" charset="0"/>
                <a:cs typeface="Times New Roman" panose="02020603050405020304" pitchFamily="18" charset="0"/>
              </a:rPr>
            </a:br>
            <a:r>
              <a:rPr lang="en-US" sz="1300" baseline="30000" dirty="0">
                <a:solidFill>
                  <a:schemeClr val="tx1"/>
                </a:solidFill>
                <a:latin typeface="Times New Roman" panose="02020603050405020304" pitchFamily="18" charset="0"/>
                <a:cs typeface="Times New Roman" panose="02020603050405020304" pitchFamily="18" charset="0"/>
              </a:rPr>
              <a:t>2</a:t>
            </a:r>
            <a:r>
              <a:rPr lang="en-US" sz="1300" dirty="0">
                <a:solidFill>
                  <a:schemeClr val="tx1"/>
                </a:solidFill>
                <a:latin typeface="Times New Roman" panose="02020603050405020304" pitchFamily="18" charset="0"/>
                <a:cs typeface="Times New Roman" panose="02020603050405020304" pitchFamily="18" charset="0"/>
              </a:rPr>
              <a:t> Joint Center for Earth Systems Technology, University of Maryland Baltimore County, 1000 Hilltop Circle, Baltimore, MD 21250</a:t>
            </a:r>
            <a:br>
              <a:rPr lang="en-US" sz="1300" dirty="0">
                <a:solidFill>
                  <a:schemeClr val="tx1"/>
                </a:solidFill>
                <a:latin typeface="Times New Roman" panose="02020603050405020304" pitchFamily="18" charset="0"/>
                <a:cs typeface="Times New Roman" panose="02020603050405020304" pitchFamily="18" charset="0"/>
              </a:rPr>
            </a:br>
            <a:endParaRPr lang="en-US" sz="1300" dirty="0"/>
          </a:p>
        </p:txBody>
      </p:sp>
      <p:sp>
        <p:nvSpPr>
          <p:cNvPr id="13" name="Content Placeholder 12"/>
          <p:cNvSpPr>
            <a:spLocks noGrp="1"/>
          </p:cNvSpPr>
          <p:nvPr>
            <p:ph sz="half" idx="1"/>
          </p:nvPr>
        </p:nvSpPr>
        <p:spPr>
          <a:xfrm>
            <a:off x="152400" y="2133600"/>
            <a:ext cx="4191000" cy="4267200"/>
          </a:xfrm>
        </p:spPr>
        <p:txBody>
          <a:bodyPr>
            <a:normAutofit fontScale="92500" lnSpcReduction="20000"/>
          </a:bodyPr>
          <a:lstStyle/>
          <a:p>
            <a:r>
              <a:rPr lang="en-US" sz="2000" dirty="0" smtClean="0"/>
              <a:t>Model Forecast winds were consistently slower than Lidar-observed winds</a:t>
            </a:r>
          </a:p>
          <a:p>
            <a:pPr lvl="1"/>
            <a:r>
              <a:rPr lang="en-US" sz="2000" dirty="0" smtClean="0"/>
              <a:t>Analysis state by 1.5 m/s, on average</a:t>
            </a:r>
          </a:p>
          <a:p>
            <a:pPr lvl="1"/>
            <a:r>
              <a:rPr lang="en-US" sz="2000" dirty="0" smtClean="0"/>
              <a:t>3-hour forecast by 0.8 m/s, on average</a:t>
            </a:r>
          </a:p>
          <a:p>
            <a:r>
              <a:rPr lang="en-US" sz="2000" dirty="0" smtClean="0"/>
              <a:t>High variability in relationship between forecast and observed winds</a:t>
            </a:r>
          </a:p>
          <a:p>
            <a:pPr lvl="1"/>
            <a:r>
              <a:rPr lang="en-US" sz="2000" dirty="0" smtClean="0"/>
              <a:t>Standard deviation of differences between forecast and observed wind speeds of 2 m/s for the analysis state and 3 m/s for the 3-hour forecast state</a:t>
            </a:r>
          </a:p>
          <a:p>
            <a:pPr lvl="1"/>
            <a:r>
              <a:rPr lang="en-US" sz="2000" dirty="0" smtClean="0"/>
              <a:t>Both values increase </a:t>
            </a:r>
            <a:r>
              <a:rPr lang="en-US" sz="2000" smtClean="0"/>
              <a:t>with height</a:t>
            </a:r>
            <a:endParaRPr lang="en-US" sz="2000" dirty="0"/>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t>75</a:t>
            </a:fld>
            <a:endParaRPr lang="en-US"/>
          </a:p>
        </p:txBody>
      </p:sp>
      <p:sp>
        <p:nvSpPr>
          <p:cNvPr id="15" name="TextBox 14"/>
          <p:cNvSpPr txBox="1"/>
          <p:nvPr/>
        </p:nvSpPr>
        <p:spPr>
          <a:xfrm>
            <a:off x="2986983" y="1764268"/>
            <a:ext cx="3170035" cy="369332"/>
          </a:xfrm>
          <a:prstGeom prst="rect">
            <a:avLst/>
          </a:prstGeom>
          <a:noFill/>
        </p:spPr>
        <p:txBody>
          <a:bodyPr wrap="none" rtlCol="0">
            <a:spAutoFit/>
          </a:bodyPr>
          <a:lstStyle/>
          <a:p>
            <a:r>
              <a:rPr lang="en-US" dirty="0" smtClean="0">
                <a:solidFill>
                  <a:srgbClr val="FF0000"/>
                </a:solidFill>
              </a:rPr>
              <a:t>2015 AMS Student Conference</a:t>
            </a:r>
            <a:endParaRPr lang="en-US" dirty="0">
              <a:solidFill>
                <a:srgbClr val="FF0000"/>
              </a:solidFill>
            </a:endParaRPr>
          </a:p>
        </p:txBody>
      </p:sp>
      <p:grpSp>
        <p:nvGrpSpPr>
          <p:cNvPr id="16" name="Group 15"/>
          <p:cNvGrpSpPr/>
          <p:nvPr/>
        </p:nvGrpSpPr>
        <p:grpSpPr>
          <a:xfrm>
            <a:off x="3995604" y="2208803"/>
            <a:ext cx="4995996" cy="4114800"/>
            <a:chOff x="23519028" y="22745433"/>
            <a:chExt cx="8234448" cy="6683007"/>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r="14683"/>
            <a:stretch/>
          </p:blipFill>
          <p:spPr>
            <a:xfrm>
              <a:off x="28004522" y="26136600"/>
              <a:ext cx="3744687" cy="3291840"/>
            </a:xfrm>
            <a:prstGeom prst="rect">
              <a:avLst/>
            </a:prstGeom>
          </p:spPr>
        </p:pic>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r="11370"/>
            <a:stretch/>
          </p:blipFill>
          <p:spPr>
            <a:xfrm>
              <a:off x="23519028" y="22745433"/>
              <a:ext cx="3890091" cy="3291840"/>
            </a:xfrm>
            <a:prstGeom prst="rect">
              <a:avLst/>
            </a:prstGeom>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r="10999"/>
            <a:stretch/>
          </p:blipFill>
          <p:spPr>
            <a:xfrm>
              <a:off x="27847096" y="22745433"/>
              <a:ext cx="3906380" cy="3291840"/>
            </a:xfrm>
            <a:prstGeom prst="rect">
              <a:avLst/>
            </a:prstGeom>
          </p:spPr>
        </p:pic>
        <p:sp>
          <p:nvSpPr>
            <p:cNvPr id="20" name="TextBox 19"/>
            <p:cNvSpPr txBox="1"/>
            <p:nvPr/>
          </p:nvSpPr>
          <p:spPr>
            <a:xfrm>
              <a:off x="23965028" y="26289381"/>
              <a:ext cx="3647277" cy="2599334"/>
            </a:xfrm>
            <a:prstGeom prst="rect">
              <a:avLst/>
            </a:prstGeom>
            <a:noFill/>
          </p:spPr>
          <p:txBody>
            <a:bodyPr wrap="square" rtlCol="0">
              <a:spAutoFit/>
            </a:bodyPr>
            <a:lstStyle/>
            <a:p>
              <a:r>
                <a:rPr lang="en-US" sz="1400" b="1" dirty="0" smtClean="0"/>
                <a:t>Figure :</a:t>
              </a:r>
              <a:r>
                <a:rPr lang="en-US" sz="1400" dirty="0" smtClean="0"/>
                <a:t> Clockwise from top right, wind roses for the RAP f00 analysis, the RAP 3-hour forecast, and the lidar observations. Wind data at all heights is combined in these plots.</a:t>
              </a:r>
              <a:endParaRPr lang="en-US" sz="1400" b="1" dirty="0"/>
            </a:p>
          </p:txBody>
        </p:sp>
      </p:grpSp>
    </p:spTree>
    <p:extLst>
      <p:ext uri="{BB962C8B-B14F-4D97-AF65-F5344CB8AC3E}">
        <p14:creationId xmlns:p14="http://schemas.microsoft.com/office/powerpoint/2010/main" val="3461255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990600"/>
            <a:ext cx="9144000" cy="768096"/>
          </a:xfrm>
        </p:spPr>
        <p:txBody>
          <a:bodyPr>
            <a:normAutofit fontScale="90000"/>
          </a:bodyPr>
          <a:lstStyle/>
          <a:p>
            <a:r>
              <a:rPr lang="en-US" sz="2200" dirty="0" smtClean="0"/>
              <a:t>Improvement of the Satellite-Based Microwave Physical Retrieval of Temperature and Water Vapor in NUCAPS</a:t>
            </a:r>
            <a:r>
              <a:rPr lang="en-US" sz="2400" dirty="0" smtClean="0"/>
              <a:t/>
            </a:r>
            <a:br>
              <a:rPr lang="en-US" sz="2400" dirty="0" smtClean="0"/>
            </a:br>
            <a:r>
              <a:rPr lang="en-US" sz="1100" dirty="0" err="1" smtClean="0"/>
              <a:t>Flavio</a:t>
            </a:r>
            <a:r>
              <a:rPr lang="en-US" sz="1100" dirty="0" smtClean="0"/>
              <a:t> Iturbide-Sanchez</a:t>
            </a:r>
            <a:r>
              <a:rPr lang="en-US" sz="1100" baseline="30000" dirty="0" smtClean="0"/>
              <a:t>1</a:t>
            </a:r>
            <a:r>
              <a:rPr lang="en-US" sz="1100" dirty="0" smtClean="0"/>
              <a:t>, Antonia Gambacorta</a:t>
            </a:r>
            <a:r>
              <a:rPr lang="en-US" sz="1100" baseline="30000" dirty="0" smtClean="0"/>
              <a:t>3</a:t>
            </a:r>
            <a:r>
              <a:rPr lang="en-US" sz="1100" dirty="0" smtClean="0"/>
              <a:t>, </a:t>
            </a:r>
            <a:r>
              <a:rPr lang="en-US" sz="1100" dirty="0" err="1" smtClean="0"/>
              <a:t>Quanhua</a:t>
            </a:r>
            <a:r>
              <a:rPr lang="en-US" sz="1100" dirty="0" smtClean="0"/>
              <a:t> Liu</a:t>
            </a:r>
            <a:r>
              <a:rPr lang="en-US" sz="1100" baseline="30000" dirty="0" smtClean="0"/>
              <a:t>2</a:t>
            </a:r>
            <a:r>
              <a:rPr lang="en-US" sz="1100" dirty="0" smtClean="0"/>
              <a:t>, Anthony Reale</a:t>
            </a:r>
            <a:r>
              <a:rPr lang="en-US" sz="1100" baseline="30000" dirty="0" smtClean="0"/>
              <a:t>2</a:t>
            </a:r>
            <a:r>
              <a:rPr lang="en-US" sz="1100" dirty="0" smtClean="0"/>
              <a:t>, Nicholas R. Nalli</a:t>
            </a:r>
            <a:r>
              <a:rPr lang="en-US" sz="1100" baseline="30000" dirty="0" smtClean="0"/>
              <a:t>1</a:t>
            </a:r>
            <a:r>
              <a:rPr lang="en-US" sz="1100" dirty="0" smtClean="0"/>
              <a:t>, </a:t>
            </a:r>
            <a:r>
              <a:rPr lang="en-US" sz="1100" dirty="0" err="1" smtClean="0"/>
              <a:t>Changyi</a:t>
            </a:r>
            <a:r>
              <a:rPr lang="en-US" sz="1100" dirty="0" smtClean="0"/>
              <a:t> Tan</a:t>
            </a:r>
            <a:r>
              <a:rPr lang="en-US" sz="1100" baseline="30000" dirty="0" smtClean="0"/>
              <a:t>1</a:t>
            </a:r>
            <a:r>
              <a:rPr lang="en-US" sz="1100" dirty="0" smtClean="0"/>
              <a:t>, and </a:t>
            </a:r>
            <a:r>
              <a:rPr lang="en-US" sz="1100" dirty="0" err="1" smtClean="0"/>
              <a:t>Bomin</a:t>
            </a:r>
            <a:r>
              <a:rPr lang="en-US" sz="1100" dirty="0" smtClean="0"/>
              <a:t> Sun</a:t>
            </a:r>
            <a:r>
              <a:rPr lang="en-US" sz="1100" baseline="30000" dirty="0" smtClean="0"/>
              <a:t>1</a:t>
            </a:r>
            <a:r>
              <a:rPr lang="en-US" sz="1100" dirty="0" smtClean="0"/>
              <a:t/>
            </a:r>
            <a:br>
              <a:rPr lang="en-US" sz="1100" dirty="0" smtClean="0"/>
            </a:br>
            <a:r>
              <a:rPr lang="en-US" sz="1100" dirty="0" smtClean="0"/>
              <a:t>1. I.M. Systems Group at NOAA/NESDIS/Center for Satellite Applications and Research, College Park, MD 20740.</a:t>
            </a:r>
            <a:br>
              <a:rPr lang="en-US" sz="1100" dirty="0" smtClean="0"/>
            </a:br>
            <a:r>
              <a:rPr lang="en-US" sz="1100" dirty="0" smtClean="0"/>
              <a:t>2. NOAA/NESDIS/Center for Satellite Applications and Research, College Park, MD 20740.</a:t>
            </a:r>
            <a:r>
              <a:rPr lang="en-US" sz="2400" dirty="0" smtClean="0"/>
              <a:t/>
            </a:r>
            <a:br>
              <a:rPr lang="en-US" sz="2400" dirty="0" smtClean="0"/>
            </a:br>
            <a:r>
              <a:rPr lang="en-US" sz="1100" dirty="0" smtClean="0"/>
              <a:t>3. Science and Technology Corporation, Columbia, MD 21046.</a:t>
            </a:r>
            <a:r>
              <a:rPr lang="en-US" sz="2400" dirty="0" smtClean="0"/>
              <a:t/>
            </a:r>
            <a:br>
              <a:rPr lang="en-US" sz="2400" dirty="0" smtClean="0"/>
            </a:br>
            <a:endParaRPr lang="en-US" sz="2400" dirty="0"/>
          </a:p>
        </p:txBody>
      </p:sp>
      <p:sp>
        <p:nvSpPr>
          <p:cNvPr id="13" name="Content Placeholder 12"/>
          <p:cNvSpPr>
            <a:spLocks noGrp="1"/>
          </p:cNvSpPr>
          <p:nvPr>
            <p:ph sz="half" idx="1"/>
          </p:nvPr>
        </p:nvSpPr>
        <p:spPr>
          <a:xfrm>
            <a:off x="0" y="1828801"/>
            <a:ext cx="4724400" cy="4800600"/>
          </a:xfrm>
        </p:spPr>
        <p:txBody>
          <a:bodyPr>
            <a:normAutofit fontScale="55000" lnSpcReduction="20000"/>
          </a:bodyPr>
          <a:lstStyle/>
          <a:p>
            <a:pPr algn="just"/>
            <a:r>
              <a:rPr lang="en-US" dirty="0" smtClean="0"/>
              <a:t>This work presents the performance evaluation and initial improvements of the Microwave-only physical retrieval algorithm of the National Oceanic and Atmospheric Administration (NOAA) Unique </a:t>
            </a:r>
            <a:r>
              <a:rPr lang="en-US" dirty="0" err="1" smtClean="0"/>
              <a:t>CrIS</a:t>
            </a:r>
            <a:r>
              <a:rPr lang="en-US" dirty="0" smtClean="0"/>
              <a:t>/ATMS Processing System (NUCAPS).</a:t>
            </a:r>
          </a:p>
          <a:p>
            <a:pPr algn="just"/>
            <a:r>
              <a:rPr lang="en-US" dirty="0" smtClean="0"/>
              <a:t>Figure 1 presents an improvement in the temperature retrieved by NUCAPS (blue histogram) after using a modified version of </a:t>
            </a:r>
            <a:r>
              <a:rPr lang="en-US" dirty="0" err="1" smtClean="0"/>
              <a:t>MiRS</a:t>
            </a:r>
            <a:r>
              <a:rPr lang="en-US" dirty="0" smtClean="0"/>
              <a:t> as the NUCAPS Microwave-only algorithm. This result is particular of a polar vortex case developed during January 2014 over the United States. For comparison purposes, the red line represents the actual performance of the NUCAPS Microwave-only algorithm.</a:t>
            </a:r>
          </a:p>
          <a:p>
            <a:pPr algn="just"/>
            <a:r>
              <a:rPr lang="en-US" dirty="0" smtClean="0"/>
              <a:t>A new NUCAPS ocean/land rainfall rate algorithm based on the MSPPS precipitation algorithm was implemented and evaluated. Figure 2 shows a comparison between the MSPPS (left) and the NUCAPS (right) rainfall rate. Reduced number of false alarms over the sea-ice edge are observed for the NUCAPS case.</a:t>
            </a:r>
          </a:p>
          <a:p>
            <a:pPr algn="just"/>
            <a:r>
              <a:rPr lang="en-US" dirty="0" smtClean="0"/>
              <a:t>Major problems in the quality of the NUCAPS Microwave-Only retrieval algorithm have been identified and initial efforts for their solution are in progress.</a:t>
            </a:r>
          </a:p>
        </p:txBody>
      </p:sp>
      <p:pic>
        <p:nvPicPr>
          <p:cNvPr id="24" name="Content Placeholder 23" descr="NUCAPS_RR.png"/>
          <p:cNvPicPr>
            <a:picLocks noGrp="1" noChangeAspect="1"/>
          </p:cNvPicPr>
          <p:nvPr>
            <p:ph sz="half" idx="2"/>
          </p:nvPr>
        </p:nvPicPr>
        <p:blipFill>
          <a:blip r:embed="rId2" cstate="print"/>
          <a:stretch>
            <a:fillRect/>
          </a:stretch>
        </p:blipFill>
        <p:spPr>
          <a:xfrm>
            <a:off x="4800600" y="4343400"/>
            <a:ext cx="4343400" cy="1912319"/>
          </a:xfrm>
        </p:spPr>
      </p:pic>
      <p:sp>
        <p:nvSpPr>
          <p:cNvPr id="9" name="Date Placeholder 8"/>
          <p:cNvSpPr>
            <a:spLocks noGrp="1"/>
          </p:cNvSpPr>
          <p:nvPr>
            <p:ph type="dt" sz="half" idx="10"/>
          </p:nvPr>
        </p:nvSpPr>
        <p:spPr/>
        <p:txBody>
          <a:bodyPr/>
          <a:lstStyle/>
          <a:p>
            <a:r>
              <a:rPr lang="en-US" dirty="0" smtClean="0"/>
              <a:t>4-8 January 2015</a:t>
            </a:r>
            <a:endParaRPr lang="en-US" dirty="0"/>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p:txBody>
          <a:bodyPr/>
          <a:lstStyle/>
          <a:p>
            <a:fld id="{09B8BF32-6F5A-422F-A146-B65F2B98D5BA}" type="slidenum">
              <a:rPr lang="en-US" smtClean="0"/>
              <a:pPr/>
              <a:t>8</a:t>
            </a:fld>
            <a:endParaRPr lang="en-US" dirty="0"/>
          </a:p>
        </p:txBody>
      </p:sp>
      <p:pic>
        <p:nvPicPr>
          <p:cNvPr id="23" name="Picture 22" descr="Histogram.png"/>
          <p:cNvPicPr>
            <a:picLocks noChangeAspect="1"/>
          </p:cNvPicPr>
          <p:nvPr/>
        </p:nvPicPr>
        <p:blipFill>
          <a:blip r:embed="rId3" cstate="print"/>
          <a:stretch>
            <a:fillRect/>
          </a:stretch>
        </p:blipFill>
        <p:spPr>
          <a:xfrm>
            <a:off x="4800600" y="1828800"/>
            <a:ext cx="4258527" cy="2209800"/>
          </a:xfrm>
          <a:prstGeom prst="rect">
            <a:avLst/>
          </a:prstGeom>
        </p:spPr>
      </p:pic>
      <p:sp>
        <p:nvSpPr>
          <p:cNvPr id="25" name="TextBox 24"/>
          <p:cNvSpPr txBox="1"/>
          <p:nvPr/>
        </p:nvSpPr>
        <p:spPr>
          <a:xfrm>
            <a:off x="4724400" y="3962400"/>
            <a:ext cx="4267200" cy="400110"/>
          </a:xfrm>
          <a:prstGeom prst="rect">
            <a:avLst/>
          </a:prstGeom>
          <a:noFill/>
        </p:spPr>
        <p:txBody>
          <a:bodyPr wrap="square" rtlCol="0">
            <a:spAutoFit/>
          </a:bodyPr>
          <a:lstStyle/>
          <a:p>
            <a:r>
              <a:rPr lang="en-US" sz="1000" b="1" dirty="0" smtClean="0"/>
              <a:t>Figure 1. Histogram of the NUCAPS retrieved temperature minus ECMWF temperature over a winter polar vortex case.</a:t>
            </a:r>
            <a:endParaRPr lang="en-US" sz="1000" b="1" dirty="0"/>
          </a:p>
        </p:txBody>
      </p:sp>
      <p:sp>
        <p:nvSpPr>
          <p:cNvPr id="26" name="TextBox 25"/>
          <p:cNvSpPr txBox="1"/>
          <p:nvPr/>
        </p:nvSpPr>
        <p:spPr>
          <a:xfrm>
            <a:off x="4876800" y="6172200"/>
            <a:ext cx="4267200" cy="400110"/>
          </a:xfrm>
          <a:prstGeom prst="rect">
            <a:avLst/>
          </a:prstGeom>
          <a:noFill/>
        </p:spPr>
        <p:txBody>
          <a:bodyPr wrap="square" rtlCol="0">
            <a:spAutoFit/>
          </a:bodyPr>
          <a:lstStyle/>
          <a:p>
            <a:r>
              <a:rPr lang="en-US" sz="1000" b="1" dirty="0" smtClean="0"/>
              <a:t>Figure 2.  Rainfall rate  estimated by the MSPPS (left) and NUCAPS(right) precipitation algorithms.</a:t>
            </a:r>
            <a:endParaRPr lang="en-US" sz="1000" b="1" dirty="0"/>
          </a:p>
        </p:txBody>
      </p:sp>
    </p:spTree>
    <p:extLst>
      <p:ext uri="{BB962C8B-B14F-4D97-AF65-F5344CB8AC3E}">
        <p14:creationId xmlns:p14="http://schemas.microsoft.com/office/powerpoint/2010/main" val="2401831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902732"/>
            <a:ext cx="9144000" cy="838200"/>
          </a:xfrm>
        </p:spPr>
        <p:txBody>
          <a:bodyPr>
            <a:normAutofit fontScale="90000"/>
          </a:bodyPr>
          <a:lstStyle/>
          <a:p>
            <a:r>
              <a:rPr lang="en-US" sz="2000" b="1" dirty="0"/>
              <a:t>Snowfall Rate Retrieval using Passive Microwave Measurements and </a:t>
            </a:r>
            <a:r>
              <a:rPr lang="en-US" sz="2000" b="1" dirty="0" smtClean="0"/>
              <a:t/>
            </a:r>
            <a:br>
              <a:rPr lang="en-US" sz="2000" b="1" dirty="0" smtClean="0"/>
            </a:br>
            <a:r>
              <a:rPr lang="en-US" sz="2000" b="1" dirty="0" smtClean="0"/>
              <a:t>Its </a:t>
            </a:r>
            <a:r>
              <a:rPr lang="en-US" sz="2000" b="1" dirty="0"/>
              <a:t>Applications in Weather Forecast and Hydrology</a:t>
            </a:r>
            <a:r>
              <a:rPr lang="en-US" sz="1300" b="1" dirty="0" smtClean="0"/>
              <a:t/>
            </a:r>
            <a:br>
              <a:rPr lang="en-US" sz="1300" b="1" dirty="0" smtClean="0"/>
            </a:br>
            <a:r>
              <a:rPr lang="en-US" sz="1300" dirty="0" err="1"/>
              <a:t>Huan</a:t>
            </a:r>
            <a:r>
              <a:rPr lang="en-US" sz="1300" dirty="0"/>
              <a:t> Meng</a:t>
            </a:r>
            <a:r>
              <a:rPr lang="en-US" sz="1300" baseline="30000" dirty="0"/>
              <a:t>1,2</a:t>
            </a:r>
            <a:r>
              <a:rPr lang="en-US" sz="1300" dirty="0"/>
              <a:t>, Ralph Ferraro</a:t>
            </a:r>
            <a:r>
              <a:rPr lang="en-US" sz="1300" baseline="30000" dirty="0"/>
              <a:t>1,2</a:t>
            </a:r>
            <a:r>
              <a:rPr lang="en-US" sz="1300" dirty="0"/>
              <a:t>, </a:t>
            </a:r>
            <a:r>
              <a:rPr lang="en-US" sz="1300" dirty="0" err="1"/>
              <a:t>Cezar</a:t>
            </a:r>
            <a:r>
              <a:rPr lang="en-US" sz="1300" dirty="0"/>
              <a:t> Kongoli</a:t>
            </a:r>
            <a:r>
              <a:rPr lang="en-US" sz="1300" baseline="30000" dirty="0"/>
              <a:t>2</a:t>
            </a:r>
            <a:r>
              <a:rPr lang="en-US" sz="1300" dirty="0"/>
              <a:t>, </a:t>
            </a:r>
            <a:r>
              <a:rPr lang="en-US" sz="1300" dirty="0" err="1"/>
              <a:t>Banghua</a:t>
            </a:r>
            <a:r>
              <a:rPr lang="en-US" sz="1300" dirty="0"/>
              <a:t> Yan</a:t>
            </a:r>
            <a:r>
              <a:rPr lang="en-US" sz="1300" baseline="30000" dirty="0"/>
              <a:t>1,2</a:t>
            </a:r>
            <a:r>
              <a:rPr lang="en-US" sz="1300" dirty="0"/>
              <a:t>, Bradley Zavodsky</a:t>
            </a:r>
            <a:r>
              <a:rPr lang="en-US" sz="1300" baseline="30000" dirty="0"/>
              <a:t>3</a:t>
            </a:r>
            <a:r>
              <a:rPr lang="en-US" sz="1300" dirty="0"/>
              <a:t>, </a:t>
            </a:r>
            <a:r>
              <a:rPr lang="en-US" sz="1300" dirty="0" err="1"/>
              <a:t>Limin</a:t>
            </a:r>
            <a:r>
              <a:rPr lang="en-US" sz="1300" dirty="0"/>
              <a:t> Zhao</a:t>
            </a:r>
            <a:r>
              <a:rPr lang="en-US" sz="1300" baseline="30000" dirty="0"/>
              <a:t>1,2</a:t>
            </a:r>
            <a:r>
              <a:rPr lang="en-US" sz="1300" dirty="0"/>
              <a:t>, Jun Dong</a:t>
            </a:r>
            <a:r>
              <a:rPr lang="en-US" sz="1300" baseline="30000" dirty="0"/>
              <a:t>2</a:t>
            </a:r>
            <a:r>
              <a:rPr lang="en-US" sz="1300" dirty="0"/>
              <a:t>, </a:t>
            </a:r>
            <a:r>
              <a:rPr lang="en-US" sz="1300" dirty="0" err="1"/>
              <a:t>Nai</a:t>
            </a:r>
            <a:r>
              <a:rPr lang="en-US" sz="1300" dirty="0"/>
              <a:t>-Yu </a:t>
            </a:r>
            <a:r>
              <a:rPr lang="en-US" sz="1300" dirty="0" smtClean="0"/>
              <a:t>Wang</a:t>
            </a:r>
            <a:r>
              <a:rPr lang="en-US" sz="1300" baseline="30000" dirty="0" smtClean="0"/>
              <a:t>1,4</a:t>
            </a:r>
            <a:br>
              <a:rPr lang="en-US" sz="1300" baseline="30000" dirty="0" smtClean="0"/>
            </a:br>
            <a:r>
              <a:rPr lang="en-US" sz="1300" i="1" baseline="30000" dirty="0" smtClean="0"/>
              <a:t>1</a:t>
            </a:r>
            <a:r>
              <a:rPr lang="en-US" sz="1300" i="1" dirty="0" smtClean="0"/>
              <a:t>NOAA/NESDIS, College Park, MD; </a:t>
            </a:r>
            <a:r>
              <a:rPr lang="en-US" sz="1300" i="1" baseline="30000" dirty="0" smtClean="0"/>
              <a:t>2</a:t>
            </a:r>
            <a:r>
              <a:rPr lang="en-US" sz="1300" i="1" dirty="0" smtClean="0"/>
              <a:t>ESSIC/CICS-MD, </a:t>
            </a:r>
            <a:r>
              <a:rPr lang="en-US" sz="1300" i="1" dirty="0"/>
              <a:t>University of </a:t>
            </a:r>
            <a:r>
              <a:rPr lang="en-US" sz="1300" i="1" dirty="0" smtClean="0"/>
              <a:t>Maryland, College Park, MD</a:t>
            </a:r>
            <a:r>
              <a:rPr lang="en-US" sz="1300" dirty="0"/>
              <a:t/>
            </a:r>
            <a:br>
              <a:rPr lang="en-US" sz="1300" dirty="0"/>
            </a:br>
            <a:r>
              <a:rPr lang="en-US" sz="1300" i="1" baseline="30000" dirty="0" smtClean="0"/>
              <a:t>3</a:t>
            </a:r>
            <a:r>
              <a:rPr lang="en-US" sz="1300" i="1" dirty="0" smtClean="0"/>
              <a:t>NASA/SPoRT, Huntsville, AL; </a:t>
            </a:r>
            <a:r>
              <a:rPr lang="en-US" sz="1300" i="1" baseline="30000" dirty="0"/>
              <a:t>4</a:t>
            </a:r>
            <a:r>
              <a:rPr lang="en-US" sz="1300" i="1" dirty="0" smtClean="0"/>
              <a:t>IMSG, Inc., Rockville, MD</a:t>
            </a:r>
            <a:r>
              <a:rPr lang="en-US" sz="1400" dirty="0"/>
              <a:t/>
            </a:r>
            <a:br>
              <a:rPr lang="en-US" sz="1400" dirty="0"/>
            </a:br>
            <a:r>
              <a:rPr lang="en-US" sz="1600" dirty="0"/>
              <a:t/>
            </a:r>
            <a:br>
              <a:rPr lang="en-US" sz="1600" dirty="0"/>
            </a:br>
            <a:endParaRPr lang="en-US" sz="1600" dirty="0"/>
          </a:p>
        </p:txBody>
      </p:sp>
      <p:sp>
        <p:nvSpPr>
          <p:cNvPr id="13" name="Content Placeholder 12"/>
          <p:cNvSpPr>
            <a:spLocks noGrp="1"/>
          </p:cNvSpPr>
          <p:nvPr>
            <p:ph sz="half" idx="1"/>
          </p:nvPr>
        </p:nvSpPr>
        <p:spPr>
          <a:xfrm>
            <a:off x="152399" y="1874837"/>
            <a:ext cx="4758415" cy="4525963"/>
          </a:xfrm>
        </p:spPr>
        <p:txBody>
          <a:bodyPr>
            <a:normAutofit/>
          </a:bodyPr>
          <a:lstStyle/>
          <a:p>
            <a:r>
              <a:rPr lang="en-US" sz="2000" dirty="0" smtClean="0"/>
              <a:t>Developed ATMS Snowfall Rate (SFR) algorithm</a:t>
            </a:r>
          </a:p>
          <a:p>
            <a:pPr lvl="1">
              <a:spcBef>
                <a:spcPts val="0"/>
              </a:spcBef>
            </a:pPr>
            <a:r>
              <a:rPr lang="en-US" sz="1800" dirty="0" smtClean="0"/>
              <a:t>More advanced algorithm than the operational MHS SFR product</a:t>
            </a:r>
          </a:p>
          <a:p>
            <a:pPr lvl="1">
              <a:spcBef>
                <a:spcPts val="0"/>
              </a:spcBef>
            </a:pPr>
            <a:r>
              <a:rPr lang="en-US" sz="1800" dirty="0" smtClean="0"/>
              <a:t>Snowfall detection employs principal component analysis and logistic regression model</a:t>
            </a:r>
          </a:p>
          <a:p>
            <a:pPr lvl="1">
              <a:spcBef>
                <a:spcPts val="0"/>
              </a:spcBef>
            </a:pPr>
            <a:r>
              <a:rPr lang="en-US" sz="1800" dirty="0" smtClean="0"/>
              <a:t>Cold air extension greatly improved snowfall detection</a:t>
            </a:r>
          </a:p>
          <a:p>
            <a:r>
              <a:rPr lang="en-US" sz="2000" dirty="0" smtClean="0"/>
              <a:t>Applications</a:t>
            </a:r>
            <a:endParaRPr lang="en-US" sz="2000" dirty="0"/>
          </a:p>
          <a:p>
            <a:pPr lvl="1"/>
            <a:r>
              <a:rPr lang="en-US" sz="1800" dirty="0" smtClean="0"/>
              <a:t>Two-year product assessment at WFOs and SAB; feedback helps product improvement</a:t>
            </a:r>
          </a:p>
          <a:p>
            <a:pPr lvl="1"/>
            <a:r>
              <a:rPr lang="en-US" sz="1800" dirty="0" smtClean="0"/>
              <a:t>Global blended precipitation analysis such as CMORPH-Snow</a:t>
            </a:r>
            <a:endParaRPr lang="en-US" sz="1800" dirty="0"/>
          </a:p>
        </p:txBody>
      </p:sp>
      <p:sp>
        <p:nvSpPr>
          <p:cNvPr id="9" name="Date Placeholder 8"/>
          <p:cNvSpPr>
            <a:spLocks noGrp="1"/>
          </p:cNvSpPr>
          <p:nvPr>
            <p:ph type="dt" sz="half" idx="10"/>
          </p:nvPr>
        </p:nvSpPr>
        <p:spPr/>
        <p:txBody>
          <a:bodyPr/>
          <a:lstStyle/>
          <a:p>
            <a:r>
              <a:rPr lang="en-US" smtClean="0"/>
              <a:t>4-8 January 2015</a:t>
            </a:r>
            <a:endParaRPr lang="en-US"/>
          </a:p>
        </p:txBody>
      </p:sp>
      <p:sp>
        <p:nvSpPr>
          <p:cNvPr id="10" name="Footer Placeholder 9"/>
          <p:cNvSpPr>
            <a:spLocks noGrp="1"/>
          </p:cNvSpPr>
          <p:nvPr>
            <p:ph type="ftr" sz="quarter" idx="11"/>
          </p:nvPr>
        </p:nvSpPr>
        <p:spPr/>
        <p:txBody>
          <a:bodyPr/>
          <a:lstStyle/>
          <a:p>
            <a:r>
              <a:rPr lang="en-US" smtClean="0"/>
              <a:t>95th AMS Annual Meeting - Phoenix, AZ</a:t>
            </a:r>
            <a:endParaRPr lang="en-US"/>
          </a:p>
        </p:txBody>
      </p:sp>
      <p:sp>
        <p:nvSpPr>
          <p:cNvPr id="11" name="Slide Number Placeholder 10"/>
          <p:cNvSpPr>
            <a:spLocks noGrp="1"/>
          </p:cNvSpPr>
          <p:nvPr>
            <p:ph type="sldNum" sz="quarter" idx="12"/>
          </p:nvPr>
        </p:nvSpPr>
        <p:spPr>
          <a:xfrm>
            <a:off x="8050823" y="6718491"/>
            <a:ext cx="1079500" cy="365125"/>
          </a:xfrm>
        </p:spPr>
        <p:txBody>
          <a:bodyPr/>
          <a:lstStyle/>
          <a:p>
            <a:fld id="{09B8BF32-6F5A-422F-A146-B65F2B98D5BA}" type="slidenum">
              <a:rPr lang="en-US" smtClean="0"/>
              <a:t>9</a:t>
            </a:fld>
            <a:endParaRPr lang="en-US"/>
          </a:p>
        </p:txBody>
      </p:sp>
      <p:sp>
        <p:nvSpPr>
          <p:cNvPr id="15" name="TextBox 14"/>
          <p:cNvSpPr txBox="1"/>
          <p:nvPr/>
        </p:nvSpPr>
        <p:spPr>
          <a:xfrm>
            <a:off x="1981199" y="1556266"/>
            <a:ext cx="5859233" cy="369332"/>
          </a:xfrm>
          <a:prstGeom prst="rect">
            <a:avLst/>
          </a:prstGeom>
          <a:noFill/>
        </p:spPr>
        <p:txBody>
          <a:bodyPr wrap="none" rtlCol="0">
            <a:spAutoFit/>
          </a:bodyPr>
          <a:lstStyle/>
          <a:p>
            <a:r>
              <a:rPr lang="en-US" dirty="0">
                <a:solidFill>
                  <a:srgbClr val="FF0000"/>
                </a:solidFill>
              </a:rPr>
              <a:t>20</a:t>
            </a:r>
            <a:r>
              <a:rPr lang="en-US" baseline="30000" dirty="0">
                <a:solidFill>
                  <a:srgbClr val="FF0000"/>
                </a:solidFill>
              </a:rPr>
              <a:t>th</a:t>
            </a:r>
            <a:r>
              <a:rPr lang="en-US" dirty="0">
                <a:solidFill>
                  <a:srgbClr val="FF0000"/>
                </a:solidFill>
              </a:rPr>
              <a:t> Conference on Satellite Meteorology and Oceanography</a:t>
            </a:r>
          </a:p>
        </p:txBody>
      </p:sp>
      <p:sp>
        <p:nvSpPr>
          <p:cNvPr id="23" name="TextBox 22"/>
          <p:cNvSpPr txBox="1"/>
          <p:nvPr/>
        </p:nvSpPr>
        <p:spPr>
          <a:xfrm>
            <a:off x="5187461" y="4448908"/>
            <a:ext cx="3490547" cy="369332"/>
          </a:xfrm>
          <a:prstGeom prst="rect">
            <a:avLst/>
          </a:prstGeom>
          <a:solidFill>
            <a:srgbClr val="FFFFFF"/>
          </a:solidFill>
        </p:spPr>
        <p:txBody>
          <a:bodyPr wrap="square" rtlCol="0">
            <a:spAutoFit/>
          </a:bodyPr>
          <a:lstStyle/>
          <a:p>
            <a:r>
              <a:rPr lang="en-US" dirty="0" smtClean="0"/>
              <a:t>NEXRAD Composite Reflectivity</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8669" y="4805276"/>
            <a:ext cx="3501869" cy="199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151214"/>
            <a:ext cx="3498937" cy="2304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5178669" y="1890429"/>
            <a:ext cx="3493075" cy="369332"/>
          </a:xfrm>
          <a:prstGeom prst="rect">
            <a:avLst/>
          </a:prstGeom>
          <a:solidFill>
            <a:srgbClr val="FFFFFF"/>
          </a:solidFill>
        </p:spPr>
        <p:txBody>
          <a:bodyPr wrap="square" rtlCol="0">
            <a:spAutoFit/>
          </a:bodyPr>
          <a:lstStyle/>
          <a:p>
            <a:r>
              <a:rPr lang="en-US" dirty="0" smtClean="0"/>
              <a:t>            Retrieved Snowfall Rate</a:t>
            </a:r>
            <a:endParaRPr lang="en-US" dirty="0"/>
          </a:p>
        </p:txBody>
      </p:sp>
    </p:spTree>
    <p:extLst>
      <p:ext uri="{BB962C8B-B14F-4D97-AF65-F5344CB8AC3E}">
        <p14:creationId xmlns:p14="http://schemas.microsoft.com/office/powerpoint/2010/main" val="420042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5178</TotalTime>
  <Words>10933</Words>
  <Application>Microsoft Office PowerPoint</Application>
  <PresentationFormat>On-screen Show (4:3)</PresentationFormat>
  <Paragraphs>1216</Paragraphs>
  <Slides>75</Slides>
  <Notes>9</Notes>
  <HiddenSlides>0</HiddenSlides>
  <MMClips>4</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75</vt:i4>
      </vt:variant>
    </vt:vector>
  </HeadingPairs>
  <TitlesOfParts>
    <vt:vector size="96" baseType="lpstr">
      <vt:lpstr>Adobe Fan Heiti Std B</vt:lpstr>
      <vt:lpstr>Arial Unicode MS</vt:lpstr>
      <vt:lpstr>맑은 고딕</vt:lpstr>
      <vt:lpstr>Microsoft YaHei</vt:lpstr>
      <vt:lpstr>MS PGothic</vt:lpstr>
      <vt:lpstr>MS PGothic</vt:lpstr>
      <vt:lpstr>宋体</vt:lpstr>
      <vt:lpstr>宋体</vt:lpstr>
      <vt:lpstr>Arial</vt:lpstr>
      <vt:lpstr>Arial Rounded MT Bold</vt:lpstr>
      <vt:lpstr>Book Antiqua</vt:lpstr>
      <vt:lpstr>Calibri</vt:lpstr>
      <vt:lpstr>Cambria</vt:lpstr>
      <vt:lpstr>Century Gothic</vt:lpstr>
      <vt:lpstr>Helvetica</vt:lpstr>
      <vt:lpstr>Symbol</vt:lpstr>
      <vt:lpstr>Tahoma</vt:lpstr>
      <vt:lpstr>Times New Roman</vt:lpstr>
      <vt:lpstr>Verdana</vt:lpstr>
      <vt:lpstr>Wingdings</vt:lpstr>
      <vt:lpstr>Office Theme</vt:lpstr>
      <vt:lpstr>AMS Talk Summaries from STAR &amp; CIs</vt:lpstr>
      <vt:lpstr>STAR</vt:lpstr>
      <vt:lpstr>Use of NDVI Satellite Data to Identify and Document Destructive Hail Swaths RYAN CONNELLY, Valparaiso University;  PHILIP SCHUMACHER NOAA/NWS Forecast Office, Sioux Falls, SD; and KEVIN GALLO NOAA/NESDIS/STAR, USGS EROS Center, Sioux Falls, SD </vt:lpstr>
      <vt:lpstr>   Poster:  Testing, Troubleshooting and Integrating Changes to Joint Polar Satellite Systems (JPSS) Algorithms using Algorithm Development Library (ADL) Bigyani Das, Weizhong Chen, Marina Tsidulko, Yunhui Zhao, Valerie Mikles, Kristina Sprietzer,  Vipuli Dharmawardane, Walter Wolf </vt:lpstr>
      <vt:lpstr>Current Status and Future Outlook for NOAA/NESDIS Operational Precipitation Products Ralph Ferraro, NOAA/NESDIS Limin Zhao,  Stan Kidder, Chandra Kondragunta, Bob Kuligowski, Huan Meng, Patrick Meyers, Brian Nelson, Nai-Yu Wang, Jerry Zhan   </vt:lpstr>
      <vt:lpstr>S-NPP CrIS Full Spectral Resolution SDR Processing and Quality Assessment</vt:lpstr>
      <vt:lpstr>Suomi-NPP VIIRS Imagery Update Donald W. Hillger, NOAA/NESDIS, Fort Collins, CO; and C. J. Seaman, S. D. Miller, T. J. Kopp, R. Williams, and G. Mineart</vt:lpstr>
      <vt:lpstr>Improvement of the Satellite-Based Microwave Physical Retrieval of Temperature and Water Vapor in NUCAPS Flavio Iturbide-Sanchez1, Antonia Gambacorta3, Quanhua Liu2, Anthony Reale2, Nicholas R. Nalli1, Changyi Tan1, and Bomin Sun1 1. I.M. Systems Group at NOAA/NESDIS/Center for Satellite Applications and Research, College Park, MD 20740. 2. NOAA/NESDIS/Center for Satellite Applications and Research, College Park, MD 20740. 3. Science and Technology Corporation, Columbia, MD 21046. </vt:lpstr>
      <vt:lpstr>Snowfall Rate Retrieval using Passive Microwave Measurements and  Its Applications in Weather Forecast and Hydrology Huan Meng1,2, Ralph Ferraro1,2, Cezar Kongoli2, Banghua Yan1,2, Bradley Zavodsky3, Limin Zhao1,2, Jun Dong2, Nai-Yu Wang1,4 1NOAA/NESDIS, College Park, MD; 2ESSIC/CICS-MD, University of Maryland, College Park, MD 3NASA/SPoRT, Huntsville, AL; 4IMSG, Inc., Rockville, MD  </vt:lpstr>
      <vt:lpstr>Validation of the JPSS NOAA-Unique CrIS/ATMS Processing System (NUCAPS) Operational EDR N. R. Nalli, A. Gambacorta, C. Barnet, Q. Liu, T. Reale, C. Tan, F. Iturbide-Sanchez, B. Sun, L. Borg, D. Tobin, E. Joseph,  V. R. Morris, A. K. Mollner, T. King, W. W. Wolf, J. W. Smith, F. Tilley, D. Wolfe</vt:lpstr>
      <vt:lpstr>Preparing Users for the ABI on GOES-R</vt:lpstr>
      <vt:lpstr>Sounder observations and WRF-Chem Model simulations: Impact study on tropospheric ozone increases observed during the 2010 AEROSE Campaign 17th Conference on Atmospheric Chemistry Jonathan W. Smith, Ph D., National Academies/National Research Council Associateship STAR/SMCD,  and Nicholas R. Nalli, Ph D., STAR/SMCD</vt:lpstr>
      <vt:lpstr>GOES-R AIT: Development of Standard Test Data Sets for Routine Testing</vt:lpstr>
      <vt:lpstr>Development of Independent Assessment Tool (IAT) at NOAA/NESDIS/STAR/JCSDA Deyong Xu, V. Krishna Kumar, and Sid Boukabara RTi @ NOAA/NESDIS/STAR/JCSDA </vt:lpstr>
      <vt:lpstr>Issues in Developing and Validating Satellite Land Surface Temperature Product Yunyue Yu, Ivan Csiszar, NOAA/NESDIS/STAR  Yuling Liu, Peng yu, Zhuo Wang, UMD/ESSIC/CICS </vt:lpstr>
      <vt:lpstr>CICS-MD</vt:lpstr>
      <vt:lpstr>Determination of Detection Efficiency of Lightning Detection Systems using Bayesian Analysis</vt:lpstr>
      <vt:lpstr>Initial Validation of a New OSSE Capability  Sean PF Casey1,2,3, Hongli Wang4,5, Robert Atlas6, Ross N Hoffman7, Sid-Ahmed Boukabara2,3, Yuanfu Xie5, Zoltan Toth5, and John S Woollen2,8 1CICS-MD 2JCSDA 3NOAA/NESDIS/STAR 4CIRA-CSU 5NOAA/ESRL 6NOAA/AOML 7AER 8NOAA/NCEP/EMC </vt:lpstr>
      <vt:lpstr>Comparison of Different Calibration Approaches in S-NPP  CrIS Full Spectral Resolution Processing Yong Chen1, Yong Han2, Likun Wang1 , Denis Tremblay3, Xin Jin4, Xiaozhen Xiong4, and Fuzhong Weng2 1CICS/ESSIC    2NOAA/NESDIS/STAR  3Science Data Processing Inc. 4ERT</vt:lpstr>
      <vt:lpstr>Assessment of Hyper-Spectral Infrared Sensors CrIS and IASI Spectral Accuracy Using Community Radiative Transfer Model Yong Chen1, Yong Han2, and Fuzhong Weng2 1CICS/ESSIC    2NOAA/NESDIS/STAR </vt:lpstr>
      <vt:lpstr>The ‘Unusual’ Evolution of Hurricane Arthur 2014: A GOES-R and JPSS Satellite Proving Ground Perspective Michael J. Folmer (UMD/ESSIC/CICS), John Cangialosi (NHC), Jeffrey Halverson (UMBC), Emily Berndt (SPoRT), Steven Goodman (GOES-R), and Mitch Goldberg (JPSS)</vt:lpstr>
      <vt:lpstr>Indicators for the National Climate Assessment (Invited)  Melissa A. Kenney, Ph.D., University of Maryland, Earth System Science Interdisciplinary Center and Cooperative Institute for Climate and Satellites-MD, USGCRP National Climate Indicator System</vt:lpstr>
      <vt:lpstr>National Climate Indicators System:  Utility of Information of Indicators Melissa A. Kenney, Ph.D., University of Maryland, Earth System Science Interdisciplinary Center and Cooperative Institute for Climate and Satellites-MD, USGCRP National Climate Indicator System Ella Clarke, University of Maryland, USGCRP National Climate Indicator System</vt:lpstr>
      <vt:lpstr>Concerns on cross comparison of satellite land surface temperature retrievals, a case study between VIIRS and MODIS LST product </vt:lpstr>
      <vt:lpstr>On the Relation Between North American Winter Precipitation and Storm Tracks Katherine E. Lukens* and E. Hugo Berbery* ESSIC/CICS-MD *University of Maryland, College Park, MD</vt:lpstr>
      <vt:lpstr>Inter-calibration and validation of observations from ATMS and SAPHIR microwave sounders Isaac Moradi (JCSDA/UMD) and Ralph Ferrao (STAR) – Isaac Moradi (CICS-MD/UMD/JCSDA), Ralph Ferraro (NOAA)</vt:lpstr>
      <vt:lpstr>Toward Using the CPC’s MJO Index for Tropical Cyclone Prediction By: Katherine O’Brien and Crystal Oudit, Advisor: Stephen Baxter, CPC Climate Prediction Center/CICS-MD</vt:lpstr>
      <vt:lpstr>Inter-Comparison of Suomi NPP CrIS Radiances with AIRS and IASI toward Infrared Hyperspectral Benchmark Radiance Measurements Likun Wang, Yong Han, Xin Jin, Yong Chen, and Denis A. Tremblay</vt:lpstr>
      <vt:lpstr>An Improved Microwave Satellite Data Set for Hydrological and Climate Applications  Wenze Yang (CICS-MD), Huan Meng and Ralph Ferraro (NOAA/NESDIS)</vt:lpstr>
      <vt:lpstr>Long-term cloud cover trends over the U.S.  from ground-based data and satellite products Hye Lim Yoo12, Melissa Free1, Bomin Sun34 1 NOAA Air Resources Laboratory, College Park, MD 2 Cooperative Institute for Climate and Satellites, University of Maryland, College Park, MD, USA 3 NOAA/NESDIS/Center for Satellite Applications and Research 4 I. M. Systems Group Inc., Rockville, MD, USA </vt:lpstr>
      <vt:lpstr>CIMSS</vt:lpstr>
      <vt:lpstr>Assimilation of GOES-R ABI satellite and WSR-88D radar observations during a convection-resolving Observing System Simulation Experiment R. Cintineo1, J. Otkin1, T. Jones2, S. Koch3, L. Wicker3, and D. Stensrud4 1UW-CIMSS, 2OU-CIMMS, 3NSSL, 4Penn State Univ.</vt:lpstr>
      <vt:lpstr>Assessment of Vertical Resolution’s Effect in the Intercomparison of Temperature Profiles  from Hyperspectral Infrared Sounders and GPS Radio Occultation Michelle Feltz, Robert Knuteson, and Steve Ackerman  University of Wisconsin-Madison Cooperative Institute for Meteorological Satellite Studies</vt:lpstr>
      <vt:lpstr>R2-Whoa Challenges and solutions for executing best practices in transferring NOAA's research to NWS operations Jordan J. Gerth, CIMSS/Univ. of Wisconsin, Madison, WI</vt:lpstr>
      <vt:lpstr>Validation of Level 2 Temperature and Water Vapor Profiles from JPSS and EUMETSAT Operational Polar Satellites using DOE ARM, SuomiNet, and COSMIC Datasets Robert Knuteson, Michelle Feltz, Jacola Roman, Steve Ackerman, Hank Revercomb,  Dave Tobin, Lori Borg, Dan DeSlover, Thomas August*, Tim Hultberg*, Tony Reale+ Cooperative Institute for Meteorological Satellite Studies (CIMSS), University of Wisconsin-Madison, * EUMETSAT, +NOAA </vt:lpstr>
      <vt:lpstr>Wintertime Cloud Cover on Arctic Sea Ice Variability, Aaron Letterly, UW-Madison CIMSS</vt:lpstr>
      <vt:lpstr>A near real time regional satellite data assimilation system for high impact weather research and application Jinlong Li@, Jun Li@, Pei Wang@, HyoJin Han@, Tim Schmit&amp;, Mitch Goldberg#, and Steven Goodman* @CIMSS, &amp;SaTellite Applications and Research (STAR), #JPSS Program Office, *GOES-R Program Office </vt:lpstr>
      <vt:lpstr>Assimilation of thermodynamic information in cloudy regions from advanced IR sounder for tropical cyclone forecasts Jun Li@, Mitch Goldberg#, Pei Wang@, Hyo-Jin Han@, Tim Schmit&amp;, Agnes Lim@, Zhenglong Li@, and Jinlong Li@   @CIMSS, &amp;SaTellite Applications and Research (STAR), # JPSS Program Office  </vt:lpstr>
      <vt:lpstr>Applications of future GEO advanced IR sounder for high impact weather forecasting – demonstration with regional OSSE Zhenglong Li@, Jun Li@, Feng Zhu@*, Pei Wang@*, Agnes Lim@, Tim Schmit&amp;, Robert Atlas#, Ross Hoffman# @CIMSS/SSEC, University of Wisconsin-Madison, * AOS, University of Wisconsin-Madison, &amp;Center for Satellite Applications and Research, NESDIS, NOAA, Madison, %AOML, OAR/NOAA </vt:lpstr>
      <vt:lpstr>Impact Analysis of LEO Hyperspectral Sensor IFOV size on the next generation NWP model forecast performance </vt:lpstr>
      <vt:lpstr>The use of Blogs, Twitter and YouTube for outreach at CIMSS Scott S. Lindstrom and A. Scott Bachmeier</vt:lpstr>
      <vt:lpstr>Recalibrating HIRS Sensors to Produce 30 years of Radiance Measurements Useful for Cloud and Moisture Trend Analysis W. P. Menzel, E. Borbas , R. Frey, C. Cao, R. Chen, N. Bearson, and B. Baum </vt:lpstr>
      <vt:lpstr>GOES-R Education Proving Ground Margaret Mooney, CIMSS/Univ. of Wisconsin, Madison, WI; and T. J. Schmit and S. Ackerman </vt:lpstr>
      <vt:lpstr>Temporal changes in drought indices used to provide early warning of drought development over sub-seasonal time scales  Jason Otkin (UW/CIMSS), Martha Anderson, Chris Hain, and Mark Svoboda</vt:lpstr>
      <vt:lpstr>CSPP: Direct Broadcast Software for Operational Environmental Forecasters  Kathleen I. Strabala, CIMSS/SSEC/Univ. of Wisconsin, Madison, WI; and L. E. Gumley, H. L. Huang, D. Hoese, S. Mindock, G. Martin, R. Garcia, J. Gerth, E. Weisz, W. L. Smith Jr., N. Smith and Brad Pierce  </vt:lpstr>
      <vt:lpstr>Routine Validation of the GOES-R Multi-Satellite Processing System Framework  William Straka III1, S. Sampson3, R. Kuehn1, G. Quinn1, E. Schiffer1, R. Garcia1, G. Martin1, R. Holz1, T. Yu3, A. Li3, R. Rollins3, W. Wolf2 and J. Daniels2  1CIMSS/SSEC, University of Wisconsin-Madison,  2NOAA/NESDIS/STAR, Camp Springs, MD 20746 USA,  3IMSG, Kensington, MD 20895, USA</vt:lpstr>
      <vt:lpstr>Advances and innovation in Aviation Forecasting: Using Next Generation  Satellite Data at the Air Traffic Control Systems Command Center Amanda M. Terborg, CIMSS/Univ. of Wisconsin, Kansas City, MO; and M. T. Eckert and B. A. Smith</vt:lpstr>
      <vt:lpstr>Suomi-NPP Cross-track Infrared Sounder (CrIS): Radiometric Calibration and Validation, David C. Tobin, H. Revercomb, R. Knuteson, J. Taylor, L. Borg, D. H. DeSlover, G. Martin, A. Merrelli, and T. Greenwald,  CIMSS/SSEC/UW-Madison</vt:lpstr>
      <vt:lpstr>Nighttime Cloud Microphysical Products with the VIIRS DNB Andi Walther (CIMSS), Steven Miller (CIRA), Andrew Heidinger (NOAA)</vt:lpstr>
      <vt:lpstr>Improving assimilation of advanced IR sounder radiances in NWP with cloud detection from collocated imager cloud mask Pei Wang@#, Jun Li@, Jinlong Li@, Zhenglong Li@, Tim Schmit&amp;, Hyo-Jin Han@, @CIMSS, &amp;SaTellite Applications and Research (STAR), # AOS, UW-Madison</vt:lpstr>
      <vt:lpstr>Historical GOES AMV Reprocessing Steve Wanzong1, David Santek1, Christopher Velden1, Jaime Daniels2, Dave Stettner1, Wayne Bresky3, and Andrew Bailey3 1 University of Wisconsin – Madison/SSEC/CIMSS 2 NOAA/NESIS/STAR 3 IMSG</vt:lpstr>
      <vt:lpstr>CIRA</vt:lpstr>
      <vt:lpstr>Use of JPSS ATMS-MIRS Retrievals to Improve  Tropical Cyclone Intensity Forecasting Galina Chirokova¹, Mark DeMaria², Robert DeMaria¹, Jack Dostalek¹, and Jack Beven² ¹CIRA/CSU, Fort Collins, CO    ²NOAA/NWS/NCEP/National Hurricane Center, Miami, FL</vt:lpstr>
      <vt:lpstr>Machine Learning Algorithms for Tropical Cyclone Center Fixing and Eye Detection,  Robert DeMaria1, Galina Chirokova1, John Knaff2, and John Dostalek1 (1) CIRA, Colorado State University, Fort Collins, CO     (2) NOAA/NESDIS/StAR, Fort Collins, CO</vt:lpstr>
      <vt:lpstr>"An Automated Mobile Phone Photo Relay and Display Concept Applicable to Operational Severe Weather Monitoring”  Scott Longmore1, Steve Miller1, Dan Bikos1, Dan Lindsey2,Ed Szoke1, Debra Molenar2, Don Hillger2, Renate Brummer1, John Knaff2</vt:lpstr>
      <vt:lpstr>Improvements in Satellite-Derived Short Term Insolation Forecasting: Statistical Comparisons, Challenges for Advection-Based Forecasts, and New Techniques</vt:lpstr>
      <vt:lpstr>Using Total Lightning Data to Improve Real-Time Tropical Cyclone Intensity and Genesis Forecasts Andrea Schumacher and Robert DeMaria, CIRA/Colorado State Univ., Fort Collins, CO Mark DeMaria, NOAA/NWS/NHC, Miami, FL</vt:lpstr>
      <vt:lpstr>Evaluating Subjective Uncertainty Information in National Hurricane Center Tropical Cyclone Discussions Andrea Schumacher, Olivia Vila and Vanessa Vincente CIRA/Colorado State Univ., Fort Collins, CO</vt:lpstr>
      <vt:lpstr>CIRA Proving Ground Activities in Preparation for the GOES-R Era  Ed Szoke1,2, Dan Bikos1, Renate Brummer1, Steve Miller1, Deb Molenar3, Bernie Connell1 and Mark DeMaria3   1Cooperative Institute for Research in the Atmosphere (CIRA) 2NOAA/Earth System Research Laboratory (ESRL)/Global Systems Division (GSD) 3NOAA/National Environmental Satellite, Data, and Information Services, Center for Satellite Applications and Research (NESDIS/STAR)   </vt:lpstr>
      <vt:lpstr>Development and Impact Study of Community Satellite Data Thinning and Representation Optimization Tool</vt:lpstr>
      <vt:lpstr>CREST</vt:lpstr>
      <vt:lpstr>Toolbox for Evaluating Ensembles Using an Information Gain Measure Hannah Aizenman, Michael Grossberg, Irina Gladkova, Nir Krakauer, CREST/City College of New York </vt:lpstr>
      <vt:lpstr>PowerPoint Presentation</vt:lpstr>
      <vt:lpstr>Dual Doppler Lidar Wind Profiling in the Lidar Uncertainty Measurement Experiment (LUMEX)</vt:lpstr>
      <vt:lpstr>Determination of the Temporal and Spatial Variability of the Planetary Boundary Layer Height in Maryland from 915-MHz Radar Wind Profiler Measurements Farrah Daham1, Scott Rabenhorst2, Belay Demoz1,2, Ruben Delgado2 1UMBC, 2JCET</vt:lpstr>
      <vt:lpstr>Climate Change Detection in the Intra-Americas Region and Local Implications to Sensitive Eco-systems</vt:lpstr>
      <vt:lpstr>Poster-809/Effects of Aerosol PSD Data Assimilation on Precipitation Prediction in Western Puerto Rico using a Cloud-Resolving Atmospheric Model Nathan Hosannah, H. Parsiani, J. E. González, D. Comarazamy, and R. A. Armstrong</vt:lpstr>
      <vt:lpstr>Investigating the Los Angeles Urban Heat Island Using Satellites and Ground Data Freddy Hsu1, Tania Torres1, Pantiwa Jarujareet1,Steve LaDochy1, Pedro Ramirez1, Hengchun Ye1, Pedro Sequera2 , William Patzert3 1Department of Geosciences &amp; Environment, California State University, Los Angeles, California 2Department of Mechanical Engineering, The City College of New York, CUNY, New York, New York 3Jet Propulsion Laboratory, NASA, Pasadena CA</vt:lpstr>
      <vt:lpstr>Impact of Environmental Factors in Variation of Temperature in Respect to Urban Heat Island, Manhattan, New York, Weather and Corresponding Surface Temperature  Maryam Karimi, Dr. Brian Vant-Hull, Dr. Rouzbeh Nazari,  Dr. Reza Khanbilvardi , and Awalou Sossa The Graduate Center, CUNY, NOAA Crest Institute, The City College of New York, and Rowan University  </vt:lpstr>
      <vt:lpstr>Observing river ice through thin clouds (Susquehanna, MODIS-AQUA)  S. Kraatz, R. Khanbilvardi and N. Devineni   NOAA-CREST at the City College of New York (CCNY)</vt:lpstr>
      <vt:lpstr>An Empirical Model of High Spatial and Temporal Resolution for Radar Rainfall Nowcasting Nazario D. Ramirez-Beltran, Luz Torres Molina, Joan M. Castro, Sandra Cruz-Pol, José G. Colom-Ustáriz and Nathan Hosannah University of Puerto Rico, P.O. Box 9030, Mayagüez, PR 00681, U.S.A, nazario.ramirez@upr.edu </vt:lpstr>
      <vt:lpstr>Using Doppler Wind Lidar to Assess Meteorological Controls on Offshore Wind Power Generation Alexandra St. Pé, Farrah Daham, Daniel Wesloh, Graham Antoszewski, Navid Goudarzi, Scott Rabenhorst, Ruben Delgado [1]University of Maryland, Baltimore County [2] University of Maryland, College Park [3] Join Center of Earth Systems Technology   </vt:lpstr>
      <vt:lpstr>Tropospheric Ozone Enhancement in the Front Range Using the  GSFC TROPOZ DIAL During DISCOVER AQ 2014 J. T. Sullivan (jsull1@umbc.edu)1,3, T. J. McGee 2, R. M. Hoff 1,3, L. Twigg4, and G. Sumnicht4   1. Department of Atmospheric Physics, University of Maryland Baltimore County (UMBC), Baltimore, MD.  2. Code 614.0, NASA GSFC, MD.  3. Joint Center for Earth Systems Technology (JCET), MD 4. Science Systems and Applications Inc, MD</vt:lpstr>
      <vt:lpstr>A Simple Statistical Model to Predict  Urban Temperature Anomalies Brian Vant-Hull, Maryam Karimi, Awalou Sossa,  Rouzbey Nazari, Estatio Guiterrez, Reza Khanbilvardi </vt:lpstr>
      <vt:lpstr>Comparison of RAP Forecast Wind Data with Lidar Measurements in the  Maryland Wind Energy Area Daniel Wesloh1, Scott Rabenhorst1, Ruben Delgado2 1 Department of Physics, University of Maryland Baltimore County, 1000 Hilltop Circle, Baltimore, MD 21250 2 Joint Center for Earth Systems Technology, University of Maryland Baltimore County, 1000 Hilltop Circle, Baltimore, MD 21250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rferraro</dc:creator>
  <cp:lastModifiedBy>Lori</cp:lastModifiedBy>
  <cp:revision>70</cp:revision>
  <dcterms:created xsi:type="dcterms:W3CDTF">2014-01-12T21:40:56Z</dcterms:created>
  <dcterms:modified xsi:type="dcterms:W3CDTF">2015-01-22T21:31:16Z</dcterms:modified>
</cp:coreProperties>
</file>