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media/image75.JPG" ContentType="image/gif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67" r:id="rId3"/>
    <p:sldMasterId id="2147483674" r:id="rId4"/>
    <p:sldMasterId id="2147483698" r:id="rId5"/>
  </p:sldMasterIdLst>
  <p:notesMasterIdLst>
    <p:notesMasterId r:id="rId57"/>
  </p:notesMasterIdLst>
  <p:handoutMasterIdLst>
    <p:handoutMasterId r:id="rId58"/>
  </p:handoutMasterIdLst>
  <p:sldIdLst>
    <p:sldId id="258" r:id="rId6"/>
    <p:sldId id="302" r:id="rId7"/>
    <p:sldId id="314" r:id="rId8"/>
    <p:sldId id="265" r:id="rId9"/>
    <p:sldId id="324" r:id="rId10"/>
    <p:sldId id="259" r:id="rId11"/>
    <p:sldId id="260" r:id="rId12"/>
    <p:sldId id="261" r:id="rId13"/>
    <p:sldId id="262" r:id="rId14"/>
    <p:sldId id="263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9" r:id="rId24"/>
    <p:sldId id="274" r:id="rId25"/>
    <p:sldId id="275" r:id="rId26"/>
    <p:sldId id="276" r:id="rId27"/>
    <p:sldId id="315" r:id="rId28"/>
    <p:sldId id="304" r:id="rId29"/>
    <p:sldId id="305" r:id="rId30"/>
    <p:sldId id="316" r:id="rId31"/>
    <p:sldId id="317" r:id="rId32"/>
    <p:sldId id="297" r:id="rId33"/>
    <p:sldId id="298" r:id="rId34"/>
    <p:sldId id="299" r:id="rId35"/>
    <p:sldId id="320" r:id="rId36"/>
    <p:sldId id="277" r:id="rId37"/>
    <p:sldId id="321" r:id="rId38"/>
    <p:sldId id="322" r:id="rId39"/>
    <p:sldId id="323" r:id="rId40"/>
    <p:sldId id="280" r:id="rId41"/>
    <p:sldId id="312" r:id="rId42"/>
    <p:sldId id="281" r:id="rId43"/>
    <p:sldId id="282" r:id="rId44"/>
    <p:sldId id="283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6" r:id="rId53"/>
    <p:sldId id="295" r:id="rId54"/>
    <p:sldId id="318" r:id="rId55"/>
    <p:sldId id="313" r:id="rId56"/>
  </p:sldIdLst>
  <p:sldSz cx="9144000" cy="6858000" type="screen4x3"/>
  <p:notesSz cx="6858000" cy="9144000"/>
  <p:defaultTextStyle>
    <a:defPPr>
      <a:defRPr lang="en-US"/>
    </a:defPPr>
    <a:lvl1pPr marL="0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26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53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78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06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31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959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785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611" algn="l" defTabSz="9136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385D8A"/>
    <a:srgbClr val="1E1C11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5" autoAdjust="0"/>
    <p:restoredTop sz="81594" autoAdjust="0"/>
  </p:normalViewPr>
  <p:slideViewPr>
    <p:cSldViewPr>
      <p:cViewPr varScale="1">
        <p:scale>
          <a:sx n="127" d="100"/>
          <a:sy n="127" d="100"/>
        </p:scale>
        <p:origin x="-752" y="-104"/>
      </p:cViewPr>
      <p:guideLst>
        <p:guide orient="horz" pos="24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tableStyles" Target="tableStyles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C4EE2-5257-A041-A9C4-05D11B5EDBA2}" type="datetimeFigureOut">
              <a:rPr lang="en-US" smtClean="0"/>
              <a:t>3/9/15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24D7A-3732-AB49-9E33-44D24206A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955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D03FC-4B97-4C2A-9344-4966C8849585}" type="datetimeFigureOut">
              <a:rPr lang="en-US" smtClean="0"/>
              <a:t>3/9/15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CD1D6-30B8-4037-A7CF-A10C129E0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213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26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53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78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06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31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59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85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11" algn="l" defTabSz="9136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11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209D-045C-954B-84AF-9D35F22EF9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19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209D-045C-954B-84AF-9D35F22EF9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15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209D-045C-954B-84AF-9D35F22EF9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76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89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209D-045C-954B-84AF-9D35F22EF9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15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36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02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209D-045C-954B-84AF-9D35F22EF9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19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209D-045C-954B-84AF-9D35F22EF9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19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209D-045C-954B-84AF-9D35F22EF9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19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99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209D-045C-954B-84AF-9D35F22EF9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15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209D-045C-954B-84AF-9D35F22EF9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12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209D-045C-954B-84AF-9D35F22EF9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15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SNPP – the first satellite in the JPSS program is now NOAA’s primary weather low earth orbit satellite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44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30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AHI resolution at a viewing angle</a:t>
            </a:r>
            <a:r>
              <a:rPr lang="en-US" baseline="0" dirty="0" smtClean="0"/>
              <a:t> of 65+ degrees is actually better than MTSAT or GOES at nadir.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ea typeface="宋体"/>
              </a:rPr>
              <a:pPr>
                <a:defRPr/>
              </a:pPr>
              <a:t>29</a:t>
            </a:fld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271755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30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209D-045C-954B-84AF-9D35F22EF9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74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307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30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209D-045C-954B-84AF-9D35F22EF9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445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209D-045C-954B-84AF-9D35F22EF96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445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Severe weather is common in the U.S.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ea typeface="宋体"/>
              </a:rPr>
              <a:pPr>
                <a:defRPr/>
              </a:pPr>
              <a:t>36</a:t>
            </a:fld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686824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ea typeface="宋体"/>
              </a:rPr>
              <a:pPr>
                <a:defRPr/>
              </a:pPr>
              <a:t>37</a:t>
            </a:fld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723556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ea typeface="宋体"/>
              </a:rPr>
              <a:pPr>
                <a:defRPr/>
              </a:pPr>
              <a:t>38</a:t>
            </a:fld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28132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ea typeface="宋体"/>
              </a:rPr>
              <a:pPr>
                <a:defRPr/>
              </a:pPr>
              <a:t>39</a:t>
            </a:fld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820958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ea typeface="宋体"/>
              </a:rPr>
              <a:pPr>
                <a:defRPr/>
              </a:pPr>
              <a:t>40</a:t>
            </a:fld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553231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ea typeface="宋体"/>
              </a:rPr>
              <a:pPr>
                <a:defRPr/>
              </a:pPr>
              <a:t>41</a:t>
            </a:fld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291242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ea typeface="宋体"/>
              </a:rPr>
              <a:pPr>
                <a:defRPr/>
              </a:pPr>
              <a:t>42</a:t>
            </a:fld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291242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ea typeface="宋体"/>
              </a:rPr>
              <a:pPr>
                <a:defRPr/>
              </a:pPr>
              <a:t>43</a:t>
            </a:fld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653327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ea typeface="宋体"/>
              </a:rPr>
              <a:pPr>
                <a:defRPr/>
              </a:pPr>
              <a:t>44</a:t>
            </a:fld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07989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209D-045C-954B-84AF-9D35F22EF9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445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ea typeface="宋体"/>
              </a:rPr>
              <a:pPr>
                <a:defRPr/>
              </a:pPr>
              <a:t>45</a:t>
            </a:fld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983183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9000 storms (860 severe) for 2014 validation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80% threshold for skill/lead-time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plot (CSI:  32% model, 44% NWS)—CSI was 27% with median LT of 37 min @ 40% threshold.</a:t>
            </a:r>
            <a:endParaRPr lang="en-US" sz="120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May, June and July (1 August day)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ea typeface="宋体"/>
              </a:rPr>
              <a:pPr>
                <a:defRPr/>
              </a:pPr>
              <a:t>46</a:t>
            </a:fld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307044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9000 storms (860 severe) for 2014 validation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80% threshold for skill/lead-time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plot (CSI:  32% model, 44% NWS)—CSI was 27% with median LT of 37 min @ 40% threshold.</a:t>
            </a:r>
            <a:endParaRPr lang="en-US" sz="120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May, June and July (1 August day)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ea typeface="宋体"/>
              </a:rPr>
              <a:pPr>
                <a:defRPr/>
              </a:pPr>
              <a:t>47</a:t>
            </a:fld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307044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ea typeface="宋体"/>
              </a:rPr>
              <a:pPr>
                <a:defRPr/>
              </a:pPr>
              <a:t>48</a:t>
            </a:fld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011673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209D-045C-954B-84AF-9D35F22EF96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74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07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B209D-045C-954B-84AF-9D35F22EF9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44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F2ADB-6F1A-7A42-9103-A6EC504DA06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F2ADB-6F1A-7A42-9103-A6EC504DA06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09AB98-813B-F741-ADEF-BCC6C590D4DD}" type="slidenum">
              <a:rPr lang="en-US"/>
              <a:pPr/>
              <a:t>8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F2ADB-6F1A-7A42-9103-A6EC504DA06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-566"/>
            <a:ext cx="9151557" cy="68580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51556" cy="6858000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/>
            <a:endParaRPr lang="en-US"/>
          </a:p>
        </p:txBody>
      </p:sp>
      <p:pic>
        <p:nvPicPr>
          <p:cNvPr id="1026" name="Picture 2" descr="T:\NOAA Science Days\5_Disasters&amp;Resilience_June 2014\Advertising &amp; Invitations\pptTemplate\assets\main-0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245" cy="6857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4800600" cy="3810000"/>
          </a:xfrm>
        </p:spPr>
        <p:txBody>
          <a:bodyPr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3962400"/>
            <a:ext cx="4267200" cy="2743200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6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8E14B9C1-4989-AD4D-BBA8-1FFE1DC3FBC8}" type="datetime1">
              <a:rPr lang="en-US" smtClean="0"/>
              <a:t>3/9/15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2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80A8A38B-D330-4242-A862-72EF8D772770}" type="datetime1">
              <a:rPr lang="en-US" smtClean="0"/>
              <a:t>3/9/15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25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38" algn="ctr">
              <a:defRPr sz="4000" b="1" cap="none" spc="0" baseline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be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198205"/>
            <a:ext cx="7772400" cy="461592"/>
          </a:xfrm>
        </p:spPr>
        <p:txBody>
          <a:bodyPr lIns="100503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rgbClr val="F2C31A"/>
                </a:solidFill>
              </a:defRPr>
            </a:lvl1pPr>
            <a:lvl2pPr marL="456826" indent="0" algn="ctr">
              <a:buNone/>
            </a:lvl2pPr>
            <a:lvl3pPr marL="913653" indent="0" algn="ctr">
              <a:buNone/>
            </a:lvl3pPr>
            <a:lvl4pPr marL="1370478" indent="0" algn="ctr">
              <a:buNone/>
            </a:lvl4pPr>
            <a:lvl5pPr marL="1827306" indent="0" algn="ctr">
              <a:buNone/>
            </a:lvl5pPr>
            <a:lvl6pPr marL="2284131" indent="0" algn="ctr">
              <a:buNone/>
            </a:lvl6pPr>
            <a:lvl7pPr marL="2740959" indent="0" algn="ctr">
              <a:buNone/>
            </a:lvl7pPr>
            <a:lvl8pPr marL="3197785" indent="0" algn="ctr">
              <a:buNone/>
            </a:lvl8pPr>
            <a:lvl9pPr marL="3654611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349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691F-9CED-4134-BEF2-4424A0C8B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36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/>
          <a:lstStyle>
            <a:lvl1pPr algn="ctr">
              <a:buNone/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66800"/>
            <a:ext cx="2514600" cy="5257800"/>
          </a:xfrm>
        </p:spPr>
        <p:txBody>
          <a:bodyPr/>
          <a:lstStyle>
            <a:lvl1pPr marL="54819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00400" y="1066800"/>
            <a:ext cx="5486400" cy="5257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DF725-5DD2-4AC8-9302-F060CA84D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09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D687F-9EC4-4A2C-9D79-45716973B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774E-393D-4152-86DA-5285DCA31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0F4E-004E-4CE8-AABD-59BBC7FD6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56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38" algn="ctr">
              <a:defRPr sz="4000" b="1" cap="none" spc="0" baseline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be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198205"/>
            <a:ext cx="7772400" cy="461592"/>
          </a:xfrm>
        </p:spPr>
        <p:txBody>
          <a:bodyPr lIns="100503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rgbClr val="F2C31A"/>
                </a:solidFill>
              </a:defRPr>
            </a:lvl1pPr>
            <a:lvl2pPr marL="456826" indent="0" algn="ctr">
              <a:buNone/>
            </a:lvl2pPr>
            <a:lvl3pPr marL="913653" indent="0" algn="ctr">
              <a:buNone/>
            </a:lvl3pPr>
            <a:lvl4pPr marL="1370478" indent="0" algn="ctr">
              <a:buNone/>
            </a:lvl4pPr>
            <a:lvl5pPr marL="1827306" indent="0" algn="ctr">
              <a:buNone/>
            </a:lvl5pPr>
            <a:lvl6pPr marL="2284131" indent="0" algn="ctr">
              <a:buNone/>
            </a:lvl6pPr>
            <a:lvl7pPr marL="2740959" indent="0" algn="ctr">
              <a:buNone/>
            </a:lvl7pPr>
            <a:lvl8pPr marL="3197785" indent="0" algn="ctr">
              <a:buNone/>
            </a:lvl8pPr>
            <a:lvl9pPr marL="3654611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349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691F-9CED-4134-BEF2-4424A0C8B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3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8B62150D-57F2-104F-A581-64E2290341F5}" type="datetime1">
              <a:rPr lang="en-US" smtClean="0"/>
              <a:t>3/9/15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/>
          <a:lstStyle>
            <a:lvl1pPr algn="ctr">
              <a:buNone/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66800"/>
            <a:ext cx="2514600" cy="5257800"/>
          </a:xfrm>
        </p:spPr>
        <p:txBody>
          <a:bodyPr/>
          <a:lstStyle>
            <a:lvl1pPr marL="54819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00400" y="1066800"/>
            <a:ext cx="5486400" cy="5257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DF725-5DD2-4AC8-9302-F060CA84D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09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D687F-9EC4-4A2C-9D79-45716973B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774E-393D-4152-86DA-5285DCA31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5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0F4E-004E-4CE8-AABD-59BBC7FD6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56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CA-44EC-DD48-87E2-B1DB768EC9A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NOAA Central Library Brown Bag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4827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4C403-F125-8140-A38F-829AC80E860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NOAA Central Library Brown Bag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700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E750A-06D7-5B47-B5E8-7E5F690EC6E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NOAA Central Library Brown Bag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590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4BC6-AA0A-664F-84A2-3C509564745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NOAA Central Library Brown Bag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508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CE9A5-3069-774C-BEA1-9BBEC2373D0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NOAA Central Library Brown Bag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92158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6AADA-B949-B544-8D27-2868CF0C41C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NOAA Central Library Brown Bag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1258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1536987E-B552-1D48-BE33-C41757B1B6E4}" type="datetime1">
              <a:rPr lang="en-US" smtClean="0"/>
              <a:t>3/9/15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48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C41A-FEE9-9043-82D1-91680228DDB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NOAA Central Library Brown Bag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505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6DC75-18FF-114A-B880-5FDD3807FE0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NOAA Central Library Brown Bag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8931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26" indent="0">
              <a:buNone/>
              <a:defRPr sz="2800"/>
            </a:lvl2pPr>
            <a:lvl3pPr marL="913653" indent="0">
              <a:buNone/>
              <a:defRPr sz="2400"/>
            </a:lvl3pPr>
            <a:lvl4pPr marL="1370478" indent="0">
              <a:buNone/>
              <a:defRPr sz="2000"/>
            </a:lvl4pPr>
            <a:lvl5pPr marL="1827306" indent="0">
              <a:buNone/>
              <a:defRPr sz="2000"/>
            </a:lvl5pPr>
            <a:lvl6pPr marL="2284131" indent="0">
              <a:buNone/>
              <a:defRPr sz="2000"/>
            </a:lvl6pPr>
            <a:lvl7pPr marL="2740959" indent="0">
              <a:buNone/>
              <a:defRPr sz="2000"/>
            </a:lvl7pPr>
            <a:lvl8pPr marL="3197785" indent="0">
              <a:buNone/>
              <a:defRPr sz="2000"/>
            </a:lvl8pPr>
            <a:lvl9pPr marL="365461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ABDD-0EE7-BB49-AD90-68C68BF6AB5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NOAA Central Library Brown Bag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664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1418-C633-4541-B284-3029EC40485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NOAA Central Library Brown Bag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637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B3BDE-F8BE-2542-8653-DFA1D926E58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NOAA Central Library Brown Bag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7608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44" algn="ctr">
              <a:defRPr sz="4000" b="1" cap="none" spc="0" baseline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be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198168"/>
            <a:ext cx="7772400" cy="461665"/>
          </a:xfrm>
        </p:spPr>
        <p:txBody>
          <a:bodyPr lIns="10058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rgbClr val="F2C31A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349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691F-9CED-4134-BEF2-4424A0C8B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36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/>
          <a:lstStyle>
            <a:lvl1pPr algn="ctr">
              <a:buNone/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66800"/>
            <a:ext cx="2514600" cy="52578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00400" y="1066800"/>
            <a:ext cx="5486400" cy="5257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DF725-5DD2-4AC8-9302-F060CA84D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09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D687F-9EC4-4A2C-9D79-45716973B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774E-393D-4152-86DA-5285DCA31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CC44633D-46A2-9546-A3F4-66DA6058E61D}" type="datetime1">
              <a:rPr lang="en-US" smtClean="0"/>
              <a:t>3/9/15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18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0F4E-004E-4CE8-AABD-59BBC7FD6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56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541A210C-9EDB-AA42-91BC-35888E1A2A6D}" type="datetime1">
              <a:rPr lang="en-US" smtClean="0"/>
              <a:t>3/9/15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3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E432B0F3-6416-2847-8176-69AAD2601607}" type="datetime1">
              <a:rPr lang="en-US" smtClean="0"/>
              <a:t>3/9/15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5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40EFA6D0-78C4-6C44-903F-D5B1AB10B2A2}" type="datetime1">
              <a:rPr lang="en-US" smtClean="0"/>
              <a:t>3/9/15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2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03E90877-D0AC-EE4B-96A7-233B0AFC01D9}" type="datetime1">
              <a:rPr lang="en-US" smtClean="0"/>
              <a:t>3/9/15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6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26" indent="0">
              <a:buNone/>
              <a:defRPr sz="2800"/>
            </a:lvl2pPr>
            <a:lvl3pPr marL="913653" indent="0">
              <a:buNone/>
              <a:defRPr sz="2400"/>
            </a:lvl3pPr>
            <a:lvl4pPr marL="1370478" indent="0">
              <a:buNone/>
              <a:defRPr sz="2000"/>
            </a:lvl4pPr>
            <a:lvl5pPr marL="1827306" indent="0">
              <a:buNone/>
              <a:defRPr sz="2000"/>
            </a:lvl5pPr>
            <a:lvl6pPr marL="2284131" indent="0">
              <a:buNone/>
              <a:defRPr sz="2000"/>
            </a:lvl6pPr>
            <a:lvl7pPr marL="2740959" indent="0">
              <a:buNone/>
              <a:defRPr sz="2000"/>
            </a:lvl7pPr>
            <a:lvl8pPr marL="3197785" indent="0">
              <a:buNone/>
              <a:defRPr sz="2000"/>
            </a:lvl8pPr>
            <a:lvl9pPr marL="365461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fld id="{B16ABC32-5897-6C4F-BFFE-E11BCFC2F090}" type="datetime1">
              <a:rPr lang="en-US" smtClean="0"/>
              <a:t>3/9/15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theme" Target="../theme/theme5.xml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51557" cy="68580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51556" cy="6858000"/>
          </a:xfrm>
          <a:prstGeom prst="rect">
            <a:avLst/>
          </a:prstGeom>
          <a:gradFill flip="none" rotWithShape="1">
            <a:gsLst>
              <a:gs pos="42000">
                <a:schemeClr val="tx2">
                  <a:lumMod val="50000"/>
                </a:schemeClr>
              </a:gs>
              <a:gs pos="73000">
                <a:schemeClr val="tx2">
                  <a:lumMod val="75000"/>
                  <a:alpha val="82000"/>
                </a:schemeClr>
              </a:gs>
              <a:gs pos="100000">
                <a:schemeClr val="tx2">
                  <a:lumMod val="20000"/>
                  <a:lumOff val="80000"/>
                  <a:alpha val="8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0"/>
            <a:ext cx="9151557" cy="1371600"/>
          </a:xfrm>
          <a:prstGeom prst="rect">
            <a:avLst/>
          </a:prstGeom>
        </p:spPr>
        <p:txBody>
          <a:bodyPr vert="horz" lIns="91365" tIns="45684" rIns="91365" bIns="4568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24000"/>
            <a:ext cx="8229600" cy="4953000"/>
          </a:xfrm>
          <a:prstGeom prst="rect">
            <a:avLst/>
          </a:prstGeom>
        </p:spPr>
        <p:txBody>
          <a:bodyPr vert="horz" lIns="91365" tIns="45684" rIns="91365" bIns="4568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8"/>
            <a:ext cx="6553200" cy="365125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NOAA Central Library Brown Bag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4732" y="6492878"/>
            <a:ext cx="2133600" cy="365125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2908C82-07A9-4257-B486-514AC1A5E3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3653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3653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343" indent="-285516" algn="l" defTabSz="913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066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598892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5720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2545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72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98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24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6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3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6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1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9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5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11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F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 flipV="1">
            <a:off x="0" y="-16934"/>
            <a:ext cx="9144000" cy="6484789"/>
          </a:xfrm>
          <a:prstGeom prst="rect">
            <a:avLst/>
          </a:prstGeom>
          <a:gradFill flip="none" rotWithShape="1">
            <a:gsLst>
              <a:gs pos="0">
                <a:srgbClr val="01021E">
                  <a:alpha val="85000"/>
                </a:srgbClr>
              </a:gs>
              <a:gs pos="50000">
                <a:schemeClr val="tx2">
                  <a:lumMod val="50000"/>
                  <a:alpha val="50000"/>
                </a:schemeClr>
              </a:gs>
              <a:gs pos="100000">
                <a:schemeClr val="tx2">
                  <a:lumMod val="75000"/>
                  <a:alpha val="7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white"/>
              </a:solidFill>
              <a:latin typeface="Corbe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white"/>
              </a:solidFill>
              <a:latin typeface="Corbe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  <a:prstGeom prst="rect">
            <a:avLst/>
          </a:prstGeom>
        </p:spPr>
        <p:txBody>
          <a:bodyPr vert="horz" wrap="square" lIns="91365" tIns="45684" rIns="91365" bIns="45684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8262" y="1066800"/>
            <a:ext cx="822853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5" tIns="45684" rIns="91365" bIns="4568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553200"/>
            <a:ext cx="457200" cy="228600"/>
          </a:xfrm>
          <a:prstGeom prst="rect">
            <a:avLst/>
          </a:prstGeom>
        </p:spPr>
        <p:txBody>
          <a:bodyPr vert="horz" wrap="square" lIns="91365" tIns="45684" rIns="91365" bIns="45684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1CE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fld id="{49C620E3-86D2-421C-B672-9D0292A848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438400" y="6528817"/>
            <a:ext cx="2667000" cy="3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4" rIns="91365" bIns="4568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University of Wisconsin - Madison</a:t>
            </a:r>
          </a:p>
        </p:txBody>
      </p:sp>
      <p:pic>
        <p:nvPicPr>
          <p:cNvPr id="9" name="Picture 8" descr="CIMSS_logo_web_multicolor_glow_PNG_138x100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6492830"/>
            <a:ext cx="457200" cy="331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2400" y="6477000"/>
            <a:ext cx="378550" cy="381000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>
            <a:off x="533400" y="6528817"/>
            <a:ext cx="1447800" cy="3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4" rIns="91365" bIns="4568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National Oceanic &amp; Atmospheric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Administration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800600" y="6528816"/>
            <a:ext cx="762000" cy="290556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5562600" y="6528817"/>
            <a:ext cx="2667000" cy="3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4" rIns="91365" bIns="4568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Research in the Atmosphere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Colorado State University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Arial" pitchFamily="4" charset="0"/>
          <a:ea typeface="MS PGothic" pitchFamily="3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5pPr>
      <a:lvl6pPr marL="456826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3653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0478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7306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0827" indent="-342621" algn="l" rtl="0" eaLnBrk="1" fontAlgn="base" hangingPunct="1">
        <a:spcBef>
          <a:spcPts val="700"/>
        </a:spcBef>
        <a:spcAft>
          <a:spcPct val="0"/>
        </a:spcAft>
        <a:buClr>
          <a:schemeClr val="accent3">
            <a:lumMod val="75000"/>
          </a:schemeClr>
        </a:buClr>
        <a:buSzPct val="95000"/>
        <a:buFont typeface="Wingdings" pitchFamily="2" charset="2"/>
        <a:buChar char=""/>
        <a:defRPr sz="3000" kern="1200"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MS PGothic" pitchFamily="34" charset="-128"/>
          <a:cs typeface="ＭＳ Ｐゴシック" pitchFamily="4" charset="-128"/>
        </a:defRPr>
      </a:lvl1pPr>
      <a:lvl2pPr marL="739171" indent="-285516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90000"/>
        <a:buFont typeface="Wingdings" pitchFamily="2" charset="2"/>
        <a:buChar char=""/>
        <a:defRPr sz="26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2pPr>
      <a:lvl3pPr marL="994550" indent="-228414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Font typeface="Wingdings 2" pitchFamily="18" charset="2"/>
        <a:buChar char=""/>
        <a:defRPr sz="24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3pPr>
      <a:lvl4pPr marL="1259446" indent="-228414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80000"/>
        <a:buFont typeface="Arial" pitchFamily="34" charset="0"/>
        <a:buChar char="•"/>
        <a:defRPr sz="22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4pPr>
      <a:lvl5pPr marL="1479928" indent="-209379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80000"/>
        <a:buFont typeface="Wingdings 2" pitchFamily="18" charset="2"/>
        <a:buChar char=""/>
        <a:defRPr sz="20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5pPr>
      <a:lvl6pPr marL="1708530" indent="-210141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398" indent="-18273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2265" indent="-18273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4131" indent="-18273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F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flipV="1">
            <a:off x="0" y="-16934"/>
            <a:ext cx="9144000" cy="6484789"/>
          </a:xfrm>
          <a:prstGeom prst="rect">
            <a:avLst/>
          </a:prstGeom>
          <a:gradFill flip="none" rotWithShape="1">
            <a:gsLst>
              <a:gs pos="0">
                <a:srgbClr val="01021E">
                  <a:alpha val="85000"/>
                </a:srgbClr>
              </a:gs>
              <a:gs pos="50000">
                <a:schemeClr val="tx2">
                  <a:lumMod val="50000"/>
                  <a:alpha val="50000"/>
                </a:schemeClr>
              </a:gs>
              <a:gs pos="100000">
                <a:schemeClr val="tx2">
                  <a:lumMod val="75000"/>
                  <a:alpha val="7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white"/>
              </a:solidFill>
              <a:latin typeface="Corbe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white"/>
              </a:solidFill>
              <a:latin typeface="Corbe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  <a:prstGeom prst="rect">
            <a:avLst/>
          </a:prstGeom>
        </p:spPr>
        <p:txBody>
          <a:bodyPr vert="horz" wrap="square" lIns="91365" tIns="45684" rIns="91365" bIns="45684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8262" y="1066800"/>
            <a:ext cx="822853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5" tIns="45684" rIns="91365" bIns="4568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553200"/>
            <a:ext cx="457200" cy="228600"/>
          </a:xfrm>
          <a:prstGeom prst="rect">
            <a:avLst/>
          </a:prstGeom>
        </p:spPr>
        <p:txBody>
          <a:bodyPr vert="horz" wrap="square" lIns="91365" tIns="45684" rIns="91365" bIns="45684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1CE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fld id="{49C620E3-86D2-421C-B672-9D0292A848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438400" y="6528817"/>
            <a:ext cx="2667000" cy="3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4" rIns="91365" bIns="4568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University of Wisconsin - Madison</a:t>
            </a:r>
          </a:p>
        </p:txBody>
      </p:sp>
      <p:pic>
        <p:nvPicPr>
          <p:cNvPr id="13" name="Picture 12" descr="CIMSS_logo_web_multicolor_glow_PNG_138x1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6492830"/>
            <a:ext cx="457200" cy="3313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6477000"/>
            <a:ext cx="378550" cy="3810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3400" y="6528817"/>
            <a:ext cx="1447800" cy="3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4" rIns="91365" bIns="4568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National Oceanic &amp; Atmospheric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Administration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0600" y="6528816"/>
            <a:ext cx="762000" cy="290556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562600" y="6528817"/>
            <a:ext cx="2667000" cy="3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4" rIns="91365" bIns="4568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Research in the Atmosphere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Colorado State University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Arial" pitchFamily="4" charset="0"/>
          <a:ea typeface="MS PGothic" pitchFamily="3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5pPr>
      <a:lvl6pPr marL="456826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3653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0478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7306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0827" indent="-342621" algn="l" rtl="0" eaLnBrk="1" fontAlgn="base" hangingPunct="1">
        <a:spcBef>
          <a:spcPts val="700"/>
        </a:spcBef>
        <a:spcAft>
          <a:spcPct val="0"/>
        </a:spcAft>
        <a:buClr>
          <a:schemeClr val="accent3">
            <a:lumMod val="75000"/>
          </a:schemeClr>
        </a:buClr>
        <a:buSzPct val="95000"/>
        <a:buFont typeface="Wingdings" pitchFamily="2" charset="2"/>
        <a:buChar char=""/>
        <a:defRPr sz="3000" kern="1200"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MS PGothic" pitchFamily="34" charset="-128"/>
          <a:cs typeface="ＭＳ Ｐゴシック" pitchFamily="4" charset="-128"/>
        </a:defRPr>
      </a:lvl1pPr>
      <a:lvl2pPr marL="739171" indent="-285516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90000"/>
        <a:buFont typeface="Wingdings" pitchFamily="2" charset="2"/>
        <a:buChar char=""/>
        <a:defRPr sz="26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2pPr>
      <a:lvl3pPr marL="994550" indent="-228414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Font typeface="Wingdings 2" pitchFamily="18" charset="2"/>
        <a:buChar char=""/>
        <a:defRPr sz="24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3pPr>
      <a:lvl4pPr marL="1259446" indent="-228414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80000"/>
        <a:buFont typeface="Arial" pitchFamily="34" charset="0"/>
        <a:buChar char="•"/>
        <a:defRPr sz="22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4pPr>
      <a:lvl5pPr marL="1479928" indent="-209379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80000"/>
        <a:buFont typeface="Wingdings 2" pitchFamily="18" charset="2"/>
        <a:buChar char=""/>
        <a:defRPr sz="20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5pPr>
      <a:lvl6pPr marL="1708530" indent="-210141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398" indent="-18273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2265" indent="-18273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4131" indent="-18273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65" tIns="45684" rIns="91365" bIns="4568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65" tIns="45684" rIns="91365" bIns="4568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365" tIns="45684" rIns="91365" bIns="456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26"/>
            <a:fld id="{C1E907F9-EACE-274A-9197-180AEC3DD38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826"/>
              <a:t>3/9/15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365" tIns="45684" rIns="91365" bIns="456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26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NOAA Central Library Brown Bag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365" tIns="45684" rIns="91365" bIns="456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26"/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82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81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dt="0"/>
  <p:txStyles>
    <p:titleStyle>
      <a:lvl1pPr algn="ctr" defTabSz="45682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21" indent="-342621" algn="l" defTabSz="45682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43" indent="-285516" algn="l" defTabSz="45682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66" indent="-228414" algn="l" defTabSz="45682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92" indent="-228414" algn="l" defTabSz="45682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20" indent="-228414" algn="l" defTabSz="45682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45" indent="-228414" algn="l" defTabSz="45682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72" indent="-228414" algn="l" defTabSz="45682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98" indent="-228414" algn="l" defTabSz="45682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24" indent="-228414" algn="l" defTabSz="45682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6" algn="l" defTabSz="4568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3" algn="l" defTabSz="4568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defTabSz="4568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6" algn="l" defTabSz="4568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1" algn="l" defTabSz="4568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9" algn="l" defTabSz="4568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5" algn="l" defTabSz="4568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11" algn="l" defTabSz="4568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F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 flipV="1">
            <a:off x="0" y="-16934"/>
            <a:ext cx="9144000" cy="6484789"/>
          </a:xfrm>
          <a:prstGeom prst="rect">
            <a:avLst/>
          </a:prstGeom>
          <a:gradFill flip="none" rotWithShape="1">
            <a:gsLst>
              <a:gs pos="0">
                <a:srgbClr val="01021E">
                  <a:alpha val="85000"/>
                </a:srgbClr>
              </a:gs>
              <a:gs pos="50000">
                <a:schemeClr val="tx2">
                  <a:lumMod val="50000"/>
                  <a:alpha val="50000"/>
                </a:schemeClr>
              </a:gs>
              <a:gs pos="100000">
                <a:schemeClr val="tx2">
                  <a:lumMod val="75000"/>
                  <a:alpha val="7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white"/>
              </a:solidFill>
              <a:latin typeface="Corbel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white"/>
              </a:solidFill>
              <a:latin typeface="Corbel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8262" y="1066800"/>
            <a:ext cx="822853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5532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1CE"/>
                </a:solidFill>
                <a:latin typeface="Arial Narrow"/>
                <a:cs typeface="Arial Narrow"/>
              </a:defRPr>
            </a:lvl1pPr>
          </a:lstStyle>
          <a:p>
            <a:pPr defTabSz="914400">
              <a:defRPr/>
            </a:pPr>
            <a:fld id="{49C620E3-86D2-421C-B672-9D0292A84894}" type="slidenum">
              <a:rPr lang="en-US" smtClean="0"/>
              <a:pPr defTabSz="914400"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438400" y="6528816"/>
            <a:ext cx="2667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University of Wisconsin - Madison</a:t>
            </a:r>
          </a:p>
        </p:txBody>
      </p:sp>
      <p:pic>
        <p:nvPicPr>
          <p:cNvPr id="9" name="Picture 8" descr="CIMSS_logo_web_multicolor_glow_PNG_138x100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6492830"/>
            <a:ext cx="457200" cy="331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2400" y="6477000"/>
            <a:ext cx="378550" cy="381000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>
            <a:off x="533400" y="6528816"/>
            <a:ext cx="1447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National Oceanic &amp; Atmospheric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Administration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800600" y="6528816"/>
            <a:ext cx="762000" cy="290556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5562600" y="6528816"/>
            <a:ext cx="2667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Research in the Atmosphere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Colorado State University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Arial" pitchFamily="4" charset="0"/>
          <a:ea typeface="MS PGothic" pitchFamily="3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chemeClr val="accent3">
            <a:lumMod val="75000"/>
          </a:schemeClr>
        </a:buClr>
        <a:buSzPct val="95000"/>
        <a:buFont typeface="Wingdings" pitchFamily="2" charset="2"/>
        <a:buChar char=""/>
        <a:defRPr sz="3000" kern="1200"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MS PGothic" pitchFamily="3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90000"/>
        <a:buFont typeface="Wingdings" pitchFamily="2" charset="2"/>
        <a:buChar char=""/>
        <a:defRPr sz="26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Font typeface="Wingdings 2" pitchFamily="18" charset="2"/>
        <a:buChar char=""/>
        <a:defRPr sz="24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80000"/>
        <a:buFont typeface="Arial" pitchFamily="34" charset="0"/>
        <a:buChar char="•"/>
        <a:defRPr sz="22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80000"/>
        <a:buFont typeface="Wingdings 2" pitchFamily="18" charset="2"/>
        <a:buChar char=""/>
        <a:defRPr sz="20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jp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jpg"/><Relationship Id="rId8" Type="http://schemas.openxmlformats.org/officeDocument/2006/relationships/image" Target="../media/image62.jpeg"/><Relationship Id="rId9" Type="http://schemas.openxmlformats.org/officeDocument/2006/relationships/image" Target="../media/image63.jpeg"/><Relationship Id="rId10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67.png"/><Relationship Id="rId5" Type="http://schemas.openxmlformats.org/officeDocument/2006/relationships/image" Target="../media/image14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15.png"/><Relationship Id="rId9" Type="http://schemas.openxmlformats.org/officeDocument/2006/relationships/image" Target="../media/image74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67.png"/><Relationship Id="rId5" Type="http://schemas.openxmlformats.org/officeDocument/2006/relationships/image" Target="../media/image71.png"/><Relationship Id="rId6" Type="http://schemas.openxmlformats.org/officeDocument/2006/relationships/image" Target="../media/image14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7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0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0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91.jpg"/><Relationship Id="rId5" Type="http://schemas.openxmlformats.org/officeDocument/2006/relationships/image" Target="../media/image10.jpg"/><Relationship Id="rId6" Type="http://schemas.openxmlformats.org/officeDocument/2006/relationships/image" Target="../media/image18.png"/><Relationship Id="rId7" Type="http://schemas.openxmlformats.org/officeDocument/2006/relationships/image" Target="../media/image68.png"/><Relationship Id="rId8" Type="http://schemas.openxmlformats.org/officeDocument/2006/relationships/image" Target="../media/image69.jpg"/><Relationship Id="rId9" Type="http://schemas.openxmlformats.org/officeDocument/2006/relationships/image" Target="../media/image70.jpg"/><Relationship Id="rId10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65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gif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tiff"/><Relationship Id="rId5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e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57400"/>
            <a:ext cx="8686800" cy="2362200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>From “Big Data” to Actionable Information: Mitigation of Volcanic and Severe Weather Hazards</a:t>
            </a:r>
            <a:endParaRPr lang="en-US" b="1" cap="small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2364" y="5257803"/>
            <a:ext cx="7772400" cy="1500187"/>
          </a:xfrm>
          <a:noFill/>
          <a:ln w="25400">
            <a:noFill/>
          </a:ln>
        </p:spPr>
        <p:txBody>
          <a:bodyPr>
            <a:normAutofit fontScale="70000" lnSpcReduction="20000"/>
          </a:bodyPr>
          <a:lstStyle/>
          <a:p>
            <a:pPr algn="r"/>
            <a:r>
              <a:rPr lang="en-US" sz="2900" b="1" dirty="0">
                <a:solidFill>
                  <a:schemeClr val="bg1"/>
                </a:solidFill>
                <a:latin typeface="+mj-lt"/>
              </a:rPr>
              <a:t>Michael J. Pavolonis</a:t>
            </a:r>
            <a:endParaRPr lang="en-US" sz="2900" b="1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+mj-lt"/>
              </a:rPr>
              <a:t>Physical Scientist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National Environmental Satellite, Data, and Information Service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Center for Satellite Applications and Research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+mj-lt"/>
              </a:rPr>
              <a:t>NOAA Central Library Brown Bag Seminar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+mj-lt"/>
              </a:rPr>
              <a:t>Silver Spring, MD, 12 March 2015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Picture 18" descr="Ash_1903437b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1399032"/>
          </a:xfrm>
          <a:prstGeom prst="rect">
            <a:avLst/>
          </a:prstGeom>
        </p:spPr>
      </p:pic>
      <p:pic>
        <p:nvPicPr>
          <p:cNvPr id="20" name="Picture 19" descr="31a4cd9d-9d86-50c9-94ce-e697216fed64.image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0"/>
            <a:ext cx="2286000" cy="139903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02194" y="1213571"/>
            <a:ext cx="569806" cy="215371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r"/>
            <a:r>
              <a:rPr lang="en-US" sz="800" b="1" dirty="0">
                <a:solidFill>
                  <a:srgbClr val="FFFFFF"/>
                </a:solidFill>
              </a:rPr>
              <a:t>Reuters</a:t>
            </a:r>
            <a:endParaRPr lang="en-US" sz="800" b="1" dirty="0">
              <a:solidFill>
                <a:srgbClr val="FFFFFF"/>
              </a:solidFill>
            </a:endParaRPr>
          </a:p>
        </p:txBody>
      </p:sp>
      <p:pic>
        <p:nvPicPr>
          <p:cNvPr id="12" name="Picture 14" descr="NOAA-logo-for-PP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1" y="5029131"/>
            <a:ext cx="1484726" cy="148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4876800"/>
            <a:ext cx="1816100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Supercell_Thunderstorm.jp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2286000" cy="1399032"/>
          </a:xfrm>
          <a:prstGeom prst="rect">
            <a:avLst/>
          </a:prstGeom>
        </p:spPr>
      </p:pic>
      <p:pic>
        <p:nvPicPr>
          <p:cNvPr id="14" name="Picture 13" descr="800px-F5_tornado_Elie_Manitoba_2007.jp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44" y="0"/>
            <a:ext cx="2286000" cy="13990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35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AC_Cover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6500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35" y="1085881"/>
            <a:ext cx="581135" cy="581135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11" y="2655809"/>
            <a:ext cx="581135" cy="5811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2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13403"/>
            <a:ext cx="8839200" cy="646258"/>
          </a:xfrm>
          <a:prstGeom prst="rect">
            <a:avLst/>
          </a:prstGeom>
          <a:noFill/>
          <a:ln w="31750">
            <a:noFill/>
          </a:ln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3600" dirty="0" smtClean="0">
                <a:latin typeface="Arial Black" panose="020B0A04020102020204" pitchFamily="34" charset="0"/>
              </a:rPr>
              <a:t>1. Identifying </a:t>
            </a:r>
            <a:r>
              <a:rPr lang="en-US" sz="3600" dirty="0">
                <a:latin typeface="Arial Black" panose="020B0A04020102020204" pitchFamily="34" charset="0"/>
              </a:rPr>
              <a:t>“restless” volcanoes</a:t>
            </a:r>
          </a:p>
        </p:txBody>
      </p:sp>
      <p:pic>
        <p:nvPicPr>
          <p:cNvPr id="4" name="Picture 3" descr="Aqua.MODIS.2014-05-09.13-14-00_cluster1_node1.RGB1112or13um_3911um_11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641"/>
            <a:ext cx="4948276" cy="5669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5975" y="2169691"/>
            <a:ext cx="2910206" cy="400037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2000" b="1" dirty="0"/>
              <a:t>Aleutian Islands, AK</a:t>
            </a:r>
            <a:endParaRPr lang="en-US" sz="20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957775" y="2569802"/>
            <a:ext cx="224880" cy="10948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182655" y="2569802"/>
            <a:ext cx="1653526" cy="28783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29200" y="1447802"/>
            <a:ext cx="3945020" cy="461592"/>
          </a:xfrm>
          <a:prstGeom prst="rect">
            <a:avLst/>
          </a:prstGeom>
          <a:solidFill>
            <a:srgbClr val="385D8A"/>
          </a:solidFill>
          <a:ln w="25400">
            <a:noFill/>
          </a:ln>
          <a:effectLst>
            <a:softEdge rad="31750"/>
          </a:effectLst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Satellite measurements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2667001"/>
            <a:ext cx="3945020" cy="830924"/>
          </a:xfrm>
          <a:prstGeom prst="rect">
            <a:avLst/>
          </a:prstGeom>
          <a:solidFill>
            <a:srgbClr val="385D8A"/>
          </a:solidFill>
          <a:ln w="25400">
            <a:noFill/>
          </a:ln>
          <a:effectLst>
            <a:softEdge rad="31750"/>
          </a:effectLst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Scientific computer algorithm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4267200"/>
            <a:ext cx="3945020" cy="1200256"/>
          </a:xfrm>
          <a:prstGeom prst="rect">
            <a:avLst/>
          </a:prstGeom>
          <a:solidFill>
            <a:srgbClr val="385D8A"/>
          </a:solidFill>
          <a:ln w="25400">
            <a:noFill/>
          </a:ln>
          <a:effectLst>
            <a:softEdge rad="31750"/>
          </a:effectLst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Identification of volcanoes that are most likely to erupt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0" y="6248402"/>
            <a:ext cx="3945020" cy="461592"/>
          </a:xfrm>
          <a:prstGeom prst="rect">
            <a:avLst/>
          </a:prstGeom>
          <a:solidFill>
            <a:srgbClr val="385D8A"/>
          </a:solidFill>
          <a:ln w="25400">
            <a:noFill/>
          </a:ln>
          <a:effectLst>
            <a:softEdge rad="31750"/>
          </a:effectLst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Automated alert to users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>
            <a:stCxn id="12" idx="2"/>
            <a:endCxn id="13" idx="0"/>
          </p:cNvCxnSpPr>
          <p:nvPr/>
        </p:nvCxnSpPr>
        <p:spPr>
          <a:xfrm>
            <a:off x="7001710" y="1909394"/>
            <a:ext cx="0" cy="75760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2"/>
            <a:endCxn id="14" idx="0"/>
          </p:cNvCxnSpPr>
          <p:nvPr/>
        </p:nvCxnSpPr>
        <p:spPr>
          <a:xfrm>
            <a:off x="7001710" y="3497925"/>
            <a:ext cx="0" cy="76927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2"/>
            <a:endCxn id="15" idx="0"/>
          </p:cNvCxnSpPr>
          <p:nvPr/>
        </p:nvCxnSpPr>
        <p:spPr>
          <a:xfrm>
            <a:off x="7001710" y="5467456"/>
            <a:ext cx="0" cy="78094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762001"/>
            <a:ext cx="4953000" cy="400037"/>
          </a:xfrm>
          <a:prstGeom prst="rect">
            <a:avLst/>
          </a:prstGeom>
          <a:solidFill>
            <a:srgbClr val="FF0000"/>
          </a:solidFill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2000" b="1" dirty="0"/>
              <a:t>Alert: Restless Volcano Detected</a:t>
            </a:r>
            <a:endParaRPr lang="en-US" sz="2000" b="1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2590800" y="4038600"/>
            <a:ext cx="1524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71600" y="4648202"/>
            <a:ext cx="2910206" cy="400037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2000" b="1" dirty="0" err="1"/>
              <a:t>Shishaldin</a:t>
            </a:r>
            <a:r>
              <a:rPr lang="en-US" sz="2000" b="1" dirty="0"/>
              <a:t> Volcano</a:t>
            </a:r>
            <a:endParaRPr lang="en-US" sz="20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59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TSAT-2.VisIRImager.2014-02-13.15-32-00_cluster1_node0.RGB1112or13um_3911um_11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" y="887558"/>
            <a:ext cx="5255092" cy="59704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1" y="2590800"/>
            <a:ext cx="1679983" cy="707813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Java, Indonesia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4648201"/>
            <a:ext cx="1574157" cy="646258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Kelut</a:t>
            </a:r>
            <a:r>
              <a:rPr lang="en-US" b="1" dirty="0" smtClean="0">
                <a:solidFill>
                  <a:srgbClr val="FFFFFF"/>
                </a:solidFill>
              </a:rPr>
              <a:t> Volcano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981200" y="3810000"/>
            <a:ext cx="609600" cy="105626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2356" y="24828"/>
            <a:ext cx="8042752" cy="584703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Java, Indonesia: February 13, 2014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85802"/>
            <a:ext cx="5257800" cy="400037"/>
          </a:xfrm>
          <a:prstGeom prst="rect">
            <a:avLst/>
          </a:prstGeom>
          <a:solidFill>
            <a:srgbClr val="FF0000"/>
          </a:solidFill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2000" b="1" dirty="0"/>
              <a:t>Alert: Restless Volcano Detected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10200" y="1219200"/>
            <a:ext cx="3564020" cy="3046915"/>
          </a:xfrm>
          <a:prstGeom prst="rect">
            <a:avLst/>
          </a:prstGeom>
          <a:solidFill>
            <a:srgbClr val="385D8A"/>
          </a:solidFill>
          <a:ln w="25400">
            <a:noFill/>
          </a:ln>
          <a:effectLst>
            <a:softEdge rad="31750"/>
          </a:effectLst>
        </p:spPr>
        <p:txBody>
          <a:bodyPr wrap="square" lIns="91365" tIns="45684" rIns="91365" bIns="45684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Using weather satellite data, an unusually large ground temperature was identified at </a:t>
            </a:r>
            <a:r>
              <a:rPr lang="en-US" sz="2400" b="1" dirty="0" err="1">
                <a:solidFill>
                  <a:schemeClr val="bg1"/>
                </a:solidFill>
              </a:rPr>
              <a:t>Kelut</a:t>
            </a:r>
            <a:r>
              <a:rPr lang="en-US" sz="2400" b="1" dirty="0">
                <a:solidFill>
                  <a:schemeClr val="bg1"/>
                </a:solidFill>
              </a:rPr>
              <a:t> volcano and an alert was automatically generated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99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lut_14feb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5" y="784089"/>
            <a:ext cx="9106315" cy="6073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794" y="76200"/>
            <a:ext cx="8409007" cy="646258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30 minutes later…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3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838" y="113403"/>
            <a:ext cx="8962582" cy="584703"/>
          </a:xfrm>
          <a:prstGeom prst="rect">
            <a:avLst/>
          </a:prstGeom>
          <a:noFill/>
          <a:ln w="31750">
            <a:noFill/>
          </a:ln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 First detection of volcanic eruptions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7840" y="853308"/>
            <a:ext cx="4505265" cy="3284361"/>
            <a:chOff x="12701" y="3901140"/>
            <a:chExt cx="4029212" cy="2956859"/>
          </a:xfrm>
        </p:grpSpPr>
        <p:pic>
          <p:nvPicPr>
            <p:cNvPr id="8" name="Picture 7" descr="nabro_google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1" y="3901140"/>
              <a:ext cx="4029212" cy="2956859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2246993" y="5377383"/>
              <a:ext cx="401634" cy="30407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442379" y="5568986"/>
              <a:ext cx="1215763" cy="332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/>
                  </a:solidFill>
                </a:rPr>
                <a:t>Nabro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 descr="nabro_ali_201116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6" y="4280884"/>
            <a:ext cx="4505265" cy="25771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37652" y="855734"/>
            <a:ext cx="4312768" cy="2677583"/>
          </a:xfrm>
          <a:prstGeom prst="rect">
            <a:avLst/>
          </a:prstGeom>
          <a:solidFill>
            <a:srgbClr val="385D8A"/>
          </a:solidFill>
          <a:ln w="25400">
            <a:noFill/>
          </a:ln>
          <a:effectLst>
            <a:softEdge rad="31750"/>
          </a:effectLst>
        </p:spPr>
        <p:txBody>
          <a:bodyPr wrap="square" lIns="91365" tIns="45684" rIns="91365" bIns="45684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Nabro</a:t>
            </a:r>
            <a:r>
              <a:rPr lang="en-US" sz="2400" b="1" dirty="0">
                <a:solidFill>
                  <a:schemeClr val="bg1"/>
                </a:solidFill>
              </a:rPr>
              <a:t> volcano in Eritrea erupted explosively for the first time in recorded history on June 12, 2011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The eruption went undetected for 7.5 hours!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Eritrea_amo_2011164_lr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12" y="3741340"/>
            <a:ext cx="4249991" cy="311666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2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6080385" cy="6858000"/>
            <a:chOff x="0" y="0"/>
            <a:chExt cx="6080385" cy="6858000"/>
          </a:xfrm>
        </p:grpSpPr>
        <p:pic>
          <p:nvPicPr>
            <p:cNvPr id="3" name="Picture 2" descr="clinton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80385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333430" y="486422"/>
              <a:ext cx="3562095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793999"/>
              <a:ext cx="671119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4" name="Picture 3" descr="bb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29" y="1134022"/>
            <a:ext cx="3619500" cy="12827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8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bro_aler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0146"/>
            <a:ext cx="6781800" cy="5567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76200"/>
            <a:ext cx="8458200" cy="1200256"/>
          </a:xfrm>
          <a:prstGeom prst="rect">
            <a:avLst/>
          </a:prstGeom>
          <a:solidFill>
            <a:srgbClr val="385D8A"/>
          </a:solidFill>
          <a:ln w="31750">
            <a:noFill/>
          </a:ln>
        </p:spPr>
        <p:txBody>
          <a:bodyPr wrap="square" lIns="91365" tIns="45684" rIns="91365" bIns="45684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NOAA volcanic eruption alerting tool was able to detect the eruption within 15 minutes of the start time and generate an alert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5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213_mtsat-1r_ir_kelud_east_java_ani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2822" y="119072"/>
            <a:ext cx="6587648" cy="1323367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Weather or volcanic eruption?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9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elut_i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58679"/>
            <a:ext cx="7848600" cy="58993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34290"/>
            <a:ext cx="8458200" cy="830924"/>
          </a:xfrm>
          <a:prstGeom prst="rect">
            <a:avLst/>
          </a:prstGeom>
          <a:solidFill>
            <a:srgbClr val="385D8A"/>
          </a:solidFill>
        </p:spPr>
        <p:txBody>
          <a:bodyPr wrap="square" lIns="91365" tIns="45684" rIns="91365" bIns="45684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Automated system is able to detect </a:t>
            </a:r>
            <a:r>
              <a:rPr lang="en-US" sz="2400" b="1" dirty="0" err="1">
                <a:solidFill>
                  <a:schemeClr val="bg1"/>
                </a:solidFill>
              </a:rPr>
              <a:t>Kelut</a:t>
            </a:r>
            <a:r>
              <a:rPr lang="en-US" sz="2400" b="1" dirty="0">
                <a:solidFill>
                  <a:schemeClr val="bg1"/>
                </a:solidFill>
              </a:rPr>
              <a:t> eruption about 60 minutes sooner than standard operational tools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67203" y="3505200"/>
            <a:ext cx="774369" cy="61946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43200" y="4191002"/>
            <a:ext cx="3733800" cy="400037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Volcanic eruption detected!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01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lut_ir_dvaa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25" y="2590800"/>
            <a:ext cx="5783675" cy="4343400"/>
          </a:xfrm>
          <a:prstGeom prst="rect">
            <a:avLst/>
          </a:prstGeom>
        </p:spPr>
      </p:pic>
      <p:pic>
        <p:nvPicPr>
          <p:cNvPr id="9" name="Picture 8" descr="kelut_i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78563" cy="4343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4603" y="1828800"/>
            <a:ext cx="774369" cy="61946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86400" y="4267200"/>
            <a:ext cx="1371600" cy="1066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5800" y="-3479"/>
            <a:ext cx="4419600" cy="400037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NOAA automated alerting tool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800" y="2590802"/>
            <a:ext cx="3511172" cy="400037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Traditional tools (+ 1 hour)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1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Collaborative Research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Central Library Brown Bag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2</a:t>
            </a:fld>
            <a:endParaRPr lang="en-US" dirty="0"/>
          </a:p>
        </p:txBody>
      </p:sp>
      <p:pic>
        <p:nvPicPr>
          <p:cNvPr id="11" name="Picture 10" descr="CIMSS_logo_web_multicolor_PNG_1100x8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3101975" cy="2255982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3"/>
            <a:ext cx="2590800" cy="258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52800" y="1752600"/>
            <a:ext cx="54102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Dan Lindsey (NOAA/NESDIS/STAR)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John </a:t>
            </a:r>
            <a:r>
              <a:rPr lang="en-US" sz="2400" b="1" dirty="0" err="1" smtClean="0">
                <a:solidFill>
                  <a:schemeClr val="bg1"/>
                </a:solidFill>
              </a:rPr>
              <a:t>Cintineo</a:t>
            </a:r>
            <a:r>
              <a:rPr lang="en-US" sz="2400" b="1" dirty="0" smtClean="0">
                <a:solidFill>
                  <a:schemeClr val="bg1"/>
                </a:solidFill>
              </a:rPr>
              <a:t> (UW-CIMSS)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Justin </a:t>
            </a:r>
            <a:r>
              <a:rPr lang="en-US" sz="2400" b="1" dirty="0" err="1" smtClean="0">
                <a:solidFill>
                  <a:schemeClr val="bg1"/>
                </a:solidFill>
              </a:rPr>
              <a:t>Sieglaff</a:t>
            </a:r>
            <a:r>
              <a:rPr lang="en-US" sz="2400" b="1" dirty="0" smtClean="0">
                <a:solidFill>
                  <a:schemeClr val="bg1"/>
                </a:solidFill>
              </a:rPr>
              <a:t> (UW-CIMSS)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Jordan </a:t>
            </a:r>
            <a:r>
              <a:rPr lang="en-US" sz="2400" b="1" dirty="0" err="1" smtClean="0">
                <a:solidFill>
                  <a:schemeClr val="bg1"/>
                </a:solidFill>
              </a:rPr>
              <a:t>Gerth</a:t>
            </a:r>
            <a:r>
              <a:rPr lang="en-US" sz="2400" b="1" dirty="0" smtClean="0">
                <a:solidFill>
                  <a:schemeClr val="bg1"/>
                </a:solidFill>
              </a:rPr>
              <a:t> (UW-CIMSS)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Lee </a:t>
            </a:r>
            <a:r>
              <a:rPr lang="en-US" sz="2400" b="1" dirty="0" err="1" smtClean="0">
                <a:solidFill>
                  <a:schemeClr val="bg1"/>
                </a:solidFill>
              </a:rPr>
              <a:t>Cronce</a:t>
            </a:r>
            <a:r>
              <a:rPr lang="en-US" sz="2400" b="1" dirty="0" smtClean="0">
                <a:solidFill>
                  <a:schemeClr val="bg1"/>
                </a:solidFill>
              </a:rPr>
              <a:t> (UW-CIMSS)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Eric </a:t>
            </a:r>
            <a:r>
              <a:rPr lang="en-US" sz="2400" b="1" dirty="0" err="1" smtClean="0">
                <a:solidFill>
                  <a:schemeClr val="bg1"/>
                </a:solidFill>
              </a:rPr>
              <a:t>Lokken</a:t>
            </a:r>
            <a:r>
              <a:rPr lang="en-US" sz="2400" b="1" dirty="0" smtClean="0">
                <a:solidFill>
                  <a:schemeClr val="bg1"/>
                </a:solidFill>
              </a:rPr>
              <a:t> (UW-AOS)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92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456" y="113403"/>
            <a:ext cx="8066498" cy="646258"/>
          </a:xfrm>
          <a:prstGeom prst="rect">
            <a:avLst/>
          </a:prstGeom>
          <a:noFill/>
          <a:ln w="31750">
            <a:noFill/>
          </a:ln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3. Tracking volcanic ash clouds</a:t>
            </a:r>
          </a:p>
        </p:txBody>
      </p:sp>
      <p:pic>
        <p:nvPicPr>
          <p:cNvPr id="3" name="Picture 2" descr="13863725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54" y="3549490"/>
            <a:ext cx="4411346" cy="3308510"/>
          </a:xfrm>
          <a:prstGeom prst="rect">
            <a:avLst/>
          </a:prstGeom>
        </p:spPr>
      </p:pic>
      <p:pic>
        <p:nvPicPr>
          <p:cNvPr id="4" name="Picture 3" descr="1218129382_ak1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" y="782476"/>
            <a:ext cx="6272767" cy="29952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14200" y="6248400"/>
            <a:ext cx="121323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Richard Zimmer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455" y="4224043"/>
            <a:ext cx="4238908" cy="1200256"/>
          </a:xfrm>
          <a:prstGeom prst="rect">
            <a:avLst/>
          </a:prstGeom>
          <a:noFill/>
          <a:ln w="31750">
            <a:noFill/>
          </a:ln>
        </p:spPr>
        <p:txBody>
          <a:bodyPr wrap="square" lIns="91365" tIns="45684" rIns="91365" bIns="45684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Kasatochi</a:t>
            </a:r>
            <a:r>
              <a:rPr lang="en-US" sz="2400" b="1" dirty="0">
                <a:solidFill>
                  <a:schemeClr val="bg1"/>
                </a:solidFill>
              </a:rPr>
              <a:t> (Alaska) erupted explosively on August 7-8, 2008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8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ple_goes_modi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005"/>
            <a:ext cx="8881327" cy="681899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8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10600" cy="646258"/>
          </a:xfrm>
          <a:prstGeom prst="rect">
            <a:avLst/>
          </a:prstGeom>
          <a:noFill/>
          <a:ln w="31750">
            <a:noFill/>
          </a:ln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4. Improving ash cloud forecasts</a:t>
            </a:r>
          </a:p>
        </p:txBody>
      </p:sp>
      <p:pic>
        <p:nvPicPr>
          <p:cNvPr id="4" name="Picture 2" descr="ash_traj_f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06" y="763588"/>
            <a:ext cx="7577178" cy="60613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50504" y="2328998"/>
            <a:ext cx="965660" cy="369259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Iceland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2182" y="5267082"/>
            <a:ext cx="773574" cy="307704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Ireland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3864" y="5390193"/>
            <a:ext cx="608498" cy="369259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5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Joint Polar Satellite Syste</a:t>
            </a:r>
            <a:r>
              <a:rPr lang="en-US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23</a:t>
            </a:fld>
            <a:endParaRPr lang="en-US"/>
          </a:p>
        </p:txBody>
      </p:sp>
      <p:pic>
        <p:nvPicPr>
          <p:cNvPr id="5" name="Content Placeholder 3" descr="JPSS_miss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 b="10591"/>
          <a:stretch>
            <a:fillRect/>
          </a:stretch>
        </p:blipFill>
        <p:spPr>
          <a:xfrm>
            <a:off x="0" y="1066800"/>
            <a:ext cx="9157955" cy="56021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96200" y="11430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JPSS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32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PP.VIIRS.2014-07-09.02-43-00.RGB1112um_8511um_11um.Kamchatka_1_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53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4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PP.VIIRS.2014-07-09.02-43-00.RGB1112um_8511um_11um.Kamchatka_1_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53228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5245100" y="4064000"/>
            <a:ext cx="152400" cy="132080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648200" y="5334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Jet Contrail!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7384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557" y="-228600"/>
            <a:ext cx="9151557" cy="1371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Next Generation Geostationary Operational Environmental Satellite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 descr="earth_reflection_pane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61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99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Himawari-8 (JMA)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B03_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19201"/>
            <a:ext cx="4592075" cy="4592075"/>
          </a:xfrm>
          <a:prstGeom prst="rect">
            <a:avLst/>
          </a:prstGeom>
        </p:spPr>
      </p:pic>
      <p:pic>
        <p:nvPicPr>
          <p:cNvPr id="6" name="Picture 5" descr="B14_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02" y="1981200"/>
            <a:ext cx="4592075" cy="459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AT-2.VisIRImager.2015-01-25_02-32-00.RGB1112or13um_3911um_11um.Kamchatka_1_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53228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NOAA Central Library Brown Bag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2819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Kamchatka, Russia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9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MAWARI-8.AHI.2015-01-25.02-30-00.RGB1112or13um_3911um_11um.Kamchatka_1_k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53228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0340000">
            <a:off x="3813136" y="2678217"/>
            <a:ext cx="1306285" cy="361230"/>
          </a:xfrm>
          <a:prstGeom prst="ellipse">
            <a:avLst/>
          </a:prstGeom>
          <a:noFill/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456826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8095" y="1741715"/>
            <a:ext cx="3001690" cy="830924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defTabSz="456826"/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Klyuchevskoy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ash plume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068" y="587829"/>
            <a:ext cx="7854649" cy="830924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defTabSz="456826"/>
            <a:r>
              <a:rPr lang="en-US" sz="2400" b="1" dirty="0">
                <a:solidFill>
                  <a:prstClr val="white"/>
                </a:solidFill>
                <a:latin typeface="Calibri"/>
              </a:rPr>
              <a:t>The ash plume is clearly discernable in the Himawari-8 AHI imagery constructed using similar spectral channels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NOAA Central Library Brown Bag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Kamchatka, Russia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0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0"/>
            <a:ext cx="8573403" cy="1569588"/>
          </a:xfrm>
          <a:prstGeom prst="rect">
            <a:avLst/>
          </a:prstGeom>
          <a:solidFill>
            <a:srgbClr val="385D8A"/>
          </a:solidFill>
          <a:ln w="31750">
            <a:noFill/>
          </a:ln>
        </p:spPr>
        <p:txBody>
          <a:bodyPr wrap="square" lIns="91365" tIns="45684" rIns="91365" bIns="45684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Collecting large volumes of data alone does not directly address any natural hazard problem, the data must be converted into actionable information using science and computers.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3</a:t>
            </a:fld>
            <a:endParaRPr lang="en-US"/>
          </a:p>
        </p:txBody>
      </p:sp>
      <p:pic>
        <p:nvPicPr>
          <p:cNvPr id="7" name="all_sa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981200"/>
            <a:ext cx="4699000" cy="4699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715000" y="1524000"/>
            <a:ext cx="2758309" cy="2362200"/>
            <a:chOff x="6233291" y="838200"/>
            <a:chExt cx="2758309" cy="23622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3291" y="1219200"/>
              <a:ext cx="2758309" cy="1981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162800" y="8382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Radar</a:t>
              </a:r>
              <a:endPara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62600" y="3962400"/>
            <a:ext cx="3162300" cy="2743199"/>
            <a:chOff x="2819400" y="3581400"/>
            <a:chExt cx="3162300" cy="27431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28900" y="3962400"/>
              <a:ext cx="2786100" cy="236219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819400" y="3581400"/>
              <a:ext cx="3162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High-res Numerical Models</a:t>
              </a:r>
              <a:endPara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14400" y="1600200"/>
            <a:ext cx="3162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Satellite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4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AT-2.VisIRImager.2015-01-25_02-32-00.RGB1112or13um_3911um_11um.Kamchatka_1_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53228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0340000">
            <a:off x="3813136" y="2678217"/>
            <a:ext cx="1306285" cy="361230"/>
          </a:xfrm>
          <a:prstGeom prst="ellipse">
            <a:avLst/>
          </a:prstGeom>
          <a:noFill/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456826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8095" y="1741715"/>
            <a:ext cx="3001690" cy="830924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defTabSz="456826"/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Klyuchevskoy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ash plume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068" y="587829"/>
            <a:ext cx="7854649" cy="830924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defTabSz="456826"/>
            <a:r>
              <a:rPr lang="en-US" sz="2400" b="1" dirty="0">
                <a:solidFill>
                  <a:prstClr val="white"/>
                </a:solidFill>
                <a:latin typeface="Calibri"/>
              </a:rPr>
              <a:t>The ash plume is not discernable in MTSAT false color imagery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NOAA Central Library Brown Bag Seminar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Kamchatka, Russia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3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4" descr="Screen shot 2010-03-25 at 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700"/>
            <a:ext cx="6315047" cy="67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282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5802" y="6"/>
            <a:ext cx="8125599" cy="1667855"/>
            <a:chOff x="685800" y="3"/>
            <a:chExt cx="8125599" cy="1667855"/>
          </a:xfrm>
        </p:grpSpPr>
        <p:pic>
          <p:nvPicPr>
            <p:cNvPr id="3" name="Picture 2" descr="ejafjalla16apr2010-mfulle4118j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685800" y="77788"/>
              <a:ext cx="1828800" cy="1217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 descr="ejafjalla16apr2010-mfulle4145j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67000" y="77788"/>
              <a:ext cx="1828800" cy="1217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ejafjalla19apr2010-mfulle4359j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48200" y="76200"/>
              <a:ext cx="1828800" cy="1217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ejafjalla19apr2010-mfulle4401j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629400" y="77788"/>
              <a:ext cx="1828800" cy="1217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 rot="5400000">
              <a:off x="7808194" y="664654"/>
              <a:ext cx="166785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 b="1" dirty="0"/>
                <a:t>Marco </a:t>
              </a:r>
              <a:r>
                <a:rPr lang="en-US" sz="800" b="1" dirty="0" err="1"/>
                <a:t>Fulle</a:t>
              </a:r>
              <a:r>
                <a:rPr lang="en-US" sz="800" b="1" dirty="0"/>
                <a:t> - </a:t>
              </a:r>
              <a:r>
                <a:rPr lang="en-US" sz="800" b="1" dirty="0" err="1"/>
                <a:t>www.stromboli.net</a:t>
              </a:r>
              <a:endParaRPr lang="en-US" sz="8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5800" y="5577840"/>
            <a:ext cx="7772400" cy="1216152"/>
            <a:chOff x="685800" y="5577840"/>
            <a:chExt cx="7772400" cy="1216152"/>
          </a:xfrm>
        </p:grpSpPr>
        <p:pic>
          <p:nvPicPr>
            <p:cNvPr id="9" name="Picture 8" descr="volcanic-ash-2-of-2-business-aviation.jp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5577840"/>
              <a:ext cx="1828800" cy="1216152"/>
            </a:xfrm>
            <a:prstGeom prst="rect">
              <a:avLst/>
            </a:prstGeom>
          </p:spPr>
        </p:pic>
        <p:pic>
          <p:nvPicPr>
            <p:cNvPr id="10" name="Picture 9" descr="800px-Plume_from_eruption_of_Chaiten_volcano,_Chile.jpg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5577840"/>
              <a:ext cx="1828800" cy="1216152"/>
            </a:xfrm>
            <a:prstGeom prst="rect">
              <a:avLst/>
            </a:prstGeom>
          </p:spPr>
        </p:pic>
        <p:pic>
          <p:nvPicPr>
            <p:cNvPr id="11" name="Picture 10" descr="ISS020-E-09048_Sarychev.jpg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5577840"/>
              <a:ext cx="1828800" cy="1216152"/>
            </a:xfrm>
            <a:prstGeom prst="rect">
              <a:avLst/>
            </a:prstGeom>
          </p:spPr>
        </p:pic>
        <p:pic>
          <p:nvPicPr>
            <p:cNvPr id="12" name="Picture 11" descr="paflov-volcano-1-iss036-e-002105_lrg.jpg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5577840"/>
              <a:ext cx="1828800" cy="1216152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381000" y="1453170"/>
            <a:ext cx="8686800" cy="3939467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“Big Data” Research in NOAA is: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 marL="456826" indent="-456826"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Increasing the timeliness of volcanic ash cloud advisories to aviation customers</a:t>
            </a:r>
          </a:p>
          <a:p>
            <a:pPr marL="456826" indent="-456826">
              <a:buFont typeface="Arial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marL="456826" indent="-456826"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Improving the ability to track and characterize hazardous volcanic ash clouds </a:t>
            </a:r>
          </a:p>
          <a:p>
            <a:pPr marL="456826" indent="-456826">
              <a:buFont typeface="Arial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marL="456826" indent="-456826">
              <a:buFont typeface="Arial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Spawning new research to improve volcanic ash cloud forecasts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3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4" descr="Screen shot 2010-03-25 at 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700"/>
            <a:ext cx="6315047" cy="67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841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 descr="cumulonimb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41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-Data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3" y="2057400"/>
            <a:ext cx="3657600" cy="347158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“Big Data:” Severe Weather Applications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Central Library Brown Bag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35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105400" y="2362200"/>
            <a:ext cx="4038600" cy="3047998"/>
            <a:chOff x="4267200" y="3200400"/>
            <a:chExt cx="4633510" cy="342899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3200400"/>
              <a:ext cx="4633510" cy="342899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096000" y="3429000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Probability of Severe =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73%</a:t>
              </a:r>
              <a:endPara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248401" y="4314825"/>
              <a:ext cx="466691" cy="40957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triped Right Arrow 5"/>
          <p:cNvSpPr/>
          <p:nvPr/>
        </p:nvSpPr>
        <p:spPr>
          <a:xfrm>
            <a:off x="3657600" y="3200400"/>
            <a:ext cx="1638841" cy="990600"/>
          </a:xfrm>
          <a:prstGeom prst="stripedRightArrow">
            <a:avLst>
              <a:gd name="adj1" fmla="val 50000"/>
              <a:gd name="adj2" fmla="val 51010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0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Picture 4" descr="AN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1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8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00F4E-004E-4CE8-AABD-59BBC7FD61A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186793" y="914400"/>
            <a:ext cx="3061607" cy="2667000"/>
            <a:chOff x="2958193" y="838200"/>
            <a:chExt cx="3061607" cy="2667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8193" y="1219200"/>
              <a:ext cx="3061607" cy="2286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962400" y="8382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Satellite</a:t>
              </a:r>
              <a:endParaRPr 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85691" y="990600"/>
            <a:ext cx="2758309" cy="2362200"/>
            <a:chOff x="6233291" y="838200"/>
            <a:chExt cx="2758309" cy="2362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3291" y="1219200"/>
              <a:ext cx="2758309" cy="19812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162800" y="8382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Radar</a:t>
              </a:r>
              <a:endParaRPr 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00" y="762000"/>
            <a:ext cx="3162300" cy="2743199"/>
            <a:chOff x="2819400" y="3581400"/>
            <a:chExt cx="3162300" cy="274319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8900" y="3962400"/>
              <a:ext cx="2786100" cy="236219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819400" y="3581400"/>
              <a:ext cx="3162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High-res Numerical Models</a:t>
              </a:r>
              <a:endParaRPr 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0" kern="120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pPr defTabSz="914400"/>
            <a:r>
              <a:rPr lang="en-US" sz="3200" dirty="0" smtClean="0"/>
              <a:t>Problem: Converting “Big Data” to Information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429000"/>
            <a:ext cx="350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1). Storm Environmen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(Energetics of atmosphere)</a:t>
            </a:r>
            <a:endParaRPr lang="en-US" sz="14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29400" y="33528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3). Radar Intensity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0" y="35052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2). Development of clouds in time captured by GOES</a:t>
            </a:r>
          </a:p>
        </p:txBody>
      </p:sp>
      <p:sp>
        <p:nvSpPr>
          <p:cNvPr id="27" name="Left Brace 26"/>
          <p:cNvSpPr/>
          <p:nvPr/>
        </p:nvSpPr>
        <p:spPr>
          <a:xfrm rot="16200000">
            <a:off x="4191000" y="152400"/>
            <a:ext cx="609600" cy="8382000"/>
          </a:xfrm>
          <a:prstGeom prst="leftBrac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400" y="48006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prstClr val="white"/>
                </a:solidFill>
                <a:latin typeface="Arial" pitchFamily="34" charset="0"/>
              </a:rPr>
              <a:t>Probability a developing thunderstorm will produce severe weather in the future (up to 60 minutes)</a:t>
            </a:r>
            <a:endParaRPr lang="en-US" sz="2800" i="1" dirty="0">
              <a:solidFill>
                <a:prstClr val="white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43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8" name="Picture 7" descr="annotate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8663322" cy="579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304802"/>
            <a:ext cx="84582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Wind gusts of 58 mph or greater or structural wind damage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200" y="6463269"/>
            <a:ext cx="2057400" cy="369259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00"/>
                </a:solidFill>
                <a:latin typeface="Arial" pitchFamily="34" charset="0"/>
              </a:rPr>
              <a:t>NWS Duluth, MN </a:t>
            </a:r>
            <a:endParaRPr lang="en-US" b="1" dirty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70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 descr="ColinMcDermott_08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914400"/>
            <a:ext cx="7915207" cy="594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304802"/>
            <a:ext cx="84582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Wind gusts of 58 mph or greater or structural wind damage</a:t>
            </a:r>
          </a:p>
        </p:txBody>
      </p:sp>
    </p:spTree>
    <p:extLst>
      <p:ext uri="{BB962C8B-B14F-4D97-AF65-F5344CB8AC3E}">
        <p14:creationId xmlns:p14="http://schemas.microsoft.com/office/powerpoint/2010/main" val="275701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-Data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3" y="2057400"/>
            <a:ext cx="3657600" cy="347158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257800" y="0"/>
            <a:ext cx="3677496" cy="3675436"/>
            <a:chOff x="152400" y="2971800"/>
            <a:chExt cx="3733800" cy="3751636"/>
          </a:xfrm>
        </p:grpSpPr>
        <p:pic>
          <p:nvPicPr>
            <p:cNvPr id="9" name="Picture 8" descr="MET-9.SEVIRI.2011-06-12.20-45-00_cluster1_node0.RGB1112um_8511um_11um.zoomin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71800"/>
              <a:ext cx="3733800" cy="37516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62000" y="3505200"/>
              <a:ext cx="2732853" cy="659656"/>
            </a:xfrm>
            <a:prstGeom prst="rect">
              <a:avLst/>
            </a:prstGeom>
            <a:noFill/>
          </p:spPr>
          <p:txBody>
            <a:bodyPr wrap="square" lIns="91365" tIns="45684" rIns="91365" bIns="45684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Alert: </a:t>
              </a:r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Volcanic eruption detected!</a:t>
              </a:r>
              <a:endPara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Central Library Brown Bag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4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105400" y="3657600"/>
            <a:ext cx="4038600" cy="3047998"/>
            <a:chOff x="4267200" y="3200400"/>
            <a:chExt cx="4633510" cy="342899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3200400"/>
              <a:ext cx="4633510" cy="342899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096000" y="3429000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Probability of Severe =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73%</a:t>
              </a:r>
              <a:endPara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248401" y="4314825"/>
              <a:ext cx="466691" cy="40957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triped Right Arrow 14"/>
          <p:cNvSpPr/>
          <p:nvPr/>
        </p:nvSpPr>
        <p:spPr>
          <a:xfrm rot="20100000">
            <a:off x="3631496" y="2156899"/>
            <a:ext cx="1772308" cy="990600"/>
          </a:xfrm>
          <a:prstGeom prst="stripedRightArrow">
            <a:avLst>
              <a:gd name="adj1" fmla="val 50000"/>
              <a:gd name="adj2" fmla="val 51010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938" y="0"/>
            <a:ext cx="4860862" cy="1938920"/>
          </a:xfrm>
          <a:prstGeom prst="rect">
            <a:avLst/>
          </a:prstGeom>
          <a:solidFill>
            <a:srgbClr val="385D8A"/>
          </a:solidFill>
          <a:ln w="31750">
            <a:noFill/>
          </a:ln>
        </p:spPr>
        <p:txBody>
          <a:bodyPr wrap="square" lIns="91365" tIns="45684" rIns="91365" bIns="45684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Two major natural hazards, volcanic eruptions and severe weather, are used to illustrate the need for and benefit of researching automated methods to extract timely information from “Big Data”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Striped Right Arrow 5"/>
          <p:cNvSpPr/>
          <p:nvPr/>
        </p:nvSpPr>
        <p:spPr>
          <a:xfrm rot="1500000">
            <a:off x="3633037" y="4311036"/>
            <a:ext cx="1638841" cy="990600"/>
          </a:xfrm>
          <a:prstGeom prst="stripedRightArrow">
            <a:avLst>
              <a:gd name="adj1" fmla="val 50000"/>
              <a:gd name="adj2" fmla="val 51010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2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5" name="Picture 4" descr="Berryville_KY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838200"/>
            <a:ext cx="7992533" cy="599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2400" y="6488669"/>
            <a:ext cx="838200" cy="369259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00"/>
                </a:solidFill>
                <a:latin typeface="Arial" pitchFamily="34" charset="0"/>
              </a:rPr>
              <a:t>KY3</a:t>
            </a:r>
            <a:endParaRPr lang="en-US" b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04802"/>
            <a:ext cx="84582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Hail 1 inch in diameter or greater</a:t>
            </a:r>
          </a:p>
        </p:txBody>
      </p:sp>
    </p:spTree>
    <p:extLst>
      <p:ext uri="{BB962C8B-B14F-4D97-AF65-F5344CB8AC3E}">
        <p14:creationId xmlns:p14="http://schemas.microsoft.com/office/powerpoint/2010/main" val="275701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1626295" cy="1187196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76203"/>
            <a:ext cx="2032000" cy="1517227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76203"/>
            <a:ext cx="2032000" cy="1517227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76203"/>
            <a:ext cx="2032000" cy="1517227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76203"/>
            <a:ext cx="2032000" cy="1517227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76203"/>
            <a:ext cx="2032000" cy="151722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43403"/>
            <a:ext cx="1981200" cy="142302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76203"/>
            <a:ext cx="2032000" cy="15172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48200"/>
            <a:ext cx="1168400" cy="17526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667000" y="2438400"/>
            <a:ext cx="3886200" cy="1219200"/>
            <a:chOff x="2667000" y="2057400"/>
            <a:chExt cx="3886200" cy="1219200"/>
          </a:xfrm>
        </p:grpSpPr>
        <p:sp>
          <p:nvSpPr>
            <p:cNvPr id="7" name="Cube 6"/>
            <p:cNvSpPr/>
            <p:nvPr/>
          </p:nvSpPr>
          <p:spPr>
            <a:xfrm>
              <a:off x="2667000" y="2057400"/>
              <a:ext cx="3886200" cy="1219200"/>
            </a:xfrm>
            <a:prstGeom prst="cube">
              <a:avLst>
                <a:gd name="adj" fmla="val 3125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48000" y="2463224"/>
              <a:ext cx="3124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dirty="0" err="1">
                  <a:solidFill>
                    <a:prstClr val="white"/>
                  </a:solidFill>
                  <a:latin typeface="Arial" pitchFamily="34" charset="0"/>
                </a:rPr>
                <a:t>ProbSevere</a:t>
              </a:r>
              <a:endParaRPr lang="en-US" sz="4000" dirty="0">
                <a:solidFill>
                  <a:prstClr val="white"/>
                </a:solidFill>
                <a:latin typeface="Arial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-228600" y="0"/>
            <a:ext cx="2133600" cy="1607312"/>
            <a:chOff x="0" y="152400"/>
            <a:chExt cx="2133600" cy="1607312"/>
          </a:xfrm>
        </p:grpSpPr>
        <p:sp>
          <p:nvSpPr>
            <p:cNvPr id="88" name="Freeform 87"/>
            <p:cNvSpPr/>
            <p:nvPr/>
          </p:nvSpPr>
          <p:spPr>
            <a:xfrm>
              <a:off x="355600" y="414867"/>
              <a:ext cx="1413933" cy="1083733"/>
            </a:xfrm>
            <a:custGeom>
              <a:avLst/>
              <a:gdLst>
                <a:gd name="connsiteX0" fmla="*/ 0 w 1413933"/>
                <a:gd name="connsiteY0" fmla="*/ 1066800 h 1083733"/>
                <a:gd name="connsiteX1" fmla="*/ 0 w 1413933"/>
                <a:gd name="connsiteY1" fmla="*/ 457200 h 1083733"/>
                <a:gd name="connsiteX2" fmla="*/ 965200 w 1413933"/>
                <a:gd name="connsiteY2" fmla="*/ 0 h 1083733"/>
                <a:gd name="connsiteX3" fmla="*/ 1413933 w 1413933"/>
                <a:gd name="connsiteY3" fmla="*/ 245533 h 1083733"/>
                <a:gd name="connsiteX4" fmla="*/ 1413933 w 1413933"/>
                <a:gd name="connsiteY4" fmla="*/ 1083733 h 1083733"/>
                <a:gd name="connsiteX5" fmla="*/ 0 w 1413933"/>
                <a:gd name="connsiteY5" fmla="*/ 106680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3933" h="1083733">
                  <a:moveTo>
                    <a:pt x="0" y="1066800"/>
                  </a:moveTo>
                  <a:lnTo>
                    <a:pt x="0" y="457200"/>
                  </a:lnTo>
                  <a:lnTo>
                    <a:pt x="965200" y="0"/>
                  </a:lnTo>
                  <a:lnTo>
                    <a:pt x="1413933" y="245533"/>
                  </a:lnTo>
                  <a:lnTo>
                    <a:pt x="1413933" y="1083733"/>
                  </a:lnTo>
                  <a:lnTo>
                    <a:pt x="0" y="106680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orbel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52400"/>
              <a:ext cx="2133600" cy="1607312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 rot="20135162">
              <a:off x="416062" y="171576"/>
              <a:ext cx="10916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srgbClr val="FF6600"/>
                  </a:solidFill>
                  <a:latin typeface="Arial" pitchFamily="34" charset="0"/>
                </a:rPr>
                <a:t>NCEP</a:t>
              </a:r>
              <a:endParaRPr lang="en-US" sz="2400" b="1" dirty="0">
                <a:solidFill>
                  <a:srgbClr val="FF6600"/>
                </a:solidFill>
                <a:latin typeface="Arial" pitchFamily="34" charset="0"/>
              </a:endParaRPr>
            </a:p>
          </p:txBody>
        </p:sp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04800"/>
            <a:ext cx="2362200" cy="2002794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7239000" y="2231136"/>
            <a:ext cx="1828800" cy="1719596"/>
            <a:chOff x="7239000" y="2231136"/>
            <a:chExt cx="1828800" cy="1719596"/>
          </a:xfrm>
        </p:grpSpPr>
        <p:sp>
          <p:nvSpPr>
            <p:cNvPr id="91" name="Oval 90"/>
            <p:cNvSpPr/>
            <p:nvPr/>
          </p:nvSpPr>
          <p:spPr>
            <a:xfrm>
              <a:off x="7239000" y="2286000"/>
              <a:ext cx="1600200" cy="1600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799832" y="2231136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</a:rPr>
                <a:t>12</a:t>
              </a:r>
              <a:endParaRPr lang="en-US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534400" y="29072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pitchFamily="34" charset="0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891272" y="35814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</a:rPr>
                <a:t>6</a:t>
              </a:r>
              <a:endParaRPr lang="en-US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239000" y="28956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</a:rPr>
                <a:t>9</a:t>
              </a:r>
              <a:endParaRPr lang="en-US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flipV="1">
            <a:off x="8046720" y="2514600"/>
            <a:ext cx="0" cy="609600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8046720" y="2514600"/>
            <a:ext cx="182880" cy="609600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8" name="Picture 1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43403"/>
            <a:ext cx="1981200" cy="1423029"/>
          </a:xfrm>
          <a:prstGeom prst="rect">
            <a:avLst/>
          </a:prstGeom>
        </p:spPr>
      </p:pic>
      <p:cxnSp>
        <p:nvCxnSpPr>
          <p:cNvPr id="110" name="Straight Arrow Connector 109"/>
          <p:cNvCxnSpPr/>
          <p:nvPr/>
        </p:nvCxnSpPr>
        <p:spPr>
          <a:xfrm flipV="1">
            <a:off x="8077200" y="2590800"/>
            <a:ext cx="304800" cy="533400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3" name="Picture 1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43403"/>
            <a:ext cx="1981200" cy="1423029"/>
          </a:xfrm>
          <a:prstGeom prst="rect">
            <a:avLst/>
          </a:prstGeom>
        </p:spPr>
      </p:pic>
      <p:cxnSp>
        <p:nvCxnSpPr>
          <p:cNvPr id="114" name="Straight Arrow Connector 113"/>
          <p:cNvCxnSpPr/>
          <p:nvPr/>
        </p:nvCxnSpPr>
        <p:spPr>
          <a:xfrm flipV="1">
            <a:off x="8077200" y="2667000"/>
            <a:ext cx="457200" cy="457200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1" name="Picture 1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43403"/>
            <a:ext cx="1981200" cy="1423029"/>
          </a:xfrm>
          <a:prstGeom prst="rect">
            <a:avLst/>
          </a:prstGeom>
        </p:spPr>
      </p:pic>
      <p:cxnSp>
        <p:nvCxnSpPr>
          <p:cNvPr id="122" name="Straight Arrow Connector 121"/>
          <p:cNvCxnSpPr/>
          <p:nvPr/>
        </p:nvCxnSpPr>
        <p:spPr>
          <a:xfrm flipV="1">
            <a:off x="8077200" y="2743200"/>
            <a:ext cx="533400" cy="381000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5" name="Picture 1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43403"/>
            <a:ext cx="1981200" cy="1423029"/>
          </a:xfrm>
          <a:prstGeom prst="rect">
            <a:avLst/>
          </a:prstGeom>
        </p:spPr>
      </p:pic>
      <p:cxnSp>
        <p:nvCxnSpPr>
          <p:cNvPr id="126" name="Straight Arrow Connector 125"/>
          <p:cNvCxnSpPr/>
          <p:nvPr/>
        </p:nvCxnSpPr>
        <p:spPr>
          <a:xfrm flipV="1">
            <a:off x="8077200" y="2819400"/>
            <a:ext cx="609600" cy="304800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9" name="Picture 1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43403"/>
            <a:ext cx="1981200" cy="1423029"/>
          </a:xfrm>
          <a:prstGeom prst="rect">
            <a:avLst/>
          </a:prstGeom>
        </p:spPr>
      </p:pic>
      <p:cxnSp>
        <p:nvCxnSpPr>
          <p:cNvPr id="131" name="Straight Arrow Connector 130"/>
          <p:cNvCxnSpPr/>
          <p:nvPr/>
        </p:nvCxnSpPr>
        <p:spPr>
          <a:xfrm flipV="1">
            <a:off x="8077200" y="2968752"/>
            <a:ext cx="609600" cy="155448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0" name="Picture 1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43403"/>
            <a:ext cx="1981200" cy="1423029"/>
          </a:xfrm>
          <a:prstGeom prst="rect">
            <a:avLst/>
          </a:prstGeom>
        </p:spPr>
      </p:pic>
      <p:cxnSp>
        <p:nvCxnSpPr>
          <p:cNvPr id="142" name="Straight Arrow Connector 141"/>
          <p:cNvCxnSpPr/>
          <p:nvPr/>
        </p:nvCxnSpPr>
        <p:spPr>
          <a:xfrm flipV="1">
            <a:off x="8077200" y="3121152"/>
            <a:ext cx="609600" cy="3048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4" name="Picture 1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43403"/>
            <a:ext cx="1981200" cy="1423029"/>
          </a:xfrm>
          <a:prstGeom prst="rect">
            <a:avLst/>
          </a:prstGeom>
        </p:spPr>
      </p:pic>
      <p:cxnSp>
        <p:nvCxnSpPr>
          <p:cNvPr id="145" name="Straight Arrow Connector 144"/>
          <p:cNvCxnSpPr/>
          <p:nvPr/>
        </p:nvCxnSpPr>
        <p:spPr>
          <a:xfrm>
            <a:off x="8077200" y="3124200"/>
            <a:ext cx="609600" cy="152400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8" name="Picture 1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43403"/>
            <a:ext cx="1981200" cy="1423029"/>
          </a:xfrm>
          <a:prstGeom prst="rect">
            <a:avLst/>
          </a:prstGeom>
        </p:spPr>
      </p:pic>
      <p:cxnSp>
        <p:nvCxnSpPr>
          <p:cNvPr id="149" name="Straight Arrow Connector 148"/>
          <p:cNvCxnSpPr/>
          <p:nvPr/>
        </p:nvCxnSpPr>
        <p:spPr>
          <a:xfrm>
            <a:off x="8077200" y="3124200"/>
            <a:ext cx="609600" cy="228600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" name="Picture 1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43403"/>
            <a:ext cx="1981200" cy="1423029"/>
          </a:xfrm>
          <a:prstGeom prst="rect">
            <a:avLst/>
          </a:prstGeom>
        </p:spPr>
      </p:pic>
      <p:cxnSp>
        <p:nvCxnSpPr>
          <p:cNvPr id="155" name="Straight Arrow Connector 154"/>
          <p:cNvCxnSpPr/>
          <p:nvPr/>
        </p:nvCxnSpPr>
        <p:spPr>
          <a:xfrm>
            <a:off x="8077200" y="3124200"/>
            <a:ext cx="533400" cy="304800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8" name="Picture 1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43403"/>
            <a:ext cx="1981200" cy="1423029"/>
          </a:xfrm>
          <a:prstGeom prst="rect">
            <a:avLst/>
          </a:prstGeom>
        </p:spPr>
      </p:pic>
      <p:cxnSp>
        <p:nvCxnSpPr>
          <p:cNvPr id="159" name="Straight Arrow Connector 158"/>
          <p:cNvCxnSpPr/>
          <p:nvPr/>
        </p:nvCxnSpPr>
        <p:spPr>
          <a:xfrm>
            <a:off x="8077200" y="3124200"/>
            <a:ext cx="457200" cy="381000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3" name="Picture 1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43403"/>
            <a:ext cx="1981200" cy="1423029"/>
          </a:xfrm>
          <a:prstGeom prst="rect">
            <a:avLst/>
          </a:prstGeom>
        </p:spPr>
      </p:pic>
      <p:cxnSp>
        <p:nvCxnSpPr>
          <p:cNvPr id="164" name="Straight Arrow Connector 163"/>
          <p:cNvCxnSpPr/>
          <p:nvPr/>
        </p:nvCxnSpPr>
        <p:spPr>
          <a:xfrm>
            <a:off x="8077200" y="3124200"/>
            <a:ext cx="381000" cy="457200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7" name="Picture 1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43403"/>
            <a:ext cx="1981200" cy="1423029"/>
          </a:xfrm>
          <a:prstGeom prst="rect">
            <a:avLst/>
          </a:prstGeom>
        </p:spPr>
      </p:pic>
      <p:cxnSp>
        <p:nvCxnSpPr>
          <p:cNvPr id="169" name="Straight Arrow Connector 168"/>
          <p:cNvCxnSpPr/>
          <p:nvPr/>
        </p:nvCxnSpPr>
        <p:spPr>
          <a:xfrm>
            <a:off x="8077200" y="3124200"/>
            <a:ext cx="304800" cy="533400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3" name="Picture 1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43403"/>
            <a:ext cx="1981200" cy="1423029"/>
          </a:xfrm>
          <a:prstGeom prst="rect">
            <a:avLst/>
          </a:prstGeom>
        </p:spPr>
      </p:pic>
      <p:cxnSp>
        <p:nvCxnSpPr>
          <p:cNvPr id="174" name="Straight Arrow Connector 173"/>
          <p:cNvCxnSpPr/>
          <p:nvPr/>
        </p:nvCxnSpPr>
        <p:spPr>
          <a:xfrm>
            <a:off x="8077200" y="3124200"/>
            <a:ext cx="152400" cy="609600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0" name="Picture 1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43403"/>
            <a:ext cx="1981200" cy="1423029"/>
          </a:xfrm>
          <a:prstGeom prst="rect">
            <a:avLst/>
          </a:prstGeom>
        </p:spPr>
      </p:pic>
      <p:cxnSp>
        <p:nvCxnSpPr>
          <p:cNvPr id="182" name="Straight Arrow Connector 181"/>
          <p:cNvCxnSpPr/>
          <p:nvPr/>
        </p:nvCxnSpPr>
        <p:spPr>
          <a:xfrm>
            <a:off x="8077200" y="3124200"/>
            <a:ext cx="0" cy="609600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5" name="Picture 1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43403"/>
            <a:ext cx="1981200" cy="1423029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495800"/>
            <a:ext cx="1724958" cy="1303302"/>
          </a:xfrm>
          <a:prstGeom prst="rect">
            <a:avLst/>
          </a:prstGeom>
        </p:spPr>
      </p:pic>
      <p:cxnSp>
        <p:nvCxnSpPr>
          <p:cNvPr id="188" name="Straight Arrow Connector 187"/>
          <p:cNvCxnSpPr/>
          <p:nvPr/>
        </p:nvCxnSpPr>
        <p:spPr>
          <a:xfrm flipH="1">
            <a:off x="7467600" y="3124200"/>
            <a:ext cx="609600" cy="0"/>
          </a:xfrm>
          <a:prstGeom prst="straightConnector1">
            <a:avLst/>
          </a:prstGeom>
          <a:ln w="66675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3581400" y="4114802"/>
            <a:ext cx="20574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 0 MB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3581400" y="4114802"/>
            <a:ext cx="20574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Input:138 MB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3581400" y="4114802"/>
            <a:ext cx="20574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Input:142 MB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3581400" y="4114802"/>
            <a:ext cx="20574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Input:145 MB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3581400" y="4114802"/>
            <a:ext cx="21336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 230 MB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3581400" y="4114802"/>
            <a:ext cx="21336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 234 MB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3581400" y="4114802"/>
            <a:ext cx="21336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 237 MB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3581400" y="4114802"/>
            <a:ext cx="21336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 322 MB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3581400" y="4114802"/>
            <a:ext cx="21336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 325 MB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3581400" y="4114802"/>
            <a:ext cx="21336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 328 MB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3581400" y="4114802"/>
            <a:ext cx="21336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 414 MB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3581400" y="4114802"/>
            <a:ext cx="21336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 417 MB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3581400" y="4114802"/>
            <a:ext cx="21336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 421 MB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3581400" y="4114802"/>
            <a:ext cx="21336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 506 MB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3581400" y="4114802"/>
            <a:ext cx="21336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 510 MB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3581400" y="4114802"/>
            <a:ext cx="21336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 513 MB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3581400" y="4114802"/>
            <a:ext cx="21336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 598 MB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3352800" y="4731604"/>
            <a:ext cx="2590800" cy="830924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8FFF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Adding GOES-R: Input: 4450 MB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3048000" y="5569804"/>
            <a:ext cx="3810000" cy="830924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8FFF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Adding GOES-R + HRRR: Input: 5754 MB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7086600" y="5791201"/>
            <a:ext cx="1981200" cy="369259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EB8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File size: 0.2 MB</a:t>
            </a:r>
            <a:endParaRPr lang="en-US" b="1" dirty="0">
              <a:solidFill>
                <a:srgbClr val="FEB80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12" name="Notched Right Arrow 211"/>
          <p:cNvSpPr/>
          <p:nvPr/>
        </p:nvSpPr>
        <p:spPr>
          <a:xfrm rot="2532237">
            <a:off x="5879251" y="3613948"/>
            <a:ext cx="1612593" cy="850458"/>
          </a:xfrm>
          <a:prstGeom prst="notchedRightArrow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13" name="TextBox 212"/>
          <p:cNvSpPr txBox="1"/>
          <p:nvPr/>
        </p:nvSpPr>
        <p:spPr>
          <a:xfrm rot="2517578">
            <a:off x="6053410" y="3893193"/>
            <a:ext cx="1295400" cy="369259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OUTPUT</a:t>
            </a:r>
            <a:endParaRPr lang="en-US" b="1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2514600" y="0"/>
            <a:ext cx="4495800" cy="1077145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Arial" pitchFamily="34" charset="0"/>
              </a:rPr>
              <a:t>What 30 min of processing looks like…</a:t>
            </a:r>
          </a:p>
        </p:txBody>
      </p:sp>
    </p:spTree>
    <p:extLst>
      <p:ext uri="{BB962C8B-B14F-4D97-AF65-F5344CB8AC3E}">
        <p14:creationId xmlns:p14="http://schemas.microsoft.com/office/powerpoint/2010/main" val="3449128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3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33333 0.21111 " pathEditMode="relative" ptsTypes="AA">
                                      <p:cBhvr>
                                        <p:cTn id="11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-0.325 0.25555 " pathEditMode="relative" ptsTypes="AA">
                                      <p:cBhvr>
                                        <p:cTn id="1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24167 -0.2481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40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2.96296E-6 L 0.24167 -0.2481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40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3.33333E-6 2.96296E-6 L 0.24167 -0.2481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4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22222E-6 3.7037E-7 L -0.325 0.25555 " pathEditMode="relative" ptsTypes="AA">
                                      <p:cBhvr>
                                        <p:cTn id="7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3.33333E-6 2.96296E-6 L 0.24167 -0.2481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407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3.33333E-6 2.96296E-6 L 0.24167 -0.2481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407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3.33333E-6 2.96296E-6 L 0.24167 -0.24815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407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9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3.33333E-6 2.96296E-6 L 0.24167 -0.2481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407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9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2.22222E-6 3.7037E-7 L -0.325 0.25555 " pathEditMode="relative" ptsTypes="AA">
                                      <p:cBhvr>
                                        <p:cTn id="141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9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1" presetClass="entr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0" presetClass="path" presetSubtype="0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-3.33333E-6 2.96296E-6 L 0.24167 -0.2481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407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0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-3.33333E-6 2.96296E-6 L 0.24167 -0.24815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407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9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1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0" presetClass="path" presetSubtype="0" accel="50000" decel="50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-3.33333E-6 2.96296E-6 L 0.24167 -0.24815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407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9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2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0" presetClass="path" presetSubtype="0" accel="50000" decel="50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-2.22222E-6 3.7037E-7 L -0.325 0.25555 " pathEditMode="relative" ptsTypes="AA">
                                      <p:cBhvr>
                                        <p:cTn id="197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9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1" presetClass="entr" presetSubtype="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0" presetClass="path" presetSubtype="0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-3.33333E-6 2.96296E-6 L 0.24167 -0.2481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407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9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1" presetClass="entr" presetSubtype="1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0" presetClass="path" presetSubtype="0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3.33333E-6 2.96296E-6 L 0.24167 -0.24815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407"/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9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1" presetClass="entr" presetSubtype="1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0" presetClass="path" presetSubtype="0" accel="50000" decel="5000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-3.33333E-6 2.96296E-6 L 0.24167 -0.24815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407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9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2" presetClass="entr" presetSubtype="1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0" presetClass="path" presetSubtype="0" accel="50000" decel="5000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-2.22222E-6 3.7037E-7 L -0.325 0.25555 " pathEditMode="relative" ptsTypes="AA">
                                      <p:cBhvr>
                                        <p:cTn id="253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9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1" presetClass="entr" presetSubtype="1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0" presetClass="path" presetSubtype="0" accel="50000" decel="5000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Motion origin="layout" path="M -3.33333E-6 2.96296E-6 L 0.24167 -0.24815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407"/>
                                    </p:animMotion>
                                  </p:childTnLst>
                                </p:cTn>
                              </p:par>
                              <p:par>
                                <p:cTn id="270" presetID="9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1" presetClass="entr" presetSubtype="1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0" presetClass="path" presetSubtype="0" accel="50000" decel="5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Motion origin="layout" path="M -3.33333E-6 2.96296E-6 L 0.24167 -0.24815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407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9" presetClass="exit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1" presetClass="entr" presetSubtype="1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0" presetClass="path" presetSubtype="0" accel="50000" decel="5000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3.33333E-6 2.96296E-6 L 0.24167 -0.24815 " pathEditMode="relative" rAng="0" ptsTypes="AA">
                                      <p:cBhvr>
                                        <p:cTn id="299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407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9" presetClass="exit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ntr" presetSubtype="1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0" presetClass="path" presetSubtype="0" accel="50000" decel="5000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2.22222E-6 3.7037E-7 L -0.325 0.25555 " pathEditMode="relative" ptsTypes="AA">
                                      <p:cBhvr>
                                        <p:cTn id="307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9" presetClass="exit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9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9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  <p:bldP spid="193" grpId="0"/>
      <p:bldP spid="193" grpId="1"/>
      <p:bldP spid="194" grpId="0"/>
      <p:bldP spid="194" grpId="1"/>
      <p:bldP spid="195" grpId="0"/>
      <p:bldP spid="195" grpId="1"/>
      <p:bldP spid="196" grpId="0"/>
      <p:bldP spid="196" grpId="1"/>
      <p:bldP spid="197" grpId="0"/>
      <p:bldP spid="197" grpId="1"/>
      <p:bldP spid="198" grpId="0"/>
      <p:bldP spid="198" grpId="1"/>
      <p:bldP spid="199" grpId="0"/>
      <p:bldP spid="199" grpId="1"/>
      <p:bldP spid="200" grpId="0"/>
      <p:bldP spid="200" grpId="1"/>
      <p:bldP spid="201" grpId="0"/>
      <p:bldP spid="201" grpId="1"/>
      <p:bldP spid="202" grpId="0"/>
      <p:bldP spid="202" grpId="1"/>
      <p:bldP spid="203" grpId="0"/>
      <p:bldP spid="203" grpId="1"/>
      <p:bldP spid="204" grpId="0"/>
      <p:bldP spid="204" grpId="1"/>
      <p:bldP spid="205" grpId="0"/>
      <p:bldP spid="205" grpId="1"/>
      <p:bldP spid="206" grpId="0"/>
      <p:bldP spid="206" grpId="1"/>
      <p:bldP spid="207" grpId="0"/>
      <p:bldP spid="207" grpId="1"/>
      <p:bldP spid="208" grpId="0"/>
      <p:bldP spid="209" grpId="0"/>
      <p:bldP spid="2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685800"/>
            <a:ext cx="1905000" cy="1615156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616376"/>
            <a:ext cx="2032000" cy="15172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0"/>
            <a:ext cx="1626295" cy="11871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4291974"/>
            <a:ext cx="1981200" cy="1423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48200"/>
            <a:ext cx="1168400" cy="17526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667000" y="2438400"/>
            <a:ext cx="3886200" cy="1219200"/>
            <a:chOff x="2667000" y="2057400"/>
            <a:chExt cx="3886200" cy="1219200"/>
          </a:xfrm>
        </p:grpSpPr>
        <p:sp>
          <p:nvSpPr>
            <p:cNvPr id="7" name="Cube 6"/>
            <p:cNvSpPr/>
            <p:nvPr/>
          </p:nvSpPr>
          <p:spPr>
            <a:xfrm>
              <a:off x="2667000" y="2057400"/>
              <a:ext cx="3886200" cy="1219200"/>
            </a:xfrm>
            <a:prstGeom prst="cube">
              <a:avLst>
                <a:gd name="adj" fmla="val 3125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48000" y="2463224"/>
              <a:ext cx="3124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dirty="0" err="1">
                  <a:solidFill>
                    <a:prstClr val="white"/>
                  </a:solidFill>
                  <a:latin typeface="Arial" pitchFamily="34" charset="0"/>
                </a:rPr>
                <a:t>ProbSevere</a:t>
              </a:r>
              <a:endParaRPr lang="en-US" sz="4000" dirty="0">
                <a:solidFill>
                  <a:prstClr val="white"/>
                </a:solidFill>
                <a:latin typeface="Arial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-228600" y="0"/>
            <a:ext cx="2133600" cy="1607312"/>
            <a:chOff x="0" y="152400"/>
            <a:chExt cx="2133600" cy="1607312"/>
          </a:xfrm>
        </p:grpSpPr>
        <p:sp>
          <p:nvSpPr>
            <p:cNvPr id="88" name="Freeform 87"/>
            <p:cNvSpPr/>
            <p:nvPr/>
          </p:nvSpPr>
          <p:spPr>
            <a:xfrm>
              <a:off x="355600" y="414867"/>
              <a:ext cx="1413933" cy="1083733"/>
            </a:xfrm>
            <a:custGeom>
              <a:avLst/>
              <a:gdLst>
                <a:gd name="connsiteX0" fmla="*/ 0 w 1413933"/>
                <a:gd name="connsiteY0" fmla="*/ 1066800 h 1083733"/>
                <a:gd name="connsiteX1" fmla="*/ 0 w 1413933"/>
                <a:gd name="connsiteY1" fmla="*/ 457200 h 1083733"/>
                <a:gd name="connsiteX2" fmla="*/ 965200 w 1413933"/>
                <a:gd name="connsiteY2" fmla="*/ 0 h 1083733"/>
                <a:gd name="connsiteX3" fmla="*/ 1413933 w 1413933"/>
                <a:gd name="connsiteY3" fmla="*/ 245533 h 1083733"/>
                <a:gd name="connsiteX4" fmla="*/ 1413933 w 1413933"/>
                <a:gd name="connsiteY4" fmla="*/ 1083733 h 1083733"/>
                <a:gd name="connsiteX5" fmla="*/ 0 w 1413933"/>
                <a:gd name="connsiteY5" fmla="*/ 106680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3933" h="1083733">
                  <a:moveTo>
                    <a:pt x="0" y="1066800"/>
                  </a:moveTo>
                  <a:lnTo>
                    <a:pt x="0" y="457200"/>
                  </a:lnTo>
                  <a:lnTo>
                    <a:pt x="965200" y="0"/>
                  </a:lnTo>
                  <a:lnTo>
                    <a:pt x="1413933" y="245533"/>
                  </a:lnTo>
                  <a:lnTo>
                    <a:pt x="1413933" y="1083733"/>
                  </a:lnTo>
                  <a:lnTo>
                    <a:pt x="0" y="106680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orbel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152400"/>
              <a:ext cx="2133600" cy="1607312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 rot="20135162">
              <a:off x="416660" y="171448"/>
              <a:ext cx="1090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srgbClr val="FF6600"/>
                  </a:solidFill>
                  <a:latin typeface="Arial" pitchFamily="34" charset="0"/>
                </a:rPr>
                <a:t>NCEP</a:t>
              </a:r>
              <a:endParaRPr lang="en-US" sz="2400" b="1" dirty="0">
                <a:solidFill>
                  <a:srgbClr val="FF6600"/>
                </a:solidFill>
                <a:latin typeface="Arial" pitchFamily="34" charset="0"/>
              </a:endParaRPr>
            </a:p>
          </p:txBody>
        </p:sp>
      </p:grpSp>
      <p:pic>
        <p:nvPicPr>
          <p:cNvPr id="187" name="Picture 18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495800"/>
            <a:ext cx="1724958" cy="1303302"/>
          </a:xfrm>
          <a:prstGeom prst="rect">
            <a:avLst/>
          </a:prstGeom>
        </p:spPr>
      </p:pic>
      <p:sp>
        <p:nvSpPr>
          <p:cNvPr id="208" name="TextBox 207"/>
          <p:cNvSpPr txBox="1"/>
          <p:nvPr/>
        </p:nvSpPr>
        <p:spPr>
          <a:xfrm>
            <a:off x="3352800" y="3957937"/>
            <a:ext cx="2438400" cy="46159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</a:rPr>
              <a:t>Input: 1200 MB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3352800" y="4579204"/>
            <a:ext cx="2590800" cy="830924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8FFF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Adding GOES-R: Input: 8900 MB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3276600" y="5486401"/>
            <a:ext cx="3810000" cy="830924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8FFF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Adding GOES-R + HRRR: Input: 11,500 MB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7086600" y="5791201"/>
            <a:ext cx="1981200" cy="369259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EB80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File size: 0.2 MB</a:t>
            </a:r>
            <a:endParaRPr lang="en-US" b="1" dirty="0">
              <a:solidFill>
                <a:srgbClr val="FEB80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12" name="Notched Right Arrow 211"/>
          <p:cNvSpPr/>
          <p:nvPr/>
        </p:nvSpPr>
        <p:spPr>
          <a:xfrm rot="2532237">
            <a:off x="5879251" y="3613948"/>
            <a:ext cx="1612593" cy="850458"/>
          </a:xfrm>
          <a:prstGeom prst="notchedRightArrow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13" name="TextBox 212"/>
          <p:cNvSpPr txBox="1"/>
          <p:nvPr/>
        </p:nvSpPr>
        <p:spPr>
          <a:xfrm rot="2517578">
            <a:off x="6053410" y="3893193"/>
            <a:ext cx="1295400" cy="369259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</a:rPr>
              <a:t>OUTPUT</a:t>
            </a:r>
            <a:endParaRPr lang="en-US" b="1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2438400" y="3"/>
            <a:ext cx="4495800" cy="954035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white"/>
                </a:solidFill>
                <a:latin typeface="Arial" pitchFamily="34" charset="0"/>
              </a:rPr>
              <a:t>What 1 hour of processing looks like…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143000" y="2362201"/>
            <a:ext cx="1752600" cy="369259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4 RAP grids</a:t>
            </a: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33400" y="5791201"/>
            <a:ext cx="2743200" cy="369259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30 CONUS radar scans</a:t>
            </a: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705600" y="2286001"/>
            <a:ext cx="2438400" cy="646258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9 CONUS satellite scans</a:t>
            </a: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239000" y="6107669"/>
            <a:ext cx="1905000" cy="369259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30 output files</a:t>
            </a:r>
            <a:endParaRPr lang="en-US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96" name="Notched Right Arrow 95"/>
          <p:cNvSpPr/>
          <p:nvPr/>
        </p:nvSpPr>
        <p:spPr>
          <a:xfrm rot="2532237">
            <a:off x="2581890" y="2113587"/>
            <a:ext cx="553945" cy="414098"/>
          </a:xfrm>
          <a:prstGeom prst="notchedRightArrow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98" name="Notched Right Arrow 97"/>
          <p:cNvSpPr/>
          <p:nvPr/>
        </p:nvSpPr>
        <p:spPr>
          <a:xfrm rot="8017244">
            <a:off x="6076472" y="2076715"/>
            <a:ext cx="651796" cy="414098"/>
          </a:xfrm>
          <a:prstGeom prst="notchedRightArrow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99" name="Notched Right Arrow 98"/>
          <p:cNvSpPr/>
          <p:nvPr/>
        </p:nvSpPr>
        <p:spPr>
          <a:xfrm rot="18884770">
            <a:off x="1842103" y="3749550"/>
            <a:ext cx="1197682" cy="414098"/>
          </a:xfrm>
          <a:prstGeom prst="notchedRightArrow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72959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5" name="Picture 4" descr="2012226_2032_V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7162800" cy="596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24826"/>
            <a:ext cx="8305800" cy="584703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Automated integration of information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819400" y="1828800"/>
            <a:ext cx="6324600" cy="2209800"/>
            <a:chOff x="2819400" y="1828800"/>
            <a:chExt cx="6324600" cy="2209800"/>
          </a:xfrm>
        </p:grpSpPr>
        <p:sp>
          <p:nvSpPr>
            <p:cNvPr id="3" name="TextBox 2"/>
            <p:cNvSpPr txBox="1"/>
            <p:nvPr/>
          </p:nvSpPr>
          <p:spPr>
            <a:xfrm>
              <a:off x="4419600" y="2438400"/>
              <a:ext cx="4724400" cy="923330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Arial" pitchFamily="34" charset="0"/>
                </a:rPr>
                <a:t>A meteorologist sees developing storms and cloud clusters—not satellite pixels or radiances.</a:t>
              </a:r>
            </a:p>
          </p:txBody>
        </p:sp>
        <p:cxnSp>
          <p:nvCxnSpPr>
            <p:cNvPr id="10" name="Straight Arrow Connector 9"/>
            <p:cNvCxnSpPr>
              <a:stCxn id="3" idx="1"/>
            </p:cNvCxnSpPr>
            <p:nvPr/>
          </p:nvCxnSpPr>
          <p:spPr>
            <a:xfrm flipH="1">
              <a:off x="2819400" y="2900065"/>
              <a:ext cx="1600200" cy="113853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4038600" y="2362200"/>
              <a:ext cx="381000" cy="5334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" idx="1"/>
            </p:cNvCxnSpPr>
            <p:nvPr/>
          </p:nvCxnSpPr>
          <p:spPr>
            <a:xfrm flipH="1" flipV="1">
              <a:off x="4038600" y="1828800"/>
              <a:ext cx="381000" cy="107126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200957" y="1627632"/>
            <a:ext cx="2127181" cy="2834392"/>
            <a:chOff x="2200954" y="1627632"/>
            <a:chExt cx="2127181" cy="2834392"/>
          </a:xfrm>
        </p:grpSpPr>
        <p:sp>
          <p:nvSpPr>
            <p:cNvPr id="21" name="Freeform 20"/>
            <p:cNvSpPr/>
            <p:nvPr/>
          </p:nvSpPr>
          <p:spPr>
            <a:xfrm>
              <a:off x="2200954" y="4046009"/>
              <a:ext cx="638241" cy="416015"/>
            </a:xfrm>
            <a:custGeom>
              <a:avLst/>
              <a:gdLst>
                <a:gd name="connsiteX0" fmla="*/ 415246 w 638241"/>
                <a:gd name="connsiteY0" fmla="*/ 1058 h 416015"/>
                <a:gd name="connsiteX1" fmla="*/ 127379 w 638241"/>
                <a:gd name="connsiteY1" fmla="*/ 85724 h 416015"/>
                <a:gd name="connsiteX2" fmla="*/ 379 w 638241"/>
                <a:gd name="connsiteY2" fmla="*/ 305858 h 416015"/>
                <a:gd name="connsiteX3" fmla="*/ 101979 w 638241"/>
                <a:gd name="connsiteY3" fmla="*/ 415924 h 416015"/>
                <a:gd name="connsiteX4" fmla="*/ 449113 w 638241"/>
                <a:gd name="connsiteY4" fmla="*/ 322791 h 416015"/>
                <a:gd name="connsiteX5" fmla="*/ 609979 w 638241"/>
                <a:gd name="connsiteY5" fmla="*/ 221191 h 416015"/>
                <a:gd name="connsiteX6" fmla="*/ 618446 w 638241"/>
                <a:gd name="connsiteY6" fmla="*/ 51858 h 416015"/>
                <a:gd name="connsiteX7" fmla="*/ 415246 w 638241"/>
                <a:gd name="connsiteY7" fmla="*/ 1058 h 41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241" h="416015">
                  <a:moveTo>
                    <a:pt x="415246" y="1058"/>
                  </a:moveTo>
                  <a:cubicBezTo>
                    <a:pt x="333401" y="6702"/>
                    <a:pt x="196523" y="34924"/>
                    <a:pt x="127379" y="85724"/>
                  </a:cubicBezTo>
                  <a:cubicBezTo>
                    <a:pt x="58235" y="136524"/>
                    <a:pt x="4612" y="250825"/>
                    <a:pt x="379" y="305858"/>
                  </a:cubicBezTo>
                  <a:cubicBezTo>
                    <a:pt x="-3854" y="360891"/>
                    <a:pt x="27190" y="413102"/>
                    <a:pt x="101979" y="415924"/>
                  </a:cubicBezTo>
                  <a:cubicBezTo>
                    <a:pt x="176768" y="418746"/>
                    <a:pt x="364446" y="355247"/>
                    <a:pt x="449113" y="322791"/>
                  </a:cubicBezTo>
                  <a:cubicBezTo>
                    <a:pt x="533780" y="290336"/>
                    <a:pt x="581757" y="266347"/>
                    <a:pt x="609979" y="221191"/>
                  </a:cubicBezTo>
                  <a:cubicBezTo>
                    <a:pt x="638201" y="176036"/>
                    <a:pt x="652313" y="91369"/>
                    <a:pt x="618446" y="51858"/>
                  </a:cubicBezTo>
                  <a:cubicBezTo>
                    <a:pt x="584579" y="12347"/>
                    <a:pt x="497091" y="-4586"/>
                    <a:pt x="415246" y="1058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3630168" y="1627632"/>
              <a:ext cx="697967" cy="313682"/>
            </a:xfrm>
            <a:custGeom>
              <a:avLst/>
              <a:gdLst>
                <a:gd name="connsiteX0" fmla="*/ 248324 w 697967"/>
                <a:gd name="connsiteY0" fmla="*/ 227 h 313682"/>
                <a:gd name="connsiteX1" fmla="*/ 45124 w 697967"/>
                <a:gd name="connsiteY1" fmla="*/ 59494 h 313682"/>
                <a:gd name="connsiteX2" fmla="*/ 2790 w 697967"/>
                <a:gd name="connsiteY2" fmla="*/ 161094 h 313682"/>
                <a:gd name="connsiteX3" fmla="*/ 95924 w 697967"/>
                <a:gd name="connsiteY3" fmla="*/ 220361 h 313682"/>
                <a:gd name="connsiteX4" fmla="*/ 248324 w 697967"/>
                <a:gd name="connsiteY4" fmla="*/ 220361 h 313682"/>
                <a:gd name="connsiteX5" fmla="*/ 332990 w 697967"/>
                <a:gd name="connsiteY5" fmla="*/ 220361 h 313682"/>
                <a:gd name="connsiteX6" fmla="*/ 443057 w 697967"/>
                <a:gd name="connsiteY6" fmla="*/ 271161 h 313682"/>
                <a:gd name="connsiteX7" fmla="*/ 595457 w 697967"/>
                <a:gd name="connsiteY7" fmla="*/ 313494 h 313682"/>
                <a:gd name="connsiteX8" fmla="*/ 697057 w 697967"/>
                <a:gd name="connsiteY8" fmla="*/ 254227 h 313682"/>
                <a:gd name="connsiteX9" fmla="*/ 637790 w 697967"/>
                <a:gd name="connsiteY9" fmla="*/ 118761 h 313682"/>
                <a:gd name="connsiteX10" fmla="*/ 510790 w 697967"/>
                <a:gd name="connsiteY10" fmla="*/ 42561 h 313682"/>
                <a:gd name="connsiteX11" fmla="*/ 248324 w 697967"/>
                <a:gd name="connsiteY11" fmla="*/ 227 h 313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7967" h="313682">
                  <a:moveTo>
                    <a:pt x="248324" y="227"/>
                  </a:moveTo>
                  <a:cubicBezTo>
                    <a:pt x="170713" y="3049"/>
                    <a:pt x="86046" y="32683"/>
                    <a:pt x="45124" y="59494"/>
                  </a:cubicBezTo>
                  <a:cubicBezTo>
                    <a:pt x="4202" y="86305"/>
                    <a:pt x="-5677" y="134283"/>
                    <a:pt x="2790" y="161094"/>
                  </a:cubicBezTo>
                  <a:cubicBezTo>
                    <a:pt x="11257" y="187905"/>
                    <a:pt x="55002" y="210483"/>
                    <a:pt x="95924" y="220361"/>
                  </a:cubicBezTo>
                  <a:cubicBezTo>
                    <a:pt x="136846" y="230239"/>
                    <a:pt x="248324" y="220361"/>
                    <a:pt x="248324" y="220361"/>
                  </a:cubicBezTo>
                  <a:cubicBezTo>
                    <a:pt x="287835" y="220361"/>
                    <a:pt x="300535" y="211894"/>
                    <a:pt x="332990" y="220361"/>
                  </a:cubicBezTo>
                  <a:cubicBezTo>
                    <a:pt x="365446" y="228828"/>
                    <a:pt x="399313" y="255639"/>
                    <a:pt x="443057" y="271161"/>
                  </a:cubicBezTo>
                  <a:cubicBezTo>
                    <a:pt x="486801" y="286683"/>
                    <a:pt x="553124" y="316316"/>
                    <a:pt x="595457" y="313494"/>
                  </a:cubicBezTo>
                  <a:cubicBezTo>
                    <a:pt x="637790" y="310672"/>
                    <a:pt x="690002" y="286682"/>
                    <a:pt x="697057" y="254227"/>
                  </a:cubicBezTo>
                  <a:cubicBezTo>
                    <a:pt x="704112" y="221772"/>
                    <a:pt x="668835" y="154039"/>
                    <a:pt x="637790" y="118761"/>
                  </a:cubicBezTo>
                  <a:cubicBezTo>
                    <a:pt x="606746" y="83483"/>
                    <a:pt x="572879" y="63728"/>
                    <a:pt x="510790" y="42561"/>
                  </a:cubicBezTo>
                  <a:cubicBezTo>
                    <a:pt x="448701" y="21394"/>
                    <a:pt x="325935" y="-2595"/>
                    <a:pt x="248324" y="227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3652503" y="2052029"/>
              <a:ext cx="549597" cy="312686"/>
            </a:xfrm>
            <a:custGeom>
              <a:avLst/>
              <a:gdLst>
                <a:gd name="connsiteX0" fmla="*/ 276030 w 549597"/>
                <a:gd name="connsiteY0" fmla="*/ 13838 h 312686"/>
                <a:gd name="connsiteX1" fmla="*/ 13564 w 549597"/>
                <a:gd name="connsiteY1" fmla="*/ 13838 h 312686"/>
                <a:gd name="connsiteX2" fmla="*/ 47430 w 549597"/>
                <a:gd name="connsiteY2" fmla="*/ 106971 h 312686"/>
                <a:gd name="connsiteX3" fmla="*/ 132097 w 549597"/>
                <a:gd name="connsiteY3" fmla="*/ 217038 h 312686"/>
                <a:gd name="connsiteX4" fmla="*/ 360697 w 549597"/>
                <a:gd name="connsiteY4" fmla="*/ 293238 h 312686"/>
                <a:gd name="connsiteX5" fmla="*/ 538497 w 549597"/>
                <a:gd name="connsiteY5" fmla="*/ 310171 h 312686"/>
                <a:gd name="connsiteX6" fmla="*/ 521564 w 549597"/>
                <a:gd name="connsiteY6" fmla="*/ 250904 h 312686"/>
                <a:gd name="connsiteX7" fmla="*/ 445364 w 549597"/>
                <a:gd name="connsiteY7" fmla="*/ 140838 h 312686"/>
                <a:gd name="connsiteX8" fmla="*/ 276030 w 549597"/>
                <a:gd name="connsiteY8" fmla="*/ 13838 h 31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9597" h="312686">
                  <a:moveTo>
                    <a:pt x="276030" y="13838"/>
                  </a:moveTo>
                  <a:cubicBezTo>
                    <a:pt x="204063" y="-7329"/>
                    <a:pt x="51664" y="-1684"/>
                    <a:pt x="13564" y="13838"/>
                  </a:cubicBezTo>
                  <a:cubicBezTo>
                    <a:pt x="-24536" y="29360"/>
                    <a:pt x="27675" y="73104"/>
                    <a:pt x="47430" y="106971"/>
                  </a:cubicBezTo>
                  <a:cubicBezTo>
                    <a:pt x="67185" y="140838"/>
                    <a:pt x="79886" y="185994"/>
                    <a:pt x="132097" y="217038"/>
                  </a:cubicBezTo>
                  <a:cubicBezTo>
                    <a:pt x="184308" y="248083"/>
                    <a:pt x="292964" y="277716"/>
                    <a:pt x="360697" y="293238"/>
                  </a:cubicBezTo>
                  <a:cubicBezTo>
                    <a:pt x="428430" y="308760"/>
                    <a:pt x="511686" y="317227"/>
                    <a:pt x="538497" y="310171"/>
                  </a:cubicBezTo>
                  <a:cubicBezTo>
                    <a:pt x="565308" y="303115"/>
                    <a:pt x="537086" y="279126"/>
                    <a:pt x="521564" y="250904"/>
                  </a:cubicBezTo>
                  <a:cubicBezTo>
                    <a:pt x="506042" y="222682"/>
                    <a:pt x="482053" y="178938"/>
                    <a:pt x="445364" y="140838"/>
                  </a:cubicBezTo>
                  <a:cubicBezTo>
                    <a:pt x="408675" y="102738"/>
                    <a:pt x="347997" y="35005"/>
                    <a:pt x="276030" y="13838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orbel"/>
              </a:endParaRPr>
            </a:p>
          </p:txBody>
        </p:sp>
      </p:grpSp>
      <p:pic>
        <p:nvPicPr>
          <p:cNvPr id="47" name="Picture 46" descr="radar_ok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t="16088" r="17183" b="6000"/>
          <a:stretch/>
        </p:blipFill>
        <p:spPr>
          <a:xfrm>
            <a:off x="3" y="1371600"/>
            <a:ext cx="7387839" cy="43434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419600" y="3276602"/>
            <a:ext cx="4724400" cy="147725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The same concepts apply to radar data.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Meteorologists view cells or storms—so the computer needs to identify and track radar cells and their evolution over time.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724244" y="2609572"/>
            <a:ext cx="1695357" cy="1539158"/>
            <a:chOff x="2724243" y="2609572"/>
            <a:chExt cx="1695357" cy="1539158"/>
          </a:xfrm>
        </p:grpSpPr>
        <p:cxnSp>
          <p:nvCxnSpPr>
            <p:cNvPr id="51" name="Straight Arrow Connector 50"/>
            <p:cNvCxnSpPr/>
            <p:nvPr/>
          </p:nvCxnSpPr>
          <p:spPr>
            <a:xfrm flipH="1" flipV="1">
              <a:off x="3733800" y="3124200"/>
              <a:ext cx="685800" cy="609600"/>
            </a:xfrm>
            <a:prstGeom prst="straightConnector1">
              <a:avLst/>
            </a:prstGeom>
            <a:ln w="38100">
              <a:solidFill>
                <a:srgbClr val="A015BA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 flipV="1">
              <a:off x="3581400" y="3657600"/>
              <a:ext cx="838200" cy="76200"/>
            </a:xfrm>
            <a:prstGeom prst="straightConnector1">
              <a:avLst/>
            </a:prstGeom>
            <a:ln w="38100">
              <a:solidFill>
                <a:srgbClr val="A015BA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>
              <a:off x="3276600" y="3733800"/>
              <a:ext cx="1143000" cy="304800"/>
            </a:xfrm>
            <a:prstGeom prst="straightConnector1">
              <a:avLst/>
            </a:prstGeom>
            <a:ln w="38100">
              <a:solidFill>
                <a:srgbClr val="A015BA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reeform 57"/>
            <p:cNvSpPr/>
            <p:nvPr/>
          </p:nvSpPr>
          <p:spPr>
            <a:xfrm>
              <a:off x="3399512" y="2609572"/>
              <a:ext cx="461518" cy="538078"/>
            </a:xfrm>
            <a:custGeom>
              <a:avLst/>
              <a:gdLst>
                <a:gd name="connsiteX0" fmla="*/ 275021 w 461518"/>
                <a:gd name="connsiteY0" fmla="*/ 531561 h 538078"/>
                <a:gd name="connsiteX1" fmla="*/ 325821 w 461518"/>
                <a:gd name="connsiteY1" fmla="*/ 531561 h 538078"/>
                <a:gd name="connsiteX2" fmla="*/ 418955 w 461518"/>
                <a:gd name="connsiteY2" fmla="*/ 463828 h 538078"/>
                <a:gd name="connsiteX3" fmla="*/ 461288 w 461518"/>
                <a:gd name="connsiteY3" fmla="*/ 353761 h 538078"/>
                <a:gd name="connsiteX4" fmla="*/ 435888 w 461518"/>
                <a:gd name="connsiteY4" fmla="*/ 243695 h 538078"/>
                <a:gd name="connsiteX5" fmla="*/ 435888 w 461518"/>
                <a:gd name="connsiteY5" fmla="*/ 167495 h 538078"/>
                <a:gd name="connsiteX6" fmla="*/ 427421 w 461518"/>
                <a:gd name="connsiteY6" fmla="*/ 91295 h 538078"/>
                <a:gd name="connsiteX7" fmla="*/ 325821 w 461518"/>
                <a:gd name="connsiteY7" fmla="*/ 6628 h 538078"/>
                <a:gd name="connsiteX8" fmla="*/ 232688 w 461518"/>
                <a:gd name="connsiteY8" fmla="*/ 15095 h 538078"/>
                <a:gd name="connsiteX9" fmla="*/ 164955 w 461518"/>
                <a:gd name="connsiteY9" fmla="*/ 91295 h 538078"/>
                <a:gd name="connsiteX10" fmla="*/ 71821 w 461518"/>
                <a:gd name="connsiteY10" fmla="*/ 184428 h 538078"/>
                <a:gd name="connsiteX11" fmla="*/ 4088 w 461518"/>
                <a:gd name="connsiteY11" fmla="*/ 319895 h 538078"/>
                <a:gd name="connsiteX12" fmla="*/ 21021 w 461518"/>
                <a:gd name="connsiteY12" fmla="*/ 413028 h 538078"/>
                <a:gd name="connsiteX13" fmla="*/ 131088 w 461518"/>
                <a:gd name="connsiteY13" fmla="*/ 480761 h 538078"/>
                <a:gd name="connsiteX14" fmla="*/ 275021 w 461518"/>
                <a:gd name="connsiteY14" fmla="*/ 531561 h 538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1518" h="538078">
                  <a:moveTo>
                    <a:pt x="275021" y="531561"/>
                  </a:moveTo>
                  <a:cubicBezTo>
                    <a:pt x="288426" y="537205"/>
                    <a:pt x="301832" y="542850"/>
                    <a:pt x="325821" y="531561"/>
                  </a:cubicBezTo>
                  <a:cubicBezTo>
                    <a:pt x="349810" y="520272"/>
                    <a:pt x="396377" y="493461"/>
                    <a:pt x="418955" y="463828"/>
                  </a:cubicBezTo>
                  <a:cubicBezTo>
                    <a:pt x="441533" y="434195"/>
                    <a:pt x="458466" y="390450"/>
                    <a:pt x="461288" y="353761"/>
                  </a:cubicBezTo>
                  <a:cubicBezTo>
                    <a:pt x="464110" y="317072"/>
                    <a:pt x="440121" y="274739"/>
                    <a:pt x="435888" y="243695"/>
                  </a:cubicBezTo>
                  <a:cubicBezTo>
                    <a:pt x="431655" y="212651"/>
                    <a:pt x="437299" y="192895"/>
                    <a:pt x="435888" y="167495"/>
                  </a:cubicBezTo>
                  <a:cubicBezTo>
                    <a:pt x="434477" y="142095"/>
                    <a:pt x="445766" y="118106"/>
                    <a:pt x="427421" y="91295"/>
                  </a:cubicBezTo>
                  <a:cubicBezTo>
                    <a:pt x="409077" y="64484"/>
                    <a:pt x="358277" y="19328"/>
                    <a:pt x="325821" y="6628"/>
                  </a:cubicBezTo>
                  <a:cubicBezTo>
                    <a:pt x="293366" y="-6072"/>
                    <a:pt x="259499" y="984"/>
                    <a:pt x="232688" y="15095"/>
                  </a:cubicBezTo>
                  <a:cubicBezTo>
                    <a:pt x="205877" y="29206"/>
                    <a:pt x="191766" y="63073"/>
                    <a:pt x="164955" y="91295"/>
                  </a:cubicBezTo>
                  <a:cubicBezTo>
                    <a:pt x="138144" y="119517"/>
                    <a:pt x="98632" y="146328"/>
                    <a:pt x="71821" y="184428"/>
                  </a:cubicBezTo>
                  <a:cubicBezTo>
                    <a:pt x="45010" y="222528"/>
                    <a:pt x="12555" y="281795"/>
                    <a:pt x="4088" y="319895"/>
                  </a:cubicBezTo>
                  <a:cubicBezTo>
                    <a:pt x="-4379" y="357995"/>
                    <a:pt x="-146" y="386217"/>
                    <a:pt x="21021" y="413028"/>
                  </a:cubicBezTo>
                  <a:cubicBezTo>
                    <a:pt x="42188" y="439839"/>
                    <a:pt x="131088" y="480761"/>
                    <a:pt x="131088" y="480761"/>
                  </a:cubicBezTo>
                  <a:lnTo>
                    <a:pt x="275021" y="531561"/>
                  </a:lnTo>
                  <a:close/>
                </a:path>
              </a:pathLst>
            </a:custGeom>
            <a:noFill/>
            <a:ln w="63500">
              <a:solidFill>
                <a:srgbClr val="A015B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3133778" y="3504730"/>
              <a:ext cx="516642" cy="353751"/>
            </a:xfrm>
            <a:custGeom>
              <a:avLst/>
              <a:gdLst>
                <a:gd name="connsiteX0" fmla="*/ 185155 w 516642"/>
                <a:gd name="connsiteY0" fmla="*/ 59737 h 353751"/>
                <a:gd name="connsiteX1" fmla="*/ 7355 w 516642"/>
                <a:gd name="connsiteY1" fmla="*/ 169803 h 353751"/>
                <a:gd name="connsiteX2" fmla="*/ 41222 w 516642"/>
                <a:gd name="connsiteY2" fmla="*/ 254470 h 353751"/>
                <a:gd name="connsiteX3" fmla="*/ 108955 w 516642"/>
                <a:gd name="connsiteY3" fmla="*/ 330670 h 353751"/>
                <a:gd name="connsiteX4" fmla="*/ 312155 w 516642"/>
                <a:gd name="connsiteY4" fmla="*/ 347603 h 353751"/>
                <a:gd name="connsiteX5" fmla="*/ 396822 w 516642"/>
                <a:gd name="connsiteY5" fmla="*/ 237537 h 353751"/>
                <a:gd name="connsiteX6" fmla="*/ 464555 w 516642"/>
                <a:gd name="connsiteY6" fmla="*/ 152870 h 353751"/>
                <a:gd name="connsiteX7" fmla="*/ 515355 w 516642"/>
                <a:gd name="connsiteY7" fmla="*/ 76670 h 353751"/>
                <a:gd name="connsiteX8" fmla="*/ 489955 w 516642"/>
                <a:gd name="connsiteY8" fmla="*/ 34337 h 353751"/>
                <a:gd name="connsiteX9" fmla="*/ 371422 w 516642"/>
                <a:gd name="connsiteY9" fmla="*/ 470 h 353751"/>
                <a:gd name="connsiteX10" fmla="*/ 252889 w 516642"/>
                <a:gd name="connsiteY10" fmla="*/ 59737 h 353751"/>
                <a:gd name="connsiteX11" fmla="*/ 185155 w 516642"/>
                <a:gd name="connsiteY11" fmla="*/ 59737 h 35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6642" h="353751">
                  <a:moveTo>
                    <a:pt x="185155" y="59737"/>
                  </a:moveTo>
                  <a:cubicBezTo>
                    <a:pt x="144233" y="78081"/>
                    <a:pt x="31344" y="137348"/>
                    <a:pt x="7355" y="169803"/>
                  </a:cubicBezTo>
                  <a:cubicBezTo>
                    <a:pt x="-16634" y="202259"/>
                    <a:pt x="24289" y="227659"/>
                    <a:pt x="41222" y="254470"/>
                  </a:cubicBezTo>
                  <a:cubicBezTo>
                    <a:pt x="58155" y="281281"/>
                    <a:pt x="63800" y="315148"/>
                    <a:pt x="108955" y="330670"/>
                  </a:cubicBezTo>
                  <a:cubicBezTo>
                    <a:pt x="154110" y="346192"/>
                    <a:pt x="264177" y="363125"/>
                    <a:pt x="312155" y="347603"/>
                  </a:cubicBezTo>
                  <a:cubicBezTo>
                    <a:pt x="360133" y="332081"/>
                    <a:pt x="371422" y="269993"/>
                    <a:pt x="396822" y="237537"/>
                  </a:cubicBezTo>
                  <a:cubicBezTo>
                    <a:pt x="422222" y="205082"/>
                    <a:pt x="444800" y="179681"/>
                    <a:pt x="464555" y="152870"/>
                  </a:cubicBezTo>
                  <a:cubicBezTo>
                    <a:pt x="484310" y="126059"/>
                    <a:pt x="511122" y="96426"/>
                    <a:pt x="515355" y="76670"/>
                  </a:cubicBezTo>
                  <a:cubicBezTo>
                    <a:pt x="519588" y="56914"/>
                    <a:pt x="513944" y="47037"/>
                    <a:pt x="489955" y="34337"/>
                  </a:cubicBezTo>
                  <a:cubicBezTo>
                    <a:pt x="465966" y="21637"/>
                    <a:pt x="410933" y="-3763"/>
                    <a:pt x="371422" y="470"/>
                  </a:cubicBezTo>
                  <a:cubicBezTo>
                    <a:pt x="331911" y="4703"/>
                    <a:pt x="276878" y="48448"/>
                    <a:pt x="252889" y="59737"/>
                  </a:cubicBezTo>
                  <a:cubicBezTo>
                    <a:pt x="228900" y="71026"/>
                    <a:pt x="226077" y="41393"/>
                    <a:pt x="185155" y="59737"/>
                  </a:cubicBezTo>
                  <a:close/>
                </a:path>
              </a:pathLst>
            </a:custGeom>
            <a:noFill/>
            <a:ln w="63500">
              <a:solidFill>
                <a:srgbClr val="A015B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2724243" y="3798712"/>
              <a:ext cx="638852" cy="350018"/>
            </a:xfrm>
            <a:custGeom>
              <a:avLst/>
              <a:gdLst>
                <a:gd name="connsiteX0" fmla="*/ 450757 w 638852"/>
                <a:gd name="connsiteY0" fmla="*/ 2821 h 350018"/>
                <a:gd name="connsiteX1" fmla="*/ 332224 w 638852"/>
                <a:gd name="connsiteY1" fmla="*/ 45155 h 350018"/>
                <a:gd name="connsiteX2" fmla="*/ 315290 w 638852"/>
                <a:gd name="connsiteY2" fmla="*/ 104421 h 350018"/>
                <a:gd name="connsiteX3" fmla="*/ 306824 w 638852"/>
                <a:gd name="connsiteY3" fmla="*/ 138288 h 350018"/>
                <a:gd name="connsiteX4" fmla="*/ 205224 w 638852"/>
                <a:gd name="connsiteY4" fmla="*/ 87488 h 350018"/>
                <a:gd name="connsiteX5" fmla="*/ 103624 w 638852"/>
                <a:gd name="connsiteY5" fmla="*/ 138288 h 350018"/>
                <a:gd name="connsiteX6" fmla="*/ 2024 w 638852"/>
                <a:gd name="connsiteY6" fmla="*/ 248355 h 350018"/>
                <a:gd name="connsiteX7" fmla="*/ 44357 w 638852"/>
                <a:gd name="connsiteY7" fmla="*/ 316088 h 350018"/>
                <a:gd name="connsiteX8" fmla="*/ 145957 w 638852"/>
                <a:gd name="connsiteY8" fmla="*/ 349955 h 350018"/>
                <a:gd name="connsiteX9" fmla="*/ 239090 w 638852"/>
                <a:gd name="connsiteY9" fmla="*/ 324555 h 350018"/>
                <a:gd name="connsiteX10" fmla="*/ 366090 w 638852"/>
                <a:gd name="connsiteY10" fmla="*/ 324555 h 350018"/>
                <a:gd name="connsiteX11" fmla="*/ 450757 w 638852"/>
                <a:gd name="connsiteY11" fmla="*/ 307621 h 350018"/>
                <a:gd name="connsiteX12" fmla="*/ 493090 w 638852"/>
                <a:gd name="connsiteY12" fmla="*/ 256821 h 350018"/>
                <a:gd name="connsiteX13" fmla="*/ 620090 w 638852"/>
                <a:gd name="connsiteY13" fmla="*/ 146755 h 350018"/>
                <a:gd name="connsiteX14" fmla="*/ 628557 w 638852"/>
                <a:gd name="connsiteY14" fmla="*/ 70555 h 350018"/>
                <a:gd name="connsiteX15" fmla="*/ 526957 w 638852"/>
                <a:gd name="connsiteY15" fmla="*/ 11288 h 350018"/>
                <a:gd name="connsiteX16" fmla="*/ 450757 w 638852"/>
                <a:gd name="connsiteY16" fmla="*/ 2821 h 3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8852" h="350018">
                  <a:moveTo>
                    <a:pt x="450757" y="2821"/>
                  </a:moveTo>
                  <a:cubicBezTo>
                    <a:pt x="418302" y="8465"/>
                    <a:pt x="354802" y="28222"/>
                    <a:pt x="332224" y="45155"/>
                  </a:cubicBezTo>
                  <a:cubicBezTo>
                    <a:pt x="309646" y="62088"/>
                    <a:pt x="319523" y="88899"/>
                    <a:pt x="315290" y="104421"/>
                  </a:cubicBezTo>
                  <a:cubicBezTo>
                    <a:pt x="311057" y="119943"/>
                    <a:pt x="325168" y="141110"/>
                    <a:pt x="306824" y="138288"/>
                  </a:cubicBezTo>
                  <a:cubicBezTo>
                    <a:pt x="288480" y="135466"/>
                    <a:pt x="239091" y="87488"/>
                    <a:pt x="205224" y="87488"/>
                  </a:cubicBezTo>
                  <a:cubicBezTo>
                    <a:pt x="171357" y="87488"/>
                    <a:pt x="137491" y="111477"/>
                    <a:pt x="103624" y="138288"/>
                  </a:cubicBezTo>
                  <a:cubicBezTo>
                    <a:pt x="69757" y="165099"/>
                    <a:pt x="11902" y="218722"/>
                    <a:pt x="2024" y="248355"/>
                  </a:cubicBezTo>
                  <a:cubicBezTo>
                    <a:pt x="-7854" y="277988"/>
                    <a:pt x="20368" y="299155"/>
                    <a:pt x="44357" y="316088"/>
                  </a:cubicBezTo>
                  <a:cubicBezTo>
                    <a:pt x="68346" y="333021"/>
                    <a:pt x="113502" y="348544"/>
                    <a:pt x="145957" y="349955"/>
                  </a:cubicBezTo>
                  <a:cubicBezTo>
                    <a:pt x="178412" y="351366"/>
                    <a:pt x="202401" y="328788"/>
                    <a:pt x="239090" y="324555"/>
                  </a:cubicBezTo>
                  <a:cubicBezTo>
                    <a:pt x="275779" y="320322"/>
                    <a:pt x="330812" y="327377"/>
                    <a:pt x="366090" y="324555"/>
                  </a:cubicBezTo>
                  <a:cubicBezTo>
                    <a:pt x="401368" y="321733"/>
                    <a:pt x="429590" y="318910"/>
                    <a:pt x="450757" y="307621"/>
                  </a:cubicBezTo>
                  <a:cubicBezTo>
                    <a:pt x="471924" y="296332"/>
                    <a:pt x="464868" y="283632"/>
                    <a:pt x="493090" y="256821"/>
                  </a:cubicBezTo>
                  <a:cubicBezTo>
                    <a:pt x="521312" y="230010"/>
                    <a:pt x="597512" y="177799"/>
                    <a:pt x="620090" y="146755"/>
                  </a:cubicBezTo>
                  <a:cubicBezTo>
                    <a:pt x="642668" y="115711"/>
                    <a:pt x="644079" y="93133"/>
                    <a:pt x="628557" y="70555"/>
                  </a:cubicBezTo>
                  <a:cubicBezTo>
                    <a:pt x="613035" y="47977"/>
                    <a:pt x="559413" y="22577"/>
                    <a:pt x="526957" y="11288"/>
                  </a:cubicBezTo>
                  <a:cubicBezTo>
                    <a:pt x="494502" y="-1"/>
                    <a:pt x="483212" y="-2823"/>
                    <a:pt x="450757" y="2821"/>
                  </a:cubicBezTo>
                  <a:close/>
                </a:path>
              </a:pathLst>
            </a:custGeom>
            <a:noFill/>
            <a:ln w="63500">
              <a:solidFill>
                <a:srgbClr val="A015B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730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2" name="Picture 1" descr="wv_may13_an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903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38101"/>
            <a:ext cx="7772400" cy="646258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white"/>
                </a:solidFill>
                <a:latin typeface="Arial" pitchFamily="34" charset="0"/>
              </a:rPr>
              <a:t>Customized Display for AWIPS II</a:t>
            </a:r>
          </a:p>
        </p:txBody>
      </p:sp>
    </p:spTree>
    <p:extLst>
      <p:ext uri="{BB962C8B-B14F-4D97-AF65-F5344CB8AC3E}">
        <p14:creationId xmlns:p14="http://schemas.microsoft.com/office/powerpoint/2010/main" val="302433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WT_blog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685800"/>
            <a:ext cx="6038867" cy="6172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38101"/>
            <a:ext cx="7772400" cy="646258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white"/>
                </a:solidFill>
                <a:latin typeface="Arial" pitchFamily="34" charset="0"/>
              </a:rPr>
              <a:t>Hazardous Weather </a:t>
            </a:r>
            <a:r>
              <a:rPr lang="en-US" sz="3600" b="1" dirty="0" err="1">
                <a:solidFill>
                  <a:prstClr val="white"/>
                </a:solidFill>
                <a:latin typeface="Arial" pitchFamily="34" charset="0"/>
              </a:rPr>
              <a:t>Testbed</a:t>
            </a:r>
            <a:endParaRPr lang="en-US" sz="3600" b="1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762002"/>
            <a:ext cx="4572000" cy="461592"/>
          </a:xfrm>
          <a:prstGeom prst="rect">
            <a:avLst/>
          </a:prstGeom>
          <a:solidFill>
            <a:srgbClr val="FFFF00"/>
          </a:solidFill>
          <a:ln w="31750">
            <a:solidFill>
              <a:schemeClr val="bg1"/>
            </a:solidFill>
          </a:ln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</a:rPr>
              <a:t>http://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</a:rPr>
              <a:t>goesrhwt.blogspot.com</a:t>
            </a:r>
            <a:endParaRPr lang="en-US" sz="2400" b="1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" name="Picture 7" descr="hwt_surve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00239"/>
            <a:ext cx="4991100" cy="378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3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sz="3600" dirty="0"/>
              <a:t>Model Evaluation (2014)</a:t>
            </a:r>
            <a:endParaRPr lang="en-US" sz="3600" dirty="0"/>
          </a:p>
        </p:txBody>
      </p:sp>
      <p:pic>
        <p:nvPicPr>
          <p:cNvPr id="8" name="Picture 7" descr="model-nws_skill_2014_withWithoutSa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907114" cy="56139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3352801"/>
            <a:ext cx="2057400" cy="646258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NWS: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0.44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000000"/>
                </a:solidFill>
                <a:latin typeface="Arial" pitchFamily="34" charset="0"/>
              </a:rPr>
              <a:t>ProbSevere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0.32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5200" y="1905001"/>
            <a:ext cx="2971800" cy="646258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NWS: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19 minutes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000000"/>
                </a:solidFill>
                <a:latin typeface="Arial" pitchFamily="34" charset="0"/>
              </a:rPr>
              <a:t>ProbSevere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9 minutes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638800" y="2057400"/>
            <a:ext cx="762000" cy="1524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29200" y="3962400"/>
            <a:ext cx="0" cy="5334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98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sz="3600" dirty="0"/>
              <a:t>Model Evaluation (2014)</a:t>
            </a:r>
            <a:endParaRPr lang="en-US" sz="3600" dirty="0"/>
          </a:p>
        </p:txBody>
      </p:sp>
      <p:pic>
        <p:nvPicPr>
          <p:cNvPr id="8" name="Picture 7" descr="model-nws_skill_2014_withWithoutSa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907114" cy="56139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3352801"/>
            <a:ext cx="2057400" cy="646258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NWS: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0.44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000000"/>
                </a:solidFill>
                <a:latin typeface="Arial" pitchFamily="34" charset="0"/>
              </a:rPr>
              <a:t>ProbSevere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0.32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5200" y="1905001"/>
            <a:ext cx="2971800" cy="646258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NWS: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19 minutes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000000"/>
                </a:solidFill>
                <a:latin typeface="Arial" pitchFamily="34" charset="0"/>
              </a:rPr>
              <a:t>ProbSevere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9 minutes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638800" y="2057400"/>
            <a:ext cx="762000" cy="1524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29200" y="3962400"/>
            <a:ext cx="0" cy="5334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4800" y="3"/>
            <a:ext cx="8610600" cy="1323367"/>
          </a:xfrm>
          <a:prstGeom prst="rect">
            <a:avLst/>
          </a:prstGeom>
          <a:solidFill>
            <a:srgbClr val="FFFF00"/>
          </a:solidFill>
          <a:ln w="31750">
            <a:solidFill>
              <a:schemeClr val="bg1"/>
            </a:solidFill>
          </a:ln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</a:rPr>
              <a:t>We fully expect that the impact of the satellite component will be even greater with GOES-R (more frequent images, factor 4 improvement in spatial resolution, more spectral bands for inferring cloud properties, lightning mapping)</a:t>
            </a:r>
          </a:p>
        </p:txBody>
      </p:sp>
    </p:spTree>
    <p:extLst>
      <p:ext uri="{BB962C8B-B14F-4D97-AF65-F5344CB8AC3E}">
        <p14:creationId xmlns:p14="http://schemas.microsoft.com/office/powerpoint/2010/main" val="1067350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68" y="1371600"/>
            <a:ext cx="7534332" cy="51291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" y="4953001"/>
            <a:ext cx="2705100" cy="92325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2C31A"/>
                </a:solidFill>
                <a:latin typeface="Arial" pitchFamily="34" charset="0"/>
              </a:rPr>
              <a:t>Moore, OK tornadic storm;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8 min </a:t>
            </a:r>
            <a:r>
              <a:rPr lang="en-US" b="1" dirty="0" smtClean="0">
                <a:solidFill>
                  <a:srgbClr val="F2C31A"/>
                </a:solidFill>
                <a:latin typeface="Arial" pitchFamily="34" charset="0"/>
              </a:rPr>
              <a:t>lead-time to first SVR warning.</a:t>
            </a:r>
            <a:endParaRPr lang="en-US" b="1" dirty="0">
              <a:solidFill>
                <a:srgbClr val="F2C31A"/>
              </a:solidFill>
              <a:latin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90800" y="4114800"/>
            <a:ext cx="1905000" cy="121920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6200" y="0"/>
            <a:ext cx="9067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5" tIns="45684" rIns="91365" bIns="45684" numCol="1" anchor="t" anchorCtr="0" compatLnSpc="1">
            <a:prstTxWarp prst="textNoShape">
              <a:avLst/>
            </a:prstTxWarp>
            <a:noAutofit/>
          </a:bodyPr>
          <a:lstStyle>
            <a:lvl1pPr marL="411163" indent="-34290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95000"/>
              <a:buFont typeface="Wingdings" pitchFamily="2" charset="2"/>
              <a:buChar char=""/>
              <a:defRPr sz="3000" kern="120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MS PGothic" pitchFamily="34" charset="-128"/>
                <a:cs typeface="ＭＳ Ｐゴシック" pitchFamily="4" charset="-128"/>
              </a:defRPr>
            </a:lvl1pPr>
            <a:lvl2pPr marL="7397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90000"/>
              <a:buFont typeface="Wingdings" pitchFamily="2" charset="2"/>
              <a:buChar char=""/>
              <a:defRPr sz="2600" kern="1200">
                <a:solidFill>
                  <a:srgbClr val="FFF5DE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995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Font typeface="Wingdings 2" pitchFamily="18" charset="2"/>
              <a:buChar char=""/>
              <a:defRPr sz="2400" kern="1200">
                <a:solidFill>
                  <a:srgbClr val="FFF5DE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260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80000"/>
              <a:buFont typeface="Arial" pitchFamily="34" charset="0"/>
              <a:buChar char="•"/>
              <a:defRPr sz="2200" kern="1200">
                <a:solidFill>
                  <a:srgbClr val="FFF5DE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48113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80000"/>
              <a:buFont typeface="Wingdings 2" pitchFamily="18" charset="2"/>
              <a:buChar char=""/>
              <a:defRPr sz="2000" kern="1200">
                <a:solidFill>
                  <a:srgbClr val="FFF5DE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06" indent="0">
              <a:buClr>
                <a:srgbClr val="FEB80A">
                  <a:lumMod val="75000"/>
                </a:srgbClr>
              </a:buClr>
              <a:buNone/>
            </a:pPr>
            <a:r>
              <a:rPr lang="en-US" sz="2800" b="1" i="1" dirty="0" err="1">
                <a:solidFill>
                  <a:srgbClr val="FFFF00"/>
                </a:solidFill>
                <a:latin typeface="Corbel"/>
              </a:rPr>
              <a:t>ProbSevere</a:t>
            </a:r>
            <a:r>
              <a:rPr lang="en-US" sz="2800" b="1" i="1" dirty="0">
                <a:solidFill>
                  <a:srgbClr val="FFFF00"/>
                </a:solidFill>
                <a:latin typeface="Corbel"/>
              </a:rPr>
              <a:t> coverts GB of input data into </a:t>
            </a:r>
            <a:r>
              <a:rPr lang="en-US" sz="2800" b="1" i="1" dirty="0" err="1">
                <a:solidFill>
                  <a:srgbClr val="FFFF00"/>
                </a:solidFill>
                <a:latin typeface="Corbel"/>
              </a:rPr>
              <a:t>kB</a:t>
            </a:r>
            <a:r>
              <a:rPr lang="en-US" sz="2800" b="1" i="1" dirty="0">
                <a:solidFill>
                  <a:srgbClr val="FFFF00"/>
                </a:solidFill>
                <a:latin typeface="Corbel"/>
              </a:rPr>
              <a:t> of information that can be used to help extend severe weather warning lead-times</a:t>
            </a:r>
          </a:p>
        </p:txBody>
      </p:sp>
    </p:spTree>
    <p:extLst>
      <p:ext uri="{BB962C8B-B14F-4D97-AF65-F5344CB8AC3E}">
        <p14:creationId xmlns:p14="http://schemas.microsoft.com/office/powerpoint/2010/main" val="201137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839200" cy="990600"/>
          </a:xfrm>
        </p:spPr>
        <p:txBody>
          <a:bodyPr/>
          <a:lstStyle/>
          <a:p>
            <a:r>
              <a:rPr lang="en-US" sz="3200" dirty="0"/>
              <a:t>Future Data Integration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90850"/>
            <a:ext cx="1905000" cy="1428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95403"/>
            <a:ext cx="1981200" cy="1385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800600"/>
            <a:ext cx="1676400" cy="125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1295400"/>
            <a:ext cx="2032000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1371600"/>
            <a:ext cx="1752600" cy="13597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4813300"/>
            <a:ext cx="1711206" cy="1282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1" y="3124200"/>
            <a:ext cx="1981913" cy="1295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3657600"/>
            <a:ext cx="1174436" cy="59309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52400" y="838200"/>
            <a:ext cx="2362200" cy="5562600"/>
          </a:xfrm>
          <a:prstGeom prst="roundRect">
            <a:avLst/>
          </a:prstGeom>
          <a:noFill/>
          <a:ln w="5715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35467" y="855136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00" y="838200"/>
            <a:ext cx="2438400" cy="33848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NWP / near-storm </a:t>
            </a:r>
            <a:r>
              <a:rPr lang="en-US" sz="16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env</a:t>
            </a: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200" y="2590800"/>
            <a:ext cx="838200" cy="33848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HRRR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8200" y="4343400"/>
            <a:ext cx="990600" cy="33848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SPC-OA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90600" y="6019800"/>
            <a:ext cx="838200" cy="33848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SREF</a:t>
            </a:r>
          </a:p>
        </p:txBody>
      </p:sp>
      <p:sp>
        <p:nvSpPr>
          <p:cNvPr id="34" name="Freeform 33"/>
          <p:cNvSpPr/>
          <p:nvPr/>
        </p:nvSpPr>
        <p:spPr>
          <a:xfrm>
            <a:off x="2726267" y="838202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rgbClr val="FF0000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52800" y="838200"/>
            <a:ext cx="1143000" cy="369259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GOES-R</a:t>
            </a:r>
            <a:endParaRPr lang="en-US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8000" y="2709446"/>
            <a:ext cx="1828800" cy="33848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Super-rapid scan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81400" y="4419600"/>
            <a:ext cx="990600" cy="33848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GLM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76600" y="6062246"/>
            <a:ext cx="1447800" cy="33848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OT detection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743200" y="838200"/>
            <a:ext cx="2362200" cy="55626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Corbel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317067" y="838202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chemeClr val="accent3"/>
          </a:solidFill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43600" y="838200"/>
            <a:ext cx="1219200" cy="369259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NEXRAD</a:t>
            </a:r>
            <a:endParaRPr lang="en-US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38800" y="2667000"/>
            <a:ext cx="1828800" cy="33848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Dual-pol products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15000" y="4191000"/>
            <a:ext cx="1752600" cy="33848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MRMS products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334000" y="838200"/>
            <a:ext cx="2362200" cy="3733800"/>
          </a:xfrm>
          <a:prstGeom prst="roundRect">
            <a:avLst/>
          </a:prstGeom>
          <a:noFill/>
          <a:ln w="571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Corbe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86400" y="5029201"/>
            <a:ext cx="3352800" cy="923257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1AB39F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Create more refined and specific forecasts of severe weather (tornado, hail, wind)</a:t>
            </a:r>
            <a:endParaRPr lang="en-US" b="1" i="1" dirty="0">
              <a:solidFill>
                <a:srgbClr val="1AB39F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800" y="3170558"/>
            <a:ext cx="1752600" cy="109664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715000" y="6248401"/>
            <a:ext cx="3581400" cy="230760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Images are from NOAA, NASA, UW-CIMSS, and OU-CIMMS</a:t>
            </a:r>
          </a:p>
        </p:txBody>
      </p:sp>
    </p:spTree>
    <p:extLst>
      <p:ext uri="{BB962C8B-B14F-4D97-AF65-F5344CB8AC3E}">
        <p14:creationId xmlns:p14="http://schemas.microsoft.com/office/powerpoint/2010/main" val="63071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-Data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3" y="2057400"/>
            <a:ext cx="3657600" cy="347158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“Big Data:” Volcanic Hazard Applications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NOAA Central Library Brown Bag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5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257800" y="1981200"/>
            <a:ext cx="3677496" cy="3675436"/>
            <a:chOff x="152400" y="2971800"/>
            <a:chExt cx="3733800" cy="3751636"/>
          </a:xfrm>
        </p:grpSpPr>
        <p:pic>
          <p:nvPicPr>
            <p:cNvPr id="15" name="Picture 14" descr="MET-9.SEVIRI.2011-06-12.20-45-00_cluster1_node0.RGB1112um_8511um_11um.zoomin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71800"/>
              <a:ext cx="3733800" cy="375163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62000" y="3505200"/>
              <a:ext cx="2732853" cy="659656"/>
            </a:xfrm>
            <a:prstGeom prst="rect">
              <a:avLst/>
            </a:prstGeom>
            <a:noFill/>
          </p:spPr>
          <p:txBody>
            <a:bodyPr wrap="square" lIns="91365" tIns="45684" rIns="91365" bIns="45684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Alert: </a:t>
              </a:r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Volcanic eruption detected!</a:t>
              </a:r>
              <a:endPara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Striped Right Arrow 5"/>
          <p:cNvSpPr/>
          <p:nvPr/>
        </p:nvSpPr>
        <p:spPr>
          <a:xfrm>
            <a:off x="3657600" y="3200400"/>
            <a:ext cx="1638841" cy="990600"/>
          </a:xfrm>
          <a:prstGeom prst="stripedRightArrow">
            <a:avLst>
              <a:gd name="adj1" fmla="val 50000"/>
              <a:gd name="adj2" fmla="val 51010"/>
            </a:avLst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0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81000" y="1371600"/>
            <a:ext cx="8686800" cy="4185688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“Big Data” Research in NOAA is: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 marL="456826" indent="-456826"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Increasing the </a:t>
            </a:r>
            <a:r>
              <a:rPr lang="en-US" sz="2400" b="1" dirty="0" smtClean="0">
                <a:solidFill>
                  <a:schemeClr val="bg1"/>
                </a:solidFill>
              </a:rPr>
              <a:t>lead time and accuracy of severe weather warnings</a:t>
            </a:r>
          </a:p>
          <a:p>
            <a:pPr marL="456826" indent="-456826">
              <a:buFont typeface="Arial"/>
              <a:buChar char="•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456826" indent="-456826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Supporting the NWS Weather Ready Nation initiative through provision of probabilistic storm scale forecast guidance</a:t>
            </a:r>
          </a:p>
          <a:p>
            <a:pPr marL="456826" indent="-456826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456826" indent="-456826"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Spawning new research </a:t>
            </a:r>
            <a:r>
              <a:rPr lang="en-US" sz="2400" b="1" dirty="0" smtClean="0">
                <a:solidFill>
                  <a:schemeClr val="bg1"/>
                </a:solidFill>
              </a:rPr>
              <a:t>aimed at improving the prediction of specific severe weather hazards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50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85800" y="0"/>
            <a:ext cx="7772400" cy="1216152"/>
            <a:chOff x="685800" y="0"/>
            <a:chExt cx="7772400" cy="1216152"/>
          </a:xfrm>
        </p:grpSpPr>
        <p:pic>
          <p:nvPicPr>
            <p:cNvPr id="16" name="Picture 15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0"/>
              <a:ext cx="1828800" cy="1216152"/>
            </a:xfrm>
            <a:prstGeom prst="rect">
              <a:avLst/>
            </a:prstGeom>
          </p:spPr>
        </p:pic>
        <p:pic>
          <p:nvPicPr>
            <p:cNvPr id="17" name="Picture 16" descr="800px-Big_Cumulonimbus.jp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0"/>
              <a:ext cx="1828800" cy="1216152"/>
            </a:xfrm>
            <a:prstGeom prst="rect">
              <a:avLst/>
            </a:prstGeom>
          </p:spPr>
        </p:pic>
        <p:pic>
          <p:nvPicPr>
            <p:cNvPr id="18" name="Picture 17" descr="Supercell_Thunderstorm.jp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1828800" cy="121615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0"/>
              <a:ext cx="1828800" cy="1216152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85800" y="5641209"/>
            <a:ext cx="7772400" cy="1216791"/>
            <a:chOff x="685800" y="5641209"/>
            <a:chExt cx="7772400" cy="1216791"/>
          </a:xfrm>
        </p:grpSpPr>
        <p:pic>
          <p:nvPicPr>
            <p:cNvPr id="20" name="Picture 19" descr="annotate6.p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5641848"/>
              <a:ext cx="1828800" cy="1216152"/>
            </a:xfrm>
            <a:prstGeom prst="rect">
              <a:avLst/>
            </a:prstGeom>
          </p:spPr>
        </p:pic>
        <p:pic>
          <p:nvPicPr>
            <p:cNvPr id="21" name="Picture 20" descr="ColinMcDermott_0882.jp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5641848"/>
              <a:ext cx="1828800" cy="1216152"/>
            </a:xfrm>
            <a:prstGeom prst="rect">
              <a:avLst/>
            </a:prstGeom>
          </p:spPr>
        </p:pic>
        <p:pic>
          <p:nvPicPr>
            <p:cNvPr id="22" name="Picture 21" descr="Berryville_KY3.jp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5641848"/>
              <a:ext cx="1828800" cy="1216152"/>
            </a:xfrm>
            <a:prstGeom prst="rect">
              <a:avLst/>
            </a:prstGeom>
          </p:spPr>
        </p:pic>
        <p:pic>
          <p:nvPicPr>
            <p:cNvPr id="23" name="Picture 22" descr="cumulonimbus.jp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5641209"/>
              <a:ext cx="1828800" cy="1216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67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0-03-25 at 07.12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3659746" cy="533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76200"/>
            <a:ext cx="3918857" cy="830924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Questions?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 descr="cumulonimb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95400"/>
            <a:ext cx="4506448" cy="2866602"/>
          </a:xfrm>
          <a:prstGeom prst="rect">
            <a:avLst/>
          </a:prstGeom>
        </p:spPr>
      </p:pic>
      <p:pic>
        <p:nvPicPr>
          <p:cNvPr id="7" name="Picture 6" descr="800px-F5_tornado_Elie_Manitoba_2007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495800"/>
            <a:ext cx="4495800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-engine-605x3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268416"/>
            <a:ext cx="5791200" cy="358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Galunggung24June1982r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685802"/>
            <a:ext cx="5791200" cy="256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57169" y="2971802"/>
            <a:ext cx="3581400" cy="246149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r>
              <a:rPr lang="en-US" sz="1000" b="1" dirty="0" err="1"/>
              <a:t>Hanstrum</a:t>
            </a:r>
            <a:r>
              <a:rPr lang="en-US" sz="1000" b="1" dirty="0"/>
              <a:t> &amp; Watson (1983), modified</a:t>
            </a:r>
            <a:r>
              <a:rPr lang="en-US" sz="1000" b="1" dirty="0"/>
              <a:t> by Darwin VAAC</a:t>
            </a:r>
            <a:endParaRPr lang="en-US" sz="1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2" y="88903"/>
            <a:ext cx="9029699" cy="584703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 Black" panose="020B0A04020102020204" pitchFamily="34" charset="0"/>
              </a:rPr>
              <a:t>British</a:t>
            </a:r>
            <a:r>
              <a:rPr lang="en-US" sz="3200" b="1" dirty="0">
                <a:solidFill>
                  <a:srgbClr val="000000"/>
                </a:solidFill>
                <a:latin typeface="Arial Black" panose="020B0A04020102020204" pitchFamily="34" charset="0"/>
              </a:rPr>
              <a:t> Airways Flight 9, June 24, 1982</a:t>
            </a:r>
            <a:endParaRPr lang="en-US" sz="32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 descr="Volcanomain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" y="3886200"/>
            <a:ext cx="3352800" cy="1885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828800"/>
            <a:ext cx="3124200" cy="1938920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“Ladies and gentlemen, this is your captain speaking.  We have a small problem.  All four engines have stopped”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-Captain Eric Moody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6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33469" y="4074226"/>
            <a:ext cx="3052677" cy="2602356"/>
            <a:chOff x="48910" y="3698011"/>
            <a:chExt cx="4882057" cy="3087286"/>
          </a:xfrm>
        </p:grpSpPr>
        <p:pic>
          <p:nvPicPr>
            <p:cNvPr id="2" name="Picture 1" descr="RedoubtClou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10" y="3698011"/>
              <a:ext cx="4882057" cy="30712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2886267" y="6529707"/>
              <a:ext cx="2044700" cy="25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bg1"/>
                  </a:solidFill>
                </a:rPr>
                <a:t>Joyce M. Warren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38101"/>
            <a:ext cx="9144000" cy="646258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 Black" panose="020B0A04020102020204" pitchFamily="34" charset="0"/>
              </a:rPr>
              <a:t>KLM Flight-867, December 15, 1989</a:t>
            </a:r>
            <a:endParaRPr lang="en-US" sz="36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18031" y="909707"/>
            <a:ext cx="2948314" cy="2109570"/>
            <a:chOff x="6118031" y="909707"/>
            <a:chExt cx="2948314" cy="2109570"/>
          </a:xfrm>
        </p:grpSpPr>
        <p:pic>
          <p:nvPicPr>
            <p:cNvPr id="8" name="Picture 7" descr="klm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8031" y="909707"/>
              <a:ext cx="2948314" cy="21095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781899" y="2771066"/>
              <a:ext cx="128444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bg1"/>
                  </a:solidFill>
                </a:rPr>
                <a:t>Credit: Gary </a:t>
              </a:r>
              <a:r>
                <a:rPr lang="en-US" sz="800" b="1" dirty="0" err="1">
                  <a:solidFill>
                    <a:schemeClr val="bg1"/>
                  </a:solidFill>
                </a:rPr>
                <a:t>Hufford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 descr="startup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30" y="1202201"/>
            <a:ext cx="5823335" cy="4684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5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3500" y="914400"/>
            <a:ext cx="5105400" cy="286232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1365" tIns="45684" rIns="91365" bIns="45684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Eyjafjallajökull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Eruption:</a:t>
            </a:r>
          </a:p>
          <a:p>
            <a:pPr marL="342621" indent="-34262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Nearly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100,000 canceled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flights (50% of world’s air traffic!)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621" indent="-34262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Airlines were losing $200 million/day</a:t>
            </a:r>
          </a:p>
          <a:p>
            <a:pPr marL="342621" indent="-34262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economic impact - $2 billion</a:t>
            </a:r>
          </a:p>
        </p:txBody>
      </p:sp>
      <p:pic>
        <p:nvPicPr>
          <p:cNvPr id="18435" name="Picture 3" descr="Flights17April2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810000"/>
            <a:ext cx="4314825" cy="246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 descr="Flights20April2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810000"/>
            <a:ext cx="4295775" cy="2401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838200" y="6248402"/>
            <a:ext cx="2681287" cy="4000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1365" tIns="45684" rIns="91365" bIns="45684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Before Ash Event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4990" y="132831"/>
            <a:ext cx="9080500" cy="64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5" tIns="45684" rIns="91365" bIns="45684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latin typeface="Arial Black" panose="020B0A04020102020204" pitchFamily="34" charset="0"/>
              </a:rPr>
              <a:t>Economic Impacts of Volcanic Ash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18441" name="Picture 9" descr="arni_sigurosson_imo_may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1066803"/>
            <a:ext cx="3505200" cy="233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494869" y="6248402"/>
            <a:ext cx="2681287" cy="4000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1365" tIns="45684" rIns="91365" bIns="45684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During </a:t>
            </a:r>
            <a:r>
              <a:rPr lang="en-US" sz="2000" b="1" dirty="0">
                <a:solidFill>
                  <a:schemeClr val="bg1"/>
                </a:solidFill>
              </a:rPr>
              <a:t>Ash Event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5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cri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85800"/>
            <a:ext cx="4191000" cy="28194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" y="685802"/>
            <a:ext cx="4704073" cy="2837021"/>
            <a:chOff x="35008" y="838200"/>
            <a:chExt cx="4704073" cy="2837021"/>
          </a:xfrm>
        </p:grpSpPr>
        <p:pic>
          <p:nvPicPr>
            <p:cNvPr id="2" name="Picture 1" descr="World-flight-routes-volca-00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08" y="838200"/>
              <a:ext cx="4704073" cy="2822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3124200" y="3429000"/>
              <a:ext cx="1600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 dirty="0"/>
                <a:t>Source: ICAO</a:t>
              </a:r>
              <a:endParaRPr lang="en-US" sz="10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4800" y="0"/>
            <a:ext cx="8572500" cy="707813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/>
            <a:r>
              <a:rPr lang="en-US" sz="4000" b="1" dirty="0">
                <a:latin typeface="Arial Black" panose="020B0A04020102020204" pitchFamily="34" charset="0"/>
              </a:rPr>
              <a:t>Major Flight Routes</a:t>
            </a:r>
            <a:endParaRPr lang="en-US" sz="4000" b="1" dirty="0">
              <a:latin typeface="Arial Black" panose="020B0A04020102020204" pitchFamily="34" charset="0"/>
            </a:endParaRPr>
          </a:p>
        </p:txBody>
      </p:sp>
      <p:pic>
        <p:nvPicPr>
          <p:cNvPr id="7" name="Picture 6" descr="imag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575064"/>
            <a:ext cx="5334000" cy="324485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Central Library Brown Bag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50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MSS_Template_2013Log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IMSS_Template_2013Log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IMSS_Template_2013Log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10346</TotalTime>
  <Words>1640</Words>
  <Application>Microsoft Macintosh PowerPoint</Application>
  <PresentationFormat>On-screen Show (4:3)</PresentationFormat>
  <Paragraphs>335</Paragraphs>
  <Slides>51</Slides>
  <Notes>45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Office Theme</vt:lpstr>
      <vt:lpstr>CIMSS_Template_2013Logo</vt:lpstr>
      <vt:lpstr>1_CIMSS_Template_2013Logo</vt:lpstr>
      <vt:lpstr>1_Office Theme</vt:lpstr>
      <vt:lpstr>2_CIMSS_Template_2013Logo</vt:lpstr>
      <vt:lpstr>From “Big Data” to Actionable Information: Mitigation of Volcanic and Severe Weather Hazards</vt:lpstr>
      <vt:lpstr>Collaborative Research</vt:lpstr>
      <vt:lpstr>PowerPoint Presentation</vt:lpstr>
      <vt:lpstr>PowerPoint Presentation</vt:lpstr>
      <vt:lpstr>“Big Data:” Volcanic Hazard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Joint Polar Satellite System</vt:lpstr>
      <vt:lpstr>PowerPoint Presentation</vt:lpstr>
      <vt:lpstr>PowerPoint Presentation</vt:lpstr>
      <vt:lpstr>Next Generation Geostationary Operational Environmental Satellite</vt:lpstr>
      <vt:lpstr>Himawari-8 (JMA)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“Big Data:” Severe Weather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Evaluation (2014)</vt:lpstr>
      <vt:lpstr>Model Evaluation (2014)</vt:lpstr>
      <vt:lpstr>PowerPoint Presentation</vt:lpstr>
      <vt:lpstr>Future Data Integration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Walker</dc:creator>
  <cp:lastModifiedBy>TC</cp:lastModifiedBy>
  <cp:revision>340</cp:revision>
  <cp:lastPrinted>2014-06-21T21:52:15Z</cp:lastPrinted>
  <dcterms:created xsi:type="dcterms:W3CDTF">2014-04-07T15:54:44Z</dcterms:created>
  <dcterms:modified xsi:type="dcterms:W3CDTF">2015-03-10T21:40:34Z</dcterms:modified>
</cp:coreProperties>
</file>