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90" r:id="rId2"/>
    <p:sldId id="355" r:id="rId3"/>
    <p:sldId id="361" r:id="rId4"/>
    <p:sldId id="338" r:id="rId5"/>
    <p:sldId id="349" r:id="rId6"/>
    <p:sldId id="356" r:id="rId7"/>
    <p:sldId id="319" r:id="rId8"/>
    <p:sldId id="376" r:id="rId9"/>
    <p:sldId id="354" r:id="rId10"/>
    <p:sldId id="345" r:id="rId11"/>
    <p:sldId id="320" r:id="rId12"/>
    <p:sldId id="357" r:id="rId13"/>
    <p:sldId id="292" r:id="rId14"/>
    <p:sldId id="350" r:id="rId15"/>
    <p:sldId id="351" r:id="rId16"/>
    <p:sldId id="380" r:id="rId17"/>
    <p:sldId id="358" r:id="rId18"/>
    <p:sldId id="366" r:id="rId19"/>
    <p:sldId id="367" r:id="rId20"/>
    <p:sldId id="368" r:id="rId21"/>
    <p:sldId id="370" r:id="rId22"/>
    <p:sldId id="374" r:id="rId23"/>
    <p:sldId id="373" r:id="rId24"/>
    <p:sldId id="375" r:id="rId25"/>
    <p:sldId id="305" r:id="rId26"/>
    <p:sldId id="315" r:id="rId27"/>
    <p:sldId id="303" r:id="rId28"/>
    <p:sldId id="296" r:id="rId29"/>
    <p:sldId id="298" r:id="rId30"/>
    <p:sldId id="306" r:id="rId31"/>
    <p:sldId id="307" r:id="rId32"/>
    <p:sldId id="324" r:id="rId33"/>
    <p:sldId id="325" r:id="rId34"/>
    <p:sldId id="336" r:id="rId35"/>
    <p:sldId id="352" r:id="rId36"/>
    <p:sldId id="353" r:id="rId37"/>
    <p:sldId id="359" r:id="rId38"/>
    <p:sldId id="378" r:id="rId39"/>
    <p:sldId id="377" r:id="rId40"/>
    <p:sldId id="283" r:id="rId41"/>
    <p:sldId id="360" r:id="rId42"/>
    <p:sldId id="384" r:id="rId43"/>
    <p:sldId id="381" r:id="rId44"/>
    <p:sldId id="382" r:id="rId45"/>
    <p:sldId id="383" r:id="rId46"/>
    <p:sldId id="346" r:id="rId47"/>
    <p:sldId id="347" r:id="rId48"/>
    <p:sldId id="317" r:id="rId49"/>
    <p:sldId id="362" r:id="rId50"/>
    <p:sldId id="318" r:id="rId51"/>
    <p:sldId id="332" r:id="rId52"/>
    <p:sldId id="372" r:id="rId53"/>
    <p:sldId id="363" r:id="rId54"/>
    <p:sldId id="334" r:id="rId55"/>
    <p:sldId id="327" r:id="rId56"/>
    <p:sldId id="328" r:id="rId57"/>
    <p:sldId id="329" r:id="rId58"/>
    <p:sldId id="330" r:id="rId59"/>
    <p:sldId id="331" r:id="rId60"/>
    <p:sldId id="371" r:id="rId61"/>
    <p:sldId id="379" r:id="rId62"/>
    <p:sldId id="34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86"/>
  </p:normalViewPr>
  <p:slideViewPr>
    <p:cSldViewPr snapToGrid="0" snapToObjects="1">
      <p:cViewPr>
        <p:scale>
          <a:sx n="129" d="100"/>
          <a:sy n="129" d="100"/>
        </p:scale>
        <p:origin x="256" y="28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val>
            <c:numRef>
              <c:f>Sheet1!$A$2:$C$2</c:f>
              <c:numCache>
                <c:formatCode>General</c:formatCode>
                <c:ptCount val="3"/>
                <c:pt idx="0">
                  <c:v>23</c:v>
                </c:pt>
                <c:pt idx="1">
                  <c:v>21</c:v>
                </c:pt>
                <c:pt idx="2">
                  <c:v>22</c:v>
                </c:pt>
              </c:numCache>
            </c:numRef>
          </c:val>
          <c:extLst>
            <c:ext xmlns:c16="http://schemas.microsoft.com/office/drawing/2014/chart" uri="{C3380CC4-5D6E-409C-BE32-E72D297353CC}">
              <c16:uniqueId val="{00000000-13D6-A740-96E4-D5CD2993C68D}"/>
            </c:ext>
          </c:extLst>
        </c:ser>
        <c:ser>
          <c:idx val="1"/>
          <c:order val="1"/>
          <c:spPr>
            <a:solidFill>
              <a:schemeClr val="accent2"/>
            </a:solidFill>
            <a:ln>
              <a:noFill/>
            </a:ln>
            <a:effectLst/>
          </c:spPr>
          <c:invertIfNegative val="0"/>
          <c:val>
            <c:numRef>
              <c:f>Sheet1!$A$3:$C$3</c:f>
              <c:numCache>
                <c:formatCode>General</c:formatCode>
                <c:ptCount val="3"/>
                <c:pt idx="0">
                  <c:v>3</c:v>
                </c:pt>
                <c:pt idx="1">
                  <c:v>21</c:v>
                </c:pt>
                <c:pt idx="2">
                  <c:v>42</c:v>
                </c:pt>
              </c:numCache>
            </c:numRef>
          </c:val>
          <c:extLst>
            <c:ext xmlns:c16="http://schemas.microsoft.com/office/drawing/2014/chart" uri="{C3380CC4-5D6E-409C-BE32-E72D297353CC}">
              <c16:uniqueId val="{00000001-13D6-A740-96E4-D5CD2993C68D}"/>
            </c:ext>
          </c:extLst>
        </c:ser>
        <c:dLbls>
          <c:showLegendKey val="0"/>
          <c:showVal val="0"/>
          <c:showCatName val="0"/>
          <c:showSerName val="0"/>
          <c:showPercent val="0"/>
          <c:showBubbleSize val="0"/>
        </c:dLbls>
        <c:gapWidth val="182"/>
        <c:overlap val="100"/>
        <c:axId val="2137838840"/>
        <c:axId val="2137841752"/>
      </c:barChart>
      <c:catAx>
        <c:axId val="2137838840"/>
        <c:scaling>
          <c:orientation val="minMax"/>
        </c:scaling>
        <c:delete val="1"/>
        <c:axPos val="b"/>
        <c:majorTickMark val="none"/>
        <c:minorTickMark val="none"/>
        <c:tickLblPos val="nextTo"/>
        <c:crossAx val="2137841752"/>
        <c:crosses val="autoZero"/>
        <c:auto val="1"/>
        <c:lblAlgn val="ctr"/>
        <c:lblOffset val="100"/>
        <c:noMultiLvlLbl val="0"/>
      </c:catAx>
      <c:valAx>
        <c:axId val="2137841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838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T670 DA time: 48 MPI, various thread counts (1,2,4,6,12) node counts=(2,4,8,12,24) Note: “Other” is a residual calculation from max values, thus an underestimate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0"/>
          <c:tx>
            <c:strRef>
              <c:f>Sheet1!$C$1</c:f>
              <c:strCache>
                <c:ptCount val="1"/>
                <c:pt idx="0">
                  <c:v>call_crtm</c:v>
                </c:pt>
              </c:strCache>
            </c:strRef>
          </c:tx>
          <c:spPr>
            <a:solidFill>
              <a:schemeClr val="accent2"/>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Sheet1!$C$2:$C$6</c:f>
              <c:numCache>
                <c:formatCode>General</c:formatCode>
                <c:ptCount val="5"/>
                <c:pt idx="0">
                  <c:v>344.04500000000002</c:v>
                </c:pt>
                <c:pt idx="1">
                  <c:v>193.02699999999999</c:v>
                </c:pt>
                <c:pt idx="2">
                  <c:v>105.008</c:v>
                </c:pt>
                <c:pt idx="3">
                  <c:v>80.313999999999993</c:v>
                </c:pt>
                <c:pt idx="4">
                  <c:v>58.403000000000013</c:v>
                </c:pt>
              </c:numCache>
            </c:numRef>
          </c:val>
          <c:extLst>
            <c:ext xmlns:c16="http://schemas.microsoft.com/office/drawing/2014/chart" uri="{C3380CC4-5D6E-409C-BE32-E72D297353CC}">
              <c16:uniqueId val="{00000000-AEBA-A74C-803C-D90570EC7EC6}"/>
            </c:ext>
          </c:extLst>
        </c:ser>
        <c:ser>
          <c:idx val="2"/>
          <c:order val="1"/>
          <c:tx>
            <c:strRef>
              <c:f>Sheet1!$D$1</c:f>
              <c:strCache>
                <c:ptCount val="1"/>
                <c:pt idx="0">
                  <c:v>Other</c:v>
                </c:pt>
              </c:strCache>
            </c:strRef>
          </c:tx>
          <c:spPr>
            <a:solidFill>
              <a:schemeClr val="accent3"/>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Sheet1!$D$2:$D$6</c:f>
              <c:numCache>
                <c:formatCode>General</c:formatCode>
                <c:ptCount val="5"/>
                <c:pt idx="0">
                  <c:v>1580.69</c:v>
                </c:pt>
                <c:pt idx="1">
                  <c:v>812.77599999999995</c:v>
                </c:pt>
                <c:pt idx="2">
                  <c:v>464.78800000000001</c:v>
                </c:pt>
                <c:pt idx="3">
                  <c:v>355.09100000000001</c:v>
                </c:pt>
                <c:pt idx="4">
                  <c:v>268.048</c:v>
                </c:pt>
              </c:numCache>
            </c:numRef>
          </c:val>
          <c:extLst>
            <c:ext xmlns:c16="http://schemas.microsoft.com/office/drawing/2014/chart" uri="{C3380CC4-5D6E-409C-BE32-E72D297353CC}">
              <c16:uniqueId val="{00000001-AEBA-A74C-803C-D90570EC7EC6}"/>
            </c:ext>
          </c:extLst>
        </c:ser>
        <c:ser>
          <c:idx val="3"/>
          <c:order val="2"/>
          <c:tx>
            <c:strRef>
              <c:f>Sheet1!$E$1</c:f>
              <c:strCache>
                <c:ptCount val="1"/>
                <c:pt idx="0">
                  <c:v>Imbalance</c:v>
                </c:pt>
              </c:strCache>
            </c:strRef>
          </c:tx>
          <c:spPr>
            <a:solidFill>
              <a:schemeClr val="accent4"/>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Sheet1!$E$2:$E$6</c:f>
              <c:numCache>
                <c:formatCode>General</c:formatCode>
                <c:ptCount val="5"/>
                <c:pt idx="0">
                  <c:v>1177.1320000000001</c:v>
                </c:pt>
                <c:pt idx="1">
                  <c:v>703.68299999999999</c:v>
                </c:pt>
                <c:pt idx="2">
                  <c:v>415.90699999999981</c:v>
                </c:pt>
                <c:pt idx="3">
                  <c:v>350.666</c:v>
                </c:pt>
                <c:pt idx="4">
                  <c:v>304.62</c:v>
                </c:pt>
              </c:numCache>
            </c:numRef>
          </c:val>
          <c:extLst>
            <c:ext xmlns:c16="http://schemas.microsoft.com/office/drawing/2014/chart" uri="{C3380CC4-5D6E-409C-BE32-E72D297353CC}">
              <c16:uniqueId val="{00000002-AEBA-A74C-803C-D90570EC7EC6}"/>
            </c:ext>
          </c:extLst>
        </c:ser>
        <c:ser>
          <c:idx val="4"/>
          <c:order val="3"/>
          <c:tx>
            <c:strRef>
              <c:f>Sheet1!$F$1</c:f>
              <c:strCache>
                <c:ptCount val="1"/>
                <c:pt idx="0">
                  <c:v>MPI</c:v>
                </c:pt>
              </c:strCache>
            </c:strRef>
          </c:tx>
          <c:spPr>
            <a:solidFill>
              <a:schemeClr val="accent5"/>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Sheet1!$F$2:$F$6</c:f>
              <c:numCache>
                <c:formatCode>General</c:formatCode>
                <c:ptCount val="5"/>
                <c:pt idx="0">
                  <c:v>436.904</c:v>
                </c:pt>
                <c:pt idx="1">
                  <c:v>371.08</c:v>
                </c:pt>
                <c:pt idx="2">
                  <c:v>251.50200000000001</c:v>
                </c:pt>
                <c:pt idx="3">
                  <c:v>176.614</c:v>
                </c:pt>
                <c:pt idx="4">
                  <c:v>133.78100000000001</c:v>
                </c:pt>
              </c:numCache>
            </c:numRef>
          </c:val>
          <c:extLst>
            <c:ext xmlns:c16="http://schemas.microsoft.com/office/drawing/2014/chart" uri="{C3380CC4-5D6E-409C-BE32-E72D297353CC}">
              <c16:uniqueId val="{00000003-AEBA-A74C-803C-D90570EC7EC6}"/>
            </c:ext>
          </c:extLst>
        </c:ser>
        <c:dLbls>
          <c:showLegendKey val="0"/>
          <c:showVal val="0"/>
          <c:showCatName val="0"/>
          <c:showSerName val="0"/>
          <c:showPercent val="0"/>
          <c:showBubbleSize val="0"/>
        </c:dLbls>
        <c:gapWidth val="150"/>
        <c:overlap val="100"/>
        <c:axId val="1766524672"/>
        <c:axId val="1766529216"/>
      </c:barChart>
      <c:catAx>
        <c:axId val="17665246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CPU Cores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529216"/>
        <c:crosses val="autoZero"/>
        <c:auto val="1"/>
        <c:lblAlgn val="ctr"/>
        <c:lblOffset val="100"/>
        <c:noMultiLvlLbl val="0"/>
      </c:catAx>
      <c:valAx>
        <c:axId val="1766529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Seconds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52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T670</a:t>
            </a:r>
            <a:r>
              <a:rPr lang="en-US" baseline="0" dirty="0"/>
              <a:t> DA time: 48 MPI, various thread counts (1,2,4,6,12) node counts=(2,4,8,12,24) Note: “Other” is a residual calculation from max values, thus an underestimate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0"/>
          <c:tx>
            <c:strRef>
              <c:f>Sheet1!$C$1</c:f>
              <c:strCache>
                <c:ptCount val="1"/>
                <c:pt idx="0">
                  <c:v>call_crtm</c:v>
                </c:pt>
              </c:strCache>
            </c:strRef>
          </c:tx>
          <c:spPr>
            <a:solidFill>
              <a:schemeClr val="accent2"/>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Sheet1!$C$2:$C$6</c:f>
              <c:numCache>
                <c:formatCode>General</c:formatCode>
                <c:ptCount val="5"/>
                <c:pt idx="0">
                  <c:v>346.86700000000002</c:v>
                </c:pt>
                <c:pt idx="1">
                  <c:v>342.36599999999999</c:v>
                </c:pt>
                <c:pt idx="2">
                  <c:v>347.09</c:v>
                </c:pt>
                <c:pt idx="3">
                  <c:v>349.12</c:v>
                </c:pt>
                <c:pt idx="4">
                  <c:v>363.03399999999959</c:v>
                </c:pt>
              </c:numCache>
            </c:numRef>
          </c:val>
          <c:extLst>
            <c:ext xmlns:c16="http://schemas.microsoft.com/office/drawing/2014/chart" uri="{C3380CC4-5D6E-409C-BE32-E72D297353CC}">
              <c16:uniqueId val="{00000000-4BC1-C245-BA0F-737BF004CBDC}"/>
            </c:ext>
          </c:extLst>
        </c:ser>
        <c:ser>
          <c:idx val="2"/>
          <c:order val="1"/>
          <c:tx>
            <c:strRef>
              <c:f>Sheet1!$D$1</c:f>
              <c:strCache>
                <c:ptCount val="1"/>
                <c:pt idx="0">
                  <c:v>Other</c:v>
                </c:pt>
              </c:strCache>
            </c:strRef>
          </c:tx>
          <c:spPr>
            <a:solidFill>
              <a:schemeClr val="accent3"/>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Sheet1!$D$2:$D$6</c:f>
              <c:numCache>
                <c:formatCode>General</c:formatCode>
                <c:ptCount val="5"/>
                <c:pt idx="0">
                  <c:v>1593.3209999999999</c:v>
                </c:pt>
                <c:pt idx="1">
                  <c:v>675.76</c:v>
                </c:pt>
                <c:pt idx="2">
                  <c:v>248.35900000000001</c:v>
                </c:pt>
                <c:pt idx="3">
                  <c:v>116.818</c:v>
                </c:pt>
                <c:pt idx="4">
                  <c:v>7.1769999999999996</c:v>
                </c:pt>
              </c:numCache>
            </c:numRef>
          </c:val>
          <c:extLst>
            <c:ext xmlns:c16="http://schemas.microsoft.com/office/drawing/2014/chart" uri="{C3380CC4-5D6E-409C-BE32-E72D297353CC}">
              <c16:uniqueId val="{00000001-4BC1-C245-BA0F-737BF004CBDC}"/>
            </c:ext>
          </c:extLst>
        </c:ser>
        <c:ser>
          <c:idx val="3"/>
          <c:order val="2"/>
          <c:tx>
            <c:strRef>
              <c:f>Sheet1!$E$1</c:f>
              <c:strCache>
                <c:ptCount val="1"/>
                <c:pt idx="0">
                  <c:v>Imbalance</c:v>
                </c:pt>
              </c:strCache>
            </c:strRef>
          </c:tx>
          <c:spPr>
            <a:solidFill>
              <a:schemeClr val="accent4"/>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Sheet1!$E$2:$E$6</c:f>
              <c:numCache>
                <c:formatCode>General</c:formatCode>
                <c:ptCount val="5"/>
                <c:pt idx="0">
                  <c:v>1163.557</c:v>
                </c:pt>
                <c:pt idx="1">
                  <c:v>833.18200000000002</c:v>
                </c:pt>
                <c:pt idx="2">
                  <c:v>634.42699999999945</c:v>
                </c:pt>
                <c:pt idx="3">
                  <c:v>588.82599999999945</c:v>
                </c:pt>
                <c:pt idx="4">
                  <c:v>569.70100000000002</c:v>
                </c:pt>
              </c:numCache>
            </c:numRef>
          </c:val>
          <c:extLst>
            <c:ext xmlns:c16="http://schemas.microsoft.com/office/drawing/2014/chart" uri="{C3380CC4-5D6E-409C-BE32-E72D297353CC}">
              <c16:uniqueId val="{00000002-4BC1-C245-BA0F-737BF004CBDC}"/>
            </c:ext>
          </c:extLst>
        </c:ser>
        <c:ser>
          <c:idx val="4"/>
          <c:order val="3"/>
          <c:tx>
            <c:strRef>
              <c:f>Sheet1!$F$1</c:f>
              <c:strCache>
                <c:ptCount val="1"/>
                <c:pt idx="0">
                  <c:v>MPI</c:v>
                </c:pt>
              </c:strCache>
            </c:strRef>
          </c:tx>
          <c:spPr>
            <a:solidFill>
              <a:schemeClr val="accent5"/>
            </a:solidFill>
            <a:ln>
              <a:noFill/>
            </a:ln>
            <a:effectLst/>
          </c:spPr>
          <c:invertIfNegative val="0"/>
          <c:cat>
            <c:numRef>
              <c:f>Sheet1!$A$2:$A$6</c:f>
              <c:numCache>
                <c:formatCode>General</c:formatCode>
                <c:ptCount val="5"/>
                <c:pt idx="0">
                  <c:v>48</c:v>
                </c:pt>
                <c:pt idx="1">
                  <c:v>96</c:v>
                </c:pt>
                <c:pt idx="2">
                  <c:v>192</c:v>
                </c:pt>
                <c:pt idx="3">
                  <c:v>288</c:v>
                </c:pt>
                <c:pt idx="4">
                  <c:v>576</c:v>
                </c:pt>
              </c:numCache>
            </c:numRef>
          </c:cat>
          <c:val>
            <c:numRef>
              <c:f>Sheet1!$F$2:$F$6</c:f>
              <c:numCache>
                <c:formatCode>General</c:formatCode>
                <c:ptCount val="5"/>
                <c:pt idx="0">
                  <c:v>436.10500000000002</c:v>
                </c:pt>
                <c:pt idx="1">
                  <c:v>372.55500000000001</c:v>
                </c:pt>
                <c:pt idx="2">
                  <c:v>233.73500000000001</c:v>
                </c:pt>
                <c:pt idx="3">
                  <c:v>182.06899999999999</c:v>
                </c:pt>
                <c:pt idx="4">
                  <c:v>138.51400000000001</c:v>
                </c:pt>
              </c:numCache>
            </c:numRef>
          </c:val>
          <c:extLst>
            <c:ext xmlns:c16="http://schemas.microsoft.com/office/drawing/2014/chart" uri="{C3380CC4-5D6E-409C-BE32-E72D297353CC}">
              <c16:uniqueId val="{00000003-4BC1-C245-BA0F-737BF004CBDC}"/>
            </c:ext>
          </c:extLst>
        </c:ser>
        <c:dLbls>
          <c:showLegendKey val="0"/>
          <c:showVal val="0"/>
          <c:showCatName val="0"/>
          <c:showSerName val="0"/>
          <c:showPercent val="0"/>
          <c:showBubbleSize val="0"/>
        </c:dLbls>
        <c:gapWidth val="150"/>
        <c:overlap val="100"/>
        <c:axId val="1768448416"/>
        <c:axId val="1965456480"/>
      </c:barChart>
      <c:catAx>
        <c:axId val="17684484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CPU</a:t>
                </a:r>
                <a:r>
                  <a:rPr lang="en-US" baseline="0" dirty="0"/>
                  <a:t> Cores</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5456480"/>
        <c:crosses val="autoZero"/>
        <c:auto val="1"/>
        <c:lblAlgn val="ctr"/>
        <c:lblOffset val="100"/>
        <c:noMultiLvlLbl val="0"/>
      </c:catAx>
      <c:valAx>
        <c:axId val="1965456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Seconds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84484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66C48-B0E1-D44B-AC9F-AD0D050CE2E2}" type="datetimeFigureOut">
              <a:rPr lang="en-US" smtClean="0"/>
              <a:t>12/19/18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12F1D-35C8-0F40-AA8F-8BD8670360E5}" type="slidenum">
              <a:rPr lang="en-US" smtClean="0"/>
              <a:t>‹#›</a:t>
            </a:fld>
            <a:endParaRPr lang="en-US"/>
          </a:p>
        </p:txBody>
      </p:sp>
    </p:spTree>
    <p:extLst>
      <p:ext uri="{BB962C8B-B14F-4D97-AF65-F5344CB8AC3E}">
        <p14:creationId xmlns:p14="http://schemas.microsoft.com/office/powerpoint/2010/main" val="30505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CC0CD8-3986-4B33-9A57-2FEF802A012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9324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793055-F8BB-8240-A1D3-93ECC03C4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45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BB905-56CF-FF49-92B1-7AB19E58B078}" type="slidenum">
              <a:rPr lang="en-US" smtClean="0"/>
              <a:t>28</a:t>
            </a:fld>
            <a:endParaRPr lang="en-US"/>
          </a:p>
        </p:txBody>
      </p:sp>
    </p:spTree>
    <p:extLst>
      <p:ext uri="{BB962C8B-B14F-4D97-AF65-F5344CB8AC3E}">
        <p14:creationId xmlns:p14="http://schemas.microsoft.com/office/powerpoint/2010/main" val="191751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1816C1-B784-1B46-8022-AC4B7ED83616}" type="slidenum">
              <a:rPr lang="de-DE" smtClean="0"/>
              <a:t>40</a:t>
            </a:fld>
            <a:endParaRPr lang="de-DE"/>
          </a:p>
        </p:txBody>
      </p:sp>
    </p:spTree>
    <p:extLst>
      <p:ext uri="{BB962C8B-B14F-4D97-AF65-F5344CB8AC3E}">
        <p14:creationId xmlns:p14="http://schemas.microsoft.com/office/powerpoint/2010/main" val="413775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1816C1-B784-1B46-8022-AC4B7ED83616}" type="slidenum">
              <a:rPr lang="de-DE" smtClean="0"/>
              <a:t>42</a:t>
            </a:fld>
            <a:endParaRPr lang="de-DE"/>
          </a:p>
        </p:txBody>
      </p:sp>
    </p:spTree>
    <p:extLst>
      <p:ext uri="{BB962C8B-B14F-4D97-AF65-F5344CB8AC3E}">
        <p14:creationId xmlns:p14="http://schemas.microsoft.com/office/powerpoint/2010/main" val="2411203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lstStyle>
            <a:lvl1pPr defTabSz="909638" eaLnBrk="0" hangingPunct="0">
              <a:defRPr sz="2400">
                <a:solidFill>
                  <a:schemeClr val="bg1"/>
                </a:solidFill>
                <a:latin typeface="Arial" charset="0"/>
                <a:ea typeface="ＭＳ Ｐゴシック" pitchFamily="34" charset="-128"/>
              </a:defRPr>
            </a:lvl1pPr>
            <a:lvl2pPr defTabSz="909638" eaLnBrk="0" hangingPunct="0">
              <a:defRPr sz="2400">
                <a:solidFill>
                  <a:schemeClr val="bg1"/>
                </a:solidFill>
                <a:latin typeface="Arial" charset="0"/>
                <a:ea typeface="ＭＳ Ｐゴシック" pitchFamily="34" charset="-128"/>
              </a:defRPr>
            </a:lvl2pPr>
            <a:lvl3pPr defTabSz="909638" eaLnBrk="0" hangingPunct="0">
              <a:defRPr sz="2400">
                <a:solidFill>
                  <a:schemeClr val="bg1"/>
                </a:solidFill>
                <a:latin typeface="Arial" charset="0"/>
                <a:ea typeface="ＭＳ Ｐゴシック" pitchFamily="34" charset="-128"/>
              </a:defRPr>
            </a:lvl3pPr>
            <a:lvl4pPr defTabSz="909638" eaLnBrk="0" hangingPunct="0">
              <a:defRPr sz="2400">
                <a:solidFill>
                  <a:schemeClr val="bg1"/>
                </a:solidFill>
                <a:latin typeface="Arial" charset="0"/>
                <a:ea typeface="ＭＳ Ｐゴシック" pitchFamily="34" charset="-128"/>
              </a:defRPr>
            </a:lvl4pPr>
            <a:lvl5pPr defTabSz="909638" eaLnBrk="0" hangingPunct="0">
              <a:defRPr sz="2400">
                <a:solidFill>
                  <a:schemeClr val="bg1"/>
                </a:solidFill>
                <a:latin typeface="Arial" charset="0"/>
                <a:ea typeface="ＭＳ Ｐゴシック" pitchFamily="34" charset="-128"/>
              </a:defRPr>
            </a:lvl5pPr>
            <a:lvl6pPr marL="25146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6pPr>
            <a:lvl7pPr marL="29718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7pPr>
            <a:lvl8pPr marL="34290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8pPr>
            <a:lvl9pPr marL="38862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9pPr>
          </a:lstStyle>
          <a:p>
            <a:pPr eaLnBrk="1" hangingPunct="1"/>
            <a:fld id="{3BCBA166-40DE-4B82-80CE-32F0B91091D7}" type="slidenum">
              <a:rPr lang="en-US" sz="1200">
                <a:solidFill>
                  <a:schemeClr val="tx1"/>
                </a:solidFill>
                <a:latin typeface="Times New Roman" pitchFamily="18" charset="0"/>
              </a:rPr>
              <a:pPr eaLnBrk="1" hangingPunct="1"/>
              <a:t>43</a:t>
            </a:fld>
            <a:endParaRPr lang="en-US" sz="1200">
              <a:solidFill>
                <a:schemeClr val="tx1"/>
              </a:solidFill>
              <a:latin typeface="Times New Roman" pitchFamily="18" charset="0"/>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45231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lstStyle>
            <a:lvl1pPr defTabSz="909638" eaLnBrk="0" hangingPunct="0">
              <a:defRPr sz="2400">
                <a:solidFill>
                  <a:schemeClr val="bg1"/>
                </a:solidFill>
                <a:latin typeface="Arial" charset="0"/>
                <a:ea typeface="ＭＳ Ｐゴシック" pitchFamily="34" charset="-128"/>
              </a:defRPr>
            </a:lvl1pPr>
            <a:lvl2pPr defTabSz="909638" eaLnBrk="0" hangingPunct="0">
              <a:defRPr sz="2400">
                <a:solidFill>
                  <a:schemeClr val="bg1"/>
                </a:solidFill>
                <a:latin typeface="Arial" charset="0"/>
                <a:ea typeface="ＭＳ Ｐゴシック" pitchFamily="34" charset="-128"/>
              </a:defRPr>
            </a:lvl2pPr>
            <a:lvl3pPr defTabSz="909638" eaLnBrk="0" hangingPunct="0">
              <a:defRPr sz="2400">
                <a:solidFill>
                  <a:schemeClr val="bg1"/>
                </a:solidFill>
                <a:latin typeface="Arial" charset="0"/>
                <a:ea typeface="ＭＳ Ｐゴシック" pitchFamily="34" charset="-128"/>
              </a:defRPr>
            </a:lvl3pPr>
            <a:lvl4pPr defTabSz="909638" eaLnBrk="0" hangingPunct="0">
              <a:defRPr sz="2400">
                <a:solidFill>
                  <a:schemeClr val="bg1"/>
                </a:solidFill>
                <a:latin typeface="Arial" charset="0"/>
                <a:ea typeface="ＭＳ Ｐゴシック" pitchFamily="34" charset="-128"/>
              </a:defRPr>
            </a:lvl4pPr>
            <a:lvl5pPr defTabSz="909638" eaLnBrk="0" hangingPunct="0">
              <a:defRPr sz="2400">
                <a:solidFill>
                  <a:schemeClr val="bg1"/>
                </a:solidFill>
                <a:latin typeface="Arial" charset="0"/>
                <a:ea typeface="ＭＳ Ｐゴシック" pitchFamily="34" charset="-128"/>
              </a:defRPr>
            </a:lvl5pPr>
            <a:lvl6pPr marL="25146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6pPr>
            <a:lvl7pPr marL="29718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7pPr>
            <a:lvl8pPr marL="34290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8pPr>
            <a:lvl9pPr marL="38862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9pPr>
          </a:lstStyle>
          <a:p>
            <a:pPr eaLnBrk="1" hangingPunct="1"/>
            <a:fld id="{3BCBA166-40DE-4B82-80CE-32F0B91091D7}" type="slidenum">
              <a:rPr lang="en-US" sz="1200">
                <a:solidFill>
                  <a:schemeClr val="tx1"/>
                </a:solidFill>
                <a:latin typeface="Times New Roman" pitchFamily="18" charset="0"/>
              </a:rPr>
              <a:pPr eaLnBrk="1" hangingPunct="1"/>
              <a:t>44</a:t>
            </a:fld>
            <a:endParaRPr lang="en-US" sz="1200">
              <a:solidFill>
                <a:schemeClr val="tx1"/>
              </a:solidFill>
              <a:latin typeface="Times New Roman" pitchFamily="18" charset="0"/>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076648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256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1816C1-B784-1B46-8022-AC4B7ED83616}" type="slidenum">
              <a:rPr lang="de-DE" smtClean="0"/>
              <a:t>48</a:t>
            </a:fld>
            <a:endParaRPr lang="de-DE"/>
          </a:p>
        </p:txBody>
      </p:sp>
    </p:spTree>
    <p:extLst>
      <p:ext uri="{BB962C8B-B14F-4D97-AF65-F5344CB8AC3E}">
        <p14:creationId xmlns:p14="http://schemas.microsoft.com/office/powerpoint/2010/main" val="2323016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69" name="Google Shape;4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7492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1816C1-B784-1B46-8022-AC4B7ED83616}" type="slidenum">
              <a:rPr lang="de-DE" smtClean="0"/>
              <a:t>53</a:t>
            </a:fld>
            <a:endParaRPr lang="de-DE"/>
          </a:p>
        </p:txBody>
      </p:sp>
    </p:spTree>
    <p:extLst>
      <p:ext uri="{BB962C8B-B14F-4D97-AF65-F5344CB8AC3E}">
        <p14:creationId xmlns:p14="http://schemas.microsoft.com/office/powerpoint/2010/main" val="92863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04" name="Google Shape;3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9419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BB905-56CF-FF49-92B1-7AB19E58B078}" type="slidenum">
              <a:rPr lang="en-US" smtClean="0"/>
              <a:t>54</a:t>
            </a:fld>
            <a:endParaRPr lang="en-US"/>
          </a:p>
        </p:txBody>
      </p:sp>
    </p:spTree>
    <p:extLst>
      <p:ext uri="{BB962C8B-B14F-4D97-AF65-F5344CB8AC3E}">
        <p14:creationId xmlns:p14="http://schemas.microsoft.com/office/powerpoint/2010/main" val="4097776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BB905-56CF-FF49-92B1-7AB19E58B078}" type="slidenum">
              <a:rPr lang="en-US" smtClean="0"/>
              <a:t>56</a:t>
            </a:fld>
            <a:endParaRPr lang="en-US"/>
          </a:p>
        </p:txBody>
      </p:sp>
    </p:spTree>
    <p:extLst>
      <p:ext uri="{BB962C8B-B14F-4D97-AF65-F5344CB8AC3E}">
        <p14:creationId xmlns:p14="http://schemas.microsoft.com/office/powerpoint/2010/main" val="1167433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BB905-56CF-FF49-92B1-7AB19E58B078}" type="slidenum">
              <a:rPr lang="en-US" smtClean="0"/>
              <a:t>57</a:t>
            </a:fld>
            <a:endParaRPr lang="en-US"/>
          </a:p>
        </p:txBody>
      </p:sp>
    </p:spTree>
    <p:extLst>
      <p:ext uri="{BB962C8B-B14F-4D97-AF65-F5344CB8AC3E}">
        <p14:creationId xmlns:p14="http://schemas.microsoft.com/office/powerpoint/2010/main" val="314068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BB905-56CF-FF49-92B1-7AB19E58B078}" type="slidenum">
              <a:rPr lang="en-US" smtClean="0"/>
              <a:t>58</a:t>
            </a:fld>
            <a:endParaRPr lang="en-US"/>
          </a:p>
        </p:txBody>
      </p:sp>
    </p:spTree>
    <p:extLst>
      <p:ext uri="{BB962C8B-B14F-4D97-AF65-F5344CB8AC3E}">
        <p14:creationId xmlns:p14="http://schemas.microsoft.com/office/powerpoint/2010/main" val="274807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BB905-56CF-FF49-92B1-7AB19E58B078}" type="slidenum">
              <a:rPr lang="en-US" smtClean="0"/>
              <a:t>59</a:t>
            </a:fld>
            <a:endParaRPr lang="en-US"/>
          </a:p>
        </p:txBody>
      </p:sp>
    </p:spTree>
    <p:extLst>
      <p:ext uri="{BB962C8B-B14F-4D97-AF65-F5344CB8AC3E}">
        <p14:creationId xmlns:p14="http://schemas.microsoft.com/office/powerpoint/2010/main" val="129201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89" name="Google Shape;28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749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2F1D-35C8-0F40-AA8F-8BD8670360E5}" type="slidenum">
              <a:rPr lang="en-US" smtClean="0"/>
              <a:t>61</a:t>
            </a:fld>
            <a:endParaRPr lang="en-US"/>
          </a:p>
        </p:txBody>
      </p:sp>
    </p:spTree>
    <p:extLst>
      <p:ext uri="{BB962C8B-B14F-4D97-AF65-F5344CB8AC3E}">
        <p14:creationId xmlns:p14="http://schemas.microsoft.com/office/powerpoint/2010/main" val="118488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793055-F8BB-8240-A1D3-93ECC03C4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4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793055-F8BB-8240-A1D3-93ECC03C4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5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19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2F1D-35C8-0F40-AA8F-8BD8670360E5}" type="slidenum">
              <a:rPr lang="en-US" smtClean="0"/>
              <a:t>10</a:t>
            </a:fld>
            <a:endParaRPr lang="en-US"/>
          </a:p>
        </p:txBody>
      </p:sp>
    </p:spTree>
    <p:extLst>
      <p:ext uri="{BB962C8B-B14F-4D97-AF65-F5344CB8AC3E}">
        <p14:creationId xmlns:p14="http://schemas.microsoft.com/office/powerpoint/2010/main" val="154070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793055-F8BB-8240-A1D3-93ECC03C4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62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defTabSz="909638" eaLnBrk="0" hangingPunct="0">
              <a:defRPr sz="2400">
                <a:solidFill>
                  <a:schemeClr val="bg1"/>
                </a:solidFill>
                <a:latin typeface="Arial" charset="0"/>
                <a:ea typeface="ＭＳ Ｐゴシック" pitchFamily="34" charset="-128"/>
              </a:defRPr>
            </a:lvl1pPr>
            <a:lvl2pPr defTabSz="909638" eaLnBrk="0" hangingPunct="0">
              <a:defRPr sz="2400">
                <a:solidFill>
                  <a:schemeClr val="bg1"/>
                </a:solidFill>
                <a:latin typeface="Arial" charset="0"/>
                <a:ea typeface="ＭＳ Ｐゴシック" pitchFamily="34" charset="-128"/>
              </a:defRPr>
            </a:lvl2pPr>
            <a:lvl3pPr defTabSz="909638" eaLnBrk="0" hangingPunct="0">
              <a:defRPr sz="2400">
                <a:solidFill>
                  <a:schemeClr val="bg1"/>
                </a:solidFill>
                <a:latin typeface="Arial" charset="0"/>
                <a:ea typeface="ＭＳ Ｐゴシック" pitchFamily="34" charset="-128"/>
              </a:defRPr>
            </a:lvl3pPr>
            <a:lvl4pPr defTabSz="909638" eaLnBrk="0" hangingPunct="0">
              <a:defRPr sz="2400">
                <a:solidFill>
                  <a:schemeClr val="bg1"/>
                </a:solidFill>
                <a:latin typeface="Arial" charset="0"/>
                <a:ea typeface="ＭＳ Ｐゴシック" pitchFamily="34" charset="-128"/>
              </a:defRPr>
            </a:lvl4pPr>
            <a:lvl5pPr defTabSz="909638" eaLnBrk="0" hangingPunct="0">
              <a:defRPr sz="2400">
                <a:solidFill>
                  <a:schemeClr val="bg1"/>
                </a:solidFill>
                <a:latin typeface="Arial" charset="0"/>
                <a:ea typeface="ＭＳ Ｐゴシック" pitchFamily="34" charset="-128"/>
              </a:defRPr>
            </a:lvl5pPr>
            <a:lvl6pPr marL="25146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6pPr>
            <a:lvl7pPr marL="29718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7pPr>
            <a:lvl8pPr marL="34290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8pPr>
            <a:lvl9pPr marL="3886200" indent="-228600" defTabSz="909638" eaLnBrk="0" fontAlgn="base" hangingPunct="0">
              <a:spcBef>
                <a:spcPct val="0"/>
              </a:spcBef>
              <a:spcAft>
                <a:spcPct val="0"/>
              </a:spcAft>
              <a:defRPr sz="2400">
                <a:solidFill>
                  <a:schemeClr val="bg1"/>
                </a:solidFill>
                <a:latin typeface="Arial" charset="0"/>
                <a:ea typeface="ＭＳ Ｐゴシック" pitchFamily="34" charset="-128"/>
              </a:defRPr>
            </a:lvl9pPr>
          </a:lstStyle>
          <a:p>
            <a:pPr eaLnBrk="1" hangingPunct="1"/>
            <a:fld id="{3BCBA166-40DE-4B82-80CE-32F0B91091D7}" type="slidenum">
              <a:rPr lang="en-US" sz="1200">
                <a:solidFill>
                  <a:schemeClr val="tx1"/>
                </a:solidFill>
                <a:latin typeface="Times New Roman" pitchFamily="18" charset="0"/>
              </a:rPr>
              <a:pPr eaLnBrk="1" hangingPunct="1"/>
              <a:t>21</a:t>
            </a:fld>
            <a:endParaRPr lang="en-US" sz="1200">
              <a:solidFill>
                <a:schemeClr val="tx1"/>
              </a:solidFill>
              <a:latin typeface="Times New Roman" pitchFamily="18" charset="0"/>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54852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77BC4-2D17-2742-B4C9-1417433DBA29}" type="slidenum">
              <a:rPr lang="en-US" smtClean="0"/>
              <a:t>22</a:t>
            </a:fld>
            <a:endParaRPr lang="en-US"/>
          </a:p>
        </p:txBody>
      </p:sp>
    </p:spTree>
    <p:extLst>
      <p:ext uri="{BB962C8B-B14F-4D97-AF65-F5344CB8AC3E}">
        <p14:creationId xmlns:p14="http://schemas.microsoft.com/office/powerpoint/2010/main" val="85798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E38103-557B-4D4D-B75E-486DAE7A7F73}"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43179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2864825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11612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38103-557B-4D4D-B75E-486DAE7A7F73}"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48633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E38103-557B-4D4D-B75E-486DAE7A7F73}" type="datetimeFigureOut">
              <a:rPr lang="en-US" smtClean="0"/>
              <a:t>12/19/18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35432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E38103-557B-4D4D-B75E-486DAE7A7F73}"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4670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E38103-557B-4D4D-B75E-486DAE7A7F73}" type="datetimeFigureOut">
              <a:rPr lang="en-US" smtClean="0"/>
              <a:t>12/19/18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53296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E38103-557B-4D4D-B75E-486DAE7A7F73}" type="datetimeFigureOut">
              <a:rPr lang="en-US" smtClean="0"/>
              <a:t>12/19/18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409950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38103-557B-4D4D-B75E-486DAE7A7F73}" type="datetimeFigureOut">
              <a:rPr lang="en-US" smtClean="0"/>
              <a:t>12/19/18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168983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38103-557B-4D4D-B75E-486DAE7A7F73}"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39166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38103-557B-4D4D-B75E-486DAE7A7F73}" type="datetimeFigureOut">
              <a:rPr lang="en-US" smtClean="0"/>
              <a:t>12/19/18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D3740-6ED1-F845-93BD-27C684B2C932}" type="slidenum">
              <a:rPr lang="en-US" smtClean="0"/>
              <a:t>‹#›</a:t>
            </a:fld>
            <a:endParaRPr lang="en-US"/>
          </a:p>
        </p:txBody>
      </p:sp>
    </p:spTree>
    <p:extLst>
      <p:ext uri="{BB962C8B-B14F-4D97-AF65-F5344CB8AC3E}">
        <p14:creationId xmlns:p14="http://schemas.microsoft.com/office/powerpoint/2010/main" val="396793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38103-557B-4D4D-B75E-486DAE7A7F73}" type="datetimeFigureOut">
              <a:rPr lang="en-US" smtClean="0"/>
              <a:t>12/19/18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D3740-6ED1-F845-93BD-27C684B2C932}" type="slidenum">
              <a:rPr lang="en-US" smtClean="0"/>
              <a:t>‹#›</a:t>
            </a:fld>
            <a:endParaRPr lang="en-US"/>
          </a:p>
        </p:txBody>
      </p:sp>
    </p:spTree>
    <p:extLst>
      <p:ext uri="{BB962C8B-B14F-4D97-AF65-F5344CB8AC3E}">
        <p14:creationId xmlns:p14="http://schemas.microsoft.com/office/powerpoint/2010/main" val="283172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6.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90.png"/><Relationship Id="rId7" Type="http://schemas.openxmlformats.org/officeDocument/2006/relationships/image" Target="../media/image140.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44.png"/><Relationship Id="rId4" Type="http://schemas.openxmlformats.org/officeDocument/2006/relationships/image" Target="../media/image310.png"/><Relationship Id="rId9" Type="http://schemas.openxmlformats.org/officeDocument/2006/relationships/image" Target="../media/image212.png"/></Relationships>
</file>

<file path=ppt/slides/_rels/slide3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30.png"/><Relationship Id="rId7" Type="http://schemas.openxmlformats.org/officeDocument/2006/relationships/image" Target="../media/image270.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10" Type="http://schemas.openxmlformats.org/officeDocument/2006/relationships/image" Target="../media/image300.png"/><Relationship Id="rId4" Type="http://schemas.openxmlformats.org/officeDocument/2006/relationships/image" Target="../media/image240.png"/><Relationship Id="rId9" Type="http://schemas.openxmlformats.org/officeDocument/2006/relationships/image" Target="../media/image290.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2.3.0." TargetMode="External"/><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49.png"/><Relationship Id="rId10" Type="http://schemas.openxmlformats.org/officeDocument/2006/relationships/image" Target="../media/image61.png"/><Relationship Id="rId4" Type="http://schemas.openxmlformats.org/officeDocument/2006/relationships/image" Target="../media/image48.pn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groups.google.com/forum/#!forum/crtm" TargetMode="External"/><Relationship Id="rId7" Type="http://schemas.openxmlformats.org/officeDocument/2006/relationships/hyperlink" Target="mailto:Benjamin.T.Johnson@noa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crtm-support@googlegroups.com" TargetMode="External"/><Relationship Id="rId5" Type="http://schemas.openxmlformats.org/officeDocument/2006/relationships/hyperlink" Target="https://groups.google.com/forum/#!forum/crtm-developers" TargetMode="External"/><Relationship Id="rId4" Type="http://schemas.openxmlformats.org/officeDocument/2006/relationships/hyperlink" Target="https://groups.google.com/forum/#!forum/crtm-support" TargetMode="External"/><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3.tif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groups.google.com/forum/#!forum/crtm" TargetMode="External"/><Relationship Id="rId7" Type="http://schemas.openxmlformats.org/officeDocument/2006/relationships/hyperlink" Target="mailto:Benjamin.T.Johnson@noaa.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mailto:crtm-support@googlegroups.com" TargetMode="External"/><Relationship Id="rId5" Type="http://schemas.openxmlformats.org/officeDocument/2006/relationships/hyperlink" Target="https://groups.google.com/forum/#!forum/crtm-developers" TargetMode="External"/><Relationship Id="rId4" Type="http://schemas.openxmlformats.org/officeDocument/2006/relationships/hyperlink" Target="https://groups.google.com/forum/#!forum/crtm-support" TargetMode="External"/><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91.png"/><Relationship Id="rId7" Type="http://schemas.openxmlformats.org/officeDocument/2006/relationships/image" Target="../media/image231.png"/><Relationship Id="rId12" Type="http://schemas.openxmlformats.org/officeDocument/2006/relationships/image" Target="../media/image32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0.png"/><Relationship Id="rId11" Type="http://schemas.openxmlformats.org/officeDocument/2006/relationships/image" Target="../media/image221.png"/><Relationship Id="rId5" Type="http://schemas.openxmlformats.org/officeDocument/2006/relationships/image" Target="../media/image210.png"/><Relationship Id="rId10" Type="http://schemas.openxmlformats.org/officeDocument/2006/relationships/image" Target="../media/image180.png"/><Relationship Id="rId4" Type="http://schemas.openxmlformats.org/officeDocument/2006/relationships/image" Target="../media/image201.png"/><Relationship Id="rId9" Type="http://schemas.openxmlformats.org/officeDocument/2006/relationships/image" Target="../media/image1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full_disk_ahi_true_color_20150819070000 (1).jpg"/>
          <p:cNvPicPr>
            <a:picLocks noChangeAspect="1"/>
          </p:cNvPicPr>
          <p:nvPr/>
        </p:nvPicPr>
        <p:blipFill>
          <a:blip r:embed="rId3" cstate="print"/>
          <a:stretch>
            <a:fillRect/>
          </a:stretch>
        </p:blipFill>
        <p:spPr>
          <a:xfrm>
            <a:off x="2236706" y="0"/>
            <a:ext cx="12041109" cy="12041109"/>
          </a:xfrm>
          <a:prstGeom prst="rect">
            <a:avLst/>
          </a:prstGeom>
        </p:spPr>
      </p:pic>
      <p:sp>
        <p:nvSpPr>
          <p:cNvPr id="17" name="Rectangle 16">
            <a:extLst>
              <a:ext uri="{FF2B5EF4-FFF2-40B4-BE49-F238E27FC236}">
                <a16:creationId xmlns:a16="http://schemas.microsoft.com/office/drawing/2014/main" id="{471A8871-560D-784A-B3A0-03737F7FFECB}"/>
              </a:ext>
            </a:extLst>
          </p:cNvPr>
          <p:cNvSpPr/>
          <p:nvPr/>
        </p:nvSpPr>
        <p:spPr>
          <a:xfrm>
            <a:off x="0" y="0"/>
            <a:ext cx="12192000" cy="68580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304800"/>
            <a:ext cx="7848600" cy="2819400"/>
          </a:xfrm>
          <a:effectLst>
            <a:outerShdw blurRad="50800" dist="50800" dir="2700000" algn="tl" rotWithShape="0">
              <a:prstClr val="black">
                <a:alpha val="87000"/>
              </a:prstClr>
            </a:outerShdw>
          </a:effectLst>
        </p:spPr>
        <p:txBody>
          <a:bodyPr>
            <a:noAutofit/>
          </a:bodyPr>
          <a:lstStyle/>
          <a:p>
            <a:r>
              <a:rPr lang="en-US" dirty="0">
                <a:solidFill>
                  <a:schemeClr val="bg1"/>
                </a:solidFill>
              </a:rPr>
              <a:t>The JCSDA Community Radiative Transfer Model (CRTM):</a:t>
            </a:r>
            <a:br>
              <a:rPr lang="en-US" dirty="0">
                <a:solidFill>
                  <a:schemeClr val="bg1"/>
                </a:solidFill>
              </a:rPr>
            </a:br>
            <a:r>
              <a:rPr lang="en-US" dirty="0">
                <a:solidFill>
                  <a:schemeClr val="bg1"/>
                </a:solidFill>
              </a:rPr>
              <a:t>From Development to Operations</a:t>
            </a:r>
          </a:p>
        </p:txBody>
      </p:sp>
      <p:sp>
        <p:nvSpPr>
          <p:cNvPr id="3" name="Subtitle 2"/>
          <p:cNvSpPr>
            <a:spLocks noGrp="1"/>
          </p:cNvSpPr>
          <p:nvPr>
            <p:ph type="subTitle" idx="1"/>
          </p:nvPr>
        </p:nvSpPr>
        <p:spPr>
          <a:xfrm>
            <a:off x="199176" y="2397559"/>
            <a:ext cx="10164024" cy="4283102"/>
          </a:xfrm>
          <a:noFill/>
          <a:effectLst>
            <a:outerShdw blurRad="50800" dist="38100" dir="2700000" algn="tl" rotWithShape="0">
              <a:prstClr val="black">
                <a:alpha val="85000"/>
              </a:prstClr>
            </a:outerShdw>
          </a:effectLst>
        </p:spPr>
        <p:txBody>
          <a:bodyPr>
            <a:normAutofit fontScale="70000" lnSpcReduction="20000"/>
          </a:bodyPr>
          <a:lstStyle/>
          <a:p>
            <a:pPr algn="l"/>
            <a:r>
              <a:rPr lang="en-US" b="1" dirty="0">
                <a:solidFill>
                  <a:schemeClr val="bg1"/>
                </a:solidFill>
              </a:rPr>
              <a:t>CRTM team:</a:t>
            </a:r>
          </a:p>
          <a:p>
            <a:pPr algn="l"/>
            <a:r>
              <a:rPr lang="en-US" b="1" dirty="0">
                <a:solidFill>
                  <a:schemeClr val="bg1"/>
                </a:solidFill>
              </a:rPr>
              <a:t>Benjamin T. Johnson (Project Lead, UCAR/JCSDA)</a:t>
            </a:r>
          </a:p>
          <a:p>
            <a:pPr algn="l"/>
            <a:r>
              <a:rPr lang="en-US" dirty="0">
                <a:solidFill>
                  <a:schemeClr val="bg1"/>
                </a:solidFill>
              </a:rPr>
              <a:t>Patrick </a:t>
            </a:r>
            <a:r>
              <a:rPr lang="en-US" dirty="0" err="1">
                <a:solidFill>
                  <a:schemeClr val="bg1"/>
                </a:solidFill>
              </a:rPr>
              <a:t>Stegmann</a:t>
            </a:r>
            <a:r>
              <a:rPr lang="en-US" dirty="0">
                <a:solidFill>
                  <a:schemeClr val="bg1"/>
                </a:solidFill>
              </a:rPr>
              <a:t> (UCAR / JCSDA)</a:t>
            </a:r>
          </a:p>
          <a:p>
            <a:pPr algn="l"/>
            <a:r>
              <a:rPr lang="en-US" dirty="0">
                <a:solidFill>
                  <a:schemeClr val="bg1"/>
                </a:solidFill>
              </a:rPr>
              <a:t>Jim Rosinski (UCAR/JCSDA)</a:t>
            </a:r>
          </a:p>
          <a:p>
            <a:pPr algn="l"/>
            <a:r>
              <a:rPr lang="en-US" dirty="0">
                <a:solidFill>
                  <a:schemeClr val="bg1"/>
                </a:solidFill>
              </a:rPr>
              <a:t>Tom Greenwald (UW CIMSS)</a:t>
            </a:r>
            <a:endParaRPr lang="en-US" b="1" dirty="0">
              <a:solidFill>
                <a:schemeClr val="bg1"/>
              </a:solidFill>
            </a:endParaRPr>
          </a:p>
          <a:p>
            <a:pPr algn="l"/>
            <a:r>
              <a:rPr lang="en-US" dirty="0">
                <a:solidFill>
                  <a:schemeClr val="bg1"/>
                </a:solidFill>
              </a:rPr>
              <a:t>Kevin Garrett (NOAA/STAR)</a:t>
            </a:r>
          </a:p>
          <a:p>
            <a:pPr algn="l"/>
            <a:r>
              <a:rPr lang="en-US" dirty="0">
                <a:solidFill>
                  <a:schemeClr val="bg1"/>
                </a:solidFill>
              </a:rPr>
              <a:t>Tong Zhu (CIRA @ NOAA/STAR)</a:t>
            </a:r>
          </a:p>
          <a:p>
            <a:pPr algn="l"/>
            <a:r>
              <a:rPr lang="en-US" dirty="0">
                <a:solidFill>
                  <a:schemeClr val="bg1"/>
                </a:solidFill>
              </a:rPr>
              <a:t>Ming Chen (UMD/ESSIC @ NOAA/STAR) </a:t>
            </a:r>
          </a:p>
          <a:p>
            <a:pPr algn="l"/>
            <a:endParaRPr lang="en-US" sz="1100" dirty="0">
              <a:solidFill>
                <a:schemeClr val="bg1"/>
              </a:solidFill>
            </a:endParaRPr>
          </a:p>
          <a:p>
            <a:pPr algn="l"/>
            <a:endParaRPr lang="en-US" sz="1100" dirty="0">
              <a:solidFill>
                <a:schemeClr val="bg1"/>
              </a:solidFill>
            </a:endParaRPr>
          </a:p>
          <a:p>
            <a:pPr algn="l"/>
            <a:r>
              <a:rPr lang="en-US" dirty="0">
                <a:solidFill>
                  <a:schemeClr val="bg1"/>
                </a:solidFill>
              </a:rPr>
              <a:t>Thomas </a:t>
            </a:r>
            <a:r>
              <a:rPr lang="en-US" dirty="0" err="1">
                <a:solidFill>
                  <a:schemeClr val="bg1"/>
                </a:solidFill>
              </a:rPr>
              <a:t>Auligné</a:t>
            </a:r>
            <a:r>
              <a:rPr lang="en-US" dirty="0">
                <a:solidFill>
                  <a:schemeClr val="bg1"/>
                </a:solidFill>
              </a:rPr>
              <a:t> (Director, JCSDA)    [</a:t>
            </a:r>
            <a:r>
              <a:rPr lang="en-US" u="sng" dirty="0">
                <a:solidFill>
                  <a:schemeClr val="tx2">
                    <a:lumMod val="20000"/>
                    <a:lumOff val="80000"/>
                  </a:schemeClr>
                </a:solidFill>
              </a:rPr>
              <a:t>https://</a:t>
            </a:r>
            <a:r>
              <a:rPr lang="en-US" u="sng" dirty="0" err="1">
                <a:solidFill>
                  <a:schemeClr val="tx2">
                    <a:lumMod val="20000"/>
                    <a:lumOff val="80000"/>
                  </a:schemeClr>
                </a:solidFill>
              </a:rPr>
              <a:t>www.jcsda.org</a:t>
            </a:r>
            <a:r>
              <a:rPr lang="en-US" u="sng" dirty="0">
                <a:solidFill>
                  <a:schemeClr val="tx2">
                    <a:lumMod val="20000"/>
                    <a:lumOff val="80000"/>
                  </a:schemeClr>
                </a:solidFill>
              </a:rPr>
              <a:t>/</a:t>
            </a:r>
            <a:r>
              <a:rPr lang="en-US" dirty="0">
                <a:solidFill>
                  <a:schemeClr val="bg1"/>
                </a:solidFill>
              </a:rPr>
              <a:t>]</a:t>
            </a:r>
          </a:p>
          <a:p>
            <a:pPr algn="l"/>
            <a:endParaRPr lang="en-US" sz="1100" dirty="0">
              <a:solidFill>
                <a:schemeClr val="bg1"/>
              </a:solidFill>
            </a:endParaRPr>
          </a:p>
          <a:p>
            <a:pPr algn="l"/>
            <a:r>
              <a:rPr lang="en-US" i="1" dirty="0">
                <a:solidFill>
                  <a:schemeClr val="bg1"/>
                </a:solidFill>
              </a:rPr>
              <a:t>With essential contributions from: </a:t>
            </a:r>
            <a:r>
              <a:rPr lang="en-US" dirty="0">
                <a:solidFill>
                  <a:schemeClr val="bg1"/>
                </a:solidFill>
              </a:rPr>
              <a:t>Barbara </a:t>
            </a:r>
            <a:r>
              <a:rPr lang="en-US" dirty="0" err="1">
                <a:solidFill>
                  <a:schemeClr val="bg1"/>
                </a:solidFill>
              </a:rPr>
              <a:t>Scherllin-Pirscher</a:t>
            </a:r>
            <a:r>
              <a:rPr lang="en-US" dirty="0">
                <a:solidFill>
                  <a:schemeClr val="bg1"/>
                </a:solidFill>
              </a:rPr>
              <a:t>, </a:t>
            </a:r>
            <a:r>
              <a:rPr lang="en-US" dirty="0" err="1">
                <a:solidFill>
                  <a:schemeClr val="bg1"/>
                </a:solidFill>
                <a:ea typeface="Calibri"/>
                <a:cs typeface="Calibri"/>
                <a:sym typeface="Calibri"/>
              </a:rPr>
              <a:t>Quanhua</a:t>
            </a:r>
            <a:r>
              <a:rPr lang="en-US" dirty="0">
                <a:solidFill>
                  <a:schemeClr val="bg1"/>
                </a:solidFill>
                <a:ea typeface="Calibri"/>
                <a:cs typeface="Calibri"/>
                <a:sym typeface="Calibri"/>
              </a:rPr>
              <a:t> Liu, Emily Liu, </a:t>
            </a:r>
          </a:p>
          <a:p>
            <a:pPr algn="l"/>
            <a:r>
              <a:rPr lang="en-US" dirty="0">
                <a:solidFill>
                  <a:schemeClr val="bg1"/>
                </a:solidFill>
                <a:ea typeface="Calibri"/>
                <a:cs typeface="Calibri"/>
                <a:sym typeface="Calibri"/>
              </a:rPr>
              <a:t>Andrew Collard, </a:t>
            </a:r>
            <a:r>
              <a:rPr lang="en-US" dirty="0" err="1">
                <a:solidFill>
                  <a:schemeClr val="bg1"/>
                </a:solidFill>
                <a:ea typeface="Calibri"/>
                <a:cs typeface="Calibri"/>
                <a:sym typeface="Calibri"/>
              </a:rPr>
              <a:t>Fuqing</a:t>
            </a:r>
            <a:r>
              <a:rPr lang="en-US" dirty="0">
                <a:solidFill>
                  <a:schemeClr val="bg1"/>
                </a:solidFill>
                <a:ea typeface="Calibri"/>
                <a:cs typeface="Calibri"/>
                <a:sym typeface="Calibri"/>
              </a:rPr>
              <a:t> Zhang, Ping Yang, </a:t>
            </a:r>
            <a:r>
              <a:rPr lang="en-US" dirty="0" err="1">
                <a:solidFill>
                  <a:schemeClr val="bg1"/>
                </a:solidFill>
                <a:ea typeface="Calibri"/>
                <a:cs typeface="Calibri"/>
                <a:sym typeface="Calibri"/>
              </a:rPr>
              <a:t>Kwo</a:t>
            </a:r>
            <a:r>
              <a:rPr lang="en-US" dirty="0">
                <a:solidFill>
                  <a:schemeClr val="bg1"/>
                </a:solidFill>
                <a:ea typeface="Calibri"/>
                <a:cs typeface="Calibri"/>
                <a:sym typeface="Calibri"/>
              </a:rPr>
              <a:t>-Sen </a:t>
            </a:r>
            <a:r>
              <a:rPr lang="en-US" dirty="0" err="1">
                <a:solidFill>
                  <a:schemeClr val="bg1"/>
                </a:solidFill>
                <a:ea typeface="Calibri"/>
                <a:cs typeface="Calibri"/>
                <a:sym typeface="Calibri"/>
              </a:rPr>
              <a:t>Kuo</a:t>
            </a:r>
            <a:r>
              <a:rPr lang="en-US" dirty="0">
                <a:solidFill>
                  <a:schemeClr val="bg1"/>
                </a:solidFill>
                <a:sym typeface="Calibri"/>
              </a:rPr>
              <a:t>, a</a:t>
            </a:r>
            <a:r>
              <a:rPr lang="en-US" i="1" dirty="0">
                <a:solidFill>
                  <a:schemeClr val="bg1"/>
                </a:solidFill>
                <a:sym typeface="Calibri"/>
              </a:rPr>
              <a:t>nd many others.</a:t>
            </a:r>
            <a:endParaRPr lang="en-US" dirty="0">
              <a:solidFill>
                <a:schemeClr val="bg1"/>
              </a:solidFill>
            </a:endParaRPr>
          </a:p>
        </p:txBody>
      </p:sp>
      <p:pic>
        <p:nvPicPr>
          <p:cNvPr id="6" name="Picture 5" descr="JCSDA_transp.png"/>
          <p:cNvPicPr>
            <a:picLocks/>
          </p:cNvPicPr>
          <p:nvPr/>
        </p:nvPicPr>
        <p:blipFill>
          <a:blip r:embed="rId4" cstate="print"/>
          <a:stretch>
            <a:fillRect/>
          </a:stretch>
        </p:blipFill>
        <p:spPr>
          <a:xfrm>
            <a:off x="9621997" y="187760"/>
            <a:ext cx="1694725" cy="1698157"/>
          </a:xfrm>
          <a:prstGeom prst="rect">
            <a:avLst/>
          </a:prstGeom>
          <a:effectLst/>
        </p:spPr>
      </p:pic>
      <p:pic>
        <p:nvPicPr>
          <p:cNvPr id="11270" name="Picture 6" descr="http://cpaess.ucar.edu/images/UCP-CPAESS_gray_letters.png"/>
          <p:cNvPicPr>
            <a:picLocks noChangeAspect="1" noChangeArrowheads="1"/>
          </p:cNvPicPr>
          <p:nvPr/>
        </p:nvPicPr>
        <p:blipFill>
          <a:blip r:embed="rId5" cstate="print"/>
          <a:srcRect/>
          <a:stretch>
            <a:fillRect/>
          </a:stretch>
        </p:blipFill>
        <p:spPr bwMode="auto">
          <a:xfrm>
            <a:off x="8740516" y="2723999"/>
            <a:ext cx="3017520" cy="502920"/>
          </a:xfrm>
          <a:prstGeom prst="rect">
            <a:avLst/>
          </a:prstGeom>
          <a:noFill/>
        </p:spPr>
      </p:pic>
      <p:pic>
        <p:nvPicPr>
          <p:cNvPr id="1028" name="Picture 4" descr="Image result for CIRA logo"/>
          <p:cNvPicPr>
            <a:picLocks noChangeAspect="1" noChangeArrowheads="1"/>
          </p:cNvPicPr>
          <p:nvPr/>
        </p:nvPicPr>
        <p:blipFill>
          <a:blip r:embed="rId6" cstate="print"/>
          <a:srcRect/>
          <a:stretch>
            <a:fillRect/>
          </a:stretch>
        </p:blipFill>
        <p:spPr bwMode="auto">
          <a:xfrm>
            <a:off x="10152294" y="3174907"/>
            <a:ext cx="1270463" cy="508185"/>
          </a:xfrm>
          <a:prstGeom prst="rect">
            <a:avLst/>
          </a:prstGeom>
          <a:noFill/>
        </p:spPr>
      </p:pic>
      <p:pic>
        <p:nvPicPr>
          <p:cNvPr id="4" name="Picture 3">
            <a:extLst>
              <a:ext uri="{FF2B5EF4-FFF2-40B4-BE49-F238E27FC236}">
                <a16:creationId xmlns:a16="http://schemas.microsoft.com/office/drawing/2014/main" id="{947AFEC4-540B-9A49-9096-CDAD2505461A}"/>
              </a:ext>
            </a:extLst>
          </p:cNvPr>
          <p:cNvPicPr>
            <a:picLocks noChangeAspect="1"/>
          </p:cNvPicPr>
          <p:nvPr/>
        </p:nvPicPr>
        <p:blipFill>
          <a:blip r:embed="rId7"/>
          <a:stretch>
            <a:fillRect/>
          </a:stretch>
        </p:blipFill>
        <p:spPr>
          <a:xfrm>
            <a:off x="9640814" y="3738562"/>
            <a:ext cx="1751463" cy="698500"/>
          </a:xfrm>
          <a:prstGeom prst="rect">
            <a:avLst/>
          </a:prstGeom>
        </p:spPr>
      </p:pic>
      <p:grpSp>
        <p:nvGrpSpPr>
          <p:cNvPr id="16" name="Group 15">
            <a:extLst>
              <a:ext uri="{FF2B5EF4-FFF2-40B4-BE49-F238E27FC236}">
                <a16:creationId xmlns:a16="http://schemas.microsoft.com/office/drawing/2014/main" id="{5C555AF8-B7D0-9F49-88D8-3CC746DA8569}"/>
              </a:ext>
            </a:extLst>
          </p:cNvPr>
          <p:cNvGrpSpPr/>
          <p:nvPr/>
        </p:nvGrpSpPr>
        <p:grpSpPr>
          <a:xfrm>
            <a:off x="9702416" y="4645984"/>
            <a:ext cx="1493168" cy="1493168"/>
            <a:chOff x="7454140" y="4645984"/>
            <a:chExt cx="1493168" cy="1493168"/>
          </a:xfrm>
        </p:grpSpPr>
        <p:sp>
          <p:nvSpPr>
            <p:cNvPr id="11" name="Oval 10">
              <a:extLst>
                <a:ext uri="{FF2B5EF4-FFF2-40B4-BE49-F238E27FC236}">
                  <a16:creationId xmlns:a16="http://schemas.microsoft.com/office/drawing/2014/main" id="{7DEA1CFB-07A9-4349-A744-A16158613483}"/>
                </a:ext>
              </a:extLst>
            </p:cNvPr>
            <p:cNvSpPr/>
            <p:nvPr/>
          </p:nvSpPr>
          <p:spPr>
            <a:xfrm>
              <a:off x="7454140" y="4645984"/>
              <a:ext cx="1493168" cy="14931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14">
              <a:extLst>
                <a:ext uri="{FF2B5EF4-FFF2-40B4-BE49-F238E27FC236}">
                  <a16:creationId xmlns:a16="http://schemas.microsoft.com/office/drawing/2014/main" id="{DBE07A6A-8178-9044-91E5-2655CDA1D5AC}"/>
                </a:ext>
              </a:extLst>
            </p:cNvPr>
            <p:cNvPicPr>
              <a:picLocks noChangeAspect="1"/>
            </p:cNvPicPr>
            <p:nvPr/>
          </p:nvPicPr>
          <p:blipFill>
            <a:blip r:embed="rId8"/>
            <a:stretch>
              <a:fillRect/>
            </a:stretch>
          </p:blipFill>
          <p:spPr>
            <a:xfrm>
              <a:off x="7469204" y="4670673"/>
              <a:ext cx="1463040" cy="1463040"/>
            </a:xfrm>
            <a:prstGeom prst="rect">
              <a:avLst/>
            </a:prstGeom>
          </p:spPr>
        </p:pic>
      </p:grpSp>
      <p:sp>
        <p:nvSpPr>
          <p:cNvPr id="5" name="Rectangle 4">
            <a:extLst>
              <a:ext uri="{FF2B5EF4-FFF2-40B4-BE49-F238E27FC236}">
                <a16:creationId xmlns:a16="http://schemas.microsoft.com/office/drawing/2014/main" id="{302F20D7-9F19-2D4C-B95B-19C21147B4BD}"/>
              </a:ext>
            </a:extLst>
          </p:cNvPr>
          <p:cNvSpPr/>
          <p:nvPr/>
        </p:nvSpPr>
        <p:spPr>
          <a:xfrm>
            <a:off x="227874" y="6483099"/>
            <a:ext cx="4037452" cy="369332"/>
          </a:xfrm>
          <a:prstGeom prst="rect">
            <a:avLst/>
          </a:prstGeom>
        </p:spPr>
        <p:txBody>
          <a:bodyPr wrap="none">
            <a:spAutoFit/>
          </a:bodyPr>
          <a:lstStyle/>
          <a:p>
            <a:r>
              <a:rPr lang="en-US" i="1" dirty="0">
                <a:solidFill>
                  <a:schemeClr val="bg1">
                    <a:lumMod val="75000"/>
                  </a:schemeClr>
                </a:solidFill>
                <a:latin typeface="Open Sans"/>
              </a:rPr>
              <a:t>STAR Seminar Series, December 20, 2018</a:t>
            </a:r>
            <a:endParaRPr lang="en-US" i="1" dirty="0">
              <a:solidFill>
                <a:schemeClr val="bg1">
                  <a:lumMod val="75000"/>
                </a:schemeClr>
              </a:solidFill>
            </a:endParaRPr>
          </a:p>
        </p:txBody>
      </p:sp>
    </p:spTree>
    <p:extLst>
      <p:ext uri="{BB962C8B-B14F-4D97-AF65-F5344CB8AC3E}">
        <p14:creationId xmlns:p14="http://schemas.microsoft.com/office/powerpoint/2010/main" val="84678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sp>
        <p:nvSpPr>
          <p:cNvPr id="11" name="Rectangle 10">
            <a:extLst>
              <a:ext uri="{FF2B5EF4-FFF2-40B4-BE49-F238E27FC236}">
                <a16:creationId xmlns:a16="http://schemas.microsoft.com/office/drawing/2014/main" id="{B42D4E37-4F58-4446-93FD-E6377F42C9C2}"/>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a:extLst>
              <a:ext uri="{FF2B5EF4-FFF2-40B4-BE49-F238E27FC236}">
                <a16:creationId xmlns:a16="http://schemas.microsoft.com/office/drawing/2014/main" id="{F18D9188-EF11-8B4A-8050-9172D6992CD0}"/>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3" name="Title 1">
            <a:extLst>
              <a:ext uri="{FF2B5EF4-FFF2-40B4-BE49-F238E27FC236}">
                <a16:creationId xmlns:a16="http://schemas.microsoft.com/office/drawing/2014/main" id="{196C2980-38EF-4246-9E7D-F14768B4D3F2}"/>
              </a:ext>
            </a:extLst>
          </p:cNvPr>
          <p:cNvSpPr txBox="1">
            <a:spLocks/>
          </p:cNvSpPr>
          <p:nvPr/>
        </p:nvSpPr>
        <p:spPr>
          <a:xfrm>
            <a:off x="242235" y="0"/>
            <a:ext cx="9219399"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CRTM Overview</a:t>
            </a:r>
          </a:p>
        </p:txBody>
      </p:sp>
      <p:pic>
        <p:nvPicPr>
          <p:cNvPr id="14" name="Picture 13" descr="JCSDA_transp.png">
            <a:extLst>
              <a:ext uri="{FF2B5EF4-FFF2-40B4-BE49-F238E27FC236}">
                <a16:creationId xmlns:a16="http://schemas.microsoft.com/office/drawing/2014/main" id="{1EEEE2FE-A4EC-2148-9F69-6FA538EBA1C7}"/>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
        <p:nvSpPr>
          <p:cNvPr id="18" name="Content Placeholder 5">
            <a:extLst>
              <a:ext uri="{FF2B5EF4-FFF2-40B4-BE49-F238E27FC236}">
                <a16:creationId xmlns:a16="http://schemas.microsoft.com/office/drawing/2014/main" id="{B9EF4DD6-1542-2045-8951-82D634143080}"/>
              </a:ext>
            </a:extLst>
          </p:cNvPr>
          <p:cNvSpPr>
            <a:spLocks noGrp="1"/>
          </p:cNvSpPr>
          <p:nvPr>
            <p:ph idx="1"/>
          </p:nvPr>
        </p:nvSpPr>
        <p:spPr/>
        <p:txBody>
          <a:bodyPr>
            <a:normAutofit fontScale="85000" lnSpcReduction="20000"/>
          </a:bodyPr>
          <a:lstStyle/>
          <a:p>
            <a:pPr marL="0" indent="0">
              <a:buNone/>
            </a:pPr>
            <a:r>
              <a:rPr lang="en-US" b="1" dirty="0"/>
              <a:t>CRTM 1</a:t>
            </a:r>
            <a:r>
              <a:rPr lang="en-US" dirty="0"/>
              <a:t>:  The first task is an umbrella for all </a:t>
            </a:r>
            <a:r>
              <a:rPr lang="en-US" b="1" dirty="0">
                <a:solidFill>
                  <a:schemeClr val="accent3">
                    <a:lumMod val="50000"/>
                  </a:schemeClr>
                </a:solidFill>
              </a:rPr>
              <a:t>management, external coordination/collaboration, release support, and oversight of the CRTM team activities</a:t>
            </a:r>
            <a:r>
              <a:rPr lang="en-US" dirty="0">
                <a:solidFill>
                  <a:schemeClr val="accent3">
                    <a:lumMod val="50000"/>
                  </a:schemeClr>
                </a:solidFill>
              </a:rPr>
              <a:t> </a:t>
            </a:r>
            <a:r>
              <a:rPr lang="en-US" dirty="0"/>
              <a:t>-- covering all versions of CRTM.  This specifically includes user-support, documentation, education, and outreach elements.  </a:t>
            </a:r>
          </a:p>
          <a:p>
            <a:pPr marL="0" indent="0">
              <a:buNone/>
            </a:pPr>
            <a:endParaRPr lang="en-US" b="1" dirty="0"/>
          </a:p>
          <a:p>
            <a:pPr marL="0" indent="0">
              <a:buNone/>
            </a:pPr>
            <a:r>
              <a:rPr lang="en-US" b="1" dirty="0"/>
              <a:t>CRTM 2</a:t>
            </a:r>
            <a:r>
              <a:rPr lang="en-US" dirty="0"/>
              <a:t>:  The second task is primarily a </a:t>
            </a:r>
            <a:r>
              <a:rPr lang="en-US" b="1" dirty="0">
                <a:solidFill>
                  <a:schemeClr val="tx2"/>
                </a:solidFill>
              </a:rPr>
              <a:t>software engineering</a:t>
            </a:r>
            <a:r>
              <a:rPr lang="en-US" dirty="0"/>
              <a:t>-driven task aimed specifically at improving the computational aspects of CRTM.   </a:t>
            </a:r>
          </a:p>
          <a:p>
            <a:pPr marL="0" indent="0">
              <a:buNone/>
            </a:pPr>
            <a:br>
              <a:rPr lang="en-US" dirty="0"/>
            </a:br>
            <a:r>
              <a:rPr lang="en-US" b="1" dirty="0"/>
              <a:t>CRTM 3</a:t>
            </a:r>
            <a:r>
              <a:rPr lang="en-US" dirty="0"/>
              <a:t>:  The third and final task aims at </a:t>
            </a:r>
            <a:r>
              <a:rPr lang="en-US" b="1" dirty="0">
                <a:solidFill>
                  <a:schemeClr val="accent4"/>
                </a:solidFill>
              </a:rPr>
              <a:t>scientific development and testing</a:t>
            </a:r>
            <a:r>
              <a:rPr lang="en-US" dirty="0"/>
              <a:t>.  CRTM users require fast computations of radiances with the highest degree of accuracy and sensitivity possible, while still maintaining the operational computational resource requirements.     </a:t>
            </a:r>
          </a:p>
        </p:txBody>
      </p:sp>
    </p:spTree>
    <p:extLst>
      <p:ext uri="{BB962C8B-B14F-4D97-AF65-F5344CB8AC3E}">
        <p14:creationId xmlns:p14="http://schemas.microsoft.com/office/powerpoint/2010/main" val="2673462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255C62-C1BB-DE44-BCF0-608296E3CFB6}"/>
              </a:ext>
            </a:extLst>
          </p:cNvPr>
          <p:cNvPicPr>
            <a:picLocks noChangeAspect="1"/>
          </p:cNvPicPr>
          <p:nvPr/>
        </p:nvPicPr>
        <p:blipFill>
          <a:blip r:embed="rId3"/>
          <a:stretch>
            <a:fillRect/>
          </a:stretch>
        </p:blipFill>
        <p:spPr>
          <a:xfrm>
            <a:off x="9525" y="0"/>
            <a:ext cx="12192000" cy="1361671"/>
          </a:xfrm>
          <a:prstGeom prst="rect">
            <a:avLst/>
          </a:prstGeom>
        </p:spPr>
      </p:pic>
      <p:sp>
        <p:nvSpPr>
          <p:cNvPr id="10" name="Rectangle 9">
            <a:extLst>
              <a:ext uri="{FF2B5EF4-FFF2-40B4-BE49-F238E27FC236}">
                <a16:creationId xmlns:a16="http://schemas.microsoft.com/office/drawing/2014/main" id="{6B5E4428-60B1-DE47-80F8-EEC1C05870D4}"/>
              </a:ext>
            </a:extLst>
          </p:cNvPr>
          <p:cNvSpPr/>
          <p:nvPr/>
        </p:nvSpPr>
        <p:spPr>
          <a:xfrm>
            <a:off x="209550" y="239160"/>
            <a:ext cx="8871664" cy="646331"/>
          </a:xfrm>
          <a:prstGeom prst="rect">
            <a:avLst/>
          </a:prstGeom>
        </p:spPr>
        <p:txBody>
          <a:bodyPr wrap="square">
            <a:spAutoFit/>
          </a:bodyPr>
          <a:lstStyle/>
          <a:p>
            <a:pPr defTabSz="914400">
              <a:spcBef>
                <a:spcPct val="0"/>
              </a:spcBef>
              <a:defRPr/>
            </a:pPr>
            <a:r>
              <a:rPr lang="en-US" sz="3600" b="1" dirty="0">
                <a:solidFill>
                  <a:schemeClr val="bg1"/>
                </a:solidFill>
                <a:effectLst>
                  <a:outerShdw blurRad="50800" dist="50800" dir="8100000" algn="tr" rotWithShape="0">
                    <a:schemeClr val="bg1">
                      <a:lumMod val="75000"/>
                      <a:alpha val="40000"/>
                    </a:schemeClr>
                  </a:outerShdw>
                </a:effectLst>
              </a:rPr>
              <a:t>CRTM Structure</a:t>
            </a:r>
            <a:endParaRPr lang="en-US" sz="3600" dirty="0">
              <a:solidFill>
                <a:schemeClr val="bg1"/>
              </a:solidFill>
              <a:effectLst>
                <a:outerShdw blurRad="50800" dist="50800" dir="8100000" algn="tr" rotWithShape="0">
                  <a:schemeClr val="bg1">
                    <a:lumMod val="75000"/>
                    <a:alpha val="40000"/>
                  </a:schemeClr>
                </a:outerShdw>
              </a:effectLst>
            </a:endParaRPr>
          </a:p>
        </p:txBody>
      </p:sp>
      <p:sp>
        <p:nvSpPr>
          <p:cNvPr id="29" name="Rectangle 28">
            <a:extLst>
              <a:ext uri="{FF2B5EF4-FFF2-40B4-BE49-F238E27FC236}">
                <a16:creationId xmlns:a16="http://schemas.microsoft.com/office/drawing/2014/main" id="{B064F94A-006C-5147-9CA9-2C9C925055AF}"/>
              </a:ext>
            </a:extLst>
          </p:cNvPr>
          <p:cNvSpPr/>
          <p:nvPr/>
        </p:nvSpPr>
        <p:spPr>
          <a:xfrm>
            <a:off x="2343458" y="2080043"/>
            <a:ext cx="7140542" cy="1396132"/>
          </a:xfrm>
          <a:prstGeom prst="rect">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16C26B5-EF73-FE48-91BF-1EB031525DD7}"/>
              </a:ext>
            </a:extLst>
          </p:cNvPr>
          <p:cNvSpPr txBox="1"/>
          <p:nvPr/>
        </p:nvSpPr>
        <p:spPr>
          <a:xfrm>
            <a:off x="4620988" y="1556823"/>
            <a:ext cx="2638223" cy="523220"/>
          </a:xfrm>
          <a:prstGeom prst="rect">
            <a:avLst/>
          </a:prstGeom>
          <a:noFill/>
        </p:spPr>
        <p:txBody>
          <a:bodyPr wrap="none" rtlCol="0">
            <a:spAutoFit/>
          </a:bodyPr>
          <a:lstStyle/>
          <a:p>
            <a:r>
              <a:rPr lang="en-US" sz="2800" b="1" dirty="0"/>
              <a:t>public interfaces</a:t>
            </a:r>
          </a:p>
        </p:txBody>
      </p:sp>
      <p:sp>
        <p:nvSpPr>
          <p:cNvPr id="31" name="Rectangle 30">
            <a:extLst>
              <a:ext uri="{FF2B5EF4-FFF2-40B4-BE49-F238E27FC236}">
                <a16:creationId xmlns:a16="http://schemas.microsoft.com/office/drawing/2014/main" id="{7DA493CF-C45B-514A-BA74-E1FAF152370E}"/>
              </a:ext>
            </a:extLst>
          </p:cNvPr>
          <p:cNvSpPr/>
          <p:nvPr/>
        </p:nvSpPr>
        <p:spPr>
          <a:xfrm>
            <a:off x="534431" y="2334684"/>
            <a:ext cx="1463040"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CRTM</a:t>
            </a:r>
          </a:p>
          <a:p>
            <a:pPr algn="ctr"/>
            <a:r>
              <a:rPr lang="en-US" b="1" dirty="0">
                <a:solidFill>
                  <a:schemeClr val="tx1"/>
                </a:solidFill>
              </a:rPr>
              <a:t>Initialization</a:t>
            </a:r>
          </a:p>
        </p:txBody>
      </p:sp>
      <p:sp>
        <p:nvSpPr>
          <p:cNvPr id="32" name="Rectangle 31">
            <a:extLst>
              <a:ext uri="{FF2B5EF4-FFF2-40B4-BE49-F238E27FC236}">
                <a16:creationId xmlns:a16="http://schemas.microsoft.com/office/drawing/2014/main" id="{208EB9BD-B9A0-0D4E-AEA5-EC43A290119E}"/>
              </a:ext>
            </a:extLst>
          </p:cNvPr>
          <p:cNvSpPr/>
          <p:nvPr/>
        </p:nvSpPr>
        <p:spPr>
          <a:xfrm>
            <a:off x="2578038" y="2334684"/>
            <a:ext cx="1463040" cy="857250"/>
          </a:xfrm>
          <a:prstGeom prst="rect">
            <a:avLst/>
          </a:prstGeom>
          <a:solidFill>
            <a:srgbClr val="F7EEE5"/>
          </a:solid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Forward Model</a:t>
            </a:r>
          </a:p>
        </p:txBody>
      </p:sp>
      <p:sp>
        <p:nvSpPr>
          <p:cNvPr id="33" name="Rectangle 32">
            <a:extLst>
              <a:ext uri="{FF2B5EF4-FFF2-40B4-BE49-F238E27FC236}">
                <a16:creationId xmlns:a16="http://schemas.microsoft.com/office/drawing/2014/main" id="{03E34F96-EB41-3F47-9902-E2A74BCB9524}"/>
              </a:ext>
            </a:extLst>
          </p:cNvPr>
          <p:cNvSpPr/>
          <p:nvPr/>
        </p:nvSpPr>
        <p:spPr>
          <a:xfrm>
            <a:off x="4275657" y="2334684"/>
            <a:ext cx="1597270" cy="857250"/>
          </a:xfrm>
          <a:prstGeom prst="rect">
            <a:avLst/>
          </a:prstGeom>
          <a:solidFill>
            <a:srgbClr val="F7EEE5"/>
          </a:solid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Tangent-Linear Model</a:t>
            </a:r>
          </a:p>
        </p:txBody>
      </p:sp>
      <p:sp>
        <p:nvSpPr>
          <p:cNvPr id="34" name="Rectangle 33">
            <a:extLst>
              <a:ext uri="{FF2B5EF4-FFF2-40B4-BE49-F238E27FC236}">
                <a16:creationId xmlns:a16="http://schemas.microsoft.com/office/drawing/2014/main" id="{720F6DCF-0E16-6444-B64D-EA9F839F9DBF}"/>
              </a:ext>
            </a:extLst>
          </p:cNvPr>
          <p:cNvSpPr/>
          <p:nvPr/>
        </p:nvSpPr>
        <p:spPr>
          <a:xfrm>
            <a:off x="6107506" y="2334684"/>
            <a:ext cx="1463040" cy="857250"/>
          </a:xfrm>
          <a:prstGeom prst="rect">
            <a:avLst/>
          </a:prstGeom>
          <a:solidFill>
            <a:srgbClr val="F7EEE5"/>
          </a:solid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solidFill>
                  <a:schemeClr val="tx1"/>
                </a:solidFill>
              </a:rPr>
              <a:t>Adjoint</a:t>
            </a:r>
            <a:r>
              <a:rPr lang="en-US" b="1" dirty="0">
                <a:solidFill>
                  <a:schemeClr val="tx1"/>
                </a:solidFill>
              </a:rPr>
              <a:t> Model</a:t>
            </a:r>
          </a:p>
        </p:txBody>
      </p:sp>
      <p:sp>
        <p:nvSpPr>
          <p:cNvPr id="35" name="Rectangle 34">
            <a:extLst>
              <a:ext uri="{FF2B5EF4-FFF2-40B4-BE49-F238E27FC236}">
                <a16:creationId xmlns:a16="http://schemas.microsoft.com/office/drawing/2014/main" id="{AA9A56BB-F64A-4240-8B54-184DF629E006}"/>
              </a:ext>
            </a:extLst>
          </p:cNvPr>
          <p:cNvSpPr/>
          <p:nvPr/>
        </p:nvSpPr>
        <p:spPr>
          <a:xfrm>
            <a:off x="7805125" y="2334684"/>
            <a:ext cx="1463040" cy="857250"/>
          </a:xfrm>
          <a:prstGeom prst="rect">
            <a:avLst/>
          </a:prstGeom>
          <a:solidFill>
            <a:srgbClr val="F7EEE5"/>
          </a:solid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solidFill>
                  <a:schemeClr val="tx1"/>
                </a:solidFill>
              </a:rPr>
              <a:t>Jacobian</a:t>
            </a:r>
            <a:endParaRPr lang="en-US" b="1" dirty="0">
              <a:solidFill>
                <a:schemeClr val="tx1"/>
              </a:solidFill>
            </a:endParaRPr>
          </a:p>
          <a:p>
            <a:pPr algn="ctr"/>
            <a:r>
              <a:rPr lang="en-US" b="1" dirty="0">
                <a:solidFill>
                  <a:schemeClr val="tx1"/>
                </a:solidFill>
              </a:rPr>
              <a:t>Model</a:t>
            </a:r>
          </a:p>
        </p:txBody>
      </p:sp>
      <p:sp>
        <p:nvSpPr>
          <p:cNvPr id="36" name="Rectangle 35">
            <a:extLst>
              <a:ext uri="{FF2B5EF4-FFF2-40B4-BE49-F238E27FC236}">
                <a16:creationId xmlns:a16="http://schemas.microsoft.com/office/drawing/2014/main" id="{F9C53730-76E3-FC4F-9550-11971C6AA73E}"/>
              </a:ext>
            </a:extLst>
          </p:cNvPr>
          <p:cNvSpPr/>
          <p:nvPr/>
        </p:nvSpPr>
        <p:spPr>
          <a:xfrm>
            <a:off x="9799310" y="2334684"/>
            <a:ext cx="1463040"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CRTM</a:t>
            </a:r>
          </a:p>
          <a:p>
            <a:pPr algn="ctr"/>
            <a:r>
              <a:rPr lang="en-US" b="1" dirty="0">
                <a:solidFill>
                  <a:schemeClr val="tx1"/>
                </a:solidFill>
              </a:rPr>
              <a:t>Destroy</a:t>
            </a:r>
          </a:p>
        </p:txBody>
      </p:sp>
      <p:sp>
        <p:nvSpPr>
          <p:cNvPr id="37" name="Rectangle 36">
            <a:extLst>
              <a:ext uri="{FF2B5EF4-FFF2-40B4-BE49-F238E27FC236}">
                <a16:creationId xmlns:a16="http://schemas.microsoft.com/office/drawing/2014/main" id="{E08DE585-3C60-FC4D-A868-0AB6F244934A}"/>
              </a:ext>
            </a:extLst>
          </p:cNvPr>
          <p:cNvSpPr/>
          <p:nvPr/>
        </p:nvSpPr>
        <p:spPr>
          <a:xfrm>
            <a:off x="802314" y="4220013"/>
            <a:ext cx="10275570" cy="1280160"/>
          </a:xfrm>
          <a:prstGeom prst="rect">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0F6FC22-028B-F44E-A9F4-631B4DC315BD}"/>
              </a:ext>
            </a:extLst>
          </p:cNvPr>
          <p:cNvSpPr/>
          <p:nvPr/>
        </p:nvSpPr>
        <p:spPr>
          <a:xfrm>
            <a:off x="893753" y="4440993"/>
            <a:ext cx="1918336"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solidFill>
                  <a:schemeClr val="tx1"/>
                </a:solidFill>
              </a:rPr>
              <a:t>SfcOptics</a:t>
            </a:r>
            <a:endParaRPr lang="en-US" sz="1600" b="1" dirty="0">
              <a:solidFill>
                <a:schemeClr val="tx1"/>
              </a:solidFill>
            </a:endParaRPr>
          </a:p>
          <a:p>
            <a:pPr algn="ctr"/>
            <a:r>
              <a:rPr lang="en-US" sz="1600" b="1" dirty="0">
                <a:solidFill>
                  <a:schemeClr val="tx1"/>
                </a:solidFill>
              </a:rPr>
              <a:t>(Surface Emissivity/ Reflectivity Model)</a:t>
            </a:r>
          </a:p>
        </p:txBody>
      </p:sp>
      <p:sp>
        <p:nvSpPr>
          <p:cNvPr id="39" name="Rectangle 38">
            <a:extLst>
              <a:ext uri="{FF2B5EF4-FFF2-40B4-BE49-F238E27FC236}">
                <a16:creationId xmlns:a16="http://schemas.microsoft.com/office/drawing/2014/main" id="{8F549096-3BE4-9A49-A523-40FD6678418B}"/>
              </a:ext>
            </a:extLst>
          </p:cNvPr>
          <p:cNvSpPr/>
          <p:nvPr/>
        </p:nvSpPr>
        <p:spPr>
          <a:xfrm>
            <a:off x="3061820" y="4440993"/>
            <a:ext cx="1999341"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solidFill>
                  <a:schemeClr val="tx1"/>
                </a:solidFill>
              </a:rPr>
              <a:t>AerosolScatter</a:t>
            </a:r>
            <a:endParaRPr lang="en-US" sz="1600" b="1" dirty="0">
              <a:solidFill>
                <a:schemeClr val="tx1"/>
              </a:solidFill>
            </a:endParaRPr>
          </a:p>
          <a:p>
            <a:pPr algn="ctr"/>
            <a:r>
              <a:rPr lang="en-US" sz="1600" b="1" dirty="0">
                <a:solidFill>
                  <a:schemeClr val="tx1"/>
                </a:solidFill>
              </a:rPr>
              <a:t>(Aerosol Absorption/</a:t>
            </a:r>
          </a:p>
          <a:p>
            <a:pPr algn="ctr"/>
            <a:r>
              <a:rPr lang="en-US" sz="1600" b="1" dirty="0">
                <a:solidFill>
                  <a:schemeClr val="tx1"/>
                </a:solidFill>
              </a:rPr>
              <a:t>Scattering Model)</a:t>
            </a:r>
          </a:p>
        </p:txBody>
      </p:sp>
      <p:sp>
        <p:nvSpPr>
          <p:cNvPr id="40" name="Rectangle 39">
            <a:extLst>
              <a:ext uri="{FF2B5EF4-FFF2-40B4-BE49-F238E27FC236}">
                <a16:creationId xmlns:a16="http://schemas.microsoft.com/office/drawing/2014/main" id="{FB55E05C-B17C-0442-BE6D-4A0756C790D8}"/>
              </a:ext>
            </a:extLst>
          </p:cNvPr>
          <p:cNvSpPr/>
          <p:nvPr/>
        </p:nvSpPr>
        <p:spPr>
          <a:xfrm>
            <a:off x="5310892" y="4440993"/>
            <a:ext cx="1816345"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solidFill>
                  <a:schemeClr val="tx1"/>
                </a:solidFill>
              </a:rPr>
              <a:t>CloudScatter</a:t>
            </a:r>
            <a:endParaRPr lang="en-US" sz="1600" b="1" dirty="0">
              <a:solidFill>
                <a:schemeClr val="tx1"/>
              </a:solidFill>
            </a:endParaRPr>
          </a:p>
          <a:p>
            <a:pPr algn="ctr"/>
            <a:r>
              <a:rPr lang="en-US" sz="1600" b="1" dirty="0">
                <a:solidFill>
                  <a:schemeClr val="tx1"/>
                </a:solidFill>
              </a:rPr>
              <a:t>(Cloud Absorption/</a:t>
            </a:r>
          </a:p>
          <a:p>
            <a:pPr algn="ctr"/>
            <a:r>
              <a:rPr lang="en-US" sz="1600" b="1" dirty="0">
                <a:solidFill>
                  <a:schemeClr val="tx1"/>
                </a:solidFill>
              </a:rPr>
              <a:t>Scattering Model)</a:t>
            </a:r>
          </a:p>
        </p:txBody>
      </p:sp>
      <p:sp>
        <p:nvSpPr>
          <p:cNvPr id="41" name="Rectangle 40">
            <a:extLst>
              <a:ext uri="{FF2B5EF4-FFF2-40B4-BE49-F238E27FC236}">
                <a16:creationId xmlns:a16="http://schemas.microsoft.com/office/drawing/2014/main" id="{AE9178F5-E8ED-8E48-8616-304C5A0F84AD}"/>
              </a:ext>
            </a:extLst>
          </p:cNvPr>
          <p:cNvSpPr/>
          <p:nvPr/>
        </p:nvSpPr>
        <p:spPr>
          <a:xfrm>
            <a:off x="7376968" y="4440993"/>
            <a:ext cx="1463040"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rPr>
              <a:t>Molecular Scattering</a:t>
            </a:r>
          </a:p>
        </p:txBody>
      </p:sp>
      <p:sp>
        <p:nvSpPr>
          <p:cNvPr id="42" name="Rectangle 41">
            <a:extLst>
              <a:ext uri="{FF2B5EF4-FFF2-40B4-BE49-F238E27FC236}">
                <a16:creationId xmlns:a16="http://schemas.microsoft.com/office/drawing/2014/main" id="{60CE710C-87DF-A54C-A344-296357BD7BB3}"/>
              </a:ext>
            </a:extLst>
          </p:cNvPr>
          <p:cNvSpPr/>
          <p:nvPr/>
        </p:nvSpPr>
        <p:spPr>
          <a:xfrm>
            <a:off x="9089739" y="4440993"/>
            <a:ext cx="1874140" cy="85725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err="1">
                <a:solidFill>
                  <a:schemeClr val="tx1"/>
                </a:solidFill>
              </a:rPr>
              <a:t>AtmAbsorption</a:t>
            </a:r>
            <a:endParaRPr lang="en-US" sz="1600" b="1" dirty="0">
              <a:solidFill>
                <a:schemeClr val="tx1"/>
              </a:solidFill>
            </a:endParaRPr>
          </a:p>
          <a:p>
            <a:pPr algn="ctr"/>
            <a:r>
              <a:rPr lang="en-US" sz="1600" b="1" dirty="0">
                <a:solidFill>
                  <a:schemeClr val="tx1"/>
                </a:solidFill>
              </a:rPr>
              <a:t>(Gaseous Absorption Model)</a:t>
            </a:r>
          </a:p>
        </p:txBody>
      </p:sp>
      <p:sp>
        <p:nvSpPr>
          <p:cNvPr id="43" name="Rectangle 42">
            <a:extLst>
              <a:ext uri="{FF2B5EF4-FFF2-40B4-BE49-F238E27FC236}">
                <a16:creationId xmlns:a16="http://schemas.microsoft.com/office/drawing/2014/main" id="{0D51F1EA-84E3-D64D-ACAE-7F2D1BF660F6}"/>
              </a:ext>
            </a:extLst>
          </p:cNvPr>
          <p:cNvSpPr/>
          <p:nvPr/>
        </p:nvSpPr>
        <p:spPr>
          <a:xfrm>
            <a:off x="5133522" y="5957373"/>
            <a:ext cx="1613154" cy="647700"/>
          </a:xfrm>
          <a:prstGeom prst="rect">
            <a:avLst/>
          </a:prstGeom>
          <a:solidFill>
            <a:srgbClr val="FFFF00"/>
          </a:solid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solidFill>
                  <a:schemeClr val="tx1"/>
                </a:solidFill>
              </a:rPr>
              <a:t>RTSolution</a:t>
            </a:r>
            <a:endParaRPr lang="en-US" b="1" dirty="0">
              <a:solidFill>
                <a:schemeClr val="tx1"/>
              </a:solidFill>
            </a:endParaRPr>
          </a:p>
          <a:p>
            <a:pPr algn="ctr"/>
            <a:r>
              <a:rPr lang="en-US" b="1" dirty="0">
                <a:solidFill>
                  <a:schemeClr val="tx1"/>
                </a:solidFill>
              </a:rPr>
              <a:t>(RT Solver)</a:t>
            </a:r>
          </a:p>
        </p:txBody>
      </p:sp>
      <p:sp>
        <p:nvSpPr>
          <p:cNvPr id="44" name="Rectangle 43">
            <a:extLst>
              <a:ext uri="{FF2B5EF4-FFF2-40B4-BE49-F238E27FC236}">
                <a16:creationId xmlns:a16="http://schemas.microsoft.com/office/drawing/2014/main" id="{3F1378E5-A9F8-D249-B3EE-D1D009C50EFF}"/>
              </a:ext>
            </a:extLst>
          </p:cNvPr>
          <p:cNvSpPr/>
          <p:nvPr/>
        </p:nvSpPr>
        <p:spPr>
          <a:xfrm>
            <a:off x="7392120" y="5957373"/>
            <a:ext cx="1870594" cy="647700"/>
          </a:xfrm>
          <a:prstGeom prst="rect">
            <a:avLst/>
          </a:prstGeom>
          <a:noFill/>
          <a:ln w="381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Source Functions</a:t>
            </a:r>
          </a:p>
        </p:txBody>
      </p:sp>
      <p:cxnSp>
        <p:nvCxnSpPr>
          <p:cNvPr id="45" name="Straight Arrow Connector 44">
            <a:extLst>
              <a:ext uri="{FF2B5EF4-FFF2-40B4-BE49-F238E27FC236}">
                <a16:creationId xmlns:a16="http://schemas.microsoft.com/office/drawing/2014/main" id="{62F47B84-B10E-F945-A5C7-4EA07580A241}"/>
              </a:ext>
            </a:extLst>
          </p:cNvPr>
          <p:cNvCxnSpPr/>
          <p:nvPr/>
        </p:nvCxnSpPr>
        <p:spPr>
          <a:xfrm flipH="1">
            <a:off x="1778173" y="3479629"/>
            <a:ext cx="565286" cy="74383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9B1C639-1719-6545-A9AE-D03F0606B93E}"/>
              </a:ext>
            </a:extLst>
          </p:cNvPr>
          <p:cNvCxnSpPr/>
          <p:nvPr/>
        </p:nvCxnSpPr>
        <p:spPr>
          <a:xfrm flipH="1">
            <a:off x="3888355" y="3479629"/>
            <a:ext cx="565286" cy="74383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E030E48-41C2-E44A-A531-3EB60160EEC3}"/>
              </a:ext>
            </a:extLst>
          </p:cNvPr>
          <p:cNvCxnSpPr/>
          <p:nvPr/>
        </p:nvCxnSpPr>
        <p:spPr>
          <a:xfrm>
            <a:off x="6063309" y="3468421"/>
            <a:ext cx="0" cy="76625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6C28E0-154C-4E48-8C82-731BECEA6A56}"/>
              </a:ext>
            </a:extLst>
          </p:cNvPr>
          <p:cNvCxnSpPr/>
          <p:nvPr/>
        </p:nvCxnSpPr>
        <p:spPr>
          <a:xfrm>
            <a:off x="7484852" y="3446847"/>
            <a:ext cx="589521" cy="80940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2A73E8-01A2-8F48-9877-E831FC51B963}"/>
              </a:ext>
            </a:extLst>
          </p:cNvPr>
          <p:cNvCxnSpPr/>
          <p:nvPr/>
        </p:nvCxnSpPr>
        <p:spPr>
          <a:xfrm>
            <a:off x="9484000" y="3446847"/>
            <a:ext cx="589521" cy="80940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08BBC26-62A4-F041-871A-EFA9688242E9}"/>
              </a:ext>
            </a:extLst>
          </p:cNvPr>
          <p:cNvCxnSpPr/>
          <p:nvPr/>
        </p:nvCxnSpPr>
        <p:spPr>
          <a:xfrm>
            <a:off x="5940099" y="5500173"/>
            <a:ext cx="0" cy="4572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4DD7D45-8FC0-DF4A-9BE0-73BC1941EA9F}"/>
              </a:ext>
            </a:extLst>
          </p:cNvPr>
          <p:cNvCxnSpPr/>
          <p:nvPr/>
        </p:nvCxnSpPr>
        <p:spPr>
          <a:xfrm flipH="1">
            <a:off x="6746676" y="6281223"/>
            <a:ext cx="645444"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Right Arrow 51">
            <a:extLst>
              <a:ext uri="{FF2B5EF4-FFF2-40B4-BE49-F238E27FC236}">
                <a16:creationId xmlns:a16="http://schemas.microsoft.com/office/drawing/2014/main" id="{6C54592C-4AEE-0044-891F-CAE42BB7AB08}"/>
              </a:ext>
            </a:extLst>
          </p:cNvPr>
          <p:cNvSpPr/>
          <p:nvPr/>
        </p:nvSpPr>
        <p:spPr>
          <a:xfrm>
            <a:off x="1935686" y="2634118"/>
            <a:ext cx="444843" cy="2471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id="{F71803A8-02C0-9745-895E-9D8B0AAC0F8E}"/>
              </a:ext>
            </a:extLst>
          </p:cNvPr>
          <p:cNvSpPr/>
          <p:nvPr/>
        </p:nvSpPr>
        <p:spPr>
          <a:xfrm>
            <a:off x="9428006" y="2634118"/>
            <a:ext cx="444843" cy="2471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14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solidFill>
                  <a:schemeClr val="bg1">
                    <a:lumMod val="85000"/>
                  </a:schemeClr>
                </a:solidFill>
              </a:rPr>
              <a:t>JCSDA Overview</a:t>
            </a:r>
          </a:p>
          <a:p>
            <a:pPr marL="0" indent="0">
              <a:buNone/>
            </a:pPr>
            <a:r>
              <a:rPr lang="en-US" sz="2800" dirty="0">
                <a:solidFill>
                  <a:schemeClr val="bg1">
                    <a:lumMod val="85000"/>
                  </a:schemeClr>
                </a:solidFill>
              </a:rPr>
              <a:t>What is the CRTM?</a:t>
            </a:r>
            <a:endParaRPr lang="en-US" dirty="0">
              <a:solidFill>
                <a:schemeClr val="bg1">
                  <a:lumMod val="85000"/>
                </a:schemeClr>
              </a:solidFill>
            </a:endParaRPr>
          </a:p>
          <a:p>
            <a:pPr marL="0" indent="0">
              <a:buNone/>
            </a:pPr>
            <a:r>
              <a:rPr lang="en-US" sz="2800" dirty="0"/>
              <a:t>Code and Solver Optimization</a:t>
            </a:r>
          </a:p>
          <a:p>
            <a:pPr marL="0" indent="0">
              <a:buNone/>
            </a:pPr>
            <a:r>
              <a:rPr lang="en-US" sz="2800" dirty="0">
                <a:solidFill>
                  <a:schemeClr val="bg1">
                    <a:lumMod val="85000"/>
                  </a:schemeClr>
                </a:solidFill>
              </a:rPr>
              <a:t>Scientific Capabilities and Progress</a:t>
            </a:r>
          </a:p>
          <a:p>
            <a:pPr marL="0" indent="0">
              <a:buNone/>
            </a:pPr>
            <a:r>
              <a:rPr lang="en-US" sz="2800" dirty="0">
                <a:solidFill>
                  <a:schemeClr val="bg1">
                    <a:lumMod val="85000"/>
                  </a:schemeClr>
                </a:solidFill>
              </a:rPr>
              <a:t>CRTM v2.3.x and v3.0.0</a:t>
            </a:r>
          </a:p>
          <a:p>
            <a:pPr marL="0" indent="0">
              <a:buNone/>
            </a:pPr>
            <a:r>
              <a:rPr lang="en-US" sz="2800" dirty="0">
                <a:solidFill>
                  <a:schemeClr val="bg1">
                    <a:lumMod val="85000"/>
                  </a:schemeClr>
                </a:solidFill>
              </a:rPr>
              <a:t>Operations and Support</a:t>
            </a:r>
          </a:p>
          <a:p>
            <a:pPr marL="0" indent="0">
              <a:buNone/>
            </a:pPr>
            <a:r>
              <a:rPr lang="en-US" sz="2800" dirty="0">
                <a:solidFill>
                  <a:schemeClr val="bg1">
                    <a:lumMod val="85000"/>
                  </a:schemeClr>
                </a:solidFill>
              </a:rPr>
              <a:t>Education / Outreach</a:t>
            </a:r>
          </a:p>
        </p:txBody>
      </p:sp>
    </p:spTree>
    <p:extLst>
      <p:ext uri="{BB962C8B-B14F-4D97-AF65-F5344CB8AC3E}">
        <p14:creationId xmlns:p14="http://schemas.microsoft.com/office/powerpoint/2010/main" val="229169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noGrp="1"/>
          </p:cNvGraphicFramePr>
          <p:nvPr>
            <p:ph idx="1"/>
            <p:extLst>
              <p:ext uri="{D42A27DB-BD31-4B8C-83A1-F6EECF244321}">
                <p14:modId xmlns:p14="http://schemas.microsoft.com/office/powerpoint/2010/main" val="1599753855"/>
              </p:ext>
            </p:extLst>
          </p:nvPr>
        </p:nvGraphicFramePr>
        <p:xfrm>
          <a:off x="5562600" y="1077878"/>
          <a:ext cx="6629400" cy="578012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121444" y="2553930"/>
            <a:ext cx="3124200" cy="1200329"/>
          </a:xfrm>
          <a:prstGeom prst="rect">
            <a:avLst/>
          </a:prstGeom>
          <a:solidFill>
            <a:schemeClr val="bg1"/>
          </a:solidFill>
          <a:ln>
            <a:solidFill>
              <a:schemeClr val="accent1">
                <a:shade val="95000"/>
                <a:satMod val="105000"/>
              </a:schemeClr>
            </a:solidFill>
          </a:ln>
          <a:effectLst>
            <a:outerShdw blurRad="50800" dist="38100" dir="2700000" algn="tl" rotWithShape="0">
              <a:prstClr val="black">
                <a:alpha val="40000"/>
              </a:prstClr>
            </a:outerShdw>
          </a:effectLst>
        </p:spPr>
        <p:txBody>
          <a:bodyPr wrap="square" rtlCol="0">
            <a:spAutoFit/>
          </a:bodyPr>
          <a:lstStyle/>
          <a:p>
            <a:pPr defTabSz="914400"/>
            <a:r>
              <a:rPr lang="en-US" i="1" dirty="0">
                <a:solidFill>
                  <a:prstClr val="black"/>
                </a:solidFill>
              </a:rPr>
              <a:t>Now CRTM scales similar to GSI using </a:t>
            </a:r>
            <a:r>
              <a:rPr lang="en-US" i="1" dirty="0" err="1">
                <a:solidFill>
                  <a:prstClr val="black"/>
                </a:solidFill>
              </a:rPr>
              <a:t>OpenMP</a:t>
            </a:r>
            <a:r>
              <a:rPr lang="en-US" i="1" dirty="0">
                <a:solidFill>
                  <a:prstClr val="black"/>
                </a:solidFill>
              </a:rPr>
              <a:t> directives.  </a:t>
            </a:r>
            <a:r>
              <a:rPr lang="en-US" b="1" i="1" dirty="0">
                <a:solidFill>
                  <a:schemeClr val="accent4">
                    <a:lumMod val="75000"/>
                  </a:schemeClr>
                </a:solidFill>
              </a:rPr>
              <a:t>Relative load imbalance </a:t>
            </a:r>
            <a:r>
              <a:rPr lang="en-US" i="1" dirty="0">
                <a:solidFill>
                  <a:prstClr val="black"/>
                </a:solidFill>
              </a:rPr>
              <a:t>(purple) is reduced as well. </a:t>
            </a:r>
          </a:p>
        </p:txBody>
      </p:sp>
      <p:sp>
        <p:nvSpPr>
          <p:cNvPr id="15" name="TextBox 14">
            <a:extLst>
              <a:ext uri="{FF2B5EF4-FFF2-40B4-BE49-F238E27FC236}">
                <a16:creationId xmlns:a16="http://schemas.microsoft.com/office/drawing/2014/main" id="{5A3026C6-1195-C448-816C-D1BE1ED2FC57}"/>
              </a:ext>
            </a:extLst>
          </p:cNvPr>
          <p:cNvSpPr txBox="1"/>
          <p:nvPr/>
        </p:nvSpPr>
        <p:spPr>
          <a:xfrm>
            <a:off x="2448232" y="289791"/>
            <a:ext cx="1521570" cy="369332"/>
          </a:xfrm>
          <a:prstGeom prst="rect">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dirty="0"/>
              <a:t>With </a:t>
            </a:r>
            <a:r>
              <a:rPr lang="en-US" dirty="0" err="1"/>
              <a:t>OpenMP</a:t>
            </a:r>
            <a:endParaRPr lang="en-US" dirty="0"/>
          </a:p>
        </p:txBody>
      </p:sp>
      <p:sp>
        <p:nvSpPr>
          <p:cNvPr id="16" name="Rectangle 15">
            <a:extLst>
              <a:ext uri="{FF2B5EF4-FFF2-40B4-BE49-F238E27FC236}">
                <a16:creationId xmlns:a16="http://schemas.microsoft.com/office/drawing/2014/main" id="{19A03057-0C89-BA40-AF0F-D05624E3011E}"/>
              </a:ext>
            </a:extLst>
          </p:cNvPr>
          <p:cNvSpPr/>
          <p:nvPr/>
        </p:nvSpPr>
        <p:spPr>
          <a:xfrm>
            <a:off x="0" y="11079"/>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7" name="Rectangle 16">
            <a:extLst>
              <a:ext uri="{FF2B5EF4-FFF2-40B4-BE49-F238E27FC236}">
                <a16:creationId xmlns:a16="http://schemas.microsoft.com/office/drawing/2014/main" id="{2D4C50A0-513B-EE4F-908F-A196A37E1BFB}"/>
              </a:ext>
            </a:extLst>
          </p:cNvPr>
          <p:cNvSpPr/>
          <p:nvPr/>
        </p:nvSpPr>
        <p:spPr>
          <a:xfrm>
            <a:off x="0" y="-3743"/>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8" name="Title 1">
            <a:extLst>
              <a:ext uri="{FF2B5EF4-FFF2-40B4-BE49-F238E27FC236}">
                <a16:creationId xmlns:a16="http://schemas.microsoft.com/office/drawing/2014/main" id="{83462D4C-75B7-6B48-AD7D-09E229724589}"/>
              </a:ext>
            </a:extLst>
          </p:cNvPr>
          <p:cNvSpPr txBox="1">
            <a:spLocks/>
          </p:cNvSpPr>
          <p:nvPr/>
        </p:nvSpPr>
        <p:spPr>
          <a:xfrm>
            <a:off x="288758" y="-3744"/>
            <a:ext cx="10289406"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000" dirty="0">
                <a:solidFill>
                  <a:prstClr val="white"/>
                </a:solidFill>
                <a:latin typeface="Calibri"/>
              </a:rPr>
              <a:t>CRTM Optimization (J. Rosinski, JCSDA)</a:t>
            </a:r>
          </a:p>
        </p:txBody>
      </p:sp>
      <p:graphicFrame>
        <p:nvGraphicFramePr>
          <p:cNvPr id="19" name="Content Placeholder 5">
            <a:extLst>
              <a:ext uri="{FF2B5EF4-FFF2-40B4-BE49-F238E27FC236}">
                <a16:creationId xmlns:a16="http://schemas.microsoft.com/office/drawing/2014/main" id="{EF41CA51-6490-8245-B177-C68FAE93441C}"/>
              </a:ext>
            </a:extLst>
          </p:cNvPr>
          <p:cNvGraphicFramePr>
            <a:graphicFrameLocks/>
          </p:cNvGraphicFramePr>
          <p:nvPr>
            <p:extLst>
              <p:ext uri="{D42A27DB-BD31-4B8C-83A1-F6EECF244321}">
                <p14:modId xmlns:p14="http://schemas.microsoft.com/office/powerpoint/2010/main" val="3512282617"/>
              </p:ext>
            </p:extLst>
          </p:nvPr>
        </p:nvGraphicFramePr>
        <p:xfrm>
          <a:off x="-1" y="1034240"/>
          <a:ext cx="5683045" cy="58237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2466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Eddington Model Benchmark Tests</a:t>
            </a:r>
          </a:p>
        </p:txBody>
      </p:sp>
      <p:sp>
        <p:nvSpPr>
          <p:cNvPr id="3" name="Content Placeholder 2"/>
          <p:cNvSpPr>
            <a:spLocks noGrp="1"/>
          </p:cNvSpPr>
          <p:nvPr>
            <p:ph idx="1"/>
          </p:nvPr>
        </p:nvSpPr>
        <p:spPr>
          <a:xfrm>
            <a:off x="163923" y="1224380"/>
            <a:ext cx="3519638" cy="5257798"/>
          </a:xfrm>
        </p:spPr>
        <p:txBody>
          <a:bodyPr>
            <a:normAutofit fontScale="92500" lnSpcReduction="10000"/>
          </a:bodyPr>
          <a:lstStyle/>
          <a:p>
            <a:r>
              <a:rPr lang="en-US" sz="2400" dirty="0"/>
              <a:t>Tests using WRF output show that Eddington model is only 33% slower than emission-only model and 2.8x faster than ADA two-stream model  </a:t>
            </a:r>
          </a:p>
          <a:p>
            <a:pPr marL="347472" indent="-347472">
              <a:buFont typeface="Arial" panose="020B0604020202020204" pitchFamily="34" charset="0"/>
              <a:buChar char="•"/>
            </a:pPr>
            <a:r>
              <a:rPr lang="en-US" sz="2400" u="sng" dirty="0"/>
              <a:t>Strong scattering</a:t>
            </a:r>
            <a:r>
              <a:rPr lang="en-US" sz="2400" dirty="0"/>
              <a:t>:  Eddington model  more accurate</a:t>
            </a:r>
          </a:p>
          <a:p>
            <a:pPr marL="347472" indent="-347472">
              <a:buFont typeface="Arial" panose="020B0604020202020204" pitchFamily="34" charset="0"/>
              <a:buChar char="•"/>
            </a:pPr>
            <a:r>
              <a:rPr lang="en-US" sz="2400" u="sng" dirty="0"/>
              <a:t>Weak scattering</a:t>
            </a:r>
            <a:r>
              <a:rPr lang="en-US" sz="2400" dirty="0"/>
              <a:t>: ADA two-stream slightly more accurate</a:t>
            </a:r>
          </a:p>
          <a:p>
            <a:pPr marL="347472" indent="-347472">
              <a:buFont typeface="Arial" panose="020B0604020202020204" pitchFamily="34" charset="0"/>
              <a:buChar char="•"/>
            </a:pPr>
            <a:r>
              <a:rPr lang="en-US" sz="2400" dirty="0"/>
              <a:t>Emission-only and Eddington models provide 4x speedup over CRTM v2.3.0 </a:t>
            </a:r>
          </a:p>
        </p:txBody>
      </p:sp>
      <p:sp>
        <p:nvSpPr>
          <p:cNvPr id="8" name="TextBox 7"/>
          <p:cNvSpPr txBox="1"/>
          <p:nvPr/>
        </p:nvSpPr>
        <p:spPr>
          <a:xfrm>
            <a:off x="10040371" y="6359068"/>
            <a:ext cx="250390" cy="246221"/>
          </a:xfrm>
          <a:prstGeom prst="rect">
            <a:avLst/>
          </a:prstGeom>
          <a:noFill/>
        </p:spPr>
        <p:txBody>
          <a:bodyPr wrap="none" rtlCol="0">
            <a:spAutoFit/>
          </a:bodyPr>
          <a:lstStyle/>
          <a:p>
            <a:r>
              <a:rPr lang="en-US" sz="1000" dirty="0">
                <a:solidFill>
                  <a:schemeClr val="bg1"/>
                </a:solidFill>
              </a:rPr>
              <a:t>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0003" y="1358011"/>
            <a:ext cx="8264702" cy="4638528"/>
          </a:xfrm>
          <a:prstGeom prst="rect">
            <a:avLst/>
          </a:prstGeom>
        </p:spPr>
      </p:pic>
      <p:sp>
        <p:nvSpPr>
          <p:cNvPr id="7" name="TextBox 6"/>
          <p:cNvSpPr txBox="1"/>
          <p:nvPr/>
        </p:nvSpPr>
        <p:spPr>
          <a:xfrm>
            <a:off x="3886201" y="6359069"/>
            <a:ext cx="4414991" cy="246221"/>
          </a:xfrm>
          <a:prstGeom prst="rect">
            <a:avLst/>
          </a:prstGeom>
          <a:noFill/>
        </p:spPr>
        <p:txBody>
          <a:bodyPr wrap="none" rtlCol="0">
            <a:spAutoFit/>
          </a:bodyPr>
          <a:lstStyle/>
          <a:p>
            <a:r>
              <a:rPr lang="en-US" sz="1000" dirty="0">
                <a:solidFill>
                  <a:schemeClr val="bg1"/>
                </a:solidFill>
              </a:rPr>
              <a:t>16th JCSDA Technical Review Meeting &amp; Science Workshop, 30 May-1 June, 2018</a:t>
            </a:r>
          </a:p>
        </p:txBody>
      </p:sp>
      <p:sp>
        <p:nvSpPr>
          <p:cNvPr id="6" name="TextBox 5">
            <a:extLst>
              <a:ext uri="{FF2B5EF4-FFF2-40B4-BE49-F238E27FC236}">
                <a16:creationId xmlns:a16="http://schemas.microsoft.com/office/drawing/2014/main" id="{20F1F887-F7FB-9440-B792-A6800C584FC9}"/>
              </a:ext>
            </a:extLst>
          </p:cNvPr>
          <p:cNvSpPr txBox="1"/>
          <p:nvPr/>
        </p:nvSpPr>
        <p:spPr>
          <a:xfrm>
            <a:off x="4186989" y="6482178"/>
            <a:ext cx="3408882" cy="369332"/>
          </a:xfrm>
          <a:prstGeom prst="rect">
            <a:avLst/>
          </a:prstGeom>
          <a:noFill/>
        </p:spPr>
        <p:txBody>
          <a:bodyPr wrap="none" rtlCol="0">
            <a:spAutoFit/>
          </a:bodyPr>
          <a:lstStyle/>
          <a:p>
            <a:r>
              <a:rPr lang="en-US" dirty="0"/>
              <a:t>Slides courtesy of Tom Greenwald</a:t>
            </a:r>
          </a:p>
        </p:txBody>
      </p:sp>
    </p:spTree>
    <p:extLst>
      <p:ext uri="{BB962C8B-B14F-4D97-AF65-F5344CB8AC3E}">
        <p14:creationId xmlns:p14="http://schemas.microsoft.com/office/powerpoint/2010/main" val="355859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Optimization of Multi-stream Solvers</a:t>
            </a:r>
            <a:endParaRPr lang="en-US" dirty="0">
              <a:solidFill>
                <a:schemeClr val="bg1"/>
              </a:solidFill>
            </a:endParaRPr>
          </a:p>
        </p:txBody>
      </p:sp>
      <p:sp>
        <p:nvSpPr>
          <p:cNvPr id="3" name="Content Placeholder 2"/>
          <p:cNvSpPr>
            <a:spLocks noGrp="1"/>
          </p:cNvSpPr>
          <p:nvPr>
            <p:ph idx="1"/>
          </p:nvPr>
        </p:nvSpPr>
        <p:spPr>
          <a:xfrm>
            <a:off x="200527" y="1488101"/>
            <a:ext cx="5507254" cy="4800505"/>
          </a:xfrm>
        </p:spPr>
        <p:txBody>
          <a:bodyPr>
            <a:normAutofit/>
          </a:bodyPr>
          <a:lstStyle/>
          <a:p>
            <a:r>
              <a:rPr lang="en-US" sz="2400" dirty="0"/>
              <a:t>Benchmark tests used high-resolution (1.5 km) WRF model simulation of Hurricane Katrina (1800 UTC 28 Aug 2005) </a:t>
            </a:r>
          </a:p>
          <a:p>
            <a:r>
              <a:rPr lang="en-US" sz="2400" dirty="0"/>
              <a:t>For GMI channels, method correctly predicts optimal number of streams 94% of the time (assuming 0.5 K accuracy) and is 2.5x faster than CRTM v2.3.0    </a:t>
            </a:r>
          </a:p>
          <a:p>
            <a:r>
              <a:rPr lang="en-US" sz="2400" dirty="0"/>
              <a:t>Coordinated effort with Min-</a:t>
            </a:r>
            <a:r>
              <a:rPr lang="en-US" sz="2400" dirty="0" err="1"/>
              <a:t>Jeong</a:t>
            </a:r>
            <a:r>
              <a:rPr lang="en-US" sz="2400" dirty="0"/>
              <a:t> Kim (NASA GMAO) </a:t>
            </a:r>
            <a:endParaRPr lang="en-US" sz="2400" dirty="0">
              <a:solidFill>
                <a:schemeClr val="bg1"/>
              </a:solidFill>
            </a:endParaRPr>
          </a:p>
        </p:txBody>
      </p:sp>
      <p:sp>
        <p:nvSpPr>
          <p:cNvPr id="39" name="TextBox 38"/>
          <p:cNvSpPr txBox="1"/>
          <p:nvPr/>
        </p:nvSpPr>
        <p:spPr>
          <a:xfrm>
            <a:off x="10040371" y="6359068"/>
            <a:ext cx="250390" cy="246221"/>
          </a:xfrm>
          <a:prstGeom prst="rect">
            <a:avLst/>
          </a:prstGeom>
          <a:noFill/>
        </p:spPr>
        <p:txBody>
          <a:bodyPr wrap="none" rtlCol="0">
            <a:spAutoFit/>
          </a:bodyPr>
          <a:lstStyle/>
          <a:p>
            <a:r>
              <a:rPr lang="en-US" sz="1000" dirty="0">
                <a:solidFill>
                  <a:schemeClr val="bg1"/>
                </a:solidFill>
              </a:rPr>
              <a:t>5</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599" y="1311079"/>
            <a:ext cx="4280034" cy="5355765"/>
          </a:xfrm>
          <a:prstGeom prst="rect">
            <a:avLst/>
          </a:prstGeom>
        </p:spPr>
      </p:pic>
      <p:sp>
        <p:nvSpPr>
          <p:cNvPr id="9" name="TextBox 8"/>
          <p:cNvSpPr txBox="1"/>
          <p:nvPr/>
        </p:nvSpPr>
        <p:spPr>
          <a:xfrm>
            <a:off x="3886201" y="6359069"/>
            <a:ext cx="4414991" cy="246221"/>
          </a:xfrm>
          <a:prstGeom prst="rect">
            <a:avLst/>
          </a:prstGeom>
          <a:noFill/>
        </p:spPr>
        <p:txBody>
          <a:bodyPr wrap="none" rtlCol="0">
            <a:spAutoFit/>
          </a:bodyPr>
          <a:lstStyle/>
          <a:p>
            <a:r>
              <a:rPr lang="en-US" sz="1000" dirty="0">
                <a:solidFill>
                  <a:schemeClr val="bg1"/>
                </a:solidFill>
              </a:rPr>
              <a:t>16th JCSDA Technical Review Meeting &amp; Science Workshop, 30 May-1 June, 2018</a:t>
            </a:r>
          </a:p>
        </p:txBody>
      </p:sp>
      <p:sp>
        <p:nvSpPr>
          <p:cNvPr id="7" name="TextBox 6">
            <a:extLst>
              <a:ext uri="{FF2B5EF4-FFF2-40B4-BE49-F238E27FC236}">
                <a16:creationId xmlns:a16="http://schemas.microsoft.com/office/drawing/2014/main" id="{5F4B259B-3E17-B243-89D9-B04A4C50FC25}"/>
              </a:ext>
            </a:extLst>
          </p:cNvPr>
          <p:cNvSpPr txBox="1"/>
          <p:nvPr/>
        </p:nvSpPr>
        <p:spPr>
          <a:xfrm>
            <a:off x="103447" y="6482178"/>
            <a:ext cx="3408882" cy="369332"/>
          </a:xfrm>
          <a:prstGeom prst="rect">
            <a:avLst/>
          </a:prstGeom>
          <a:noFill/>
        </p:spPr>
        <p:txBody>
          <a:bodyPr wrap="none" rtlCol="0">
            <a:spAutoFit/>
          </a:bodyPr>
          <a:lstStyle/>
          <a:p>
            <a:r>
              <a:rPr lang="en-US" dirty="0"/>
              <a:t>Slides courtesy of Tom Greenwald</a:t>
            </a:r>
          </a:p>
        </p:txBody>
      </p:sp>
    </p:spTree>
    <p:extLst>
      <p:ext uri="{BB962C8B-B14F-4D97-AF65-F5344CB8AC3E}">
        <p14:creationId xmlns:p14="http://schemas.microsoft.com/office/powerpoint/2010/main" val="350132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Status of Solver Work</a:t>
            </a:r>
            <a:endParaRPr lang="en-US" dirty="0">
              <a:solidFill>
                <a:schemeClr val="bg1"/>
              </a:solidFill>
            </a:endParaRPr>
          </a:p>
        </p:txBody>
      </p:sp>
      <p:sp>
        <p:nvSpPr>
          <p:cNvPr id="3" name="Content Placeholder 2"/>
          <p:cNvSpPr>
            <a:spLocks noGrp="1"/>
          </p:cNvSpPr>
          <p:nvPr>
            <p:ph idx="1"/>
          </p:nvPr>
        </p:nvSpPr>
        <p:spPr>
          <a:xfrm>
            <a:off x="1522568" y="1611210"/>
            <a:ext cx="9142256" cy="4800505"/>
          </a:xfrm>
        </p:spPr>
        <p:txBody>
          <a:bodyPr>
            <a:normAutofit fontScale="92500" lnSpcReduction="10000"/>
          </a:bodyPr>
          <a:lstStyle/>
          <a:p>
            <a:r>
              <a:rPr lang="en-US" sz="2400" dirty="0"/>
              <a:t>Completed coding of the Eddington tangent linear and </a:t>
            </a:r>
            <a:r>
              <a:rPr lang="en-US" sz="2400" dirty="0" err="1"/>
              <a:t>adjoint</a:t>
            </a:r>
            <a:r>
              <a:rPr lang="en-US" sz="2400" dirty="0"/>
              <a:t> models</a:t>
            </a:r>
          </a:p>
          <a:p>
            <a:r>
              <a:rPr lang="en-US" sz="2400" dirty="0"/>
              <a:t>Completed integration of a very fast successive-order-of-scattering (SOS) model(Greenwald et al. 2005) into the CRTM</a:t>
            </a:r>
          </a:p>
          <a:p>
            <a:r>
              <a:rPr lang="en-US" sz="2400" dirty="0"/>
              <a:t>Integration of advanced vector adding-doubling (VAD)model for solar wavelengths (provided by P. Yang)</a:t>
            </a:r>
          </a:p>
          <a:p>
            <a:r>
              <a:rPr lang="en-US" sz="2400" dirty="0"/>
              <a:t>Significantly modified model code in order to properly interface with the CRTM</a:t>
            </a:r>
          </a:p>
          <a:p>
            <a:pPr marL="0" indent="0">
              <a:buNone/>
            </a:pPr>
            <a:r>
              <a:rPr lang="en-US" sz="2400" b="1" dirty="0"/>
              <a:t>Future Work:</a:t>
            </a:r>
          </a:p>
          <a:p>
            <a:r>
              <a:rPr lang="en-US" sz="2400" dirty="0"/>
              <a:t>Complete testing of Eddington tangent linear and </a:t>
            </a:r>
            <a:r>
              <a:rPr lang="en-US" sz="2400" dirty="0" err="1"/>
              <a:t>adjoint</a:t>
            </a:r>
            <a:r>
              <a:rPr lang="en-US" sz="2400" dirty="0"/>
              <a:t> code </a:t>
            </a:r>
          </a:p>
          <a:p>
            <a:r>
              <a:rPr lang="en-US" sz="2400" dirty="0"/>
              <a:t>Complete integration of VAD model into the CRTM</a:t>
            </a:r>
          </a:p>
          <a:p>
            <a:r>
              <a:rPr lang="en-US" sz="2400" dirty="0"/>
              <a:t>Conduct a cloudy radiance data assimilation experiment using the Eddington model;</a:t>
            </a:r>
          </a:p>
          <a:p>
            <a:pPr lvl="1"/>
            <a:r>
              <a:rPr lang="en-US" sz="2000" dirty="0"/>
              <a:t>speedups of a factor of 4 are expected over the default solver used in CRTM v2.3.0</a:t>
            </a:r>
          </a:p>
        </p:txBody>
      </p:sp>
      <p:sp>
        <p:nvSpPr>
          <p:cNvPr id="39" name="TextBox 38"/>
          <p:cNvSpPr txBox="1"/>
          <p:nvPr/>
        </p:nvSpPr>
        <p:spPr>
          <a:xfrm>
            <a:off x="10040371" y="6359068"/>
            <a:ext cx="250390" cy="246221"/>
          </a:xfrm>
          <a:prstGeom prst="rect">
            <a:avLst/>
          </a:prstGeom>
          <a:noFill/>
        </p:spPr>
        <p:txBody>
          <a:bodyPr wrap="none" rtlCol="0">
            <a:spAutoFit/>
          </a:bodyPr>
          <a:lstStyle/>
          <a:p>
            <a:r>
              <a:rPr lang="en-US" sz="1000" dirty="0">
                <a:solidFill>
                  <a:schemeClr val="bg1"/>
                </a:solidFill>
              </a:rPr>
              <a:t>5</a:t>
            </a:r>
          </a:p>
        </p:txBody>
      </p:sp>
      <p:sp>
        <p:nvSpPr>
          <p:cNvPr id="9" name="TextBox 8"/>
          <p:cNvSpPr txBox="1"/>
          <p:nvPr/>
        </p:nvSpPr>
        <p:spPr>
          <a:xfrm>
            <a:off x="3886201" y="6359069"/>
            <a:ext cx="4414991" cy="246221"/>
          </a:xfrm>
          <a:prstGeom prst="rect">
            <a:avLst/>
          </a:prstGeom>
          <a:noFill/>
        </p:spPr>
        <p:txBody>
          <a:bodyPr wrap="none" rtlCol="0">
            <a:spAutoFit/>
          </a:bodyPr>
          <a:lstStyle/>
          <a:p>
            <a:r>
              <a:rPr lang="en-US" sz="1000" dirty="0">
                <a:solidFill>
                  <a:schemeClr val="bg1"/>
                </a:solidFill>
              </a:rPr>
              <a:t>16th JCSDA Technical Review Meeting &amp; Science Workshop, 30 May-1 June, 2018</a:t>
            </a:r>
          </a:p>
        </p:txBody>
      </p:sp>
      <p:sp>
        <p:nvSpPr>
          <p:cNvPr id="7" name="TextBox 6">
            <a:extLst>
              <a:ext uri="{FF2B5EF4-FFF2-40B4-BE49-F238E27FC236}">
                <a16:creationId xmlns:a16="http://schemas.microsoft.com/office/drawing/2014/main" id="{5F4B259B-3E17-B243-89D9-B04A4C50FC25}"/>
              </a:ext>
            </a:extLst>
          </p:cNvPr>
          <p:cNvSpPr txBox="1"/>
          <p:nvPr/>
        </p:nvSpPr>
        <p:spPr>
          <a:xfrm>
            <a:off x="103447" y="6482178"/>
            <a:ext cx="3408882" cy="369332"/>
          </a:xfrm>
          <a:prstGeom prst="rect">
            <a:avLst/>
          </a:prstGeom>
          <a:noFill/>
        </p:spPr>
        <p:txBody>
          <a:bodyPr wrap="none" rtlCol="0">
            <a:spAutoFit/>
          </a:bodyPr>
          <a:lstStyle/>
          <a:p>
            <a:r>
              <a:rPr lang="en-US" dirty="0"/>
              <a:t>Slides courtesy of Tom Greenwald</a:t>
            </a:r>
          </a:p>
        </p:txBody>
      </p:sp>
    </p:spTree>
    <p:extLst>
      <p:ext uri="{BB962C8B-B14F-4D97-AF65-F5344CB8AC3E}">
        <p14:creationId xmlns:p14="http://schemas.microsoft.com/office/powerpoint/2010/main" val="232553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solidFill>
                  <a:schemeClr val="bg1">
                    <a:lumMod val="85000"/>
                  </a:schemeClr>
                </a:solidFill>
              </a:rPr>
              <a:t>JCSDA Overview</a:t>
            </a:r>
          </a:p>
          <a:p>
            <a:pPr marL="0" indent="0">
              <a:buNone/>
            </a:pPr>
            <a:r>
              <a:rPr lang="en-US" sz="2800" dirty="0">
                <a:solidFill>
                  <a:schemeClr val="bg1">
                    <a:lumMod val="85000"/>
                  </a:schemeClr>
                </a:solidFill>
              </a:rPr>
              <a:t>What is the CRTM?</a:t>
            </a:r>
            <a:endParaRPr lang="en-US" dirty="0">
              <a:solidFill>
                <a:schemeClr val="bg1">
                  <a:lumMod val="85000"/>
                </a:schemeClr>
              </a:solidFill>
            </a:endParaRPr>
          </a:p>
          <a:p>
            <a:pPr marL="0" indent="0">
              <a:buNone/>
            </a:pPr>
            <a:r>
              <a:rPr lang="en-US" sz="2800" dirty="0">
                <a:solidFill>
                  <a:schemeClr val="bg1">
                    <a:lumMod val="85000"/>
                  </a:schemeClr>
                </a:solidFill>
              </a:rPr>
              <a:t>Code and Solver Optimization</a:t>
            </a:r>
          </a:p>
          <a:p>
            <a:pPr marL="0" indent="0">
              <a:buNone/>
            </a:pPr>
            <a:r>
              <a:rPr lang="en-US" sz="2800" dirty="0"/>
              <a:t>Scientific Capabilities and Progress</a:t>
            </a:r>
          </a:p>
          <a:p>
            <a:pPr marL="0" indent="0">
              <a:buNone/>
            </a:pPr>
            <a:r>
              <a:rPr lang="en-US" sz="2800" dirty="0">
                <a:solidFill>
                  <a:schemeClr val="bg1">
                    <a:lumMod val="85000"/>
                  </a:schemeClr>
                </a:solidFill>
              </a:rPr>
              <a:t>CRTM v2.3.x and v3.0.0</a:t>
            </a:r>
          </a:p>
          <a:p>
            <a:pPr marL="0" indent="0">
              <a:buNone/>
            </a:pPr>
            <a:r>
              <a:rPr lang="en-US" sz="2800" dirty="0">
                <a:solidFill>
                  <a:schemeClr val="bg1">
                    <a:lumMod val="85000"/>
                  </a:schemeClr>
                </a:solidFill>
              </a:rPr>
              <a:t>Operations and Support</a:t>
            </a:r>
          </a:p>
          <a:p>
            <a:pPr marL="0" indent="0">
              <a:buNone/>
            </a:pPr>
            <a:r>
              <a:rPr lang="en-US" sz="2800" dirty="0">
                <a:solidFill>
                  <a:schemeClr val="bg1">
                    <a:lumMod val="85000"/>
                  </a:schemeClr>
                </a:solidFill>
              </a:rPr>
              <a:t>Education / Outreach</a:t>
            </a:r>
          </a:p>
        </p:txBody>
      </p:sp>
    </p:spTree>
    <p:extLst>
      <p:ext uri="{BB962C8B-B14F-4D97-AF65-F5344CB8AC3E}">
        <p14:creationId xmlns:p14="http://schemas.microsoft.com/office/powerpoint/2010/main" val="420470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088136" y="243840"/>
            <a:ext cx="7696200" cy="1066801"/>
          </a:xfrm>
          <a:prstGeom prst="rect">
            <a:avLst/>
          </a:prstGeom>
          <a:effectLst/>
        </p:spPr>
        <p:txBody>
          <a:bodyPr vert="horz" lIns="91440" tIns="45720" rIns="91440" bIns="45720" rtlCol="0" anchor="ctr">
            <a:noAutofit/>
          </a:bodyPr>
          <a:lstStyle/>
          <a:p>
            <a:pPr defTabSz="914400">
              <a:spcBef>
                <a:spcPct val="0"/>
              </a:spcBef>
              <a:defRPr/>
            </a:pPr>
            <a:r>
              <a:rPr lang="en-US" sz="3200" b="1" dirty="0"/>
              <a:t>Gaseous Absorption</a:t>
            </a:r>
          </a:p>
          <a:p>
            <a:pPr defTabSz="914400">
              <a:spcBef>
                <a:spcPct val="0"/>
              </a:spcBef>
              <a:defRPr/>
            </a:pPr>
            <a:endParaRPr lang="en-US" sz="3200" b="1" dirty="0"/>
          </a:p>
        </p:txBody>
      </p:sp>
      <p:sp>
        <p:nvSpPr>
          <p:cNvPr id="22" name="Content Placeholder 2"/>
          <p:cNvSpPr>
            <a:spLocks noGrp="1"/>
          </p:cNvSpPr>
          <p:nvPr>
            <p:ph idx="1"/>
          </p:nvPr>
        </p:nvSpPr>
        <p:spPr>
          <a:xfrm>
            <a:off x="988542" y="1147117"/>
            <a:ext cx="10663881" cy="5029199"/>
          </a:xfrm>
        </p:spPr>
        <p:txBody>
          <a:bodyPr>
            <a:noAutofit/>
          </a:bodyPr>
          <a:lstStyle/>
          <a:p>
            <a:r>
              <a:rPr lang="en-US" sz="2400" dirty="0"/>
              <a:t>The gaseous absorption algorithm is the core of the CRTM (or any “fast” model).</a:t>
            </a:r>
          </a:p>
          <a:p>
            <a:pPr>
              <a:spcAft>
                <a:spcPts val="4800"/>
              </a:spcAft>
            </a:pPr>
            <a:r>
              <a:rPr lang="en-US" sz="2400" dirty="0"/>
              <a:t>Regular regression model is used where frequency dependent regression coefficients, </a:t>
            </a:r>
            <a:r>
              <a:rPr lang="en-US" sz="2400" i="1" dirty="0" err="1">
                <a:latin typeface="Times New Roman"/>
              </a:rPr>
              <a:t>c</a:t>
            </a:r>
            <a:r>
              <a:rPr lang="en-US" sz="2400" i="1" baseline="-25000" dirty="0" err="1">
                <a:latin typeface="Times New Roman"/>
              </a:rPr>
              <a:t>i,v</a:t>
            </a:r>
            <a:r>
              <a:rPr lang="en-US" sz="2400" dirty="0"/>
              <a:t>, are used with atmospheric state predictors, </a:t>
            </a:r>
            <a:r>
              <a:rPr lang="en-US" sz="2400" i="1" dirty="0">
                <a:latin typeface="Times New Roman"/>
              </a:rPr>
              <a:t>X</a:t>
            </a:r>
            <a:r>
              <a:rPr lang="en-US" sz="2400" i="1" baseline="-25000" dirty="0">
                <a:latin typeface="Times New Roman"/>
              </a:rPr>
              <a:t>i</a:t>
            </a:r>
            <a:r>
              <a:rPr lang="en-US" sz="2400" dirty="0"/>
              <a:t>, to compute the channel absorption coefficients,</a:t>
            </a:r>
          </a:p>
          <a:p>
            <a:endParaRPr lang="en-US" sz="800" dirty="0"/>
          </a:p>
          <a:p>
            <a:r>
              <a:rPr lang="en-US" sz="2400" dirty="0"/>
              <a:t>Two algorithms for gaseous absorption</a:t>
            </a:r>
          </a:p>
          <a:p>
            <a:pPr lvl="1"/>
            <a:r>
              <a:rPr lang="en-US" sz="2400" dirty="0"/>
              <a:t>ODAS (</a:t>
            </a:r>
            <a:r>
              <a:rPr lang="en-US" sz="2400" b="1" dirty="0"/>
              <a:t>O</a:t>
            </a:r>
            <a:r>
              <a:rPr lang="en-US" sz="2400" dirty="0"/>
              <a:t>ptical </a:t>
            </a:r>
            <a:r>
              <a:rPr lang="en-US" sz="2400" b="1" dirty="0"/>
              <a:t>D</a:t>
            </a:r>
            <a:r>
              <a:rPr lang="en-US" sz="2400" dirty="0"/>
              <a:t>epth in </a:t>
            </a:r>
            <a:r>
              <a:rPr lang="en-US" sz="2400" b="1" dirty="0"/>
              <a:t>A</a:t>
            </a:r>
            <a:r>
              <a:rPr lang="en-US" sz="2400" dirty="0"/>
              <a:t>bsorber </a:t>
            </a:r>
            <a:r>
              <a:rPr lang="en-US" sz="2400" b="1" dirty="0"/>
              <a:t>S</a:t>
            </a:r>
            <a:r>
              <a:rPr lang="en-US" sz="2400" dirty="0"/>
              <a:t>pace).</a:t>
            </a:r>
          </a:p>
          <a:p>
            <a:pPr lvl="2"/>
            <a:r>
              <a:rPr lang="en-US" sz="2000" dirty="0"/>
              <a:t>A “compact” version of the OPTRAN model with H</a:t>
            </a:r>
            <a:r>
              <a:rPr lang="en-US" sz="2000" baseline="-25000" dirty="0"/>
              <a:t>2</a:t>
            </a:r>
            <a:r>
              <a:rPr lang="en-US" sz="2000" dirty="0"/>
              <a:t>O, O</a:t>
            </a:r>
            <a:r>
              <a:rPr lang="en-US" sz="2000" baseline="-25000" dirty="0"/>
              <a:t>3</a:t>
            </a:r>
            <a:r>
              <a:rPr lang="en-US" sz="2000" dirty="0"/>
              <a:t> absorption only.</a:t>
            </a:r>
          </a:p>
          <a:p>
            <a:pPr lvl="1"/>
            <a:r>
              <a:rPr lang="en-US" sz="2400" dirty="0"/>
              <a:t>ODPS (</a:t>
            </a:r>
            <a:r>
              <a:rPr lang="en-US" sz="2400" b="1" dirty="0"/>
              <a:t>O</a:t>
            </a:r>
            <a:r>
              <a:rPr lang="en-US" sz="2400" dirty="0"/>
              <a:t>ptical </a:t>
            </a:r>
            <a:r>
              <a:rPr lang="en-US" sz="2400" b="1" dirty="0"/>
              <a:t>D</a:t>
            </a:r>
            <a:r>
              <a:rPr lang="en-US" sz="2400" dirty="0"/>
              <a:t>epth in </a:t>
            </a:r>
            <a:r>
              <a:rPr lang="en-US" sz="2400" b="1" dirty="0"/>
              <a:t>P</a:t>
            </a:r>
            <a:r>
              <a:rPr lang="en-US" sz="2400" dirty="0"/>
              <a:t>ressure </a:t>
            </a:r>
            <a:r>
              <a:rPr lang="en-US" sz="2400" b="1" dirty="0"/>
              <a:t>S</a:t>
            </a:r>
            <a:r>
              <a:rPr lang="en-US" sz="2400" dirty="0"/>
              <a:t>pace).</a:t>
            </a:r>
          </a:p>
          <a:p>
            <a:pPr lvl="2"/>
            <a:r>
              <a:rPr lang="en-US" sz="2000" dirty="0"/>
              <a:t>Optical depths computed on a fixed pressure grid.</a:t>
            </a:r>
          </a:p>
          <a:p>
            <a:pPr lvl="2"/>
            <a:r>
              <a:rPr lang="en-US" sz="2000" dirty="0"/>
              <a:t>Better fitting statistics.</a:t>
            </a:r>
          </a:p>
          <a:p>
            <a:pPr lvl="2"/>
            <a:r>
              <a:rPr lang="en-US" sz="2000" dirty="0"/>
              <a:t>More trace gases: CO</a:t>
            </a:r>
            <a:r>
              <a:rPr lang="en-US" sz="2000" baseline="-25000" dirty="0"/>
              <a:t>2</a:t>
            </a:r>
            <a:r>
              <a:rPr lang="en-US" sz="2000" dirty="0"/>
              <a:t>, CH</a:t>
            </a:r>
            <a:r>
              <a:rPr lang="en-US" sz="2000" baseline="-25000" dirty="0"/>
              <a:t>4</a:t>
            </a:r>
            <a:r>
              <a:rPr lang="en-US" sz="2000" dirty="0"/>
              <a:t>, N</a:t>
            </a:r>
            <a:r>
              <a:rPr lang="en-US" sz="2000" baseline="-25000" dirty="0"/>
              <a:t>2</a:t>
            </a:r>
            <a:r>
              <a:rPr lang="en-US" sz="2000" dirty="0"/>
              <a:t>O.</a:t>
            </a:r>
          </a:p>
          <a:p>
            <a:pPr lvl="2"/>
            <a:r>
              <a:rPr lang="en-US" sz="2000" dirty="0"/>
              <a:t>Enables incorporation of Zeeman model (requires fixed pressure grid).</a:t>
            </a:r>
          </a:p>
        </p:txBody>
      </p:sp>
      <p:graphicFrame>
        <p:nvGraphicFramePr>
          <p:cNvPr id="23" name="Object 22"/>
          <p:cNvGraphicFramePr>
            <a:graphicFrameLocks noChangeAspect="1"/>
          </p:cNvGraphicFramePr>
          <p:nvPr>
            <p:extLst/>
          </p:nvPr>
        </p:nvGraphicFramePr>
        <p:xfrm>
          <a:off x="1524000" y="2763795"/>
          <a:ext cx="1981200" cy="723900"/>
        </p:xfrm>
        <a:graphic>
          <a:graphicData uri="http://schemas.openxmlformats.org/presentationml/2006/ole">
            <mc:AlternateContent xmlns:mc="http://schemas.openxmlformats.org/markup-compatibility/2006">
              <mc:Choice xmlns:v="urn:schemas-microsoft-com:vml" Requires="v">
                <p:oleObj spid="_x0000_s1041" name="Equation" r:id="rId3" imgW="1965600" imgH="712800" progId="Equation.3">
                  <p:embed/>
                </p:oleObj>
              </mc:Choice>
              <mc:Fallback>
                <p:oleObj name="Equation" r:id="rId3" imgW="1965600" imgH="712800" progId="Equation.3">
                  <p:embed/>
                  <p:pic>
                    <p:nvPicPr>
                      <p:cNvPr id="23"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63795"/>
                        <a:ext cx="19812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192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Non-LTE model (1)</a:t>
            </a:r>
          </a:p>
        </p:txBody>
      </p:sp>
      <p:sp>
        <p:nvSpPr>
          <p:cNvPr id="3" name="Content Placeholder 2"/>
          <p:cNvSpPr>
            <a:spLocks noGrp="1"/>
          </p:cNvSpPr>
          <p:nvPr>
            <p:ph idx="1"/>
          </p:nvPr>
        </p:nvSpPr>
        <p:spPr>
          <a:xfrm>
            <a:off x="114300" y="1417638"/>
            <a:ext cx="5219700" cy="4830763"/>
          </a:xfrm>
        </p:spPr>
        <p:txBody>
          <a:bodyPr>
            <a:normAutofit/>
          </a:bodyPr>
          <a:lstStyle/>
          <a:p>
            <a:r>
              <a:rPr lang="en-US" sz="2000" dirty="0"/>
              <a:t>At high altitudes, vibrational transitions depart from LTE.</a:t>
            </a:r>
          </a:p>
          <a:p>
            <a:r>
              <a:rPr lang="en-US" sz="2000" dirty="0"/>
              <a:t>Planck function cannot be used as a source function.</a:t>
            </a:r>
          </a:p>
        </p:txBody>
      </p:sp>
      <p:graphicFrame>
        <p:nvGraphicFramePr>
          <p:cNvPr id="4" name="Object 3"/>
          <p:cNvGraphicFramePr>
            <a:graphicFrameLocks noChangeAspect="1"/>
          </p:cNvGraphicFramePr>
          <p:nvPr>
            <p:extLst/>
          </p:nvPr>
        </p:nvGraphicFramePr>
        <p:xfrm>
          <a:off x="609600" y="2941637"/>
          <a:ext cx="1511300" cy="647700"/>
        </p:xfrm>
        <a:graphic>
          <a:graphicData uri="http://schemas.openxmlformats.org/presentationml/2006/ole">
            <mc:AlternateContent xmlns:mc="http://schemas.openxmlformats.org/markup-compatibility/2006">
              <mc:Choice xmlns:v="urn:schemas-microsoft-com:vml" Requires="v">
                <p:oleObj spid="_x0000_s2081" name="Equation" r:id="rId3" imgW="1511300" imgH="647700" progId="Equation.3">
                  <p:embed/>
                </p:oleObj>
              </mc:Choice>
              <mc:Fallback>
                <p:oleObj name="Equation" r:id="rId3" imgW="1511300" imgH="647700" progId="Equation.3">
                  <p:embed/>
                  <p:pic>
                    <p:nvPicPr>
                      <p:cNvPr id="4" name="Object 3"/>
                      <p:cNvPicPr/>
                      <p:nvPr/>
                    </p:nvPicPr>
                    <p:blipFill>
                      <a:blip r:embed="rId4"/>
                      <a:stretch>
                        <a:fillRect/>
                      </a:stretch>
                    </p:blipFill>
                    <p:spPr>
                      <a:xfrm>
                        <a:off x="609600" y="2941637"/>
                        <a:ext cx="1511300" cy="647700"/>
                      </a:xfrm>
                      <a:prstGeom prst="rect">
                        <a:avLst/>
                      </a:prstGeom>
                    </p:spPr>
                  </p:pic>
                </p:oleObj>
              </mc:Fallback>
            </mc:AlternateContent>
          </a:graphicData>
        </a:graphic>
      </p:graphicFrame>
      <p:pic>
        <p:nvPicPr>
          <p:cNvPr id="11" name="Picture 2" descr="D:\Home\yhan\work\JCSDA_CRTM\nlte\vibration_t_1.gif"/>
          <p:cNvPicPr>
            <a:picLocks noChangeAspect="1" noChangeArrowheads="1"/>
          </p:cNvPicPr>
          <p:nvPr/>
        </p:nvPicPr>
        <p:blipFill>
          <a:blip r:embed="rId5" cstate="print"/>
          <a:srcRect/>
          <a:stretch>
            <a:fillRect/>
          </a:stretch>
        </p:blipFill>
        <p:spPr bwMode="auto">
          <a:xfrm>
            <a:off x="5070475" y="1258886"/>
            <a:ext cx="7065702" cy="5471098"/>
          </a:xfrm>
          <a:prstGeom prst="rect">
            <a:avLst/>
          </a:prstGeom>
          <a:noFill/>
          <a:ln w="9525">
            <a:noFill/>
            <a:miter lim="800000"/>
            <a:headEnd/>
            <a:tailEnd/>
          </a:ln>
        </p:spPr>
      </p:pic>
      <p:sp>
        <p:nvSpPr>
          <p:cNvPr id="13" name="TextBox 12"/>
          <p:cNvSpPr txBox="1"/>
          <p:nvPr/>
        </p:nvSpPr>
        <p:spPr>
          <a:xfrm>
            <a:off x="10243488" y="3671887"/>
            <a:ext cx="1338912" cy="520699"/>
          </a:xfrm>
          <a:prstGeom prst="rect">
            <a:avLst/>
          </a:prstGeom>
          <a:noFill/>
        </p:spPr>
        <p:txBody>
          <a:bodyPr wrap="square" lIns="0" tIns="0" rIns="0" bIns="0" rtlCol="0">
            <a:normAutofit lnSpcReduction="10000"/>
          </a:bodyPr>
          <a:lstStyle/>
          <a:p>
            <a:r>
              <a:rPr lang="en-US" dirty="0">
                <a:solidFill>
                  <a:srgbClr val="FF0000"/>
                </a:solidFill>
              </a:rPr>
              <a:t>Vibrational temperature</a:t>
            </a:r>
          </a:p>
        </p:txBody>
      </p:sp>
      <p:cxnSp>
        <p:nvCxnSpPr>
          <p:cNvPr id="15" name="Straight Arrow Connector 14"/>
          <p:cNvCxnSpPr>
            <a:cxnSpLocks/>
            <a:stCxn id="13" idx="0"/>
          </p:cNvCxnSpPr>
          <p:nvPr/>
        </p:nvCxnSpPr>
        <p:spPr>
          <a:xfrm flipH="1" flipV="1">
            <a:off x="10384620" y="3123037"/>
            <a:ext cx="528324" cy="548850"/>
          </a:xfrm>
          <a:prstGeom prst="straightConnector1">
            <a:avLst/>
          </a:prstGeom>
          <a:ln w="15875">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43821" y="3488933"/>
            <a:ext cx="1425306" cy="581809"/>
          </a:xfrm>
          <a:prstGeom prst="rect">
            <a:avLst/>
          </a:prstGeom>
          <a:noFill/>
        </p:spPr>
        <p:txBody>
          <a:bodyPr wrap="square" lIns="0" tIns="0" rIns="0" bIns="0" rtlCol="0">
            <a:normAutofit/>
          </a:bodyPr>
          <a:lstStyle/>
          <a:p>
            <a:r>
              <a:rPr lang="en-US" dirty="0"/>
              <a:t>Kinetic temperature</a:t>
            </a:r>
          </a:p>
        </p:txBody>
      </p:sp>
      <p:cxnSp>
        <p:nvCxnSpPr>
          <p:cNvPr id="21" name="Straight Arrow Connector 20"/>
          <p:cNvCxnSpPr>
            <a:cxnSpLocks/>
            <a:stCxn id="20" idx="0"/>
          </p:cNvCxnSpPr>
          <p:nvPr/>
        </p:nvCxnSpPr>
        <p:spPr>
          <a:xfrm flipV="1">
            <a:off x="7356474" y="3259373"/>
            <a:ext cx="274771" cy="229560"/>
          </a:xfrm>
          <a:prstGeom prst="straightConnector1">
            <a:avLst/>
          </a:prstGeom>
          <a:ln w="15875">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nvPr>
        </p:nvGraphicFramePr>
        <p:xfrm>
          <a:off x="541097" y="4186237"/>
          <a:ext cx="3771900" cy="1422400"/>
        </p:xfrm>
        <a:graphic>
          <a:graphicData uri="http://schemas.openxmlformats.org/presentationml/2006/ole">
            <mc:AlternateContent xmlns:mc="http://schemas.openxmlformats.org/markup-compatibility/2006">
              <mc:Choice xmlns:v="urn:schemas-microsoft-com:vml" Requires="v">
                <p:oleObj spid="_x0000_s2082" name="Equation" r:id="rId6" imgW="3771900" imgH="1422400" progId="Equation.3">
                  <p:embed/>
                </p:oleObj>
              </mc:Choice>
              <mc:Fallback>
                <p:oleObj name="Equation" r:id="rId6" imgW="3771900" imgH="1422400" progId="Equation.3">
                  <p:embed/>
                  <p:pic>
                    <p:nvPicPr>
                      <p:cNvPr id="23" name="Object 22"/>
                      <p:cNvPicPr/>
                      <p:nvPr/>
                    </p:nvPicPr>
                    <p:blipFill>
                      <a:blip r:embed="rId7"/>
                      <a:stretch>
                        <a:fillRect/>
                      </a:stretch>
                    </p:blipFill>
                    <p:spPr>
                      <a:xfrm>
                        <a:off x="541097" y="4186237"/>
                        <a:ext cx="3771900" cy="1422400"/>
                      </a:xfrm>
                      <a:prstGeom prst="rect">
                        <a:avLst/>
                      </a:prstGeom>
                    </p:spPr>
                  </p:pic>
                </p:oleObj>
              </mc:Fallback>
            </mc:AlternateContent>
          </a:graphicData>
        </a:graphic>
      </p:graphicFrame>
      <p:grpSp>
        <p:nvGrpSpPr>
          <p:cNvPr id="34" name="Group 33"/>
          <p:cNvGrpSpPr/>
          <p:nvPr/>
        </p:nvGrpSpPr>
        <p:grpSpPr>
          <a:xfrm>
            <a:off x="1524000" y="2636837"/>
            <a:ext cx="2667000" cy="381000"/>
            <a:chOff x="1676400" y="2514600"/>
            <a:chExt cx="2667000" cy="381000"/>
          </a:xfrm>
        </p:grpSpPr>
        <p:sp>
          <p:nvSpPr>
            <p:cNvPr id="24" name="TextBox 23"/>
            <p:cNvSpPr txBox="1"/>
            <p:nvPr/>
          </p:nvSpPr>
          <p:spPr>
            <a:xfrm>
              <a:off x="2819401" y="2514600"/>
              <a:ext cx="1523999" cy="381000"/>
            </a:xfrm>
            <a:prstGeom prst="rect">
              <a:avLst/>
            </a:prstGeom>
            <a:noFill/>
          </p:spPr>
          <p:txBody>
            <a:bodyPr wrap="square" lIns="0" tIns="0" rIns="0" bIns="0" rtlCol="0">
              <a:normAutofit fontScale="77500" lnSpcReduction="20000"/>
            </a:bodyPr>
            <a:lstStyle/>
            <a:p>
              <a:r>
                <a:rPr lang="en-US" dirty="0"/>
                <a:t>Populations of NLTE and LTE high states</a:t>
              </a:r>
            </a:p>
          </p:txBody>
        </p:sp>
        <p:cxnSp>
          <p:nvCxnSpPr>
            <p:cNvPr id="28" name="Elbow Connector 27"/>
            <p:cNvCxnSpPr/>
            <p:nvPr/>
          </p:nvCxnSpPr>
          <p:spPr>
            <a:xfrm rot="10800000" flipV="1">
              <a:off x="1676400" y="2667000"/>
              <a:ext cx="1066800" cy="228600"/>
            </a:xfrm>
            <a:prstGeom prst="bentConnector3">
              <a:avLst>
                <a:gd name="adj1" fmla="val 100505"/>
              </a:avLst>
            </a:prstGeom>
            <a:ln w="190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1828800" y="3551237"/>
            <a:ext cx="2438400" cy="381000"/>
            <a:chOff x="1981200" y="2514600"/>
            <a:chExt cx="2438400" cy="381000"/>
          </a:xfrm>
        </p:grpSpPr>
        <p:sp>
          <p:nvSpPr>
            <p:cNvPr id="36" name="TextBox 35"/>
            <p:cNvSpPr txBox="1"/>
            <p:nvPr/>
          </p:nvSpPr>
          <p:spPr>
            <a:xfrm>
              <a:off x="2819401" y="2514600"/>
              <a:ext cx="1600199" cy="381000"/>
            </a:xfrm>
            <a:prstGeom prst="rect">
              <a:avLst/>
            </a:prstGeom>
            <a:noFill/>
          </p:spPr>
          <p:txBody>
            <a:bodyPr wrap="square" lIns="0" tIns="0" rIns="0" bIns="0" rtlCol="0">
              <a:normAutofit fontScale="70000" lnSpcReduction="20000"/>
            </a:bodyPr>
            <a:lstStyle/>
            <a:p>
              <a:r>
                <a:rPr lang="en-US" dirty="0"/>
                <a:t>NLTE and LTE absorption coefficients</a:t>
              </a:r>
            </a:p>
          </p:txBody>
        </p:sp>
        <p:cxnSp>
          <p:nvCxnSpPr>
            <p:cNvPr id="37" name="Elbow Connector 36"/>
            <p:cNvCxnSpPr/>
            <p:nvPr/>
          </p:nvCxnSpPr>
          <p:spPr>
            <a:xfrm rot="10800000">
              <a:off x="1981200" y="2590800"/>
              <a:ext cx="762000" cy="152400"/>
            </a:xfrm>
            <a:prstGeom prst="bentConnector3">
              <a:avLst>
                <a:gd name="adj1" fmla="val 99495"/>
              </a:avLst>
            </a:prstGeom>
            <a:ln w="190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209800" y="5608637"/>
            <a:ext cx="1828800" cy="685800"/>
            <a:chOff x="1905000" y="2209800"/>
            <a:chExt cx="1828800" cy="685800"/>
          </a:xfrm>
        </p:grpSpPr>
        <p:sp>
          <p:nvSpPr>
            <p:cNvPr id="42" name="TextBox 41"/>
            <p:cNvSpPr txBox="1"/>
            <p:nvPr/>
          </p:nvSpPr>
          <p:spPr>
            <a:xfrm>
              <a:off x="2819401" y="2514600"/>
              <a:ext cx="914399" cy="381000"/>
            </a:xfrm>
            <a:prstGeom prst="rect">
              <a:avLst/>
            </a:prstGeom>
            <a:noFill/>
          </p:spPr>
          <p:txBody>
            <a:bodyPr wrap="square" lIns="0" tIns="0" rIns="0" bIns="0" rtlCol="0">
              <a:normAutofit fontScale="70000" lnSpcReduction="20000"/>
            </a:bodyPr>
            <a:lstStyle/>
            <a:p>
              <a:r>
                <a:rPr lang="en-US" dirty="0"/>
                <a:t>Vibrational temperature</a:t>
              </a:r>
            </a:p>
          </p:txBody>
        </p:sp>
        <p:cxnSp>
          <p:nvCxnSpPr>
            <p:cNvPr id="43" name="Elbow Connector 42"/>
            <p:cNvCxnSpPr/>
            <p:nvPr/>
          </p:nvCxnSpPr>
          <p:spPr>
            <a:xfrm rot="10800000">
              <a:off x="1905000" y="2209800"/>
              <a:ext cx="838200" cy="457200"/>
            </a:xfrm>
            <a:prstGeom prst="bentConnector3">
              <a:avLst>
                <a:gd name="adj1" fmla="val 99587"/>
              </a:avLst>
            </a:prstGeom>
            <a:ln w="190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863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2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t>JCSDA Overview</a:t>
            </a:r>
          </a:p>
          <a:p>
            <a:pPr marL="0" indent="0">
              <a:buNone/>
            </a:pPr>
            <a:r>
              <a:rPr lang="en-US" sz="2800" dirty="0"/>
              <a:t>What is the CRTM?</a:t>
            </a:r>
            <a:endParaRPr lang="en-US" dirty="0"/>
          </a:p>
          <a:p>
            <a:pPr marL="0" indent="0">
              <a:buNone/>
            </a:pPr>
            <a:r>
              <a:rPr lang="en-US" sz="2800" dirty="0"/>
              <a:t>Code and Solver Optimization</a:t>
            </a:r>
          </a:p>
          <a:p>
            <a:pPr marL="0" indent="0">
              <a:buNone/>
            </a:pPr>
            <a:r>
              <a:rPr lang="en-US" sz="2800" dirty="0"/>
              <a:t>Scientific Capabilities and Progress</a:t>
            </a:r>
          </a:p>
          <a:p>
            <a:pPr marL="0" indent="0">
              <a:buNone/>
            </a:pPr>
            <a:r>
              <a:rPr lang="en-US" sz="2800" dirty="0"/>
              <a:t>CRTM v2.3.x and v3.0.0</a:t>
            </a:r>
          </a:p>
          <a:p>
            <a:pPr marL="0" indent="0">
              <a:buNone/>
            </a:pPr>
            <a:r>
              <a:rPr lang="en-US" sz="2800" dirty="0"/>
              <a:t>Operations and Support</a:t>
            </a:r>
          </a:p>
          <a:p>
            <a:pPr marL="0" indent="0">
              <a:buNone/>
            </a:pPr>
            <a:r>
              <a:rPr lang="en-US" sz="2800" dirty="0"/>
              <a:t>Education / Outreach</a:t>
            </a:r>
          </a:p>
        </p:txBody>
      </p:sp>
    </p:spTree>
    <p:extLst>
      <p:ext uri="{BB962C8B-B14F-4D97-AF65-F5344CB8AC3E}">
        <p14:creationId xmlns:p14="http://schemas.microsoft.com/office/powerpoint/2010/main" val="2797991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Home\yhan\work\JCSDA_CRTM\nlte\AIRS.2010.08.01.sample.0.0.jpg"/>
          <p:cNvPicPr>
            <a:picLocks noChangeAspect="1" noChangeArrowheads="1"/>
          </p:cNvPicPr>
          <p:nvPr/>
        </p:nvPicPr>
        <p:blipFill>
          <a:blip r:embed="rId3" cstate="print"/>
          <a:srcRect/>
          <a:stretch>
            <a:fillRect/>
          </a:stretch>
        </p:blipFill>
        <p:spPr bwMode="auto">
          <a:xfrm>
            <a:off x="1071562" y="991403"/>
            <a:ext cx="7738823" cy="5702290"/>
          </a:xfrm>
          <a:prstGeom prst="rect">
            <a:avLst/>
          </a:prstGeom>
          <a:noFill/>
          <a:ln w="9525">
            <a:noFill/>
            <a:miter lim="800000"/>
            <a:headEnd/>
            <a:tailEnd/>
          </a:ln>
        </p:spPr>
      </p:pic>
      <p:sp>
        <p:nvSpPr>
          <p:cNvPr id="2" name="Title 1"/>
          <p:cNvSpPr>
            <a:spLocks noGrp="1"/>
          </p:cNvSpPr>
          <p:nvPr>
            <p:ph type="title"/>
          </p:nvPr>
        </p:nvSpPr>
        <p:spPr>
          <a:xfrm>
            <a:off x="609600" y="-19050"/>
            <a:ext cx="10972800" cy="1143000"/>
          </a:xfrm>
        </p:spPr>
        <p:txBody>
          <a:bodyPr/>
          <a:lstStyle/>
          <a:p>
            <a:r>
              <a:rPr lang="en-US" dirty="0"/>
              <a:t>Non-LTE model (2)</a:t>
            </a:r>
          </a:p>
        </p:txBody>
      </p:sp>
      <p:sp>
        <p:nvSpPr>
          <p:cNvPr id="11" name="Rectangle 10">
            <a:extLst>
              <a:ext uri="{FF2B5EF4-FFF2-40B4-BE49-F238E27FC236}">
                <a16:creationId xmlns:a16="http://schemas.microsoft.com/office/drawing/2014/main" id="{2D1A7424-F259-0840-B7DA-F7CAE7FD4E25}"/>
              </a:ext>
            </a:extLst>
          </p:cNvPr>
          <p:cNvSpPr/>
          <p:nvPr/>
        </p:nvSpPr>
        <p:spPr>
          <a:xfrm>
            <a:off x="1299687" y="988216"/>
            <a:ext cx="8960844" cy="2727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nvPr>
        </p:nvGraphicFramePr>
        <p:xfrm>
          <a:off x="2489200" y="1905000"/>
          <a:ext cx="2133600" cy="1028700"/>
        </p:xfrm>
        <a:graphic>
          <a:graphicData uri="http://schemas.openxmlformats.org/presentationml/2006/ole">
            <mc:AlternateContent xmlns:mc="http://schemas.openxmlformats.org/markup-compatibility/2006">
              <mc:Choice xmlns:v="urn:schemas-microsoft-com:vml" Requires="v">
                <p:oleObj spid="_x0000_s3089" name="Equation" r:id="rId4" imgW="2133600" imgH="1028700" progId="Equation.3">
                  <p:embed/>
                </p:oleObj>
              </mc:Choice>
              <mc:Fallback>
                <p:oleObj name="Equation" r:id="rId4" imgW="2133600" imgH="1028700" progId="Equation.3">
                  <p:embed/>
                  <p:pic>
                    <p:nvPicPr>
                      <p:cNvPr id="4" name="Object 3"/>
                      <p:cNvPicPr/>
                      <p:nvPr/>
                    </p:nvPicPr>
                    <p:blipFill>
                      <a:blip r:embed="rId5"/>
                      <a:stretch>
                        <a:fillRect/>
                      </a:stretch>
                    </p:blipFill>
                    <p:spPr>
                      <a:xfrm>
                        <a:off x="2489200" y="1905000"/>
                        <a:ext cx="2133600" cy="1028700"/>
                      </a:xfrm>
                      <a:prstGeom prst="rect">
                        <a:avLst/>
                      </a:prstGeom>
                    </p:spPr>
                  </p:pic>
                </p:oleObj>
              </mc:Fallback>
            </mc:AlternateContent>
          </a:graphicData>
        </a:graphic>
      </p:graphicFrame>
      <p:graphicFrame>
        <p:nvGraphicFramePr>
          <p:cNvPr id="5" name="Table 4"/>
          <p:cNvGraphicFramePr>
            <a:graphicFrameLocks noGrp="1"/>
          </p:cNvGraphicFramePr>
          <p:nvPr>
            <p:extLst/>
          </p:nvPr>
        </p:nvGraphicFramePr>
        <p:xfrm>
          <a:off x="5588000" y="1752600"/>
          <a:ext cx="4114800" cy="1295400"/>
        </p:xfrm>
        <a:graphic>
          <a:graphicData uri="http://schemas.openxmlformats.org/drawingml/2006/table">
            <a:tbl>
              <a:tblPr firstRow="1" bandRow="1">
                <a:tableStyleId>{5C22544A-7EE6-4342-B048-85BDC9FD1C3A}</a:tableStyleId>
              </a:tblPr>
              <a:tblGrid>
                <a:gridCol w="1080135">
                  <a:extLst>
                    <a:ext uri="{9D8B030D-6E8A-4147-A177-3AD203B41FA5}">
                      <a16:colId xmlns:a16="http://schemas.microsoft.com/office/drawing/2014/main" val="20000"/>
                    </a:ext>
                  </a:extLst>
                </a:gridCol>
                <a:gridCol w="3034665">
                  <a:extLst>
                    <a:ext uri="{9D8B030D-6E8A-4147-A177-3AD203B41FA5}">
                      <a16:colId xmlns:a16="http://schemas.microsoft.com/office/drawing/2014/main" val="20001"/>
                    </a:ext>
                  </a:extLst>
                </a:gridCol>
              </a:tblGrid>
              <a:tr h="259080">
                <a:tc>
                  <a:txBody>
                    <a:bodyPr/>
                    <a:lstStyle/>
                    <a:p>
                      <a:pPr algn="ctr">
                        <a:lnSpc>
                          <a:spcPct val="90000"/>
                        </a:lnSpc>
                      </a:pPr>
                      <a:r>
                        <a:rPr lang="en-US" sz="1200" dirty="0"/>
                        <a:t>Predictors</a:t>
                      </a:r>
                    </a:p>
                  </a:txBody>
                  <a:tcPr/>
                </a:tc>
                <a:tc>
                  <a:txBody>
                    <a:bodyPr/>
                    <a:lstStyle/>
                    <a:p>
                      <a:pPr algn="ctr">
                        <a:lnSpc>
                          <a:spcPct val="90000"/>
                        </a:lnSpc>
                      </a:pPr>
                      <a:r>
                        <a:rPr lang="en-US" sz="1200" dirty="0"/>
                        <a:t>Description</a:t>
                      </a:r>
                    </a:p>
                  </a:txBody>
                  <a:tcPr/>
                </a:tc>
                <a:extLst>
                  <a:ext uri="{0D108BD9-81ED-4DB2-BD59-A6C34878D82A}">
                    <a16:rowId xmlns:a16="http://schemas.microsoft.com/office/drawing/2014/main" val="10000"/>
                  </a:ext>
                </a:extLst>
              </a:tr>
              <a:tr h="259080">
                <a:tc>
                  <a:txBody>
                    <a:bodyPr/>
                    <a:lstStyle/>
                    <a:p>
                      <a:pPr algn="ctr">
                        <a:lnSpc>
                          <a:spcPct val="90000"/>
                        </a:lnSpc>
                      </a:pPr>
                      <a:r>
                        <a:rPr lang="en-US" sz="1200" i="1" dirty="0">
                          <a:latin typeface="Times New Roman"/>
                        </a:rPr>
                        <a:t>X</a:t>
                      </a:r>
                      <a:r>
                        <a:rPr lang="en-US" sz="1200" i="0" baseline="-25000" dirty="0">
                          <a:latin typeface="Times New Roman"/>
                        </a:rPr>
                        <a:t>1</a:t>
                      </a:r>
                    </a:p>
                  </a:txBody>
                  <a:tcPr/>
                </a:tc>
                <a:tc>
                  <a:txBody>
                    <a:bodyPr/>
                    <a:lstStyle/>
                    <a:p>
                      <a:pPr>
                        <a:lnSpc>
                          <a:spcPct val="90000"/>
                        </a:lnSpc>
                      </a:pPr>
                      <a:r>
                        <a:rPr lang="en-US" sz="1200" dirty="0"/>
                        <a:t>Solar zenith angle</a:t>
                      </a:r>
                    </a:p>
                  </a:txBody>
                  <a:tcPr/>
                </a:tc>
                <a:extLst>
                  <a:ext uri="{0D108BD9-81ED-4DB2-BD59-A6C34878D82A}">
                    <a16:rowId xmlns:a16="http://schemas.microsoft.com/office/drawing/2014/main" val="10001"/>
                  </a:ext>
                </a:extLst>
              </a:tr>
              <a:tr h="259080">
                <a:tc>
                  <a:txBody>
                    <a:bodyPr/>
                    <a:lstStyle/>
                    <a:p>
                      <a:pPr algn="ctr">
                        <a:lnSpc>
                          <a:spcPct val="90000"/>
                        </a:lnSpc>
                      </a:pPr>
                      <a:r>
                        <a:rPr lang="en-US" sz="1200" i="1" dirty="0">
                          <a:latin typeface="Times New Roman"/>
                        </a:rPr>
                        <a:t>X</a:t>
                      </a:r>
                      <a:r>
                        <a:rPr lang="en-US" sz="1200" i="0" baseline="-25000" dirty="0">
                          <a:latin typeface="Times New Roman"/>
                        </a:rPr>
                        <a:t>2</a:t>
                      </a:r>
                    </a:p>
                  </a:txBody>
                  <a:tcPr/>
                </a:tc>
                <a:tc>
                  <a:txBody>
                    <a:bodyPr/>
                    <a:lstStyle/>
                    <a:p>
                      <a:pPr>
                        <a:lnSpc>
                          <a:spcPct val="90000"/>
                        </a:lnSpc>
                      </a:pPr>
                      <a:r>
                        <a:rPr lang="en-US" sz="1200" dirty="0"/>
                        <a:t>Mean temperature from 0.005-0.2hPa</a:t>
                      </a:r>
                    </a:p>
                  </a:txBody>
                  <a:tcPr/>
                </a:tc>
                <a:extLst>
                  <a:ext uri="{0D108BD9-81ED-4DB2-BD59-A6C34878D82A}">
                    <a16:rowId xmlns:a16="http://schemas.microsoft.com/office/drawing/2014/main" val="10002"/>
                  </a:ext>
                </a:extLst>
              </a:tr>
              <a:tr h="259080">
                <a:tc>
                  <a:txBody>
                    <a:bodyPr/>
                    <a:lstStyle/>
                    <a:p>
                      <a:pPr algn="ctr">
                        <a:lnSpc>
                          <a:spcPct val="90000"/>
                        </a:lnSpc>
                      </a:pPr>
                      <a:r>
                        <a:rPr lang="en-US" sz="1200" i="1" dirty="0">
                          <a:latin typeface="Times New Roman"/>
                        </a:rPr>
                        <a:t>X</a:t>
                      </a:r>
                      <a:r>
                        <a:rPr lang="en-US" sz="1200" i="0" baseline="-25000" dirty="0">
                          <a:latin typeface="Times New Roman"/>
                        </a:rPr>
                        <a:t>3</a:t>
                      </a:r>
                    </a:p>
                  </a:txBody>
                  <a:tcPr/>
                </a:tc>
                <a:tc>
                  <a:txBody>
                    <a:bodyPr/>
                    <a:lstStyle/>
                    <a:p>
                      <a:pPr>
                        <a:lnSpc>
                          <a:spcPct val="90000"/>
                        </a:lnSpc>
                      </a:pPr>
                      <a:r>
                        <a:rPr lang="en-US" sz="1200" dirty="0"/>
                        <a:t>Mean temperature from 0.2-52hPa</a:t>
                      </a:r>
                    </a:p>
                  </a:txBody>
                  <a:tcPr/>
                </a:tc>
                <a:extLst>
                  <a:ext uri="{0D108BD9-81ED-4DB2-BD59-A6C34878D82A}">
                    <a16:rowId xmlns:a16="http://schemas.microsoft.com/office/drawing/2014/main" val="10003"/>
                  </a:ext>
                </a:extLst>
              </a:tr>
              <a:tr h="259080">
                <a:tc>
                  <a:txBody>
                    <a:bodyPr/>
                    <a:lstStyle/>
                    <a:p>
                      <a:pPr algn="ctr">
                        <a:lnSpc>
                          <a:spcPct val="90000"/>
                        </a:lnSpc>
                      </a:pPr>
                      <a:r>
                        <a:rPr lang="en-US" sz="1200" i="1" dirty="0">
                          <a:latin typeface="Times New Roman"/>
                        </a:rPr>
                        <a:t>X</a:t>
                      </a:r>
                      <a:r>
                        <a:rPr lang="en-US" sz="1200" i="1" baseline="-25000" dirty="0">
                          <a:latin typeface="Times New Roman"/>
                        </a:rPr>
                        <a:t>4</a:t>
                      </a:r>
                    </a:p>
                  </a:txBody>
                  <a:tcPr/>
                </a:tc>
                <a:tc>
                  <a:txBody>
                    <a:bodyPr/>
                    <a:lstStyle/>
                    <a:p>
                      <a:pPr>
                        <a:lnSpc>
                          <a:spcPct val="90000"/>
                        </a:lnSpc>
                      </a:pPr>
                      <a:r>
                        <a:rPr lang="en-US" sz="1200" dirty="0"/>
                        <a:t>Sensor zenith angle</a:t>
                      </a:r>
                    </a:p>
                  </a:txBody>
                  <a:tcPr/>
                </a:tc>
                <a:extLst>
                  <a:ext uri="{0D108BD9-81ED-4DB2-BD59-A6C34878D82A}">
                    <a16:rowId xmlns:a16="http://schemas.microsoft.com/office/drawing/2014/main" val="10004"/>
                  </a:ext>
                </a:extLst>
              </a:tr>
            </a:tbl>
          </a:graphicData>
        </a:graphic>
      </p:graphicFrame>
      <p:grpSp>
        <p:nvGrpSpPr>
          <p:cNvPr id="10" name="Group 9"/>
          <p:cNvGrpSpPr/>
          <p:nvPr/>
        </p:nvGrpSpPr>
        <p:grpSpPr>
          <a:xfrm>
            <a:off x="7485144" y="4512769"/>
            <a:ext cx="3581400" cy="1676400"/>
            <a:chOff x="4724400" y="4648200"/>
            <a:chExt cx="3581400" cy="1676400"/>
          </a:xfrm>
        </p:grpSpPr>
        <p:sp>
          <p:nvSpPr>
            <p:cNvPr id="7" name="TextBox 6"/>
            <p:cNvSpPr txBox="1"/>
            <p:nvPr/>
          </p:nvSpPr>
          <p:spPr>
            <a:xfrm>
              <a:off x="6096000" y="4648200"/>
              <a:ext cx="2209800" cy="1676400"/>
            </a:xfrm>
            <a:prstGeom prst="rect">
              <a:avLst/>
            </a:prstGeom>
            <a:noFill/>
            <a:ln w="19050">
              <a:solidFill>
                <a:schemeClr val="tx1"/>
              </a:solidFill>
            </a:ln>
          </p:spPr>
          <p:txBody>
            <a:bodyPr wrap="square" rtlCol="0">
              <a:normAutofit/>
            </a:bodyPr>
            <a:lstStyle/>
            <a:p>
              <a:r>
                <a:rPr lang="en-US" sz="1400" dirty="0"/>
                <a:t>Remaining differences between observations and NLTE simulations in the shortwave traced to certain CO</a:t>
              </a:r>
              <a:r>
                <a:rPr lang="en-US" sz="1400" baseline="-25000" dirty="0"/>
                <a:t>2</a:t>
              </a:r>
              <a:r>
                <a:rPr lang="en-US" sz="1400" dirty="0"/>
                <a:t> </a:t>
              </a:r>
              <a:r>
                <a:rPr lang="en-US" sz="1400" dirty="0" err="1"/>
                <a:t>isotopologues</a:t>
              </a:r>
              <a:r>
                <a:rPr lang="en-US" sz="1400" dirty="0"/>
                <a:t> not being present in the spectroscopic database. </a:t>
              </a:r>
            </a:p>
          </p:txBody>
        </p:sp>
        <p:cxnSp>
          <p:nvCxnSpPr>
            <p:cNvPr id="9" name="Straight Arrow Connector 8"/>
            <p:cNvCxnSpPr>
              <a:stCxn id="7" idx="1"/>
            </p:cNvCxnSpPr>
            <p:nvPr/>
          </p:nvCxnSpPr>
          <p:spPr>
            <a:xfrm flipH="1">
              <a:off x="4724400" y="5486400"/>
              <a:ext cx="1371600" cy="228600"/>
            </a:xfrm>
            <a:prstGeom prst="straightConnector1">
              <a:avLst/>
            </a:prstGeom>
            <a:ln w="190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609600" y="1189038"/>
            <a:ext cx="10972800" cy="447257"/>
          </a:xfrm>
        </p:spPr>
        <p:txBody>
          <a:bodyPr>
            <a:normAutofit/>
          </a:bodyPr>
          <a:lstStyle/>
          <a:p>
            <a:r>
              <a:rPr lang="en-US" sz="2000" dirty="0"/>
              <a:t>Simple regression model predicts the correction to LTE radiances,</a:t>
            </a:r>
          </a:p>
        </p:txBody>
      </p:sp>
    </p:spTree>
    <p:extLst>
      <p:ext uri="{BB962C8B-B14F-4D97-AF65-F5344CB8AC3E}">
        <p14:creationId xmlns:p14="http://schemas.microsoft.com/office/powerpoint/2010/main" val="26717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1033"/>
          <p:cNvSpPr>
            <a:spLocks noChangeArrowheads="1"/>
          </p:cNvSpPr>
          <p:nvPr/>
        </p:nvSpPr>
        <p:spPr bwMode="auto">
          <a:xfrm>
            <a:off x="2209800" y="3124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i="1" dirty="0">
              <a:solidFill>
                <a:schemeClr val="tx2"/>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668"/>
            <a:ext cx="12192000" cy="6096000"/>
          </a:xfrm>
          <a:prstGeom prst="rect">
            <a:avLst/>
          </a:prstGeom>
        </p:spPr>
      </p:pic>
      <p:sp>
        <p:nvSpPr>
          <p:cNvPr id="6" name="TextBox 5"/>
          <p:cNvSpPr txBox="1"/>
          <p:nvPr/>
        </p:nvSpPr>
        <p:spPr>
          <a:xfrm>
            <a:off x="126521" y="6488668"/>
            <a:ext cx="1896417" cy="369332"/>
          </a:xfrm>
          <a:prstGeom prst="rect">
            <a:avLst/>
          </a:prstGeom>
          <a:noFill/>
        </p:spPr>
        <p:txBody>
          <a:bodyPr wrap="none" rtlCol="0">
            <a:spAutoFit/>
          </a:bodyPr>
          <a:lstStyle/>
          <a:p>
            <a:r>
              <a:rPr lang="en-US" dirty="0">
                <a:solidFill>
                  <a:schemeClr val="bg1">
                    <a:lumMod val="50000"/>
                  </a:schemeClr>
                </a:solidFill>
              </a:rPr>
              <a:t>Courtesy Emily Liu</a:t>
            </a:r>
          </a:p>
        </p:txBody>
      </p:sp>
    </p:spTree>
    <p:extLst>
      <p:ext uri="{BB962C8B-B14F-4D97-AF65-F5344CB8AC3E}">
        <p14:creationId xmlns:p14="http://schemas.microsoft.com/office/powerpoint/2010/main" val="35792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54323" y="1566247"/>
            <a:ext cx="2119339" cy="731520"/>
          </a:xfrm>
          <a:prstGeom prst="rect">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AOD</a:t>
            </a:r>
            <a:r>
              <a:rPr lang="zh-TW" altLang="en-US" b="1" dirty="0">
                <a:solidFill>
                  <a:schemeClr val="tx1"/>
                </a:solidFill>
              </a:rPr>
              <a:t> </a:t>
            </a:r>
            <a:r>
              <a:rPr lang="en-US" altLang="zh-TW" b="1" dirty="0">
                <a:solidFill>
                  <a:schemeClr val="tx1"/>
                </a:solidFill>
              </a:rPr>
              <a:t>DA</a:t>
            </a:r>
          </a:p>
          <a:p>
            <a:pPr algn="ctr"/>
            <a:r>
              <a:rPr lang="en-US" b="1" dirty="0">
                <a:solidFill>
                  <a:schemeClr val="tx1"/>
                </a:solidFill>
              </a:rPr>
              <a:t>(GSI)</a:t>
            </a:r>
          </a:p>
        </p:txBody>
      </p:sp>
      <p:sp>
        <p:nvSpPr>
          <p:cNvPr id="7" name="Rectangle 6"/>
          <p:cNvSpPr/>
          <p:nvPr/>
        </p:nvSpPr>
        <p:spPr>
          <a:xfrm>
            <a:off x="8117121" y="2486997"/>
            <a:ext cx="2157984" cy="731520"/>
          </a:xfrm>
          <a:prstGeom prst="rect">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Observation Inputs</a:t>
            </a:r>
          </a:p>
          <a:p>
            <a:pPr algn="ctr"/>
            <a:r>
              <a:rPr lang="en-US" b="1" dirty="0">
                <a:solidFill>
                  <a:schemeClr val="tx1"/>
                </a:solidFill>
              </a:rPr>
              <a:t>(VIIRS AOD)</a:t>
            </a:r>
          </a:p>
        </p:txBody>
      </p:sp>
      <p:sp>
        <p:nvSpPr>
          <p:cNvPr id="8" name="Rectangle 7"/>
          <p:cNvSpPr/>
          <p:nvPr/>
        </p:nvSpPr>
        <p:spPr>
          <a:xfrm>
            <a:off x="4954322" y="3018687"/>
            <a:ext cx="2121408" cy="731520"/>
          </a:xfrm>
          <a:prstGeom prst="rect">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First</a:t>
            </a:r>
            <a:r>
              <a:rPr lang="zh-TW" altLang="en-US" b="1" dirty="0">
                <a:solidFill>
                  <a:schemeClr val="tx1"/>
                </a:solidFill>
              </a:rPr>
              <a:t> </a:t>
            </a:r>
            <a:r>
              <a:rPr lang="en-US" altLang="zh-TW" b="1" dirty="0">
                <a:solidFill>
                  <a:schemeClr val="tx1"/>
                </a:solidFill>
              </a:rPr>
              <a:t>guess</a:t>
            </a:r>
          </a:p>
          <a:p>
            <a:pPr algn="ctr"/>
            <a:r>
              <a:rPr lang="en-US" b="1" dirty="0">
                <a:solidFill>
                  <a:schemeClr val="tx1"/>
                </a:solidFill>
              </a:rPr>
              <a:t>(NGACv2)</a:t>
            </a:r>
          </a:p>
        </p:txBody>
      </p:sp>
      <p:sp>
        <p:nvSpPr>
          <p:cNvPr id="9" name="Rectangle 8"/>
          <p:cNvSpPr/>
          <p:nvPr/>
        </p:nvSpPr>
        <p:spPr>
          <a:xfrm>
            <a:off x="1898365" y="2486998"/>
            <a:ext cx="2157984" cy="734453"/>
          </a:xfrm>
          <a:prstGeom prst="rect">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rPr>
              <a:t>Background </a:t>
            </a:r>
            <a:r>
              <a:rPr lang="zh-TW" altLang="en-US" b="1" dirty="0">
                <a:solidFill>
                  <a:schemeClr val="tx1"/>
                </a:solidFill>
              </a:rPr>
              <a:t> </a:t>
            </a:r>
            <a:r>
              <a:rPr lang="en-US" altLang="zh-TW" b="1" dirty="0">
                <a:solidFill>
                  <a:schemeClr val="tx1"/>
                </a:solidFill>
              </a:rPr>
              <a:t>Errors</a:t>
            </a:r>
          </a:p>
        </p:txBody>
      </p:sp>
      <p:sp>
        <p:nvSpPr>
          <p:cNvPr id="10" name="Right Arrow 9"/>
          <p:cNvSpPr/>
          <p:nvPr/>
        </p:nvSpPr>
        <p:spPr>
          <a:xfrm rot="19864290">
            <a:off x="4067803" y="2490658"/>
            <a:ext cx="84843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1" name="Right Arrow 10"/>
          <p:cNvSpPr/>
          <p:nvPr/>
        </p:nvSpPr>
        <p:spPr>
          <a:xfrm rot="16200000">
            <a:off x="5698366" y="2454962"/>
            <a:ext cx="566671"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2" name="Right Arrow 11"/>
          <p:cNvSpPr/>
          <p:nvPr/>
        </p:nvSpPr>
        <p:spPr>
          <a:xfrm rot="12018204">
            <a:off x="7057917" y="2464272"/>
            <a:ext cx="95202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3" name="Slide Number Placeholder 2"/>
          <p:cNvSpPr>
            <a:spLocks noGrp="1"/>
          </p:cNvSpPr>
          <p:nvPr>
            <p:ph type="sldNum" sz="quarter" idx="12"/>
          </p:nvPr>
        </p:nvSpPr>
        <p:spPr>
          <a:xfrm>
            <a:off x="8514367" y="6501066"/>
            <a:ext cx="2133600" cy="365125"/>
          </a:xfrm>
        </p:spPr>
        <p:txBody>
          <a:bodyPr/>
          <a:lstStyle/>
          <a:p>
            <a:fld id="{58DD3A82-EB1E-FD4E-9588-A0D78275F836}" type="slidenum">
              <a:rPr lang="en-US" smtClean="0"/>
              <a:t>22</a:t>
            </a:fld>
            <a:endParaRPr lang="en-US" dirty="0"/>
          </a:p>
        </p:txBody>
      </p:sp>
      <p:sp>
        <p:nvSpPr>
          <p:cNvPr id="15" name="Text Placeholder 14"/>
          <p:cNvSpPr txBox="1">
            <a:spLocks noGrp="1"/>
          </p:cNvSpPr>
          <p:nvPr>
            <p:ph type="body" idx="1"/>
          </p:nvPr>
        </p:nvSpPr>
        <p:spPr>
          <a:xfrm>
            <a:off x="2154425" y="773869"/>
            <a:ext cx="7924800" cy="646331"/>
          </a:xfrm>
          <a:prstGeom prst="rect">
            <a:avLst/>
          </a:prstGeom>
          <a:noFill/>
          <a:ln>
            <a:solidFill>
              <a:srgbClr val="7030A0"/>
            </a:solidFill>
          </a:ln>
        </p:spPr>
        <p:txBody>
          <a:bodyPr wrap="square" rtlCol="0">
            <a:spAutoFit/>
          </a:bodyPr>
          <a:lstStyle/>
          <a:p>
            <a:r>
              <a:rPr lang="en-US" sz="1800" dirty="0">
                <a:solidFill>
                  <a:schemeClr val="tx1"/>
                </a:solidFill>
              </a:rPr>
              <a:t>With GSI, NCAR and ESRL assimilates MODIS AOD using WRF-CHEM as first guess. The GSI option is extended to assimilate VIIRS AOD using NGAC as first guess.</a:t>
            </a:r>
          </a:p>
        </p:txBody>
      </p:sp>
      <p:sp>
        <p:nvSpPr>
          <p:cNvPr id="16" name="Rectangle 2"/>
          <p:cNvSpPr txBox="1">
            <a:spLocks noChangeArrowheads="1"/>
          </p:cNvSpPr>
          <p:nvPr/>
        </p:nvSpPr>
        <p:spPr>
          <a:xfrm>
            <a:off x="1278125" y="-132469"/>
            <a:ext cx="9677400" cy="1030514"/>
          </a:xfrm>
          <a:prstGeom prst="rect">
            <a:avLst/>
          </a:prstGeom>
        </p:spPr>
        <p:txBody>
          <a:bodyPr vert="horz" lIns="91440" tIns="45720" rIns="91440" bIns="45720" rtlCol="0" anchor="ctr">
            <a:noAutofit/>
          </a:bodyPr>
          <a:lstStyle/>
          <a:p>
            <a:pPr algn="ctr" defTabSz="914400">
              <a:spcBef>
                <a:spcPct val="0"/>
              </a:spcBef>
              <a:defRPr/>
            </a:pPr>
            <a:r>
              <a:rPr lang="en-US" sz="3200" b="1" dirty="0">
                <a:latin typeface="Calibri" pitchFamily="34" charset="0"/>
                <a:ea typeface="+mj-ea"/>
                <a:cs typeface="+mj-cs"/>
              </a:rPr>
              <a:t>Assimilating satellite aerosol retrievals</a:t>
            </a:r>
          </a:p>
        </p:txBody>
      </p:sp>
      <p:sp>
        <p:nvSpPr>
          <p:cNvPr id="2" name="TextBox 1"/>
          <p:cNvSpPr txBox="1"/>
          <p:nvPr/>
        </p:nvSpPr>
        <p:spPr>
          <a:xfrm>
            <a:off x="1596539" y="5685678"/>
            <a:ext cx="3357782" cy="615553"/>
          </a:xfrm>
          <a:prstGeom prst="rect">
            <a:avLst/>
          </a:prstGeom>
          <a:noFill/>
          <a:ln>
            <a:solidFill>
              <a:srgbClr val="7030A0"/>
            </a:solidFill>
          </a:ln>
        </p:spPr>
        <p:txBody>
          <a:bodyPr wrap="square" rtlCol="0">
            <a:spAutoFit/>
          </a:bodyPr>
          <a:lstStyle/>
          <a:p>
            <a:r>
              <a:rPr lang="en-US" sz="1600" dirty="0"/>
              <a:t>NMC method is used to determine BE from 12-month NGAC </a:t>
            </a:r>
            <a:r>
              <a:rPr lang="en-US" dirty="0"/>
              <a:t>runs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098" y="3621805"/>
            <a:ext cx="1786117" cy="195142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3279832"/>
            <a:ext cx="1786117" cy="1951424"/>
          </a:xfrm>
          <a:prstGeom prst="rect">
            <a:avLst/>
          </a:prstGeom>
        </p:spPr>
      </p:pic>
      <p:sp>
        <p:nvSpPr>
          <p:cNvPr id="17" name="TextBox 16"/>
          <p:cNvSpPr txBox="1"/>
          <p:nvPr/>
        </p:nvSpPr>
        <p:spPr>
          <a:xfrm>
            <a:off x="6865544" y="5265477"/>
            <a:ext cx="3681822" cy="1323439"/>
          </a:xfrm>
          <a:prstGeom prst="rect">
            <a:avLst/>
          </a:prstGeom>
          <a:noFill/>
          <a:ln>
            <a:solidFill>
              <a:srgbClr val="7030A0"/>
            </a:solidFill>
          </a:ln>
        </p:spPr>
        <p:txBody>
          <a:bodyPr wrap="square" rtlCol="0">
            <a:spAutoFit/>
          </a:bodyPr>
          <a:lstStyle/>
          <a:p>
            <a:pPr marL="119063" indent="-119063">
              <a:buFont typeface="Wingdings" panose="05000000000000000000" pitchFamily="2" charset="2"/>
              <a:buChar char="§"/>
            </a:pPr>
            <a:r>
              <a:rPr lang="en-US" sz="1600" dirty="0"/>
              <a:t>Data screening and thinning, considering offset from analysis time, distance from the grid, and retrieval quality</a:t>
            </a:r>
          </a:p>
          <a:p>
            <a:pPr marL="119063" indent="-119063">
              <a:buFont typeface="Wingdings" panose="05000000000000000000" pitchFamily="2" charset="2"/>
              <a:buChar char="§"/>
            </a:pPr>
            <a:r>
              <a:rPr lang="en-US" sz="1600" dirty="0"/>
              <a:t>Observation errors are determined from VIIRS versus AERONET comparisons</a:t>
            </a:r>
          </a:p>
        </p:txBody>
      </p:sp>
      <p:sp>
        <p:nvSpPr>
          <p:cNvPr id="18" name="TextBox 17"/>
          <p:cNvSpPr txBox="1"/>
          <p:nvPr/>
        </p:nvSpPr>
        <p:spPr>
          <a:xfrm>
            <a:off x="7331966" y="1697474"/>
            <a:ext cx="3215401" cy="338554"/>
          </a:xfrm>
          <a:prstGeom prst="rect">
            <a:avLst/>
          </a:prstGeom>
          <a:noFill/>
          <a:ln>
            <a:solidFill>
              <a:srgbClr val="7030A0"/>
            </a:solidFill>
          </a:ln>
        </p:spPr>
        <p:txBody>
          <a:bodyPr wrap="square" rtlCol="0">
            <a:spAutoFit/>
          </a:bodyPr>
          <a:lstStyle/>
          <a:p>
            <a:r>
              <a:rPr lang="en-US" sz="1600" b="1" dirty="0">
                <a:solidFill>
                  <a:srgbClr val="C00000"/>
                </a:solidFill>
              </a:rPr>
              <a:t>Observation operator: CRTM v2.2.3</a:t>
            </a:r>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5133" y="3325895"/>
            <a:ext cx="2207179" cy="1925872"/>
          </a:xfrm>
          <a:prstGeom prst="rect">
            <a:avLst/>
          </a:prstGeom>
        </p:spPr>
      </p:pic>
      <p:sp>
        <p:nvSpPr>
          <p:cNvPr id="4" name="Rectangle 3"/>
          <p:cNvSpPr/>
          <p:nvPr/>
        </p:nvSpPr>
        <p:spPr>
          <a:xfrm>
            <a:off x="4895818" y="3799967"/>
            <a:ext cx="3429315" cy="1323439"/>
          </a:xfrm>
          <a:prstGeom prst="rect">
            <a:avLst/>
          </a:prstGeom>
          <a:ln>
            <a:solidFill>
              <a:srgbClr val="7030A0"/>
            </a:solidFill>
          </a:ln>
        </p:spPr>
        <p:txBody>
          <a:bodyPr wrap="square">
            <a:spAutoFit/>
          </a:bodyPr>
          <a:lstStyle/>
          <a:p>
            <a:pPr marL="115888" indent="-115888">
              <a:buFont typeface="Wingdings" panose="05000000000000000000" pitchFamily="2" charset="2"/>
              <a:buChar char="§"/>
              <a:tabLst>
                <a:tab pos="115888" algn="l"/>
              </a:tabLst>
            </a:pPr>
            <a:r>
              <a:rPr lang="en-US" sz="1600" dirty="0"/>
              <a:t>First global in-line aerosol forecast system at NCEP</a:t>
            </a:r>
          </a:p>
          <a:p>
            <a:pPr marL="115888" indent="-115888">
              <a:buFont typeface="Wingdings" panose="05000000000000000000" pitchFamily="2" charset="2"/>
              <a:buChar char="§"/>
              <a:tabLst>
                <a:tab pos="115888" algn="l"/>
              </a:tabLst>
            </a:pPr>
            <a:r>
              <a:rPr lang="en-US" sz="1600" dirty="0"/>
              <a:t>Multi-species forecasts (dust, sulfate, sea salt,  and carbonaceous aerosols) at T126 L64</a:t>
            </a:r>
          </a:p>
        </p:txBody>
      </p:sp>
    </p:spTree>
    <p:extLst>
      <p:ext uri="{BB962C8B-B14F-4D97-AF65-F5344CB8AC3E}">
        <p14:creationId xmlns:p14="http://schemas.microsoft.com/office/powerpoint/2010/main" val="33456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EE54F2-D4D7-B543-8A24-D4B6F5460FD5}"/>
              </a:ext>
            </a:extLst>
          </p:cNvPr>
          <p:cNvPicPr>
            <a:picLocks noChangeAspect="1"/>
          </p:cNvPicPr>
          <p:nvPr/>
        </p:nvPicPr>
        <p:blipFill>
          <a:blip r:embed="rId3"/>
          <a:stretch>
            <a:fillRect/>
          </a:stretch>
        </p:blipFill>
        <p:spPr>
          <a:xfrm>
            <a:off x="9525" y="0"/>
            <a:ext cx="12192000" cy="1361671"/>
          </a:xfrm>
          <a:prstGeom prst="rect">
            <a:avLst/>
          </a:prstGeom>
        </p:spPr>
      </p:pic>
      <p:sp>
        <p:nvSpPr>
          <p:cNvPr id="10" name="Rectangle 9">
            <a:extLst>
              <a:ext uri="{FF2B5EF4-FFF2-40B4-BE49-F238E27FC236}">
                <a16:creationId xmlns:a16="http://schemas.microsoft.com/office/drawing/2014/main" id="{43955390-10DF-B944-B9C0-21951AC4D0AA}"/>
              </a:ext>
            </a:extLst>
          </p:cNvPr>
          <p:cNvSpPr/>
          <p:nvPr/>
        </p:nvSpPr>
        <p:spPr>
          <a:xfrm>
            <a:off x="209550" y="239160"/>
            <a:ext cx="10156858" cy="646331"/>
          </a:xfrm>
          <a:prstGeom prst="rect">
            <a:avLst/>
          </a:prstGeom>
        </p:spPr>
        <p:txBody>
          <a:bodyPr wrap="square">
            <a:spAutoFit/>
          </a:bodyPr>
          <a:lstStyle/>
          <a:p>
            <a:pPr defTabSz="914400">
              <a:spcBef>
                <a:spcPct val="0"/>
              </a:spcBef>
              <a:defRPr/>
            </a:pPr>
            <a:r>
              <a:rPr lang="en-US" sz="3600" b="1" dirty="0">
                <a:solidFill>
                  <a:schemeClr val="bg1"/>
                </a:solidFill>
                <a:effectLst>
                  <a:outerShdw blurRad="50800" dist="50800" dir="8100000" algn="tr" rotWithShape="0">
                    <a:schemeClr val="bg1">
                      <a:lumMod val="75000"/>
                      <a:alpha val="40000"/>
                    </a:schemeClr>
                  </a:outerShdw>
                </a:effectLst>
              </a:rPr>
              <a:t>Aerosols in CRTM Planning and Coordination</a:t>
            </a:r>
            <a:endParaRPr lang="en-US" sz="3600" dirty="0">
              <a:solidFill>
                <a:schemeClr val="bg1"/>
              </a:solidFill>
              <a:effectLst>
                <a:outerShdw blurRad="50800" dist="50800" dir="8100000" algn="tr" rotWithShape="0">
                  <a:schemeClr val="bg1">
                    <a:lumMod val="75000"/>
                    <a:alpha val="40000"/>
                  </a:schemeClr>
                </a:outerShdw>
              </a:effectLst>
            </a:endParaRPr>
          </a:p>
        </p:txBody>
      </p:sp>
      <p:sp>
        <p:nvSpPr>
          <p:cNvPr id="3" name="Content Placeholder 2">
            <a:extLst>
              <a:ext uri="{FF2B5EF4-FFF2-40B4-BE49-F238E27FC236}">
                <a16:creationId xmlns:a16="http://schemas.microsoft.com/office/drawing/2014/main" id="{A05D6034-21CA-CD4C-B247-1223ABEAE082}"/>
              </a:ext>
            </a:extLst>
          </p:cNvPr>
          <p:cNvSpPr>
            <a:spLocks noGrp="1"/>
          </p:cNvSpPr>
          <p:nvPr>
            <p:ph idx="1"/>
          </p:nvPr>
        </p:nvSpPr>
        <p:spPr>
          <a:xfrm>
            <a:off x="609600" y="1600201"/>
            <a:ext cx="10972800" cy="5257799"/>
          </a:xfrm>
        </p:spPr>
        <p:txBody>
          <a:bodyPr>
            <a:normAutofit fontScale="70000" lnSpcReduction="20000"/>
          </a:bodyPr>
          <a:lstStyle/>
          <a:p>
            <a:pPr marL="0" indent="0">
              <a:lnSpc>
                <a:spcPct val="115000"/>
              </a:lnSpc>
              <a:buNone/>
            </a:pPr>
            <a:r>
              <a:rPr lang="en-US" b="1" dirty="0">
                <a:latin typeface="Arial" panose="020B0604020202020204" pitchFamily="34" charset="0"/>
                <a:ea typeface="Arial" panose="020B0604020202020204" pitchFamily="34" charset="0"/>
              </a:rPr>
              <a:t>Goal:</a:t>
            </a:r>
            <a:r>
              <a:rPr lang="en-US" dirty="0">
                <a:latin typeface="Arial" panose="020B0604020202020204" pitchFamily="34" charset="0"/>
                <a:ea typeface="Arial" panose="020B0604020202020204" pitchFamily="34" charset="0"/>
              </a:rPr>
              <a:t> Implementation of the Community Multiscale Air Quality (CMAQ) aerosol specifications in CRTM, extending current GOCART model.   </a:t>
            </a:r>
          </a:p>
          <a:p>
            <a:pPr marL="0" indent="0">
              <a:lnSpc>
                <a:spcPct val="115000"/>
              </a:lnSpc>
              <a:buNone/>
            </a:pPr>
            <a:r>
              <a:rPr lang="en-US" dirty="0">
                <a:latin typeface="Arial" panose="020B0604020202020204" pitchFamily="34" charset="0"/>
                <a:ea typeface="Arial" panose="020B0604020202020204" pitchFamily="34" charset="0"/>
              </a:rPr>
              <a:t>Ensure CMAQ speciation covers NAAPS aerosols, and confirm using </a:t>
            </a:r>
            <a:r>
              <a:rPr lang="en-US" dirty="0" err="1">
                <a:latin typeface="Arial" panose="020B0604020202020204" pitchFamily="34" charset="0"/>
                <a:ea typeface="Arial" panose="020B0604020202020204" pitchFamily="34" charset="0"/>
              </a:rPr>
              <a:t>intercomparisons</a:t>
            </a:r>
            <a:r>
              <a:rPr lang="en-US" dirty="0">
                <a:latin typeface="Arial" panose="020B0604020202020204" pitchFamily="34" charset="0"/>
                <a:ea typeface="Arial" panose="020B0604020202020204" pitchFamily="34" charset="0"/>
              </a:rPr>
              <a:t> with previous JCSDA efforts (J. Zhang) to include NAAPS aerosol.</a:t>
            </a:r>
          </a:p>
          <a:p>
            <a:pPr marL="0" indent="0">
              <a:lnSpc>
                <a:spcPct val="115000"/>
              </a:lnSpc>
              <a:buNone/>
            </a:pPr>
            <a:r>
              <a:rPr lang="en-US" dirty="0" err="1">
                <a:latin typeface="Arial" panose="020B0604020202020204" pitchFamily="34" charset="0"/>
                <a:ea typeface="Arial" panose="020B0604020202020204" pitchFamily="34" charset="0"/>
              </a:rPr>
              <a:t>Intercomparison</a:t>
            </a:r>
            <a:r>
              <a:rPr lang="en-US" dirty="0">
                <a:latin typeface="Arial" panose="020B0604020202020204" pitchFamily="34" charset="0"/>
                <a:ea typeface="Arial" panose="020B0604020202020204" pitchFamily="34" charset="0"/>
              </a:rPr>
              <a:t> of AOD/aerosol speciation operators (</a:t>
            </a:r>
            <a:r>
              <a:rPr lang="en-US" dirty="0" err="1">
                <a:latin typeface="Arial" panose="020B0604020202020204" pitchFamily="34" charset="0"/>
                <a:ea typeface="Arial" panose="020B0604020202020204" pitchFamily="34" charset="0"/>
              </a:rPr>
              <a:t>GoCart</a:t>
            </a:r>
            <a:r>
              <a:rPr lang="en-US" dirty="0">
                <a:latin typeface="Arial" panose="020B0604020202020204" pitchFamily="34" charset="0"/>
                <a:ea typeface="Arial" panose="020B0604020202020204" pitchFamily="34" charset="0"/>
              </a:rPr>
              <a:t>, NAAPS, CMAQ and NGAC) </a:t>
            </a:r>
          </a:p>
          <a:p>
            <a:pPr marL="0" indent="0">
              <a:lnSpc>
                <a:spcPct val="115000"/>
              </a:lnSpc>
              <a:buNone/>
            </a:pPr>
            <a:endParaRPr lang="en-US" dirty="0">
              <a:latin typeface="Arial" panose="020B0604020202020204" pitchFamily="34" charset="0"/>
              <a:ea typeface="Arial" panose="020B0604020202020204" pitchFamily="34" charset="0"/>
            </a:endParaRPr>
          </a:p>
          <a:p>
            <a:pPr marL="0" indent="0">
              <a:lnSpc>
                <a:spcPct val="115000"/>
              </a:lnSpc>
              <a:buNone/>
            </a:pPr>
            <a:r>
              <a:rPr lang="en-US" b="1" dirty="0">
                <a:latin typeface="Arial" panose="020B0604020202020204" pitchFamily="34" charset="0"/>
                <a:ea typeface="Arial" panose="020B0604020202020204" pitchFamily="34" charset="0"/>
              </a:rPr>
              <a:t>Status:</a:t>
            </a:r>
            <a:r>
              <a:rPr lang="en-US" dirty="0">
                <a:latin typeface="Arial" panose="020B0604020202020204" pitchFamily="34" charset="0"/>
                <a:ea typeface="Arial" panose="020B0604020202020204" pitchFamily="34" charset="0"/>
              </a:rPr>
              <a:t> actively being worked, slow progress  AOD / aerosol </a:t>
            </a:r>
            <a:r>
              <a:rPr lang="en-US" dirty="0" err="1">
                <a:latin typeface="Arial" panose="020B0604020202020204" pitchFamily="34" charset="0"/>
                <a:ea typeface="Arial" panose="020B0604020202020204" pitchFamily="34" charset="0"/>
              </a:rPr>
              <a:t>intercomparisons</a:t>
            </a:r>
            <a:r>
              <a:rPr lang="en-US" dirty="0">
                <a:latin typeface="Arial" panose="020B0604020202020204" pitchFamily="34" charset="0"/>
                <a:ea typeface="Arial" panose="020B0604020202020204" pitchFamily="34" charset="0"/>
              </a:rPr>
              <a:t> are being done at partner agencies (</a:t>
            </a:r>
            <a:r>
              <a:rPr lang="en-US" dirty="0" err="1">
                <a:latin typeface="Arial" panose="020B0604020202020204" pitchFamily="34" charset="0"/>
                <a:ea typeface="Arial" panose="020B0604020202020204" pitchFamily="34" charset="0"/>
              </a:rPr>
              <a:t>Ooyla</a:t>
            </a:r>
            <a:r>
              <a:rPr lang="en-US" dirty="0">
                <a:latin typeface="Arial" panose="020B0604020202020204" pitchFamily="34" charset="0"/>
                <a:ea typeface="Arial" panose="020B0604020202020204" pitchFamily="34" charset="0"/>
              </a:rPr>
              <a:t>/Ruston, </a:t>
            </a:r>
            <a:r>
              <a:rPr lang="en-US" dirty="0" err="1">
                <a:latin typeface="Arial" panose="020B0604020202020204" pitchFamily="34" charset="0"/>
                <a:ea typeface="Arial" panose="020B0604020202020204" pitchFamily="34" charset="0"/>
              </a:rPr>
              <a:t>Pagowski</a:t>
            </a:r>
            <a:r>
              <a:rPr lang="en-US" dirty="0">
                <a:latin typeface="Arial" panose="020B0604020202020204" pitchFamily="34" charset="0"/>
                <a:ea typeface="Arial" panose="020B0604020202020204" pitchFamily="34" charset="0"/>
              </a:rPr>
              <a:t>, Sarah Lu). </a:t>
            </a:r>
          </a:p>
          <a:p>
            <a:pPr marL="0" indent="0">
              <a:lnSpc>
                <a:spcPct val="115000"/>
              </a:lnSpc>
              <a:buNone/>
            </a:pPr>
            <a:endParaRPr lang="en-US" dirty="0">
              <a:latin typeface="Arial" panose="020B0604020202020204" pitchFamily="34" charset="0"/>
              <a:ea typeface="Arial" panose="020B0604020202020204" pitchFamily="34" charset="0"/>
            </a:endParaRPr>
          </a:p>
          <a:p>
            <a:pPr marL="0" indent="0">
              <a:lnSpc>
                <a:spcPct val="115000"/>
              </a:lnSpc>
              <a:buNone/>
            </a:pPr>
            <a:r>
              <a:rPr lang="en-US" b="1" dirty="0">
                <a:latin typeface="Arial" panose="020B0604020202020204" pitchFamily="34" charset="0"/>
                <a:ea typeface="Arial" panose="020B0604020202020204" pitchFamily="34" charset="0"/>
              </a:rPr>
              <a:t>Challenges:</a:t>
            </a:r>
            <a:r>
              <a:rPr lang="en-US" dirty="0">
                <a:latin typeface="Arial" panose="020B0604020202020204" pitchFamily="34" charset="0"/>
                <a:ea typeface="Arial" panose="020B0604020202020204" pitchFamily="34" charset="0"/>
              </a:rPr>
              <a:t> available effort and expertise, relying on in-kind contributors completely, need to have a utility to integrate and create new aerosol scattering tables, need updated specifications (CMAQ).</a:t>
            </a:r>
          </a:p>
          <a:p>
            <a:pPr marL="914400" lvl="1" indent="-514350">
              <a:lnSpc>
                <a:spcPct val="115000"/>
              </a:lnSpc>
            </a:pPr>
            <a:endParaRPr lang="en-US" dirty="0">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4139811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114A52F7-9171-2048-A1AC-1FC1B90125B3}"/>
              </a:ext>
            </a:extLst>
          </p:cNvPr>
          <p:cNvSpPr txBox="1">
            <a:spLocks/>
          </p:cNvSpPr>
          <p:nvPr/>
        </p:nvSpPr>
        <p:spPr>
          <a:xfrm>
            <a:off x="9525" y="1505063"/>
            <a:ext cx="4943475" cy="48782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accent3">
                    <a:lumMod val="50000"/>
                  </a:schemeClr>
                </a:solidFill>
              </a:rPr>
              <a:t>Goal: Produce an aerosol-sensitive LIDAR forward operator for use in DA, initially focusing on CALIOP</a:t>
            </a:r>
          </a:p>
          <a:p>
            <a:r>
              <a:rPr lang="en-US" sz="2400" dirty="0">
                <a:solidFill>
                  <a:schemeClr val="accent3">
                    <a:lumMod val="50000"/>
                  </a:schemeClr>
                </a:solidFill>
              </a:rPr>
              <a:t>Output: Aerosol specific AOD and LIDAR backscattering coefficient.</a:t>
            </a:r>
          </a:p>
          <a:p>
            <a:r>
              <a:rPr lang="en-US" sz="2400" dirty="0"/>
              <a:t>Status: Preliminary results (see fig.)</a:t>
            </a:r>
          </a:p>
          <a:p>
            <a:r>
              <a:rPr lang="en-US" sz="2400" dirty="0"/>
              <a:t>CRTM backscattering compared to MERRA has similar variability, but is consistently too large.   </a:t>
            </a:r>
          </a:p>
          <a:p>
            <a:r>
              <a:rPr lang="en-US" sz="2400" dirty="0"/>
              <a:t>Future:  update aerosol scattering tables, find source of difference. </a:t>
            </a:r>
          </a:p>
        </p:txBody>
      </p:sp>
      <p:sp>
        <p:nvSpPr>
          <p:cNvPr id="10" name="Rectangle 9">
            <a:extLst>
              <a:ext uri="{FF2B5EF4-FFF2-40B4-BE49-F238E27FC236}">
                <a16:creationId xmlns:a16="http://schemas.microsoft.com/office/drawing/2014/main" id="{F4AA2F71-4D01-264D-BD60-8212012BF232}"/>
              </a:ext>
            </a:extLst>
          </p:cNvPr>
          <p:cNvSpPr/>
          <p:nvPr/>
        </p:nvSpPr>
        <p:spPr>
          <a:xfrm>
            <a:off x="5334000" y="1266825"/>
            <a:ext cx="6505575" cy="1424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247827-7869-B941-83FF-4E6F94E595CC}"/>
              </a:ext>
            </a:extLst>
          </p:cNvPr>
          <p:cNvSpPr txBox="1"/>
          <p:nvPr/>
        </p:nvSpPr>
        <p:spPr>
          <a:xfrm>
            <a:off x="5286609" y="1159907"/>
            <a:ext cx="5466625" cy="369332"/>
          </a:xfrm>
          <a:prstGeom prst="rect">
            <a:avLst/>
          </a:prstGeom>
          <a:noFill/>
        </p:spPr>
        <p:txBody>
          <a:bodyPr wrap="none" rtlCol="0">
            <a:spAutoFit/>
          </a:bodyPr>
          <a:lstStyle/>
          <a:p>
            <a:r>
              <a:rPr lang="en-US" dirty="0"/>
              <a:t>Aerosol Backscattering Coefficient differences at 532 nm</a:t>
            </a:r>
          </a:p>
        </p:txBody>
      </p:sp>
      <p:pic>
        <p:nvPicPr>
          <p:cNvPr id="15" name="Picture 14">
            <a:extLst>
              <a:ext uri="{FF2B5EF4-FFF2-40B4-BE49-F238E27FC236}">
                <a16:creationId xmlns:a16="http://schemas.microsoft.com/office/drawing/2014/main" id="{FCA483F9-32BA-204E-A20E-6FAB30E8A542}"/>
              </a:ext>
            </a:extLst>
          </p:cNvPr>
          <p:cNvPicPr>
            <a:picLocks noChangeAspect="1"/>
          </p:cNvPicPr>
          <p:nvPr/>
        </p:nvPicPr>
        <p:blipFill>
          <a:blip r:embed="rId2"/>
          <a:stretch>
            <a:fillRect/>
          </a:stretch>
        </p:blipFill>
        <p:spPr>
          <a:xfrm>
            <a:off x="6102417" y="1524473"/>
            <a:ext cx="4437246" cy="5283452"/>
          </a:xfrm>
          <a:prstGeom prst="rect">
            <a:avLst/>
          </a:prstGeom>
        </p:spPr>
      </p:pic>
      <p:sp>
        <p:nvSpPr>
          <p:cNvPr id="9" name="Rectangle 8">
            <a:extLst>
              <a:ext uri="{FF2B5EF4-FFF2-40B4-BE49-F238E27FC236}">
                <a16:creationId xmlns:a16="http://schemas.microsoft.com/office/drawing/2014/main" id="{028B5AB8-C94F-F948-B8CA-309755B4B4A5}"/>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a:extLst>
              <a:ext uri="{FF2B5EF4-FFF2-40B4-BE49-F238E27FC236}">
                <a16:creationId xmlns:a16="http://schemas.microsoft.com/office/drawing/2014/main" id="{CD9744EC-D402-1A4B-9001-9A07CC27E8CE}"/>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3" name="Title 1">
            <a:extLst>
              <a:ext uri="{FF2B5EF4-FFF2-40B4-BE49-F238E27FC236}">
                <a16:creationId xmlns:a16="http://schemas.microsoft.com/office/drawing/2014/main" id="{5B4562CC-9958-6541-97AF-3C8222947E91}"/>
              </a:ext>
            </a:extLst>
          </p:cNvPr>
          <p:cNvSpPr txBox="1">
            <a:spLocks/>
          </p:cNvSpPr>
          <p:nvPr/>
        </p:nvSpPr>
        <p:spPr>
          <a:xfrm>
            <a:off x="273918" y="0"/>
            <a:ext cx="8249653"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Aerosol  + Lidar Work</a:t>
            </a:r>
          </a:p>
        </p:txBody>
      </p:sp>
      <p:pic>
        <p:nvPicPr>
          <p:cNvPr id="14" name="Picture 13" descr="JCSDA_transp.png">
            <a:extLst>
              <a:ext uri="{FF2B5EF4-FFF2-40B4-BE49-F238E27FC236}">
                <a16:creationId xmlns:a16="http://schemas.microsoft.com/office/drawing/2014/main" id="{67CC9014-17FF-A84C-B964-030FBE4EBD12}"/>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2373008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3C8D6-24C1-464F-9F99-D92B6971B287}"/>
              </a:ext>
            </a:extLst>
          </p:cNvPr>
          <p:cNvSpPr/>
          <p:nvPr/>
        </p:nvSpPr>
        <p:spPr>
          <a:xfrm>
            <a:off x="1691149" y="1027454"/>
            <a:ext cx="91440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C:\Users\benjamin.johnson\Documents\Presentations\Internal\CHYM_design_diagram_v0.3.png">
            <a:extLst>
              <a:ext uri="{FF2B5EF4-FFF2-40B4-BE49-F238E27FC236}">
                <a16:creationId xmlns:a16="http://schemas.microsoft.com/office/drawing/2014/main" id="{E5361C29-B43C-6844-91E4-C309628C2735}"/>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1149" y="1042027"/>
            <a:ext cx="9144000" cy="5776627"/>
          </a:xfrm>
          <a:prstGeom prst="rect">
            <a:avLst/>
          </a:prstGeom>
          <a:noFill/>
        </p:spPr>
      </p:pic>
      <p:sp>
        <p:nvSpPr>
          <p:cNvPr id="6" name="TextBox 5">
            <a:extLst>
              <a:ext uri="{FF2B5EF4-FFF2-40B4-BE49-F238E27FC236}">
                <a16:creationId xmlns:a16="http://schemas.microsoft.com/office/drawing/2014/main" id="{DFEAF6A7-9B65-3449-9DB6-F0B3C4B05AB4}"/>
              </a:ext>
            </a:extLst>
          </p:cNvPr>
          <p:cNvSpPr txBox="1"/>
          <p:nvPr/>
        </p:nvSpPr>
        <p:spPr>
          <a:xfrm>
            <a:off x="3492517" y="2335211"/>
            <a:ext cx="3848361" cy="400110"/>
          </a:xfrm>
          <a:prstGeom prst="rect">
            <a:avLst/>
          </a:prstGeom>
          <a:noFill/>
        </p:spPr>
        <p:txBody>
          <a:bodyPr wrap="none" rtlCol="0">
            <a:spAutoFit/>
          </a:bodyPr>
          <a:lstStyle/>
          <a:p>
            <a:r>
              <a:rPr lang="en-US" sz="2000" b="1" dirty="0">
                <a:solidFill>
                  <a:prstClr val="black">
                    <a:lumMod val="85000"/>
                    <a:lumOff val="15000"/>
                  </a:prstClr>
                </a:solidFill>
              </a:rPr>
              <a:t>In CRTM at CRTM_CloudCoeff.f90  </a:t>
            </a:r>
          </a:p>
        </p:txBody>
      </p:sp>
      <p:grpSp>
        <p:nvGrpSpPr>
          <p:cNvPr id="7" name="Group 10">
            <a:extLst>
              <a:ext uri="{FF2B5EF4-FFF2-40B4-BE49-F238E27FC236}">
                <a16:creationId xmlns:a16="http://schemas.microsoft.com/office/drawing/2014/main" id="{CA671328-ABFB-8D43-82A0-A356885D8386}"/>
              </a:ext>
            </a:extLst>
          </p:cNvPr>
          <p:cNvGrpSpPr/>
          <p:nvPr/>
        </p:nvGrpSpPr>
        <p:grpSpPr>
          <a:xfrm>
            <a:off x="5650501" y="1052418"/>
            <a:ext cx="1399098" cy="1219201"/>
            <a:chOff x="3959352" y="914399"/>
            <a:chExt cx="1399098" cy="1219201"/>
          </a:xfrm>
        </p:grpSpPr>
        <p:sp>
          <p:nvSpPr>
            <p:cNvPr id="8" name="Flowchart: Card 8">
              <a:extLst>
                <a:ext uri="{FF2B5EF4-FFF2-40B4-BE49-F238E27FC236}">
                  <a16:creationId xmlns:a16="http://schemas.microsoft.com/office/drawing/2014/main" id="{C95BCD88-886B-A446-BD50-8AF13D59D755}"/>
                </a:ext>
              </a:extLst>
            </p:cNvPr>
            <p:cNvSpPr/>
            <p:nvPr/>
          </p:nvSpPr>
          <p:spPr>
            <a:xfrm>
              <a:off x="3962400" y="914399"/>
              <a:ext cx="1371600" cy="1219201"/>
            </a:xfrm>
            <a:prstGeom prst="flowChartPunchedCard">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prstClr val="black"/>
                </a:solidFill>
              </a:endParaRPr>
            </a:p>
          </p:txBody>
        </p:sp>
        <p:sp>
          <p:nvSpPr>
            <p:cNvPr id="9" name="Rectangle 8">
              <a:extLst>
                <a:ext uri="{FF2B5EF4-FFF2-40B4-BE49-F238E27FC236}">
                  <a16:creationId xmlns:a16="http://schemas.microsoft.com/office/drawing/2014/main" id="{B8EF1595-A6B8-5D49-AD56-90B9C49CABF6}"/>
                </a:ext>
              </a:extLst>
            </p:cNvPr>
            <p:cNvSpPr/>
            <p:nvPr/>
          </p:nvSpPr>
          <p:spPr>
            <a:xfrm>
              <a:off x="3959352" y="972312"/>
              <a:ext cx="1399098" cy="1077218"/>
            </a:xfrm>
            <a:prstGeom prst="rect">
              <a:avLst/>
            </a:prstGeom>
          </p:spPr>
          <p:txBody>
            <a:bodyPr wrap="square">
              <a:spAutoFit/>
            </a:bodyPr>
            <a:lstStyle/>
            <a:p>
              <a:pPr algn="ctr"/>
              <a:r>
                <a:rPr lang="en-US" sz="1600" dirty="0">
                  <a:solidFill>
                    <a:prstClr val="black"/>
                  </a:solidFill>
                </a:rPr>
                <a:t>GFS or User Particle Size Distribution (PSD)</a:t>
              </a:r>
            </a:p>
          </p:txBody>
        </p:sp>
      </p:grpSp>
      <p:sp>
        <p:nvSpPr>
          <p:cNvPr id="10" name="Right Arrow 9">
            <a:extLst>
              <a:ext uri="{FF2B5EF4-FFF2-40B4-BE49-F238E27FC236}">
                <a16:creationId xmlns:a16="http://schemas.microsoft.com/office/drawing/2014/main" id="{793897EF-EBB7-984F-A722-E6D3B46737B7}"/>
              </a:ext>
            </a:extLst>
          </p:cNvPr>
          <p:cNvSpPr/>
          <p:nvPr/>
        </p:nvSpPr>
        <p:spPr>
          <a:xfrm>
            <a:off x="6894085" y="1390746"/>
            <a:ext cx="609600" cy="609600"/>
          </a:xfrm>
          <a:prstGeom prst="rightArrow">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lowchart: Card 13">
            <a:extLst>
              <a:ext uri="{FF2B5EF4-FFF2-40B4-BE49-F238E27FC236}">
                <a16:creationId xmlns:a16="http://schemas.microsoft.com/office/drawing/2014/main" id="{3E7EDA62-A4BA-8642-BAE7-DAED790E150F}"/>
              </a:ext>
            </a:extLst>
          </p:cNvPr>
          <p:cNvSpPr/>
          <p:nvPr/>
        </p:nvSpPr>
        <p:spPr>
          <a:xfrm>
            <a:off x="5656663" y="5523253"/>
            <a:ext cx="1371600" cy="1219201"/>
          </a:xfrm>
          <a:prstGeom prst="flowChartPunchedCard">
            <a:avLst/>
          </a:prstGeom>
          <a:solidFill>
            <a:schemeClr val="accent3">
              <a:lumMod val="60000"/>
              <a:lumOff val="4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prstClr val="black"/>
              </a:solidFill>
            </a:endParaRPr>
          </a:p>
        </p:txBody>
      </p:sp>
      <p:sp>
        <p:nvSpPr>
          <p:cNvPr id="12" name="Rectangle 11">
            <a:extLst>
              <a:ext uri="{FF2B5EF4-FFF2-40B4-BE49-F238E27FC236}">
                <a16:creationId xmlns:a16="http://schemas.microsoft.com/office/drawing/2014/main" id="{043384A1-3ABA-A242-BFAE-11C7A8AA2ABB}"/>
              </a:ext>
            </a:extLst>
          </p:cNvPr>
          <p:cNvSpPr/>
          <p:nvPr/>
        </p:nvSpPr>
        <p:spPr>
          <a:xfrm>
            <a:off x="5653549" y="5614027"/>
            <a:ext cx="1399098" cy="1077218"/>
          </a:xfrm>
          <a:prstGeom prst="rect">
            <a:avLst/>
          </a:prstGeom>
        </p:spPr>
        <p:txBody>
          <a:bodyPr wrap="square">
            <a:spAutoFit/>
          </a:bodyPr>
          <a:lstStyle/>
          <a:p>
            <a:pPr algn="ctr"/>
            <a:r>
              <a:rPr lang="en-US" sz="1600" b="1" dirty="0">
                <a:solidFill>
                  <a:prstClr val="black"/>
                </a:solidFill>
              </a:rPr>
              <a:t>Processed by CRTM as standard CloudCoeff</a:t>
            </a:r>
          </a:p>
        </p:txBody>
      </p:sp>
      <p:sp>
        <p:nvSpPr>
          <p:cNvPr id="13" name="Right Arrow 12">
            <a:extLst>
              <a:ext uri="{FF2B5EF4-FFF2-40B4-BE49-F238E27FC236}">
                <a16:creationId xmlns:a16="http://schemas.microsoft.com/office/drawing/2014/main" id="{7F64ECBF-149C-5A44-853B-97F269D3E99C}"/>
              </a:ext>
            </a:extLst>
          </p:cNvPr>
          <p:cNvSpPr/>
          <p:nvPr/>
        </p:nvSpPr>
        <p:spPr>
          <a:xfrm rot="10800000">
            <a:off x="6872749" y="5946258"/>
            <a:ext cx="609600" cy="609600"/>
          </a:xfrm>
          <a:prstGeom prst="rightArrow">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id="{75EB7728-27A7-7144-A86D-E3786C0A78DA}"/>
              </a:ext>
            </a:extLst>
          </p:cNvPr>
          <p:cNvSpPr txBox="1"/>
          <p:nvPr/>
        </p:nvSpPr>
        <p:spPr>
          <a:xfrm>
            <a:off x="1691149" y="6437654"/>
            <a:ext cx="2739661" cy="369332"/>
          </a:xfrm>
          <a:prstGeom prst="rect">
            <a:avLst/>
          </a:prstGeom>
          <a:noFill/>
        </p:spPr>
        <p:txBody>
          <a:bodyPr wrap="none" rtlCol="0">
            <a:spAutoFit/>
          </a:bodyPr>
          <a:lstStyle/>
          <a:p>
            <a:r>
              <a:rPr lang="en-US" dirty="0"/>
              <a:t>B. Johnson (JCSDA / UCAR)</a:t>
            </a:r>
          </a:p>
        </p:txBody>
      </p:sp>
      <p:pic>
        <p:nvPicPr>
          <p:cNvPr id="19" name="Picture 18">
            <a:extLst>
              <a:ext uri="{FF2B5EF4-FFF2-40B4-BE49-F238E27FC236}">
                <a16:creationId xmlns:a16="http://schemas.microsoft.com/office/drawing/2014/main" id="{1957B52C-4867-A54A-8A83-E1A03B47CB6C}"/>
              </a:ext>
            </a:extLst>
          </p:cNvPr>
          <p:cNvPicPr>
            <a:picLocks noChangeAspect="1"/>
          </p:cNvPicPr>
          <p:nvPr/>
        </p:nvPicPr>
        <p:blipFill>
          <a:blip r:embed="rId3"/>
          <a:stretch>
            <a:fillRect/>
          </a:stretch>
        </p:blipFill>
        <p:spPr>
          <a:xfrm>
            <a:off x="9525" y="0"/>
            <a:ext cx="12192000" cy="1361671"/>
          </a:xfrm>
          <a:prstGeom prst="rect">
            <a:avLst/>
          </a:prstGeom>
        </p:spPr>
      </p:pic>
      <p:sp>
        <p:nvSpPr>
          <p:cNvPr id="20" name="Rectangle 19">
            <a:extLst>
              <a:ext uri="{FF2B5EF4-FFF2-40B4-BE49-F238E27FC236}">
                <a16:creationId xmlns:a16="http://schemas.microsoft.com/office/drawing/2014/main" id="{AADC6F34-AFF4-4544-B667-FF441080C165}"/>
              </a:ext>
            </a:extLst>
          </p:cNvPr>
          <p:cNvSpPr/>
          <p:nvPr/>
        </p:nvSpPr>
        <p:spPr>
          <a:xfrm>
            <a:off x="209550" y="239160"/>
            <a:ext cx="8871664" cy="646331"/>
          </a:xfrm>
          <a:prstGeom prst="rect">
            <a:avLst/>
          </a:prstGeom>
        </p:spPr>
        <p:txBody>
          <a:bodyPr wrap="square">
            <a:spAutoFit/>
          </a:bodyPr>
          <a:lstStyle/>
          <a:p>
            <a:pPr defTabSz="914400">
              <a:spcBef>
                <a:spcPct val="0"/>
              </a:spcBef>
              <a:defRPr/>
            </a:pPr>
            <a:r>
              <a:rPr lang="en-US" sz="3600" b="1" dirty="0">
                <a:solidFill>
                  <a:schemeClr val="bg1"/>
                </a:solidFill>
                <a:effectLst>
                  <a:outerShdw blurRad="50800" dist="50800" dir="8100000" algn="tr" rotWithShape="0">
                    <a:schemeClr val="bg1">
                      <a:lumMod val="75000"/>
                      <a:alpha val="40000"/>
                    </a:schemeClr>
                  </a:outerShdw>
                </a:effectLst>
              </a:rPr>
              <a:t>Community Hydrometeor Model CHYM</a:t>
            </a:r>
            <a:endParaRPr lang="en-US" sz="3600" dirty="0">
              <a:solidFill>
                <a:schemeClr val="bg1"/>
              </a:solidFill>
              <a:effectLst>
                <a:outerShdw blurRad="50800" dist="50800" dir="8100000" algn="tr" rotWithShape="0">
                  <a:schemeClr val="bg1">
                    <a:lumMod val="75000"/>
                    <a:alpha val="40000"/>
                  </a:schemeClr>
                </a:outerShdw>
              </a:effectLst>
            </a:endParaRPr>
          </a:p>
        </p:txBody>
      </p:sp>
    </p:spTree>
    <p:extLst>
      <p:ext uri="{BB962C8B-B14F-4D97-AF65-F5344CB8AC3E}">
        <p14:creationId xmlns:p14="http://schemas.microsoft.com/office/powerpoint/2010/main" val="187155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3949" y="1194292"/>
            <a:ext cx="9610725" cy="5663709"/>
          </a:xfrm>
        </p:spPr>
        <p:txBody>
          <a:bodyPr>
            <a:normAutofit/>
          </a:bodyPr>
          <a:lstStyle/>
          <a:p>
            <a:r>
              <a:rPr lang="en-US" sz="2400" dirty="0"/>
              <a:t>(1) </a:t>
            </a:r>
            <a:r>
              <a:rPr lang="en-US" sz="2400" b="1" dirty="0"/>
              <a:t>Development of the microphysical parameters of clouds and precipitation </a:t>
            </a:r>
            <a:r>
              <a:rPr lang="en-US" sz="2400" dirty="0"/>
              <a:t> (Lead: Emily Liu)</a:t>
            </a:r>
          </a:p>
          <a:p>
            <a:pPr lvl="1"/>
            <a:r>
              <a:rPr lang="en-US" sz="2000" dirty="0"/>
              <a:t>Relate to the current and planned GFS microphysical assumptions. </a:t>
            </a:r>
          </a:p>
          <a:p>
            <a:pPr lvl="1"/>
            <a:r>
              <a:rPr lang="en-US" sz="2000" dirty="0"/>
              <a:t>converting mixing ratios into particle size distributions (PSD) and habit distributions, consistent with the microphysics schemes</a:t>
            </a:r>
          </a:p>
          <a:p>
            <a:r>
              <a:rPr lang="en-US" sz="2400" dirty="0"/>
              <a:t>(2) </a:t>
            </a:r>
            <a:r>
              <a:rPr lang="en-US" sz="2400" b="1" dirty="0"/>
              <a:t>Creating the PSD-integrated scattering properties </a:t>
            </a:r>
            <a:r>
              <a:rPr lang="en-US" sz="2400" dirty="0"/>
              <a:t>(Lead: Ben Johnson,  Patrick </a:t>
            </a:r>
            <a:r>
              <a:rPr lang="en-US" sz="2400" dirty="0" err="1"/>
              <a:t>Stegmann</a:t>
            </a:r>
            <a:r>
              <a:rPr lang="en-US" sz="2400" dirty="0"/>
              <a:t>).</a:t>
            </a:r>
          </a:p>
          <a:p>
            <a:pPr lvl="1"/>
            <a:r>
              <a:rPr lang="en-US" sz="2000" dirty="0"/>
              <a:t>Extend and replace current </a:t>
            </a:r>
            <a:r>
              <a:rPr lang="en-US" sz="2000" dirty="0" err="1"/>
              <a:t>CloudCoeff.bin</a:t>
            </a:r>
            <a:r>
              <a:rPr lang="en-US" sz="2000" dirty="0"/>
              <a:t> lookup table, consistency with above microphysics</a:t>
            </a:r>
          </a:p>
          <a:p>
            <a:r>
              <a:rPr lang="en-US" sz="2400" dirty="0">
                <a:solidFill>
                  <a:srgbClr val="0000FF"/>
                </a:solidFill>
              </a:rPr>
              <a:t>(3) New:  Addition of Aerosols to CHYM (similar to Clouds/ </a:t>
            </a:r>
            <a:r>
              <a:rPr lang="en-US" sz="2400" dirty="0" err="1">
                <a:solidFill>
                  <a:srgbClr val="0000FF"/>
                </a:solidFill>
              </a:rPr>
              <a:t>Precip</a:t>
            </a:r>
            <a:r>
              <a:rPr lang="en-US" sz="2400" dirty="0">
                <a:solidFill>
                  <a:srgbClr val="0000FF"/>
                </a:solidFill>
              </a:rPr>
              <a:t>. in structure)</a:t>
            </a:r>
          </a:p>
        </p:txBody>
      </p:sp>
      <p:pic>
        <p:nvPicPr>
          <p:cNvPr id="16" name="Picture 15">
            <a:extLst>
              <a:ext uri="{FF2B5EF4-FFF2-40B4-BE49-F238E27FC236}">
                <a16:creationId xmlns:a16="http://schemas.microsoft.com/office/drawing/2014/main" id="{1D72F0D8-3281-244C-8AF7-758E26F9004D}"/>
              </a:ext>
            </a:extLst>
          </p:cNvPr>
          <p:cNvPicPr>
            <a:picLocks noChangeAspect="1"/>
          </p:cNvPicPr>
          <p:nvPr/>
        </p:nvPicPr>
        <p:blipFill>
          <a:blip r:embed="rId2"/>
          <a:stretch>
            <a:fillRect/>
          </a:stretch>
        </p:blipFill>
        <p:spPr>
          <a:xfrm>
            <a:off x="9525" y="0"/>
            <a:ext cx="12192000" cy="1361671"/>
          </a:xfrm>
          <a:prstGeom prst="rect">
            <a:avLst/>
          </a:prstGeom>
        </p:spPr>
      </p:pic>
      <p:sp>
        <p:nvSpPr>
          <p:cNvPr id="17" name="Rectangle 16">
            <a:extLst>
              <a:ext uri="{FF2B5EF4-FFF2-40B4-BE49-F238E27FC236}">
                <a16:creationId xmlns:a16="http://schemas.microsoft.com/office/drawing/2014/main" id="{65A87CC2-F393-6546-85CD-37C36D4F0D1A}"/>
              </a:ext>
            </a:extLst>
          </p:cNvPr>
          <p:cNvSpPr/>
          <p:nvPr/>
        </p:nvSpPr>
        <p:spPr>
          <a:xfrm>
            <a:off x="209550" y="239160"/>
            <a:ext cx="8871664" cy="646331"/>
          </a:xfrm>
          <a:prstGeom prst="rect">
            <a:avLst/>
          </a:prstGeom>
        </p:spPr>
        <p:txBody>
          <a:bodyPr wrap="square">
            <a:spAutoFit/>
          </a:bodyPr>
          <a:lstStyle/>
          <a:p>
            <a:pPr defTabSz="914400">
              <a:spcBef>
                <a:spcPct val="0"/>
              </a:spcBef>
              <a:defRPr/>
            </a:pPr>
            <a:r>
              <a:rPr lang="en-US" sz="3600" b="1" dirty="0">
                <a:solidFill>
                  <a:schemeClr val="bg1"/>
                </a:solidFill>
                <a:effectLst>
                  <a:outerShdw blurRad="50800" dist="50800" dir="8100000" algn="tr" rotWithShape="0">
                    <a:schemeClr val="bg1">
                      <a:lumMod val="75000"/>
                      <a:alpha val="40000"/>
                    </a:schemeClr>
                  </a:outerShdw>
                </a:effectLst>
              </a:rPr>
              <a:t>Community Hydrometeor Model CHYM</a:t>
            </a:r>
            <a:endParaRPr lang="en-US" sz="3600" dirty="0">
              <a:solidFill>
                <a:schemeClr val="bg1"/>
              </a:solidFill>
              <a:effectLst>
                <a:outerShdw blurRad="50800" dist="50800" dir="8100000" algn="tr" rotWithShape="0">
                  <a:schemeClr val="bg1">
                    <a:lumMod val="75000"/>
                    <a:alpha val="40000"/>
                  </a:schemeClr>
                </a:outerShdw>
              </a:effectLst>
            </a:endParaRPr>
          </a:p>
        </p:txBody>
      </p:sp>
    </p:spTree>
    <p:extLst>
      <p:ext uri="{BB962C8B-B14F-4D97-AF65-F5344CB8AC3E}">
        <p14:creationId xmlns:p14="http://schemas.microsoft.com/office/powerpoint/2010/main" val="2152944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p:cNvSpPr>
          <p:nvPr/>
        </p:nvSpPr>
        <p:spPr bwMode="auto">
          <a:xfrm>
            <a:off x="2908300" y="101600"/>
            <a:ext cx="65659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rgbClr val="000000"/>
                </a:solidFill>
                <a:latin typeface="Times New Roman" charset="0"/>
                <a:ea typeface="ヒラギノ明朝 ProN W3" charset="-128"/>
                <a:sym typeface="Times New Roman" charset="0"/>
              </a:defRPr>
            </a:lvl1pPr>
            <a:lvl2pPr marL="37931725" indent="-37474525" eaLnBrk="0" hangingPunct="0">
              <a:defRPr sz="2400">
                <a:solidFill>
                  <a:srgbClr val="000000"/>
                </a:solidFill>
                <a:latin typeface="Times New Roman" charset="0"/>
                <a:ea typeface="ヒラギノ明朝 ProN W3" charset="-128"/>
                <a:sym typeface="Times New Roman" charset="0"/>
              </a:defRPr>
            </a:lvl2pPr>
            <a:lvl3pPr eaLnBrk="0" hangingPunct="0">
              <a:defRPr sz="2400">
                <a:solidFill>
                  <a:srgbClr val="000000"/>
                </a:solidFill>
                <a:latin typeface="Times New Roman" charset="0"/>
                <a:ea typeface="ヒラギノ明朝 ProN W3" charset="-128"/>
                <a:sym typeface="Times New Roman" charset="0"/>
              </a:defRPr>
            </a:lvl3pPr>
            <a:lvl4pPr eaLnBrk="0" hangingPunct="0">
              <a:defRPr sz="2400">
                <a:solidFill>
                  <a:srgbClr val="000000"/>
                </a:solidFill>
                <a:latin typeface="Times New Roman" charset="0"/>
                <a:ea typeface="ヒラギノ明朝 ProN W3" charset="-128"/>
                <a:sym typeface="Times New Roman" charset="0"/>
              </a:defRPr>
            </a:lvl4pPr>
            <a:lvl5pPr eaLnBrk="0" hangingPunct="0">
              <a:defRPr sz="2400">
                <a:solidFill>
                  <a:srgbClr val="000000"/>
                </a:solidFill>
                <a:latin typeface="Times New Roman" charset="0"/>
                <a:ea typeface="ヒラギノ明朝 ProN W3" charset="-128"/>
                <a:sym typeface="Times New Roman" charset="0"/>
              </a:defRPr>
            </a:lvl5pPr>
            <a:lvl6pPr marL="4572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6pPr>
            <a:lvl7pPr marL="9144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7pPr>
            <a:lvl8pPr marL="1371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8pPr>
            <a:lvl9pPr marL="18288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9pPr>
          </a:lstStyle>
          <a:p>
            <a:pPr algn="ctr" eaLnBrk="1" hangingPunct="1"/>
            <a:r>
              <a:rPr lang="en-US" altLang="x-none" sz="1800">
                <a:solidFill>
                  <a:srgbClr val="FFFFFF"/>
                </a:solidFill>
                <a:latin typeface="Comic Sans MS" charset="0"/>
                <a:sym typeface="Comic Sans MS" charset="0"/>
              </a:rPr>
              <a:t>Expanded Set of Microphysical Data Available</a:t>
            </a:r>
          </a:p>
          <a:p>
            <a:pPr algn="ctr" eaLnBrk="1" hangingPunct="1"/>
            <a:r>
              <a:rPr lang="en-US" altLang="x-none" sz="1400">
                <a:solidFill>
                  <a:srgbClr val="FFFFFF"/>
                </a:solidFill>
                <a:latin typeface="Comic Sans MS" charset="0"/>
                <a:sym typeface="Comic Sans MS" charset="0"/>
              </a:rPr>
              <a:t>IWC range: 1.E-6 to 1 g m</a:t>
            </a:r>
            <a:r>
              <a:rPr lang="en-US" altLang="x-none" sz="1400" baseline="32000">
                <a:solidFill>
                  <a:srgbClr val="FFFFFF"/>
                </a:solidFill>
                <a:latin typeface="Arial" charset="0"/>
                <a:sym typeface="Arial" charset="0"/>
              </a:rPr>
              <a:t> -3</a:t>
            </a:r>
          </a:p>
        </p:txBody>
      </p:sp>
      <p:graphicFrame>
        <p:nvGraphicFramePr>
          <p:cNvPr id="66562" name="Group 2"/>
          <p:cNvGraphicFramePr>
            <a:graphicFrameLocks noGrp="1"/>
          </p:cNvGraphicFramePr>
          <p:nvPr>
            <p:extLst/>
          </p:nvPr>
        </p:nvGraphicFramePr>
        <p:xfrm>
          <a:off x="446018" y="927978"/>
          <a:ext cx="11246955" cy="5486400"/>
        </p:xfrm>
        <a:graphic>
          <a:graphicData uri="http://schemas.openxmlformats.org/drawingml/2006/table">
            <a:tbl>
              <a:tblPr>
                <a:tableStyleId>{E8B1032C-EA38-4F05-BA0D-38AFFFC7BED3}</a:tableStyleId>
              </a:tblPr>
              <a:tblGrid>
                <a:gridCol w="2314991">
                  <a:extLst>
                    <a:ext uri="{9D8B030D-6E8A-4147-A177-3AD203B41FA5}">
                      <a16:colId xmlns:a16="http://schemas.microsoft.com/office/drawing/2014/main" val="20000"/>
                    </a:ext>
                  </a:extLst>
                </a:gridCol>
                <a:gridCol w="1272208">
                  <a:extLst>
                    <a:ext uri="{9D8B030D-6E8A-4147-A177-3AD203B41FA5}">
                      <a16:colId xmlns:a16="http://schemas.microsoft.com/office/drawing/2014/main" val="20001"/>
                    </a:ext>
                  </a:extLst>
                </a:gridCol>
                <a:gridCol w="3246783">
                  <a:extLst>
                    <a:ext uri="{9D8B030D-6E8A-4147-A177-3AD203B41FA5}">
                      <a16:colId xmlns:a16="http://schemas.microsoft.com/office/drawing/2014/main" val="20002"/>
                    </a:ext>
                  </a:extLst>
                </a:gridCol>
                <a:gridCol w="3167269">
                  <a:extLst>
                    <a:ext uri="{9D8B030D-6E8A-4147-A177-3AD203B41FA5}">
                      <a16:colId xmlns:a16="http://schemas.microsoft.com/office/drawing/2014/main" val="20003"/>
                    </a:ext>
                  </a:extLst>
                </a:gridCol>
                <a:gridCol w="1245704">
                  <a:extLst>
                    <a:ext uri="{9D8B030D-6E8A-4147-A177-3AD203B41FA5}">
                      <a16:colId xmlns:a16="http://schemas.microsoft.com/office/drawing/2014/main" val="20004"/>
                    </a:ext>
                  </a:extLst>
                </a:gridCol>
              </a:tblGrid>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b="1" u="none" strike="noStrike" cap="none" normalizeH="0" baseline="0" dirty="0">
                          <a:ln>
                            <a:noFill/>
                          </a:ln>
                          <a:effectLst/>
                          <a:latin typeface="+mn-lt"/>
                          <a:sym typeface="Comic Sans MS" charset="0"/>
                        </a:rPr>
                        <a:t>Field Campaign</a:t>
                      </a:r>
                      <a:endParaRPr kumimoji="0" lang="en-US" altLang="x-none" sz="1600" b="1"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b="1" u="none" strike="noStrike" cap="none" normalizeH="0" baseline="0" dirty="0">
                          <a:ln>
                            <a:noFill/>
                          </a:ln>
                          <a:effectLst/>
                          <a:latin typeface="+mn-lt"/>
                          <a:sym typeface="Comic Sans MS" charset="0"/>
                        </a:rPr>
                        <a:t>Year</a:t>
                      </a:r>
                      <a:endParaRPr kumimoji="0" lang="en-US" altLang="x-none" sz="1600" b="1"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solidFill>
                      <a:schemeClr val="accent6">
                        <a:lumMod val="20000"/>
                        <a:lumOff val="80000"/>
                      </a:schemeClr>
                    </a:solidFill>
                  </a:tcPr>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b="1" u="none" strike="noStrike" cap="none" normalizeH="0" baseline="0" dirty="0">
                          <a:ln>
                            <a:noFill/>
                          </a:ln>
                          <a:effectLst/>
                          <a:latin typeface="+mn-lt"/>
                          <a:sym typeface="Comic Sans MS" charset="0"/>
                        </a:rPr>
                        <a:t>Location</a:t>
                      </a:r>
                      <a:endParaRPr kumimoji="0" lang="en-US" altLang="x-none" sz="1600" b="1"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solidFill>
                      <a:schemeClr val="accent6">
                        <a:lumMod val="20000"/>
                        <a:lumOff val="80000"/>
                      </a:schemeClr>
                    </a:solidFill>
                  </a:tcPr>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b="1" u="none" strike="noStrike" cap="none" normalizeH="0" baseline="0" dirty="0">
                          <a:ln>
                            <a:noFill/>
                          </a:ln>
                          <a:effectLst/>
                          <a:latin typeface="+mn-lt"/>
                          <a:sym typeface="Comic Sans MS" charset="0"/>
                        </a:rPr>
                        <a:t>Instruments</a:t>
                      </a:r>
                      <a:endParaRPr kumimoji="0" lang="en-US" altLang="x-none" sz="1600" b="1"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solidFill>
                      <a:schemeClr val="accent6">
                        <a:lumMod val="20000"/>
                        <a:lumOff val="80000"/>
                      </a:schemeClr>
                    </a:solidFill>
                  </a:tcPr>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b="1" u="none" strike="noStrike" cap="none" normalizeH="0" baseline="0" dirty="0">
                          <a:ln>
                            <a:noFill/>
                          </a:ln>
                          <a:effectLst/>
                          <a:latin typeface="+mn-lt"/>
                          <a:sym typeface="Comic Sans MS" charset="0"/>
                        </a:rPr>
                        <a:t># PSDs</a:t>
                      </a:r>
                      <a:endParaRPr kumimoji="0" lang="en-US" altLang="x-none" sz="1600" b="1"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solidFill>
                      <a:schemeClr val="accent6">
                        <a:lumMod val="20000"/>
                        <a:lumOff val="80000"/>
                      </a:schemeClr>
                    </a:solidFill>
                  </a:tcPr>
                </a:tc>
                <a:extLst>
                  <a:ext uri="{0D108BD9-81ED-4DB2-BD59-A6C34878D82A}">
                    <a16:rowId xmlns:a16="http://schemas.microsoft.com/office/drawing/2014/main" val="10000"/>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ARM-IOP</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2000</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Oklahoma, USA 2000</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2D-C, 2D-P, CPI, CVI, FSSP</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1420</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1"/>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TRMM-KWAJEX    </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1999</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Kwajalein, Marshall Islands 1999</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2D-C, HVPS, FSSP</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a:ln>
                            <a:noFill/>
                          </a:ln>
                          <a:effectLst/>
                          <a:latin typeface="+mn-lt"/>
                          <a:sym typeface="Comic Sans MS" charset="0"/>
                        </a:rPr>
                        <a:t>201</a:t>
                      </a:r>
                      <a:endParaRPr kumimoji="0" lang="en-US" altLang="x-none" sz="1600" b="0" i="0" u="none" strike="noStrike" cap="none" normalizeH="0" baseline="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2"/>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CRYSTAL-FACE</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SE Florida/Caribbean 2002</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CAPS (CIP, CAS), VIPS</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62</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3"/>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SCOUT    </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Darwin, Australia 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FSSP, CIP</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553</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4"/>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ACTIVE – Monsoons</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Darwin, Australia 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CAPS (CIP, CAS)</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4268</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5"/>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ACTIVE- Squall Lines</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Darwin, Australia 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CAPS (CIP, CAS)</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740</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6"/>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ACTIVE-</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Darwin, Australia 2005</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CAPS (CIP, CAS)</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2583</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7"/>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a:ln>
                            <a:noFill/>
                          </a:ln>
                          <a:effectLst/>
                          <a:latin typeface="+mn-lt"/>
                          <a:sym typeface="Comic Sans MS" charset="0"/>
                        </a:rPr>
                        <a:t>MidCiX</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Oklahoma, USA 2004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CAPS (CIP, CAS), VIPS, FSSP</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2968</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8"/>
                  </a:ext>
                </a:extLst>
              </a:tr>
              <a:tr h="457200">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Pre-AVE</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err="1">
                          <a:ln>
                            <a:noFill/>
                          </a:ln>
                          <a:effectLst/>
                          <a:latin typeface="+mn-lt"/>
                          <a:sym typeface="Comic Sans MS" charset="0"/>
                        </a:rPr>
                        <a:t>Houston,Texas</a:t>
                      </a:r>
                      <a:r>
                        <a:rPr kumimoji="0" lang="en-US" altLang="x-none" sz="1600" u="none" strike="noStrike" cap="none" normalizeH="0" baseline="0" dirty="0">
                          <a:ln>
                            <a:noFill/>
                          </a:ln>
                          <a:effectLst/>
                          <a:latin typeface="+mn-lt"/>
                          <a:sym typeface="Comic Sans MS" charset="0"/>
                        </a:rPr>
                        <a:t>, USA 2004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a:ln>
                            <a:noFill/>
                          </a:ln>
                          <a:effectLst/>
                          <a:latin typeface="+mn-lt"/>
                          <a:sym typeface="Comic Sans MS" charset="0"/>
                        </a:rPr>
                        <a:t>VIPS, CAPS</a:t>
                      </a:r>
                      <a:endParaRPr kumimoji="0" lang="en-US" altLang="x-none" sz="1600" b="0" i="0" u="none" strike="noStrike" cap="none" normalizeH="0" baseline="0">
                        <a:ln>
                          <a:noFill/>
                        </a:ln>
                        <a:solidFill>
                          <a:schemeClr val="tx1"/>
                        </a:solidFill>
                        <a:effectLst/>
                        <a:latin typeface="+mn-lt"/>
                        <a:ea typeface="ヒラギノ明朝 ProN W3" charset="-128"/>
                        <a:sym typeface="Comic Sans MS" charset="0"/>
                      </a:endParaRPr>
                    </a:p>
                  </a:txBody>
                  <a:tcPr anchor="ctr" horzOverflow="overflow"/>
                </a:tc>
                <a:tc>
                  <a:txBody>
                    <a:bodyPr/>
                    <a:lstStyle>
                      <a:lvl1pPr eaLnBrk="0" hangingPunct="0">
                        <a:spcBef>
                          <a:spcPts val="700"/>
                        </a:spcBef>
                        <a:buSzPct val="100000"/>
                        <a:buFont typeface="Times New Roman" charset="0"/>
                        <a:tabLst>
                          <a:tab pos="558800" algn="l"/>
                        </a:tabLst>
                        <a:defRPr sz="2800">
                          <a:solidFill>
                            <a:schemeClr val="tx1"/>
                          </a:solidFill>
                          <a:latin typeface="Times New Roman" charset="0"/>
                          <a:ea typeface="ヒラギノ明朝 ProN W3" charset="-128"/>
                          <a:sym typeface="Times New Roman" charset="0"/>
                        </a:defRPr>
                      </a:lvl1pPr>
                      <a:lvl2pPr marL="37931725" indent="-37474525" eaLnBrk="0" hangingPunct="0">
                        <a:spcBef>
                          <a:spcPts val="600"/>
                        </a:spcBef>
                        <a:buSzPct val="100000"/>
                        <a:buFont typeface="Times New Roman" charset="0"/>
                        <a:tabLst>
                          <a:tab pos="558800" algn="l"/>
                        </a:tabLst>
                        <a:defRPr sz="2400">
                          <a:solidFill>
                            <a:schemeClr val="tx1"/>
                          </a:solidFill>
                          <a:latin typeface="Times New Roman" charset="0"/>
                          <a:ea typeface="ヒラギノ明朝 ProN W3" charset="-128"/>
                          <a:sym typeface="Times New Roman" charset="0"/>
                        </a:defRPr>
                      </a:lvl2pPr>
                      <a:lvl3pPr eaLnBrk="0" hangingPunct="0">
                        <a:spcBef>
                          <a:spcPts val="500"/>
                        </a:spcBef>
                        <a:tabLst>
                          <a:tab pos="558800" algn="l"/>
                        </a:tabLst>
                        <a:defRPr sz="2000">
                          <a:solidFill>
                            <a:schemeClr val="tx1"/>
                          </a:solidFill>
                          <a:latin typeface="Times New Roman" charset="0"/>
                          <a:ea typeface="ヒラギノ明朝 ProN W3" charset="-128"/>
                          <a:sym typeface="Times New Roman" charset="0"/>
                        </a:defRPr>
                      </a:lvl3pPr>
                      <a:lvl4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4pPr>
                      <a:lvl5pPr eaLnBrk="0" hangingPunct="0">
                        <a:spcBef>
                          <a:spcPts val="500"/>
                        </a:spcBef>
                        <a:tabLst>
                          <a:tab pos="558800" algn="l"/>
                        </a:tabLst>
                        <a:defRPr>
                          <a:solidFill>
                            <a:schemeClr val="tx1"/>
                          </a:solidFill>
                          <a:latin typeface="Times New Roman" charset="0"/>
                          <a:ea typeface="ヒラギノ明朝 ProN W3" charset="-128"/>
                          <a:sym typeface="Times New Roman" charset="0"/>
                        </a:defRPr>
                      </a:lvl5pPr>
                      <a:lvl6pPr marL="4572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6pPr>
                      <a:lvl7pPr marL="9144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7pPr>
                      <a:lvl8pPr marL="13716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8pPr>
                      <a:lvl9pPr marL="1828800" eaLnBrk="0" fontAlgn="base" hangingPunct="0">
                        <a:spcBef>
                          <a:spcPts val="500"/>
                        </a:spcBef>
                        <a:spcAft>
                          <a:spcPct val="0"/>
                        </a:spcAft>
                        <a:tabLst>
                          <a:tab pos="558800" algn="l"/>
                        </a:tabLst>
                        <a:defRPr>
                          <a:solidFill>
                            <a:schemeClr val="tx1"/>
                          </a:solidFill>
                          <a:latin typeface="Times New Roman" charset="0"/>
                          <a:ea typeface="ヒラギノ明朝 ProN W3" charset="-128"/>
                          <a:sym typeface="Times New Roman"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99</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09"/>
                  </a:ext>
                </a:extLst>
              </a:tr>
              <a:tr h="457200">
                <a:tc>
                  <a:txBody>
                    <a:body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MPACE</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Alaska</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2D-C</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671</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10"/>
                  </a:ext>
                </a:extLst>
              </a:tr>
              <a:tr h="457200">
                <a:tc>
                  <a:txBody>
                    <a:body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TC-4</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2006</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Costa Rica</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CAPS, RIP</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00000"/>
                        <a:buFont typeface="Times New Roman" charset="0"/>
                        <a:buNone/>
                        <a:tabLst>
                          <a:tab pos="558800" algn="l"/>
                        </a:tabLst>
                      </a:pPr>
                      <a:r>
                        <a:rPr kumimoji="0" lang="en-US" altLang="x-none" sz="1600" u="none" strike="noStrike" cap="none" normalizeH="0" baseline="0" dirty="0">
                          <a:ln>
                            <a:noFill/>
                          </a:ln>
                          <a:effectLst/>
                          <a:latin typeface="+mn-lt"/>
                          <a:sym typeface="Comic Sans MS" charset="0"/>
                        </a:rPr>
                        <a:t>877</a:t>
                      </a:r>
                      <a:endParaRPr kumimoji="0" lang="en-US" altLang="x-none" sz="1600" b="0" i="0" u="none" strike="noStrike" cap="none" normalizeH="0" baseline="0" dirty="0">
                        <a:ln>
                          <a:noFill/>
                        </a:ln>
                        <a:solidFill>
                          <a:schemeClr val="tx1"/>
                        </a:solidFill>
                        <a:effectLst/>
                        <a:latin typeface="+mn-lt"/>
                        <a:ea typeface="ヒラギノ明朝 ProN W3" charset="-128"/>
                        <a:sym typeface="Comic Sans MS" charset="0"/>
                      </a:endParaRPr>
                    </a:p>
                  </a:txBody>
                  <a:tcPr anchor="ctr" horzOverflow="overflow"/>
                </a:tc>
                <a:extLst>
                  <a:ext uri="{0D108BD9-81ED-4DB2-BD59-A6C34878D82A}">
                    <a16:rowId xmlns:a16="http://schemas.microsoft.com/office/drawing/2014/main" val="10011"/>
                  </a:ext>
                </a:extLst>
              </a:tr>
            </a:tbl>
          </a:graphicData>
        </a:graphic>
      </p:graphicFrame>
      <p:sp>
        <p:nvSpPr>
          <p:cNvPr id="5" name="Title 1"/>
          <p:cNvSpPr>
            <a:spLocks noGrp="1"/>
          </p:cNvSpPr>
          <p:nvPr>
            <p:ph type="title"/>
          </p:nvPr>
        </p:nvSpPr>
        <p:spPr>
          <a:xfrm>
            <a:off x="0" y="0"/>
            <a:ext cx="12192000" cy="731520"/>
          </a:xfrm>
          <a:solidFill>
            <a:schemeClr val="accent6">
              <a:lumMod val="50000"/>
            </a:schemeClr>
          </a:solidFill>
        </p:spPr>
        <p:txBody>
          <a:bodyPr>
            <a:normAutofit/>
          </a:bodyPr>
          <a:lstStyle/>
          <a:p>
            <a:pPr algn="ctr"/>
            <a:r>
              <a:rPr lang="en-US" sz="3600" dirty="0">
                <a:solidFill>
                  <a:schemeClr val="bg1"/>
                </a:solidFill>
              </a:rPr>
              <a:t>Field Campaign information</a:t>
            </a:r>
          </a:p>
        </p:txBody>
      </p:sp>
      <p:sp>
        <p:nvSpPr>
          <p:cNvPr id="6" name="TextBox 5"/>
          <p:cNvSpPr txBox="1"/>
          <p:nvPr/>
        </p:nvSpPr>
        <p:spPr>
          <a:xfrm>
            <a:off x="446018" y="6438721"/>
            <a:ext cx="8559779" cy="338554"/>
          </a:xfrm>
          <a:prstGeom prst="rect">
            <a:avLst/>
          </a:prstGeom>
          <a:noFill/>
        </p:spPr>
        <p:txBody>
          <a:bodyPr wrap="none" rtlCol="0">
            <a:spAutoFit/>
          </a:bodyPr>
          <a:lstStyle/>
          <a:p>
            <a:r>
              <a:rPr lang="en-US" sz="1600" dirty="0"/>
              <a:t>Credit: Brian Baum’s website: http://</a:t>
            </a:r>
            <a:r>
              <a:rPr lang="en-US" sz="1600" dirty="0" err="1"/>
              <a:t>www.ssec.wisc.edu</a:t>
            </a:r>
            <a:r>
              <a:rPr lang="en-US" sz="1600" dirty="0"/>
              <a:t>/</a:t>
            </a:r>
            <a:r>
              <a:rPr lang="en-US" sz="1600" dirty="0" err="1"/>
              <a:t>ice_models</a:t>
            </a:r>
            <a:r>
              <a:rPr lang="en-US" sz="1600" dirty="0"/>
              <a:t>/</a:t>
            </a:r>
            <a:r>
              <a:rPr lang="en-US" sz="1600" dirty="0" err="1"/>
              <a:t>microphysical_data.html</a:t>
            </a:r>
            <a:endParaRPr lang="en-US" sz="1600" dirty="0"/>
          </a:p>
        </p:txBody>
      </p:sp>
    </p:spTree>
    <p:extLst>
      <p:ext uri="{BB962C8B-B14F-4D97-AF65-F5344CB8AC3E}">
        <p14:creationId xmlns:p14="http://schemas.microsoft.com/office/powerpoint/2010/main" val="4008056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48640"/>
          </a:xfrm>
          <a:solidFill>
            <a:schemeClr val="accent6">
              <a:lumMod val="50000"/>
            </a:schemeClr>
          </a:solidFill>
        </p:spPr>
        <p:txBody>
          <a:bodyPr>
            <a:normAutofit/>
          </a:bodyPr>
          <a:lstStyle/>
          <a:p>
            <a:pPr algn="ctr"/>
            <a:r>
              <a:rPr lang="en-US" sz="2700" dirty="0">
                <a:solidFill>
                  <a:schemeClr val="bg1"/>
                </a:solidFill>
              </a:rPr>
              <a:t>Observed Ice Particle Size Distributions</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426" y="2846237"/>
            <a:ext cx="3026664" cy="1829985"/>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970" y="598295"/>
            <a:ext cx="3011426" cy="1820772"/>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426" y="4947091"/>
            <a:ext cx="3011426" cy="182463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009" y="2846237"/>
            <a:ext cx="3026664" cy="1829985"/>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3247" y="4947091"/>
            <a:ext cx="3011426" cy="1820772"/>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04" y="598295"/>
            <a:ext cx="3011426" cy="1820772"/>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92" y="2846237"/>
            <a:ext cx="3026664" cy="1829985"/>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07" y="4947091"/>
            <a:ext cx="3011426" cy="1820772"/>
          </a:xfrm>
          <a:prstGeom prst="rect">
            <a:avLst/>
          </a:prstGeom>
        </p:spPr>
      </p:pic>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5437" y="598295"/>
            <a:ext cx="3011426" cy="1820772"/>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2843" y="2846237"/>
            <a:ext cx="3026664" cy="1829985"/>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2503" y="598295"/>
            <a:ext cx="3011426" cy="1820772"/>
          </a:xfrm>
          <a:prstGeom prst="rect">
            <a:avLst/>
          </a:prstGeom>
        </p:spPr>
      </p:pic>
      <p:sp>
        <p:nvSpPr>
          <p:cNvPr id="14" name="Rectangle 13"/>
          <p:cNvSpPr/>
          <p:nvPr/>
        </p:nvSpPr>
        <p:spPr>
          <a:xfrm>
            <a:off x="9497961" y="4947091"/>
            <a:ext cx="2459374" cy="1200329"/>
          </a:xfrm>
          <a:prstGeom prst="rect">
            <a:avLst/>
          </a:prstGeom>
          <a:ln>
            <a:solidFill>
              <a:schemeClr val="accent1">
                <a:shade val="95000"/>
                <a:satMod val="105000"/>
              </a:schemeClr>
            </a:solidFill>
          </a:ln>
        </p:spPr>
        <p:txBody>
          <a:bodyPr wrap="square">
            <a:spAutoFit/>
          </a:bodyPr>
          <a:lstStyle/>
          <a:p>
            <a:r>
              <a:rPr lang="en-US" sz="1600" dirty="0"/>
              <a:t>PSDs plotted using data downloaded from Brian Baum’s website: </a:t>
            </a:r>
            <a:r>
              <a:rPr lang="en-US" sz="1200" dirty="0"/>
              <a:t>http://</a:t>
            </a:r>
            <a:r>
              <a:rPr lang="en-US" sz="1200" dirty="0" err="1"/>
              <a:t>www.ssec.wisc.edu</a:t>
            </a:r>
            <a:r>
              <a:rPr lang="en-US" sz="1200" dirty="0"/>
              <a:t>/</a:t>
            </a:r>
            <a:r>
              <a:rPr lang="en-US" sz="1200" dirty="0" err="1"/>
              <a:t>ice_models</a:t>
            </a:r>
            <a:r>
              <a:rPr lang="en-US" sz="1200" dirty="0"/>
              <a:t>/</a:t>
            </a:r>
            <a:r>
              <a:rPr lang="en-US" sz="1200" dirty="0" err="1"/>
              <a:t>microphysical_data.htm</a:t>
            </a:r>
            <a:endParaRPr lang="en-US" sz="1200" dirty="0"/>
          </a:p>
        </p:txBody>
      </p:sp>
      <p:sp>
        <p:nvSpPr>
          <p:cNvPr id="3" name="TextBox 2">
            <a:extLst>
              <a:ext uri="{FF2B5EF4-FFF2-40B4-BE49-F238E27FC236}">
                <a16:creationId xmlns:a16="http://schemas.microsoft.com/office/drawing/2014/main" id="{097566D3-584D-7C49-AF8B-FBCCB5147100}"/>
              </a:ext>
            </a:extLst>
          </p:cNvPr>
          <p:cNvSpPr txBox="1"/>
          <p:nvPr/>
        </p:nvSpPr>
        <p:spPr>
          <a:xfrm>
            <a:off x="11188983" y="634843"/>
            <a:ext cx="768352" cy="369332"/>
          </a:xfrm>
          <a:prstGeom prst="rect">
            <a:avLst/>
          </a:prstGeom>
          <a:noFill/>
        </p:spPr>
        <p:txBody>
          <a:bodyPr wrap="none" rtlCol="0">
            <a:spAutoFit/>
          </a:bodyPr>
          <a:lstStyle/>
          <a:p>
            <a:r>
              <a:rPr lang="en-US" dirty="0" err="1"/>
              <a:t>Precip</a:t>
            </a:r>
            <a:endParaRPr lang="en-US" dirty="0"/>
          </a:p>
        </p:txBody>
      </p:sp>
    </p:spTree>
    <p:extLst>
      <p:ext uri="{BB962C8B-B14F-4D97-AF65-F5344CB8AC3E}">
        <p14:creationId xmlns:p14="http://schemas.microsoft.com/office/powerpoint/2010/main" val="3745596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783" y="2455642"/>
            <a:ext cx="15277783" cy="4029866"/>
          </a:xfrm>
          <a:prstGeom prst="rect">
            <a:avLst/>
          </a:prstGeom>
        </p:spPr>
      </p:pic>
      <p:sp>
        <p:nvSpPr>
          <p:cNvPr id="7" name="Title 1">
            <a:extLst>
              <a:ext uri="{FF2B5EF4-FFF2-40B4-BE49-F238E27FC236}">
                <a16:creationId xmlns:a16="http://schemas.microsoft.com/office/drawing/2014/main" id="{EE288BDF-58B8-DA43-8DDA-BB6A52EE3617}"/>
              </a:ext>
            </a:extLst>
          </p:cNvPr>
          <p:cNvSpPr>
            <a:spLocks noGrp="1"/>
          </p:cNvSpPr>
          <p:nvPr>
            <p:ph type="title"/>
          </p:nvPr>
        </p:nvSpPr>
        <p:spPr>
          <a:xfrm>
            <a:off x="0" y="1067442"/>
            <a:ext cx="12192000" cy="548640"/>
          </a:xfrm>
          <a:solidFill>
            <a:schemeClr val="accent6">
              <a:lumMod val="50000"/>
            </a:schemeClr>
          </a:solidFill>
        </p:spPr>
        <p:txBody>
          <a:bodyPr>
            <a:normAutofit/>
          </a:bodyPr>
          <a:lstStyle/>
          <a:p>
            <a:pPr algn="ctr"/>
            <a:r>
              <a:rPr lang="en-US" sz="2700" dirty="0">
                <a:solidFill>
                  <a:schemeClr val="bg1"/>
                </a:solidFill>
              </a:rPr>
              <a:t>Example: ARM Intensive Observation Program </a:t>
            </a:r>
          </a:p>
        </p:txBody>
      </p:sp>
      <p:sp>
        <p:nvSpPr>
          <p:cNvPr id="2" name="TextBox 1">
            <a:extLst>
              <a:ext uri="{FF2B5EF4-FFF2-40B4-BE49-F238E27FC236}">
                <a16:creationId xmlns:a16="http://schemas.microsoft.com/office/drawing/2014/main" id="{0B396097-67BF-FF48-A977-C000AC256047}"/>
              </a:ext>
            </a:extLst>
          </p:cNvPr>
          <p:cNvSpPr txBox="1"/>
          <p:nvPr/>
        </p:nvSpPr>
        <p:spPr>
          <a:xfrm>
            <a:off x="7268097" y="6264359"/>
            <a:ext cx="2579809" cy="369332"/>
          </a:xfrm>
          <a:prstGeom prst="rect">
            <a:avLst/>
          </a:prstGeom>
          <a:solidFill>
            <a:schemeClr val="bg1"/>
          </a:solidFill>
        </p:spPr>
        <p:txBody>
          <a:bodyPr wrap="none" rtlCol="0">
            <a:spAutoFit/>
          </a:bodyPr>
          <a:lstStyle/>
          <a:p>
            <a:r>
              <a:rPr lang="en-US" dirty="0"/>
              <a:t>Dispersion Parameter (</a:t>
            </a:r>
            <a:r>
              <a:rPr lang="en-US" dirty="0">
                <a:latin typeface="Symbol" pitchFamily="2" charset="2"/>
              </a:rPr>
              <a:t>m</a:t>
            </a:r>
            <a:r>
              <a:rPr lang="en-US" dirty="0"/>
              <a:t>)</a:t>
            </a:r>
          </a:p>
        </p:txBody>
      </p:sp>
      <p:sp>
        <p:nvSpPr>
          <p:cNvPr id="10" name="TextBox 9">
            <a:extLst>
              <a:ext uri="{FF2B5EF4-FFF2-40B4-BE49-F238E27FC236}">
                <a16:creationId xmlns:a16="http://schemas.microsoft.com/office/drawing/2014/main" id="{FE404C4D-CF05-CC46-A3B8-417855DF002C}"/>
              </a:ext>
            </a:extLst>
          </p:cNvPr>
          <p:cNvSpPr txBox="1"/>
          <p:nvPr/>
        </p:nvSpPr>
        <p:spPr>
          <a:xfrm rot="16200000">
            <a:off x="4740236" y="4018463"/>
            <a:ext cx="2146165" cy="369332"/>
          </a:xfrm>
          <a:prstGeom prst="rect">
            <a:avLst/>
          </a:prstGeom>
          <a:solidFill>
            <a:schemeClr val="bg1"/>
          </a:solidFill>
        </p:spPr>
        <p:txBody>
          <a:bodyPr wrap="none" rtlCol="0">
            <a:spAutoFit/>
          </a:bodyPr>
          <a:lstStyle/>
          <a:p>
            <a:r>
              <a:rPr lang="en-US" dirty="0"/>
              <a:t>Slope  Parameter (</a:t>
            </a:r>
            <a:r>
              <a:rPr lang="en-US" dirty="0">
                <a:latin typeface="Symbol" pitchFamily="2" charset="2"/>
              </a:rPr>
              <a:t>L</a:t>
            </a:r>
            <a:r>
              <a:rPr lang="en-US" dirty="0"/>
              <a:t>)</a:t>
            </a:r>
          </a:p>
        </p:txBody>
      </p:sp>
      <p:sp>
        <p:nvSpPr>
          <p:cNvPr id="11" name="TextBox 10">
            <a:extLst>
              <a:ext uri="{FF2B5EF4-FFF2-40B4-BE49-F238E27FC236}">
                <a16:creationId xmlns:a16="http://schemas.microsoft.com/office/drawing/2014/main" id="{5175BB83-A271-EA4F-BFD0-66FEA41839AD}"/>
              </a:ext>
            </a:extLst>
          </p:cNvPr>
          <p:cNvSpPr txBox="1"/>
          <p:nvPr/>
        </p:nvSpPr>
        <p:spPr>
          <a:xfrm>
            <a:off x="1311664" y="6342407"/>
            <a:ext cx="2643159" cy="369332"/>
          </a:xfrm>
          <a:prstGeom prst="rect">
            <a:avLst/>
          </a:prstGeom>
          <a:solidFill>
            <a:schemeClr val="bg1"/>
          </a:solidFill>
        </p:spPr>
        <p:txBody>
          <a:bodyPr wrap="none" rtlCol="0">
            <a:spAutoFit/>
          </a:bodyPr>
          <a:lstStyle/>
          <a:p>
            <a:r>
              <a:rPr lang="en-US" dirty="0"/>
              <a:t>Maximum Dimension (cm)</a:t>
            </a:r>
          </a:p>
        </p:txBody>
      </p:sp>
      <p:sp>
        <p:nvSpPr>
          <p:cNvPr id="12" name="TextBox 11">
            <a:extLst>
              <a:ext uri="{FF2B5EF4-FFF2-40B4-BE49-F238E27FC236}">
                <a16:creationId xmlns:a16="http://schemas.microsoft.com/office/drawing/2014/main" id="{0083DBF1-5BDA-CC42-8686-B6607474E312}"/>
              </a:ext>
            </a:extLst>
          </p:cNvPr>
          <p:cNvSpPr txBox="1"/>
          <p:nvPr/>
        </p:nvSpPr>
        <p:spPr>
          <a:xfrm rot="16200000">
            <a:off x="-1109232" y="4080788"/>
            <a:ext cx="3193503" cy="369332"/>
          </a:xfrm>
          <a:prstGeom prst="rect">
            <a:avLst/>
          </a:prstGeom>
          <a:solidFill>
            <a:schemeClr val="bg1"/>
          </a:solidFill>
        </p:spPr>
        <p:txBody>
          <a:bodyPr wrap="none" rtlCol="0">
            <a:spAutoFit/>
          </a:bodyPr>
          <a:lstStyle/>
          <a:p>
            <a:r>
              <a:rPr lang="en-US" dirty="0"/>
              <a:t>N</a:t>
            </a:r>
            <a:r>
              <a:rPr lang="en-US" baseline="-25000" dirty="0"/>
              <a:t>0</a:t>
            </a:r>
            <a:r>
              <a:rPr lang="en-US" dirty="0"/>
              <a:t> (Intercept Parameter) (cm</a:t>
            </a:r>
            <a:r>
              <a:rPr lang="en-US" baseline="30000" dirty="0"/>
              <a:t>-</a:t>
            </a:r>
            <a:r>
              <a:rPr lang="en-US" baseline="30000" dirty="0">
                <a:latin typeface="Symbol" pitchFamily="2" charset="2"/>
              </a:rPr>
              <a:t>4</a:t>
            </a:r>
            <a:r>
              <a:rPr lang="en-US" dirty="0"/>
              <a:t>)</a:t>
            </a:r>
          </a:p>
        </p:txBody>
      </p:sp>
      <p:cxnSp>
        <p:nvCxnSpPr>
          <p:cNvPr id="14" name="Straight Connector 13">
            <a:extLst>
              <a:ext uri="{FF2B5EF4-FFF2-40B4-BE49-F238E27FC236}">
                <a16:creationId xmlns:a16="http://schemas.microsoft.com/office/drawing/2014/main" id="{D22EDE56-C4C1-2043-A1FC-512DEE664552}"/>
              </a:ext>
            </a:extLst>
          </p:cNvPr>
          <p:cNvCxnSpPr>
            <a:cxnSpLocks/>
          </p:cNvCxnSpPr>
          <p:nvPr/>
        </p:nvCxnSpPr>
        <p:spPr>
          <a:xfrm flipV="1">
            <a:off x="6441673" y="3490452"/>
            <a:ext cx="1371600" cy="2274520"/>
          </a:xfrm>
          <a:prstGeom prst="line">
            <a:avLst/>
          </a:prstGeom>
          <a:ln>
            <a:solidFill>
              <a:srgbClr val="FF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1A07E0D-7E6D-AF4E-A3F8-092C8DEC3C09}"/>
              </a:ext>
            </a:extLst>
          </p:cNvPr>
          <p:cNvCxnSpPr>
            <a:cxnSpLocks/>
          </p:cNvCxnSpPr>
          <p:nvPr/>
        </p:nvCxnSpPr>
        <p:spPr>
          <a:xfrm flipV="1">
            <a:off x="6441673" y="4567344"/>
            <a:ext cx="2743200" cy="1197626"/>
          </a:xfrm>
          <a:prstGeom prst="line">
            <a:avLst/>
          </a:prstGeom>
          <a:ln>
            <a:solidFill>
              <a:srgbClr val="FF30A0"/>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EE009EB2-C28F-B041-BC7C-AEEF88264D02}"/>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7" name="Rectangle 26">
            <a:extLst>
              <a:ext uri="{FF2B5EF4-FFF2-40B4-BE49-F238E27FC236}">
                <a16:creationId xmlns:a16="http://schemas.microsoft.com/office/drawing/2014/main" id="{1A7D69D1-2216-B34E-95A5-9272625A8184}"/>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28" name="Title 1">
            <a:extLst>
              <a:ext uri="{FF2B5EF4-FFF2-40B4-BE49-F238E27FC236}">
                <a16:creationId xmlns:a16="http://schemas.microsoft.com/office/drawing/2014/main" id="{5114A29F-3841-2148-A88D-DC75F0F5F657}"/>
              </a:ext>
            </a:extLst>
          </p:cNvPr>
          <p:cNvSpPr txBox="1">
            <a:spLocks/>
          </p:cNvSpPr>
          <p:nvPr/>
        </p:nvSpPr>
        <p:spPr>
          <a:xfrm>
            <a:off x="273918" y="0"/>
            <a:ext cx="9784482"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Cloud Physical Modeling (in CHYM)</a:t>
            </a:r>
          </a:p>
        </p:txBody>
      </p:sp>
      <p:pic>
        <p:nvPicPr>
          <p:cNvPr id="29" name="Picture 28" descr="JCSDA_transp.png">
            <a:extLst>
              <a:ext uri="{FF2B5EF4-FFF2-40B4-BE49-F238E27FC236}">
                <a16:creationId xmlns:a16="http://schemas.microsoft.com/office/drawing/2014/main" id="{A4FFB494-3764-0D43-B279-BCAED1CB60BC}"/>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
        <p:nvSpPr>
          <p:cNvPr id="6" name="Rectangle 5">
            <a:extLst>
              <a:ext uri="{FF2B5EF4-FFF2-40B4-BE49-F238E27FC236}">
                <a16:creationId xmlns:a16="http://schemas.microsoft.com/office/drawing/2014/main" id="{6F9938F8-A17D-8B4D-8478-3DD704819AC6}"/>
              </a:ext>
            </a:extLst>
          </p:cNvPr>
          <p:cNvSpPr/>
          <p:nvPr/>
        </p:nvSpPr>
        <p:spPr>
          <a:xfrm>
            <a:off x="10724146" y="1818968"/>
            <a:ext cx="2136448" cy="5319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3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t>JCSDA Overview</a:t>
            </a:r>
          </a:p>
          <a:p>
            <a:pPr marL="0" indent="0">
              <a:buNone/>
            </a:pPr>
            <a:r>
              <a:rPr lang="en-US" sz="2800" dirty="0">
                <a:solidFill>
                  <a:schemeClr val="bg1">
                    <a:lumMod val="85000"/>
                  </a:schemeClr>
                </a:solidFill>
              </a:rPr>
              <a:t>What is the CRTM?</a:t>
            </a:r>
            <a:endParaRPr lang="en-US" dirty="0">
              <a:solidFill>
                <a:schemeClr val="bg1">
                  <a:lumMod val="85000"/>
                </a:schemeClr>
              </a:solidFill>
            </a:endParaRPr>
          </a:p>
          <a:p>
            <a:pPr marL="0" indent="0">
              <a:buNone/>
            </a:pPr>
            <a:r>
              <a:rPr lang="en-US" sz="2800" dirty="0">
                <a:solidFill>
                  <a:schemeClr val="bg1">
                    <a:lumMod val="85000"/>
                  </a:schemeClr>
                </a:solidFill>
              </a:rPr>
              <a:t>Code and Solver Optimization</a:t>
            </a:r>
          </a:p>
          <a:p>
            <a:pPr marL="0" indent="0">
              <a:buNone/>
            </a:pPr>
            <a:r>
              <a:rPr lang="en-US" sz="2800" dirty="0">
                <a:solidFill>
                  <a:schemeClr val="bg1">
                    <a:lumMod val="85000"/>
                  </a:schemeClr>
                </a:solidFill>
              </a:rPr>
              <a:t>Scientific Capabilities and Progress</a:t>
            </a:r>
          </a:p>
          <a:p>
            <a:pPr marL="0" indent="0">
              <a:buNone/>
            </a:pPr>
            <a:r>
              <a:rPr lang="en-US" sz="2800" dirty="0">
                <a:solidFill>
                  <a:schemeClr val="bg1">
                    <a:lumMod val="85000"/>
                  </a:schemeClr>
                </a:solidFill>
              </a:rPr>
              <a:t>CRTM v2.3.x and v3.0.0</a:t>
            </a:r>
          </a:p>
          <a:p>
            <a:pPr marL="0" indent="0">
              <a:buNone/>
            </a:pPr>
            <a:r>
              <a:rPr lang="en-US" sz="2800" dirty="0">
                <a:solidFill>
                  <a:schemeClr val="bg1">
                    <a:lumMod val="85000"/>
                  </a:schemeClr>
                </a:solidFill>
              </a:rPr>
              <a:t>Operations and Support</a:t>
            </a:r>
          </a:p>
          <a:p>
            <a:pPr marL="0" indent="0">
              <a:buNone/>
            </a:pPr>
            <a:r>
              <a:rPr lang="en-US" sz="2800" dirty="0">
                <a:solidFill>
                  <a:schemeClr val="bg1">
                    <a:lumMod val="85000"/>
                  </a:schemeClr>
                </a:solidFill>
              </a:rPr>
              <a:t>Education / Outreach</a:t>
            </a:r>
          </a:p>
        </p:txBody>
      </p:sp>
    </p:spTree>
    <p:extLst>
      <p:ext uri="{BB962C8B-B14F-4D97-AF65-F5344CB8AC3E}">
        <p14:creationId xmlns:p14="http://schemas.microsoft.com/office/powerpoint/2010/main" val="895334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9762"/>
          </a:xfrm>
          <a:solidFill>
            <a:schemeClr val="accent6">
              <a:lumMod val="50000"/>
            </a:schemeClr>
          </a:solidFill>
        </p:spPr>
        <p:txBody>
          <a:bodyPr>
            <a:normAutofit/>
          </a:bodyPr>
          <a:lstStyle/>
          <a:p>
            <a:pPr algn="ctr"/>
            <a:r>
              <a:rPr lang="en-US" sz="3600" dirty="0">
                <a:solidFill>
                  <a:schemeClr val="bg1"/>
                </a:solidFill>
                <a:latin typeface="Arial" charset="0"/>
                <a:ea typeface="Arial" charset="0"/>
                <a:cs typeface="Arial" charset="0"/>
              </a:rPr>
              <a:t>3-parameter Gamma Distribution Function</a:t>
            </a:r>
          </a:p>
        </p:txBody>
      </p:sp>
      <mc:AlternateContent xmlns:mc="http://schemas.openxmlformats.org/markup-compatibility/2006" xmlns:a14="http://schemas.microsoft.com/office/drawing/2010/main">
        <mc:Choice Requires="a14">
          <p:sp>
            <p:nvSpPr>
              <p:cNvPr id="6" name="Rectangle 5"/>
              <p:cNvSpPr/>
              <p:nvPr/>
            </p:nvSpPr>
            <p:spPr>
              <a:xfrm>
                <a:off x="3531673" y="968666"/>
                <a:ext cx="2279598" cy="671594"/>
              </a:xfrm>
              <a:prstGeom prst="rect">
                <a:avLst/>
              </a:prstGeom>
              <a:solidFill>
                <a:schemeClr val="accent6">
                  <a:lumMod val="20000"/>
                  <a:lumOff val="80000"/>
                </a:schemeClr>
              </a:solidFill>
            </p:spPr>
            <p:txBody>
              <a:bodyPr wrap="none" tIns="182880" bIns="18288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𝑛</m:t>
                      </m:r>
                      <m:d>
                        <m:dPr>
                          <m:ctrlPr>
                            <a:rPr lang="en-US" i="1">
                              <a:latin typeface="Cambria Math" panose="02040503050406030204" pitchFamily="18" charset="0"/>
                            </a:rPr>
                          </m:ctrlPr>
                        </m:dPr>
                        <m:e>
                          <m:r>
                            <a:rPr lang="en-US" i="1">
                              <a:latin typeface="Cambria Math" charset="0"/>
                            </a:rPr>
                            <m:t>𝐷</m:t>
                          </m:r>
                        </m:e>
                      </m:d>
                      <m:r>
                        <a:rPr lang="en-US" i="1">
                          <a:latin typeface="Cambria Math"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charset="0"/>
                            </a:rPr>
                            <m:t>𝑁</m:t>
                          </m:r>
                        </m:e>
                        <m:sub>
                          <m:r>
                            <a:rPr lang="en-US" i="1">
                              <a:solidFill>
                                <a:schemeClr val="tx1"/>
                              </a:solidFill>
                              <a:latin typeface="Cambria Math" charset="0"/>
                            </a:rPr>
                            <m:t>𝑜</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 </m:t>
                          </m:r>
                          <m:r>
                            <a:rPr lang="en-US" i="1">
                              <a:solidFill>
                                <a:schemeClr val="tx1"/>
                              </a:solidFill>
                              <a:latin typeface="Cambria Math" charset="0"/>
                            </a:rPr>
                            <m:t>𝐷</m:t>
                          </m:r>
                        </m:e>
                        <m:sup>
                          <m:r>
                            <a:rPr lang="en-US" i="1">
                              <a:solidFill>
                                <a:schemeClr val="tx1"/>
                              </a:solidFill>
                              <a:latin typeface="Cambria Math" charset="0"/>
                              <a:ea typeface="Cambria Math" charset="0"/>
                              <a:cs typeface="Cambria Math" charset="0"/>
                            </a:rPr>
                            <m:t>𝜇</m:t>
                          </m:r>
                        </m:sup>
                      </m:sSup>
                      <m:sSup>
                        <m:sSupPr>
                          <m:ctrlPr>
                            <a:rPr lang="en-US" i="1">
                              <a:solidFill>
                                <a:schemeClr val="tx1"/>
                              </a:solidFill>
                              <a:latin typeface="Cambria Math" panose="02040503050406030204" pitchFamily="18" charset="0"/>
                            </a:rPr>
                          </m:ctrlPr>
                        </m:sSupPr>
                        <m:e>
                          <m:r>
                            <a:rPr lang="en-US" i="1">
                              <a:solidFill>
                                <a:schemeClr val="tx1"/>
                              </a:solidFill>
                              <a:latin typeface="Cambria Math" charset="0"/>
                            </a:rPr>
                            <m:t> </m:t>
                          </m:r>
                          <m:r>
                            <a:rPr lang="en-US" i="1">
                              <a:solidFill>
                                <a:schemeClr val="tx1"/>
                              </a:solidFill>
                              <a:latin typeface="Cambria Math" charset="0"/>
                            </a:rPr>
                            <m:t>𝑒</m:t>
                          </m:r>
                        </m:e>
                        <m:sup>
                          <m:r>
                            <a:rPr lang="en-US" i="1">
                              <a:solidFill>
                                <a:schemeClr val="tx1"/>
                              </a:solidFill>
                              <a:latin typeface="Cambria Math" charset="0"/>
                            </a:rPr>
                            <m:t>−</m:t>
                          </m:r>
                          <m:r>
                            <a:rPr lang="en-US" i="1">
                              <a:solidFill>
                                <a:schemeClr val="tx1"/>
                              </a:solidFill>
                              <a:latin typeface="Cambria Math" charset="0"/>
                              <a:ea typeface="Cambria Math" charset="0"/>
                              <a:cs typeface="Cambria Math" charset="0"/>
                            </a:rPr>
                            <m:t>𝜆</m:t>
                          </m:r>
                          <m:sSup>
                            <m:sSupPr>
                              <m:ctrlPr>
                                <a:rPr lang="en-US" i="1">
                                  <a:solidFill>
                                    <a:schemeClr val="tx1"/>
                                  </a:solidFill>
                                  <a:latin typeface="Cambria Math" panose="02040503050406030204" pitchFamily="18" charset="0"/>
                                  <a:ea typeface="Cambria Math" charset="0"/>
                                  <a:cs typeface="Cambria Math" charset="0"/>
                                </a:rPr>
                              </m:ctrlPr>
                            </m:sSupPr>
                            <m:e>
                              <m:r>
                                <a:rPr lang="en-US" i="1">
                                  <a:solidFill>
                                    <a:schemeClr val="tx1"/>
                                  </a:solidFill>
                                  <a:latin typeface="Cambria Math" charset="0"/>
                                  <a:ea typeface="Cambria Math" charset="0"/>
                                  <a:cs typeface="Cambria Math" charset="0"/>
                                </a:rPr>
                                <m:t>𝐷</m:t>
                              </m:r>
                            </m:e>
                            <m:sup>
                              <m:r>
                                <a:rPr lang="en-US" i="1">
                                  <a:solidFill>
                                    <a:schemeClr val="tx1"/>
                                  </a:solidFill>
                                  <a:latin typeface="Cambria Math" charset="0"/>
                                  <a:ea typeface="Cambria Math" charset="0"/>
                                  <a:cs typeface="Cambria Math" charset="0"/>
                                </a:rPr>
                                <m:t>𝛾</m:t>
                              </m:r>
                            </m:sup>
                          </m:sSup>
                        </m:sup>
                      </m:sSup>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531673" y="968666"/>
                <a:ext cx="2279598" cy="671594"/>
              </a:xfrm>
              <a:prstGeom prst="rect">
                <a:avLst/>
              </a:prstGeom>
              <a:blipFill rotWithShape="0">
                <a:blip r:embed="rId2"/>
                <a:stretch>
                  <a:fillRect t="-27273" b="-48182"/>
                </a:stretch>
              </a:blipFill>
            </p:spPr>
            <p:txBody>
              <a:bodyPr/>
              <a:lstStyle/>
              <a:p>
                <a:r>
                  <a:rPr lang="en-US">
                    <a:noFill/>
                  </a:rPr>
                  <a:t> </a:t>
                </a:r>
              </a:p>
            </p:txBody>
          </p:sp>
        </mc:Fallback>
      </mc:AlternateContent>
      <p:sp>
        <p:nvSpPr>
          <p:cNvPr id="8" name="TextBox 7"/>
          <p:cNvSpPr txBox="1"/>
          <p:nvPr/>
        </p:nvSpPr>
        <p:spPr>
          <a:xfrm>
            <a:off x="641571" y="1108031"/>
            <a:ext cx="2839239" cy="369332"/>
          </a:xfrm>
          <a:prstGeom prst="rect">
            <a:avLst/>
          </a:prstGeom>
          <a:noFill/>
        </p:spPr>
        <p:txBody>
          <a:bodyPr wrap="none" rtlCol="0">
            <a:spAutoFit/>
          </a:bodyPr>
          <a:lstStyle/>
          <a:p>
            <a:r>
              <a:rPr lang="en-US" dirty="0"/>
              <a:t>General Gamma Function</a:t>
            </a:r>
          </a:p>
        </p:txBody>
      </p:sp>
      <p:sp>
        <p:nvSpPr>
          <p:cNvPr id="12" name="TextBox 11"/>
          <p:cNvSpPr txBox="1"/>
          <p:nvPr/>
        </p:nvSpPr>
        <p:spPr>
          <a:xfrm>
            <a:off x="641571" y="1674238"/>
            <a:ext cx="3339376" cy="369332"/>
          </a:xfrm>
          <a:prstGeom prst="rect">
            <a:avLst/>
          </a:prstGeom>
          <a:noFill/>
        </p:spPr>
        <p:txBody>
          <a:bodyPr wrap="none" rtlCol="0">
            <a:spAutoFit/>
          </a:bodyPr>
          <a:lstStyle/>
          <a:p>
            <a:r>
              <a:rPr lang="en-US" dirty="0"/>
              <a:t>3-parameter Gamma Function:</a:t>
            </a:r>
          </a:p>
        </p:txBody>
      </p:sp>
      <p:grpSp>
        <p:nvGrpSpPr>
          <p:cNvPr id="20" name="Group 19"/>
          <p:cNvGrpSpPr/>
          <p:nvPr/>
        </p:nvGrpSpPr>
        <p:grpSpPr>
          <a:xfrm>
            <a:off x="546100" y="3467100"/>
            <a:ext cx="11099694" cy="3276600"/>
            <a:chOff x="546100" y="3467100"/>
            <a:chExt cx="11099694" cy="3276600"/>
          </a:xfrm>
        </p:grpSpPr>
        <p:sp>
          <p:nvSpPr>
            <p:cNvPr id="17" name="Rectangle 16"/>
            <p:cNvSpPr/>
            <p:nvPr/>
          </p:nvSpPr>
          <p:spPr>
            <a:xfrm>
              <a:off x="546100" y="3467100"/>
              <a:ext cx="10934700" cy="3276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784895" y="3717145"/>
                  <a:ext cx="9586656" cy="53277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𝑀</m:t>
                            </m:r>
                          </m:e>
                          <m:sub>
                            <m:r>
                              <a:rPr lang="en-US" sz="1600" b="0" i="1" smtClean="0">
                                <a:latin typeface="Cambria Math" charset="0"/>
                              </a:rPr>
                              <m:t>𝑘</m:t>
                            </m:r>
                          </m:sub>
                        </m:sSub>
                        <m:r>
                          <a:rPr lang="en-US" sz="1600" b="0" i="1" smtClean="0">
                            <a:latin typeface="Cambria Math" charset="0"/>
                          </a:rPr>
                          <m:t>=</m:t>
                        </m:r>
                        <m:nary>
                          <m:naryPr>
                            <m:ctrlPr>
                              <a:rPr lang="is-IS" sz="1600" b="0" i="1" smtClean="0">
                                <a:latin typeface="Cambria Math" panose="02040503050406030204" pitchFamily="18" charset="0"/>
                              </a:rPr>
                            </m:ctrlPr>
                          </m:naryPr>
                          <m:sub>
                            <m:r>
                              <m:rPr>
                                <m:brk m:alnAt="23"/>
                              </m:rPr>
                              <a:rPr lang="en-US" sz="1600" b="0" i="1" smtClean="0">
                                <a:latin typeface="Cambria Math" charset="0"/>
                              </a:rPr>
                              <m:t>0</m:t>
                            </m:r>
                          </m:sub>
                          <m:sup>
                            <m:r>
                              <a:rPr lang="is-IS" sz="1600" b="0" i="1" smtClean="0">
                                <a:latin typeface="Cambria Math" charset="0"/>
                                <a:ea typeface="Cambria Math" charset="0"/>
                                <a:cs typeface="Cambria Math" charset="0"/>
                              </a:rPr>
                              <m:t>∞</m:t>
                            </m:r>
                          </m:sup>
                          <m:e>
                            <m:sSup>
                              <m:sSupPr>
                                <m:ctrlPr>
                                  <a:rPr lang="is-IS" sz="1600" b="0" i="1" smtClean="0">
                                    <a:latin typeface="Cambria Math" panose="02040503050406030204" pitchFamily="18" charset="0"/>
                                  </a:rPr>
                                </m:ctrlPr>
                              </m:sSupPr>
                              <m:e>
                                <m:r>
                                  <a:rPr lang="en-US" sz="1600" b="0" i="1" smtClean="0">
                                    <a:latin typeface="Cambria Math" charset="0"/>
                                  </a:rPr>
                                  <m:t>𝐷</m:t>
                                </m:r>
                              </m:e>
                              <m:sup>
                                <m:r>
                                  <a:rPr lang="en-US" sz="1600" b="0" i="1" smtClean="0">
                                    <a:latin typeface="Cambria Math" charset="0"/>
                                  </a:rPr>
                                  <m:t>𝑘</m:t>
                                </m:r>
                              </m:sup>
                            </m:sSup>
                            <m:r>
                              <a:rPr lang="en-US" sz="1600" b="0" i="1" smtClean="0">
                                <a:latin typeface="Cambria Math" charset="0"/>
                              </a:rPr>
                              <m:t> </m:t>
                            </m:r>
                            <m:r>
                              <a:rPr lang="en-US" sz="1600" b="0" i="1" smtClean="0">
                                <a:latin typeface="Cambria Math" charset="0"/>
                              </a:rPr>
                              <m:t>𝑛</m:t>
                            </m:r>
                            <m:d>
                              <m:dPr>
                                <m:ctrlPr>
                                  <a:rPr lang="en-US" sz="1600" b="0" i="1" smtClean="0">
                                    <a:latin typeface="Cambria Math" panose="02040503050406030204" pitchFamily="18" charset="0"/>
                                  </a:rPr>
                                </m:ctrlPr>
                              </m:dPr>
                              <m:e>
                                <m:r>
                                  <a:rPr lang="en-US" sz="1600" b="0" i="1" smtClean="0">
                                    <a:latin typeface="Cambria Math" charset="0"/>
                                  </a:rPr>
                                  <m:t>𝐷</m:t>
                                </m:r>
                              </m:e>
                            </m:d>
                            <m:r>
                              <a:rPr lang="en-US" sz="1600" b="0" i="1" smtClean="0">
                                <a:latin typeface="Cambria Math" charset="0"/>
                              </a:rPr>
                              <m:t> </m:t>
                            </m:r>
                            <m:r>
                              <a:rPr lang="en-US" sz="1600" b="0" i="1" smtClean="0">
                                <a:latin typeface="Cambria Math" charset="0"/>
                              </a:rPr>
                              <m:t>𝑑𝐷</m:t>
                            </m:r>
                            <m:r>
                              <a:rPr lang="en-US" sz="1600" b="0" i="1" smtClean="0">
                                <a:latin typeface="Cambria Math" charset="0"/>
                              </a:rPr>
                              <m:t>=</m:t>
                            </m:r>
                            <m:sSub>
                              <m:sSubPr>
                                <m:ctrlPr>
                                  <a:rPr lang="en-US" sz="1600" b="0" i="1" smtClean="0">
                                    <a:latin typeface="Cambria Math" panose="02040503050406030204" pitchFamily="18" charset="0"/>
                                  </a:rPr>
                                </m:ctrlPr>
                              </m:sSubPr>
                              <m:e>
                                <m:r>
                                  <a:rPr lang="en-US" sz="1600" b="0" i="1" smtClean="0">
                                    <a:latin typeface="Cambria Math" charset="0"/>
                                  </a:rPr>
                                  <m:t>𝑁</m:t>
                                </m:r>
                              </m:e>
                              <m:sub>
                                <m:r>
                                  <a:rPr lang="en-US" sz="1600" b="0" i="1" smtClean="0">
                                    <a:latin typeface="Cambria Math" charset="0"/>
                                  </a:rPr>
                                  <m:t>𝑜</m:t>
                                </m:r>
                              </m:sub>
                            </m:sSub>
                            <m:nary>
                              <m:naryPr>
                                <m:ctrlPr>
                                  <a:rPr lang="is-IS" sz="1600" b="0" i="1" smtClean="0">
                                    <a:latin typeface="Cambria Math" panose="02040503050406030204" pitchFamily="18" charset="0"/>
                                  </a:rPr>
                                </m:ctrlPr>
                              </m:naryPr>
                              <m:sub>
                                <m:r>
                                  <m:rPr>
                                    <m:brk m:alnAt="23"/>
                                  </m:rPr>
                                  <a:rPr lang="en-US" sz="1600" b="0" i="1" smtClean="0">
                                    <a:latin typeface="Cambria Math" charset="0"/>
                                  </a:rPr>
                                  <m:t>0</m:t>
                                </m:r>
                              </m:sub>
                              <m:sup>
                                <m:r>
                                  <a:rPr lang="is-IS" sz="1600" b="0" i="1" smtClean="0">
                                    <a:latin typeface="Cambria Math" charset="0"/>
                                    <a:ea typeface="Cambria Math" charset="0"/>
                                    <a:cs typeface="Cambria Math" charset="0"/>
                                  </a:rPr>
                                  <m:t>∞</m:t>
                                </m:r>
                              </m:sup>
                              <m:e>
                                <m:sSup>
                                  <m:sSupPr>
                                    <m:ctrlPr>
                                      <a:rPr lang="is-IS" sz="1600" b="0" i="1" smtClean="0">
                                        <a:latin typeface="Cambria Math" panose="02040503050406030204" pitchFamily="18" charset="0"/>
                                      </a:rPr>
                                    </m:ctrlPr>
                                  </m:sSupPr>
                                  <m:e>
                                    <m:r>
                                      <a:rPr lang="en-US" sz="1600" b="0" i="1" smtClean="0">
                                        <a:latin typeface="Cambria Math" charset="0"/>
                                      </a:rPr>
                                      <m:t>𝐷</m:t>
                                    </m:r>
                                  </m:e>
                                  <m:sup>
                                    <m:r>
                                      <a:rPr lang="en-US" sz="1600" b="0" i="1" smtClean="0">
                                        <a:latin typeface="Cambria Math" charset="0"/>
                                      </a:rPr>
                                      <m:t>𝑘</m:t>
                                    </m:r>
                                    <m:r>
                                      <a:rPr lang="en-US" sz="1600" b="0" i="1" smtClean="0">
                                        <a:latin typeface="Cambria Math" charset="0"/>
                                      </a:rPr>
                                      <m:t>+</m:t>
                                    </m:r>
                                    <m:r>
                                      <a:rPr lang="en-US" sz="1600" b="0" i="1" smtClean="0">
                                        <a:latin typeface="Cambria Math" charset="0"/>
                                        <a:ea typeface="Cambria Math" charset="0"/>
                                        <a:cs typeface="Cambria Math" charset="0"/>
                                      </a:rPr>
                                      <m:t>𝜇</m:t>
                                    </m:r>
                                  </m:sup>
                                </m:sSup>
                                <m:sSup>
                                  <m:sSupPr>
                                    <m:ctrlPr>
                                      <a:rPr lang="el-GR" sz="1600" b="0" i="1" smtClean="0">
                                        <a:latin typeface="Cambria Math" panose="02040503050406030204" pitchFamily="18" charset="0"/>
                                      </a:rPr>
                                    </m:ctrlPr>
                                  </m:sSupPr>
                                  <m:e>
                                    <m:r>
                                      <a:rPr lang="en-US" sz="1600" b="0" i="1" smtClean="0">
                                        <a:latin typeface="Cambria Math" charset="0"/>
                                      </a:rPr>
                                      <m:t> </m:t>
                                    </m:r>
                                    <m:r>
                                      <a:rPr lang="el-GR" sz="1600" b="0" i="1" smtClean="0">
                                        <a:latin typeface="Cambria Math" charset="0"/>
                                      </a:rPr>
                                      <m:t>𝑒</m:t>
                                    </m:r>
                                  </m:e>
                                  <m:sup>
                                    <m:r>
                                      <a:rPr lang="el-GR" sz="1600" b="0" i="1" smtClean="0">
                                        <a:latin typeface="Cambria Math" charset="0"/>
                                      </a:rPr>
                                      <m:t>−</m:t>
                                    </m:r>
                                    <m:r>
                                      <a:rPr lang="el-GR" sz="1600" b="0" i="1" smtClean="0">
                                        <a:latin typeface="Cambria Math" charset="0"/>
                                        <a:ea typeface="Cambria Math" charset="0"/>
                                        <a:cs typeface="Cambria Math" charset="0"/>
                                      </a:rPr>
                                      <m:t>𝜆</m:t>
                                    </m:r>
                                    <m:r>
                                      <a:rPr lang="en-US" sz="1600" b="0" i="1" smtClean="0">
                                        <a:latin typeface="Cambria Math" charset="0"/>
                                        <a:ea typeface="Cambria Math" charset="0"/>
                                        <a:cs typeface="Cambria Math" charset="0"/>
                                      </a:rPr>
                                      <m:t>𝐷</m:t>
                                    </m:r>
                                  </m:sup>
                                </m:sSup>
                                <m:r>
                                  <a:rPr lang="en-US" sz="1600" b="0" i="1" smtClean="0">
                                    <a:latin typeface="Cambria Math" charset="0"/>
                                  </a:rPr>
                                  <m:t> </m:t>
                                </m:r>
                                <m:r>
                                  <a:rPr lang="en-US" sz="1600" b="0" i="1" smtClean="0">
                                    <a:latin typeface="Cambria Math" charset="0"/>
                                  </a:rPr>
                                  <m:t>𝑑𝐷</m:t>
                                </m:r>
                              </m:e>
                            </m:nary>
                            <m:r>
                              <a:rPr lang="en-US" sz="1600" b="0" i="1" smtClean="0">
                                <a:latin typeface="Cambria Math" charset="0"/>
                              </a:rPr>
                              <m:t>=</m:t>
                            </m:r>
                            <m:sSub>
                              <m:sSubPr>
                                <m:ctrlPr>
                                  <a:rPr lang="en-US" sz="1600" i="1">
                                    <a:latin typeface="Cambria Math" panose="02040503050406030204" pitchFamily="18" charset="0"/>
                                  </a:rPr>
                                </m:ctrlPr>
                              </m:sSubPr>
                              <m:e>
                                <m:r>
                                  <a:rPr lang="en-US" sz="1600" i="1">
                                    <a:latin typeface="Cambria Math" charset="0"/>
                                  </a:rPr>
                                  <m:t>𝑁</m:t>
                                </m:r>
                              </m:e>
                              <m:sub>
                                <m:r>
                                  <a:rPr lang="en-US" sz="1600" i="1">
                                    <a:latin typeface="Cambria Math" charset="0"/>
                                  </a:rPr>
                                  <m:t>𝑜</m:t>
                                </m:r>
                              </m:sub>
                            </m:sSub>
                            <m:r>
                              <a:rPr lang="en-US" sz="1600" b="0" i="1" smtClean="0">
                                <a:latin typeface="Cambria Math" charset="0"/>
                              </a:rPr>
                              <m:t> </m:t>
                            </m:r>
                            <m:r>
                              <m:rPr>
                                <m:sty m:val="p"/>
                              </m:rPr>
                              <a:rPr lang="el-GR" sz="1600" b="0" i="1" smtClean="0">
                                <a:latin typeface="Cambria Math" charset="0"/>
                                <a:ea typeface="Cambria Math" charset="0"/>
                                <a:cs typeface="Cambria Math" charset="0"/>
                              </a:rPr>
                              <m:t>Γ</m:t>
                            </m:r>
                            <m:d>
                              <m:dPr>
                                <m:ctrlPr>
                                  <a:rPr lang="is-IS" sz="1600" b="0" i="1" smtClean="0">
                                    <a:latin typeface="Cambria Math" panose="02040503050406030204" pitchFamily="18" charset="0"/>
                                    <a:ea typeface="Cambria Math" charset="0"/>
                                    <a:cs typeface="Cambria Math" charset="0"/>
                                  </a:rPr>
                                </m:ctrlPr>
                              </m:dPr>
                              <m:e>
                                <m:r>
                                  <a:rPr lang="bg-BG" sz="1600" i="1">
                                    <a:latin typeface="Cambria Math" charset="0"/>
                                    <a:ea typeface="Cambria Math" charset="0"/>
                                    <a:cs typeface="Cambria Math" charset="0"/>
                                  </a:rPr>
                                  <m:t>𝜇</m:t>
                                </m:r>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𝑘</m:t>
                                </m:r>
                                <m:r>
                                  <a:rPr lang="en-US" sz="1600" i="1">
                                    <a:latin typeface="Cambria Math" charset="0"/>
                                    <a:ea typeface="Cambria Math" charset="0"/>
                                    <a:cs typeface="Cambria Math" charset="0"/>
                                  </a:rPr>
                                  <m:t>+1</m:t>
                                </m:r>
                              </m:e>
                            </m:d>
                            <m:r>
                              <a:rPr lang="en-US" sz="1600" b="0" i="1" smtClean="0">
                                <a:latin typeface="Cambria Math" charset="0"/>
                                <a:ea typeface="Cambria Math" charset="0"/>
                                <a:cs typeface="Cambria Math" charset="0"/>
                              </a:rPr>
                              <m:t> </m:t>
                            </m:r>
                            <m:sSup>
                              <m:sSupPr>
                                <m:ctrlPr>
                                  <a:rPr lang="en-US" sz="1600" b="0" i="1" smtClean="0">
                                    <a:latin typeface="Cambria Math" panose="02040503050406030204" pitchFamily="18" charset="0"/>
                                    <a:ea typeface="Cambria Math" charset="0"/>
                                    <a:cs typeface="Cambria Math" charset="0"/>
                                  </a:rPr>
                                </m:ctrlPr>
                              </m:sSupPr>
                              <m:e>
                                <m:r>
                                  <a:rPr lang="en-US" sz="1600" b="0" i="1" smtClean="0">
                                    <a:latin typeface="Cambria Math" charset="0"/>
                                    <a:ea typeface="Cambria Math" charset="0"/>
                                    <a:cs typeface="Cambria Math" charset="0"/>
                                  </a:rPr>
                                  <m:t>𝜆</m:t>
                                </m:r>
                              </m:e>
                              <m:sup>
                                <m:r>
                                  <a:rPr lang="en-US" sz="1600" b="0" i="1" smtClean="0">
                                    <a:latin typeface="Cambria Math" charset="0"/>
                                    <a:ea typeface="Cambria Math" charset="0"/>
                                    <a:cs typeface="Cambria Math" charset="0"/>
                                  </a:rPr>
                                  <m:t>−(</m:t>
                                </m:r>
                                <m:r>
                                  <a:rPr lang="bg-BG" sz="1600" i="1">
                                    <a:latin typeface="Cambria Math" charset="0"/>
                                    <a:ea typeface="Cambria Math" charset="0"/>
                                    <a:cs typeface="Cambria Math" charset="0"/>
                                  </a:rPr>
                                  <m:t>𝜇</m:t>
                                </m:r>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𝑘</m:t>
                                </m:r>
                                <m:r>
                                  <a:rPr lang="en-US" sz="1600" i="1">
                                    <a:latin typeface="Cambria Math" charset="0"/>
                                    <a:ea typeface="Cambria Math" charset="0"/>
                                    <a:cs typeface="Cambria Math" charset="0"/>
                                  </a:rPr>
                                  <m:t>+1)</m:t>
                                </m:r>
                              </m:sup>
                            </m:sSup>
                            <m:r>
                              <a:rPr lang="en-US" sz="1600" b="0" i="1" smtClean="0">
                                <a:latin typeface="Cambria Math" charset="0"/>
                                <a:ea typeface="Cambria Math" charset="0"/>
                                <a:cs typeface="Cambria Math" charset="0"/>
                              </a:rPr>
                              <m:t>  </m:t>
                            </m:r>
                            <m:r>
                              <a:rPr lang="en-US" sz="1600" b="0" i="1" smtClean="0">
                                <a:latin typeface="Cambria Math" charset="0"/>
                                <a:ea typeface="Cambria Math" charset="0"/>
                                <a:cs typeface="Cambria Math" charset="0"/>
                              </a:rPr>
                              <m:t>𝑤h𝑒𝑟𝑒</m:t>
                            </m:r>
                            <m:r>
                              <a:rPr lang="en-US" sz="1600" b="0" i="1" smtClean="0">
                                <a:latin typeface="Cambria Math" charset="0"/>
                                <a:ea typeface="Cambria Math" charset="0"/>
                                <a:cs typeface="Cambria Math" charset="0"/>
                              </a:rPr>
                              <m:t>  </m:t>
                            </m:r>
                            <m:r>
                              <m:rPr>
                                <m:sty m:val="p"/>
                              </m:rPr>
                              <a:rPr lang="el-GR" sz="1600" b="0" i="1" smtClean="0">
                                <a:latin typeface="Cambria Math" charset="0"/>
                                <a:ea typeface="Cambria Math" charset="0"/>
                                <a:cs typeface="Cambria Math" charset="0"/>
                              </a:rPr>
                              <m:t>Γ</m:t>
                            </m:r>
                            <m:d>
                              <m:dPr>
                                <m:ctrlPr>
                                  <a:rPr lang="is-IS" sz="1600" b="0" i="1" smtClean="0">
                                    <a:latin typeface="Cambria Math" panose="02040503050406030204" pitchFamily="18" charset="0"/>
                                    <a:ea typeface="Cambria Math" charset="0"/>
                                    <a:cs typeface="Cambria Math" charset="0"/>
                                  </a:rPr>
                                </m:ctrlPr>
                              </m:dPr>
                              <m:e>
                                <m:r>
                                  <a:rPr lang="en-US" sz="1600" b="0" i="1" smtClean="0">
                                    <a:latin typeface="Cambria Math" charset="0"/>
                                    <a:ea typeface="Cambria Math" charset="0"/>
                                    <a:cs typeface="Cambria Math" charset="0"/>
                                  </a:rPr>
                                  <m:t>𝑥</m:t>
                                </m:r>
                              </m:e>
                            </m:d>
                            <m:r>
                              <a:rPr lang="en-US" sz="1600" b="0" i="1" smtClean="0">
                                <a:latin typeface="Cambria Math" charset="0"/>
                                <a:ea typeface="Cambria Math" charset="0"/>
                                <a:cs typeface="Cambria Math" charset="0"/>
                              </a:rPr>
                              <m:t>=</m:t>
                            </m:r>
                            <m:d>
                              <m:dPr>
                                <m:ctrlPr>
                                  <a:rPr lang="is-IS" sz="1600" b="0" i="1" smtClean="0">
                                    <a:latin typeface="Cambria Math" panose="02040503050406030204" pitchFamily="18" charset="0"/>
                                    <a:ea typeface="Cambria Math" charset="0"/>
                                    <a:cs typeface="Cambria Math" charset="0"/>
                                  </a:rPr>
                                </m:ctrlPr>
                              </m:dPr>
                              <m:e>
                                <m:r>
                                  <a:rPr lang="en-US" sz="1600" b="0" i="1" smtClean="0">
                                    <a:latin typeface="Cambria Math" charset="0"/>
                                    <a:ea typeface="Cambria Math" charset="0"/>
                                    <a:cs typeface="Cambria Math" charset="0"/>
                                  </a:rPr>
                                  <m:t>𝑥</m:t>
                                </m:r>
                                <m:r>
                                  <a:rPr lang="en-US" sz="1600" b="0" i="1" smtClean="0">
                                    <a:latin typeface="Cambria Math" charset="0"/>
                                    <a:ea typeface="Cambria Math" charset="0"/>
                                    <a:cs typeface="Cambria Math" charset="0"/>
                                  </a:rPr>
                                  <m:t>−1</m:t>
                                </m:r>
                              </m:e>
                            </m:d>
                            <m:r>
                              <a:rPr lang="en-US" sz="1600" b="0" i="1" smtClean="0">
                                <a:latin typeface="Cambria Math" charset="0"/>
                                <a:ea typeface="Cambria Math" charset="0"/>
                                <a:cs typeface="Cambria Math" charset="0"/>
                              </a:rPr>
                              <m:t>!  </m:t>
                            </m:r>
                          </m:e>
                        </m:nary>
                      </m:oMath>
                    </m:oMathPara>
                  </a14:m>
                  <a:endParaRPr lang="en-US" sz="1600" dirty="0"/>
                </a:p>
              </p:txBody>
            </p:sp>
          </mc:Choice>
          <mc:Fallback xmlns="">
            <p:sp>
              <p:nvSpPr>
                <p:cNvPr id="3" name="TextBox 2"/>
                <p:cNvSpPr txBox="1">
                  <a:spLocks noRot="1" noChangeAspect="1" noMove="1" noResize="1" noEditPoints="1" noAdjustHandles="1" noChangeArrowheads="1" noChangeShapeType="1" noTextEdit="1"/>
                </p:cNvSpPr>
                <p:nvPr/>
              </p:nvSpPr>
              <p:spPr>
                <a:xfrm>
                  <a:off x="784895" y="3717145"/>
                  <a:ext cx="9586656" cy="532775"/>
                </a:xfrm>
                <a:prstGeom prst="rect">
                  <a:avLst/>
                </a:prstGeom>
                <a:blipFill rotWithShape="0">
                  <a:blip r:embed="rId3"/>
                  <a:stretch>
                    <a:fillRect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84895" y="4435497"/>
                  <a:ext cx="1189492" cy="2506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𝑚</m:t>
                        </m:r>
                        <m:d>
                          <m:dPr>
                            <m:ctrlPr>
                              <a:rPr lang="en-US" sz="1600" b="0" i="1" smtClean="0">
                                <a:latin typeface="Cambria Math" panose="02040503050406030204" pitchFamily="18" charset="0"/>
                              </a:rPr>
                            </m:ctrlPr>
                          </m:dPr>
                          <m:e>
                            <m:r>
                              <a:rPr lang="en-US" sz="1600" b="0" i="1" smtClean="0">
                                <a:latin typeface="Cambria Math" charset="0"/>
                              </a:rPr>
                              <m:t>𝐷</m:t>
                            </m:r>
                          </m:e>
                        </m:d>
                        <m:r>
                          <a:rPr lang="en-US" sz="1600" b="0" i="1" smtClean="0">
                            <a:latin typeface="Cambria Math" charset="0"/>
                          </a:rPr>
                          <m:t>=</m:t>
                        </m:r>
                        <m:r>
                          <a:rPr lang="en-US" sz="1600" b="0" i="1" smtClean="0">
                            <a:latin typeface="Cambria Math" charset="0"/>
                          </a:rPr>
                          <m:t>𝑎</m:t>
                        </m:r>
                        <m:sSup>
                          <m:sSupPr>
                            <m:ctrlPr>
                              <a:rPr lang="en-US" sz="1600" b="0" i="1" smtClean="0">
                                <a:latin typeface="Cambria Math" panose="02040503050406030204" pitchFamily="18" charset="0"/>
                              </a:rPr>
                            </m:ctrlPr>
                          </m:sSupPr>
                          <m:e>
                            <m:r>
                              <a:rPr lang="en-US" sz="1600" b="0" i="1" smtClean="0">
                                <a:latin typeface="Cambria Math" charset="0"/>
                              </a:rPr>
                              <m:t>𝐷</m:t>
                            </m:r>
                          </m:e>
                          <m:sup>
                            <m:r>
                              <a:rPr lang="en-US" sz="1600" b="0" i="1" smtClean="0">
                                <a:latin typeface="Cambria Math" charset="0"/>
                              </a:rPr>
                              <m:t>𝑏</m:t>
                            </m:r>
                          </m:sup>
                        </m:sSup>
                      </m:oMath>
                    </m:oMathPara>
                  </a14:m>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784895" y="4435497"/>
                  <a:ext cx="1189492" cy="250646"/>
                </a:xfrm>
                <a:prstGeom prst="rect">
                  <a:avLst/>
                </a:prstGeom>
                <a:blipFill rotWithShape="0">
                  <a:blip r:embed="rId4"/>
                  <a:stretch>
                    <a:fillRect l="-1538"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84895" y="4889413"/>
                  <a:ext cx="9787686" cy="53277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sSub>
                              <m:sSubPr>
                                <m:ctrlPr>
                                  <a:rPr lang="en-US" sz="1600" i="1" smtClean="0">
                                    <a:latin typeface="Cambria Math" panose="02040503050406030204" pitchFamily="18" charset="0"/>
                                  </a:rPr>
                                </m:ctrlPr>
                              </m:sSubPr>
                              <m:e>
                                <m:r>
                                  <a:rPr lang="en-US" sz="1600" b="0" i="1" smtClean="0">
                                    <a:latin typeface="Cambria Math" charset="0"/>
                                  </a:rPr>
                                  <m:t>𝑁</m:t>
                                </m:r>
                              </m:e>
                              <m:sub>
                                <m:r>
                                  <a:rPr lang="en-US" sz="1600" b="0" i="1" smtClean="0">
                                    <a:latin typeface="Cambria Math" charset="0"/>
                                  </a:rPr>
                                  <m:t>𝑡</m:t>
                                </m:r>
                              </m:sub>
                            </m:sSub>
                            <m:r>
                              <a:rPr lang="en-US" sz="1600" b="0" i="1" smtClean="0">
                                <a:latin typeface="Cambria Math" charset="0"/>
                              </a:rPr>
                              <m:t>=</m:t>
                            </m:r>
                            <m:r>
                              <a:rPr lang="en-US" sz="1600" b="0" i="1" smtClean="0">
                                <a:latin typeface="Cambria Math" charset="0"/>
                              </a:rPr>
                              <m:t>𝑀</m:t>
                            </m:r>
                          </m:e>
                          <m:sub>
                            <m:r>
                              <a:rPr lang="en-US" sz="1600" b="0" i="1" smtClean="0">
                                <a:latin typeface="Cambria Math" charset="0"/>
                              </a:rPr>
                              <m:t>0</m:t>
                            </m:r>
                          </m:sub>
                        </m:sSub>
                        <m:r>
                          <a:rPr lang="en-US" sz="1600" b="0" i="1" smtClean="0">
                            <a:latin typeface="Cambria Math" charset="0"/>
                          </a:rPr>
                          <m:t>=</m:t>
                        </m:r>
                        <m:nary>
                          <m:naryPr>
                            <m:ctrlPr>
                              <a:rPr lang="is-IS" sz="1600" b="0" i="1" smtClean="0">
                                <a:latin typeface="Cambria Math" panose="02040503050406030204" pitchFamily="18" charset="0"/>
                              </a:rPr>
                            </m:ctrlPr>
                          </m:naryPr>
                          <m:sub>
                            <m:r>
                              <m:rPr>
                                <m:brk m:alnAt="23"/>
                              </m:rPr>
                              <a:rPr lang="en-US" sz="1600" b="0" i="1" smtClean="0">
                                <a:latin typeface="Cambria Math" charset="0"/>
                              </a:rPr>
                              <m:t>0</m:t>
                            </m:r>
                          </m:sub>
                          <m:sup>
                            <m:r>
                              <a:rPr lang="is-IS" sz="1600" b="0" i="1" smtClean="0">
                                <a:latin typeface="Cambria Math" charset="0"/>
                                <a:ea typeface="Cambria Math" charset="0"/>
                                <a:cs typeface="Cambria Math" charset="0"/>
                              </a:rPr>
                              <m:t>∞</m:t>
                            </m:r>
                          </m:sup>
                          <m:e>
                            <m:r>
                              <a:rPr lang="en-US" sz="1600" b="0" i="1" smtClean="0">
                                <a:latin typeface="Cambria Math" charset="0"/>
                              </a:rPr>
                              <m:t>𝑛</m:t>
                            </m:r>
                            <m:d>
                              <m:dPr>
                                <m:ctrlPr>
                                  <a:rPr lang="en-US" sz="1600" b="0" i="1" smtClean="0">
                                    <a:latin typeface="Cambria Math" panose="02040503050406030204" pitchFamily="18" charset="0"/>
                                  </a:rPr>
                                </m:ctrlPr>
                              </m:dPr>
                              <m:e>
                                <m:r>
                                  <a:rPr lang="en-US" sz="1600" b="0" i="1" smtClean="0">
                                    <a:latin typeface="Cambria Math" charset="0"/>
                                  </a:rPr>
                                  <m:t>𝐷</m:t>
                                </m:r>
                              </m:e>
                            </m:d>
                            <m:r>
                              <a:rPr lang="en-US" sz="1600" b="0" i="1" smtClean="0">
                                <a:latin typeface="Cambria Math" charset="0"/>
                              </a:rPr>
                              <m:t> </m:t>
                            </m:r>
                            <m:r>
                              <a:rPr lang="en-US" sz="1600" b="0" i="1" smtClean="0">
                                <a:latin typeface="Cambria Math" charset="0"/>
                              </a:rPr>
                              <m:t>𝑑𝐷</m:t>
                            </m:r>
                            <m:r>
                              <a:rPr lang="en-US" sz="1600" b="0" i="1" smtClean="0">
                                <a:latin typeface="Cambria Math" charset="0"/>
                              </a:rPr>
                              <m:t>=</m:t>
                            </m:r>
                            <m:sSub>
                              <m:sSubPr>
                                <m:ctrlPr>
                                  <a:rPr lang="en-US" sz="1600" b="0" i="1" smtClean="0">
                                    <a:latin typeface="Cambria Math" panose="02040503050406030204" pitchFamily="18" charset="0"/>
                                  </a:rPr>
                                </m:ctrlPr>
                              </m:sSubPr>
                              <m:e>
                                <m:r>
                                  <a:rPr lang="en-US" sz="1600" b="0" i="1" smtClean="0">
                                    <a:latin typeface="Cambria Math" charset="0"/>
                                  </a:rPr>
                                  <m:t>𝑁</m:t>
                                </m:r>
                              </m:e>
                              <m:sub>
                                <m:r>
                                  <a:rPr lang="en-US" sz="1600" b="0" i="1" smtClean="0">
                                    <a:latin typeface="Cambria Math" charset="0"/>
                                  </a:rPr>
                                  <m:t>𝑜</m:t>
                                </m:r>
                              </m:sub>
                            </m:sSub>
                            <m:nary>
                              <m:naryPr>
                                <m:ctrlPr>
                                  <a:rPr lang="is-IS" sz="1600" b="0" i="1" smtClean="0">
                                    <a:latin typeface="Cambria Math" panose="02040503050406030204" pitchFamily="18" charset="0"/>
                                  </a:rPr>
                                </m:ctrlPr>
                              </m:naryPr>
                              <m:sub>
                                <m:r>
                                  <m:rPr>
                                    <m:brk m:alnAt="23"/>
                                  </m:rPr>
                                  <a:rPr lang="en-US" sz="1600" b="0" i="1" smtClean="0">
                                    <a:latin typeface="Cambria Math" charset="0"/>
                                  </a:rPr>
                                  <m:t>0</m:t>
                                </m:r>
                              </m:sub>
                              <m:sup>
                                <m:r>
                                  <a:rPr lang="is-IS" sz="1600" b="0" i="1" smtClean="0">
                                    <a:latin typeface="Cambria Math" charset="0"/>
                                    <a:ea typeface="Cambria Math" charset="0"/>
                                    <a:cs typeface="Cambria Math" charset="0"/>
                                  </a:rPr>
                                  <m:t>∞</m:t>
                                </m:r>
                              </m:sup>
                              <m:e>
                                <m:sSup>
                                  <m:sSupPr>
                                    <m:ctrlPr>
                                      <a:rPr lang="is-IS" sz="1600" b="0" i="1" smtClean="0">
                                        <a:latin typeface="Cambria Math" panose="02040503050406030204" pitchFamily="18" charset="0"/>
                                      </a:rPr>
                                    </m:ctrlPr>
                                  </m:sSupPr>
                                  <m:e>
                                    <m:r>
                                      <a:rPr lang="en-US" sz="1600" b="0" i="1" smtClean="0">
                                        <a:latin typeface="Cambria Math" charset="0"/>
                                      </a:rPr>
                                      <m:t>𝐷</m:t>
                                    </m:r>
                                  </m:e>
                                  <m:sup>
                                    <m:r>
                                      <a:rPr lang="en-US" sz="1600" b="0" i="1" smtClean="0">
                                        <a:latin typeface="Cambria Math" charset="0"/>
                                        <a:ea typeface="Cambria Math" charset="0"/>
                                        <a:cs typeface="Cambria Math" charset="0"/>
                                      </a:rPr>
                                      <m:t>𝜇</m:t>
                                    </m:r>
                                  </m:sup>
                                </m:sSup>
                                <m:sSup>
                                  <m:sSupPr>
                                    <m:ctrlPr>
                                      <a:rPr lang="el-GR" sz="1600" b="0" i="1" smtClean="0">
                                        <a:latin typeface="Cambria Math" panose="02040503050406030204" pitchFamily="18" charset="0"/>
                                      </a:rPr>
                                    </m:ctrlPr>
                                  </m:sSupPr>
                                  <m:e>
                                    <m:r>
                                      <a:rPr lang="en-US" sz="1600" b="0" i="1" smtClean="0">
                                        <a:latin typeface="Cambria Math" charset="0"/>
                                      </a:rPr>
                                      <m:t> </m:t>
                                    </m:r>
                                    <m:r>
                                      <a:rPr lang="el-GR" sz="1600" b="0" i="1" smtClean="0">
                                        <a:latin typeface="Cambria Math" charset="0"/>
                                      </a:rPr>
                                      <m:t>𝑒</m:t>
                                    </m:r>
                                  </m:e>
                                  <m:sup>
                                    <m:r>
                                      <a:rPr lang="el-GR" sz="1600" b="0" i="1" smtClean="0">
                                        <a:latin typeface="Cambria Math" charset="0"/>
                                      </a:rPr>
                                      <m:t>−</m:t>
                                    </m:r>
                                    <m:r>
                                      <a:rPr lang="el-GR" sz="1600" b="0" i="1" smtClean="0">
                                        <a:latin typeface="Cambria Math" charset="0"/>
                                        <a:ea typeface="Cambria Math" charset="0"/>
                                        <a:cs typeface="Cambria Math" charset="0"/>
                                      </a:rPr>
                                      <m:t>𝜆</m:t>
                                    </m:r>
                                    <m:r>
                                      <a:rPr lang="en-US" sz="1600" b="0" i="1" smtClean="0">
                                        <a:latin typeface="Cambria Math" charset="0"/>
                                        <a:ea typeface="Cambria Math" charset="0"/>
                                        <a:cs typeface="Cambria Math" charset="0"/>
                                      </a:rPr>
                                      <m:t>𝐷</m:t>
                                    </m:r>
                                  </m:sup>
                                </m:sSup>
                                <m:r>
                                  <a:rPr lang="en-US" sz="1600" b="0" i="1" smtClean="0">
                                    <a:latin typeface="Cambria Math" charset="0"/>
                                  </a:rPr>
                                  <m:t> </m:t>
                                </m:r>
                                <m:r>
                                  <a:rPr lang="en-US" sz="1600" b="0" i="1" smtClean="0">
                                    <a:latin typeface="Cambria Math" charset="0"/>
                                  </a:rPr>
                                  <m:t>𝑑𝐷</m:t>
                                </m:r>
                              </m:e>
                            </m:nary>
                            <m:r>
                              <a:rPr lang="en-US" sz="1600" b="0" i="1" smtClean="0">
                                <a:latin typeface="Cambria Math" charset="0"/>
                              </a:rPr>
                              <m:t>=</m:t>
                            </m:r>
                            <m:sSub>
                              <m:sSubPr>
                                <m:ctrlPr>
                                  <a:rPr lang="en-US" sz="1600" i="1">
                                    <a:latin typeface="Cambria Math" panose="02040503050406030204" pitchFamily="18" charset="0"/>
                                  </a:rPr>
                                </m:ctrlPr>
                              </m:sSubPr>
                              <m:e>
                                <m:r>
                                  <a:rPr lang="en-US" sz="1600" i="1">
                                    <a:latin typeface="Cambria Math" charset="0"/>
                                  </a:rPr>
                                  <m:t>𝑁</m:t>
                                </m:r>
                              </m:e>
                              <m:sub>
                                <m:r>
                                  <a:rPr lang="en-US" sz="1600" i="1">
                                    <a:latin typeface="Cambria Math" charset="0"/>
                                  </a:rPr>
                                  <m:t>𝑜</m:t>
                                </m:r>
                              </m:sub>
                            </m:sSub>
                            <m:r>
                              <a:rPr lang="en-US" sz="1600" b="0" i="1" smtClean="0">
                                <a:latin typeface="Cambria Math" charset="0"/>
                              </a:rPr>
                              <m:t> </m:t>
                            </m:r>
                            <m:r>
                              <m:rPr>
                                <m:sty m:val="p"/>
                              </m:rPr>
                              <a:rPr lang="el-GR" sz="1600" b="0" i="1" smtClean="0">
                                <a:latin typeface="Cambria Math" charset="0"/>
                                <a:ea typeface="Cambria Math" charset="0"/>
                                <a:cs typeface="Cambria Math" charset="0"/>
                              </a:rPr>
                              <m:t>Γ</m:t>
                            </m:r>
                            <m:d>
                              <m:dPr>
                                <m:ctrlPr>
                                  <a:rPr lang="is-IS" sz="1600" b="0" i="1" smtClean="0">
                                    <a:latin typeface="Cambria Math" panose="02040503050406030204" pitchFamily="18" charset="0"/>
                                    <a:ea typeface="Cambria Math" charset="0"/>
                                    <a:cs typeface="Cambria Math" charset="0"/>
                                  </a:rPr>
                                </m:ctrlPr>
                              </m:dPr>
                              <m:e>
                                <m:r>
                                  <a:rPr lang="bg-BG" sz="1600" i="1">
                                    <a:latin typeface="Cambria Math" charset="0"/>
                                    <a:ea typeface="Cambria Math" charset="0"/>
                                    <a:cs typeface="Cambria Math" charset="0"/>
                                  </a:rPr>
                                  <m:t>𝜇</m:t>
                                </m:r>
                                <m:r>
                                  <a:rPr lang="en-US" sz="1600" i="1">
                                    <a:latin typeface="Cambria Math" charset="0"/>
                                    <a:ea typeface="Cambria Math" charset="0"/>
                                    <a:cs typeface="Cambria Math" charset="0"/>
                                  </a:rPr>
                                  <m:t>+1</m:t>
                                </m:r>
                              </m:e>
                            </m:d>
                            <m:r>
                              <a:rPr lang="en-US" sz="1600" b="0" i="1" smtClean="0">
                                <a:latin typeface="Cambria Math" charset="0"/>
                                <a:ea typeface="Cambria Math" charset="0"/>
                                <a:cs typeface="Cambria Math" charset="0"/>
                              </a:rPr>
                              <m:t> </m:t>
                            </m:r>
                            <m:sSup>
                              <m:sSupPr>
                                <m:ctrlPr>
                                  <a:rPr lang="en-US" sz="1600" b="0" i="1" smtClean="0">
                                    <a:latin typeface="Cambria Math" panose="02040503050406030204" pitchFamily="18" charset="0"/>
                                    <a:ea typeface="Cambria Math" charset="0"/>
                                    <a:cs typeface="Cambria Math" charset="0"/>
                                  </a:rPr>
                                </m:ctrlPr>
                              </m:sSupPr>
                              <m:e>
                                <m:r>
                                  <a:rPr lang="en-US" sz="1600" b="0" i="1" smtClean="0">
                                    <a:latin typeface="Cambria Math" charset="0"/>
                                    <a:ea typeface="Cambria Math" charset="0"/>
                                    <a:cs typeface="Cambria Math" charset="0"/>
                                  </a:rPr>
                                  <m:t>𝜆</m:t>
                                </m:r>
                              </m:e>
                              <m:sup>
                                <m:r>
                                  <a:rPr lang="en-US" sz="1600" b="0" i="1" smtClean="0">
                                    <a:latin typeface="Cambria Math" charset="0"/>
                                    <a:ea typeface="Cambria Math" charset="0"/>
                                    <a:cs typeface="Cambria Math" charset="0"/>
                                  </a:rPr>
                                  <m:t>−(</m:t>
                                </m:r>
                                <m:r>
                                  <a:rPr lang="bg-BG" sz="1600" i="1">
                                    <a:latin typeface="Cambria Math" charset="0"/>
                                    <a:ea typeface="Cambria Math" charset="0"/>
                                    <a:cs typeface="Cambria Math" charset="0"/>
                                  </a:rPr>
                                  <m:t>𝜇</m:t>
                                </m:r>
                                <m:r>
                                  <a:rPr lang="en-US" sz="1600" i="1">
                                    <a:latin typeface="Cambria Math" charset="0"/>
                                    <a:ea typeface="Cambria Math" charset="0"/>
                                    <a:cs typeface="Cambria Math" charset="0"/>
                                  </a:rPr>
                                  <m:t>+1</m:t>
                                </m:r>
                                <m:r>
                                  <a:rPr lang="en-US" sz="1600" b="0" i="1" smtClean="0">
                                    <a:latin typeface="Cambria Math" charset="0"/>
                                    <a:ea typeface="Cambria Math" charset="0"/>
                                    <a:cs typeface="Cambria Math" charset="0"/>
                                  </a:rPr>
                                  <m:t>)</m:t>
                                </m:r>
                              </m:sup>
                            </m:sSup>
                          </m:e>
                        </m:nary>
                      </m:oMath>
                    </m:oMathPara>
                  </a14:m>
                  <a:endParaRPr lang="en-US" sz="1600" dirty="0"/>
                </a:p>
              </p:txBody>
            </p:sp>
          </mc:Choice>
          <mc:Fallback xmlns="">
            <p:sp>
              <p:nvSpPr>
                <p:cNvPr id="10" name="TextBox 9"/>
                <p:cNvSpPr txBox="1">
                  <a:spLocks noRot="1" noChangeAspect="1" noMove="1" noResize="1" noEditPoints="1" noAdjustHandles="1" noChangeArrowheads="1" noChangeShapeType="1" noTextEdit="1"/>
                </p:cNvSpPr>
                <p:nvPr/>
              </p:nvSpPr>
              <p:spPr>
                <a:xfrm>
                  <a:off x="784895" y="4889413"/>
                  <a:ext cx="9787686" cy="532775"/>
                </a:xfrm>
                <a:prstGeom prst="rect">
                  <a:avLst/>
                </a:prstGeom>
                <a:blipFill rotWithShape="0">
                  <a:blip r:embed="rId5"/>
                  <a:stretch>
                    <a:fillRect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84895" y="5587590"/>
                  <a:ext cx="10313376" cy="53277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sSub>
                              <m:sSubPr>
                                <m:ctrlPr>
                                  <a:rPr lang="en-US" sz="1600" i="1" smtClean="0">
                                    <a:latin typeface="Cambria Math" panose="02040503050406030204" pitchFamily="18" charset="0"/>
                                  </a:rPr>
                                </m:ctrlPr>
                              </m:sSubPr>
                              <m:e>
                                <m:r>
                                  <a:rPr lang="en-US" sz="1600" b="0" i="1" smtClean="0">
                                    <a:latin typeface="Cambria Math" charset="0"/>
                                  </a:rPr>
                                  <m:t>𝑤</m:t>
                                </m:r>
                              </m:e>
                              <m:sub>
                                <m:r>
                                  <a:rPr lang="en-US" sz="1600" b="0" i="1" smtClean="0">
                                    <a:latin typeface="Cambria Math" charset="0"/>
                                  </a:rPr>
                                  <m:t>𝑥</m:t>
                                </m:r>
                              </m:sub>
                            </m:sSub>
                            <m:r>
                              <a:rPr lang="en-US" sz="1600" b="0" i="1" smtClean="0">
                                <a:latin typeface="Cambria Math" charset="0"/>
                              </a:rPr>
                              <m:t>=</m:t>
                            </m:r>
                            <m:r>
                              <a:rPr lang="en-US" sz="1600" i="1">
                                <a:latin typeface="Cambria Math" charset="0"/>
                                <a:ea typeface="Cambria Math" charset="0"/>
                                <a:cs typeface="Cambria Math" charset="0"/>
                              </a:rPr>
                              <m:t>𝜌</m:t>
                            </m:r>
                          </m:e>
                          <m:sub>
                            <m:r>
                              <a:rPr lang="en-US" sz="1600" b="0" i="1" smtClean="0">
                                <a:latin typeface="Cambria Math" charset="0"/>
                                <a:ea typeface="Cambria Math" charset="0"/>
                                <a:cs typeface="Cambria Math" charset="0"/>
                              </a:rPr>
                              <m:t>𝑎</m:t>
                            </m:r>
                          </m:sub>
                        </m:sSub>
                        <m:sSub>
                          <m:sSubPr>
                            <m:ctrlPr>
                              <a:rPr lang="en-US" sz="1600" i="1">
                                <a:latin typeface="Cambria Math" panose="02040503050406030204" pitchFamily="18" charset="0"/>
                              </a:rPr>
                            </m:ctrlPr>
                          </m:sSubPr>
                          <m:e>
                            <m:r>
                              <a:rPr lang="en-US" sz="1600" b="0" i="1" smtClean="0">
                                <a:latin typeface="Cambria Math" charset="0"/>
                              </a:rPr>
                              <m:t>𝑞</m:t>
                            </m:r>
                          </m:e>
                          <m:sub>
                            <m:r>
                              <a:rPr lang="en-US" sz="1600" i="1">
                                <a:latin typeface="Cambria Math" charset="0"/>
                              </a:rPr>
                              <m:t>𝑥</m:t>
                            </m:r>
                          </m:sub>
                        </m:sSub>
                        <m:r>
                          <a:rPr lang="en-US" sz="1600" b="0" i="1" smtClean="0">
                            <a:latin typeface="Cambria Math" charset="0"/>
                          </a:rPr>
                          <m:t>=</m:t>
                        </m:r>
                        <m:nary>
                          <m:naryPr>
                            <m:ctrlPr>
                              <a:rPr lang="is-IS" sz="1600" b="0" i="1" smtClean="0">
                                <a:latin typeface="Cambria Math" panose="02040503050406030204" pitchFamily="18" charset="0"/>
                              </a:rPr>
                            </m:ctrlPr>
                          </m:naryPr>
                          <m:sub>
                            <m:r>
                              <m:rPr>
                                <m:brk m:alnAt="23"/>
                              </m:rPr>
                              <a:rPr lang="en-US" sz="1600" b="0" i="1" smtClean="0">
                                <a:latin typeface="Cambria Math" charset="0"/>
                              </a:rPr>
                              <m:t>0</m:t>
                            </m:r>
                          </m:sub>
                          <m:sup>
                            <m:r>
                              <a:rPr lang="is-IS" sz="1600" b="0" i="1" smtClean="0">
                                <a:latin typeface="Cambria Math" charset="0"/>
                                <a:ea typeface="Cambria Math" charset="0"/>
                                <a:cs typeface="Cambria Math" charset="0"/>
                              </a:rPr>
                              <m:t>∞</m:t>
                            </m:r>
                          </m:sup>
                          <m:e>
                            <m:r>
                              <a:rPr lang="en-US" sz="1600" b="0" i="1" smtClean="0">
                                <a:latin typeface="Cambria Math" charset="0"/>
                              </a:rPr>
                              <m:t>𝑚</m:t>
                            </m:r>
                            <m:d>
                              <m:dPr>
                                <m:ctrlPr>
                                  <a:rPr lang="en-US" sz="1600" b="0" i="1" smtClean="0">
                                    <a:latin typeface="Cambria Math" panose="02040503050406030204" pitchFamily="18" charset="0"/>
                                  </a:rPr>
                                </m:ctrlPr>
                              </m:dPr>
                              <m:e>
                                <m:r>
                                  <a:rPr lang="en-US" sz="1600" b="0" i="1" smtClean="0">
                                    <a:latin typeface="Cambria Math" charset="0"/>
                                  </a:rPr>
                                  <m:t>𝐷</m:t>
                                </m:r>
                              </m:e>
                            </m:d>
                            <m:r>
                              <a:rPr lang="en-US" sz="1600" b="0" i="1" smtClean="0">
                                <a:latin typeface="Cambria Math" charset="0"/>
                              </a:rPr>
                              <m:t>𝑛</m:t>
                            </m:r>
                            <m:d>
                              <m:dPr>
                                <m:ctrlPr>
                                  <a:rPr lang="en-US" sz="1600" b="0" i="1" smtClean="0">
                                    <a:latin typeface="Cambria Math" panose="02040503050406030204" pitchFamily="18" charset="0"/>
                                  </a:rPr>
                                </m:ctrlPr>
                              </m:dPr>
                              <m:e>
                                <m:r>
                                  <a:rPr lang="en-US" sz="1600" b="0" i="1" smtClean="0">
                                    <a:latin typeface="Cambria Math" charset="0"/>
                                  </a:rPr>
                                  <m:t>𝐷</m:t>
                                </m:r>
                              </m:e>
                            </m:d>
                            <m:r>
                              <a:rPr lang="en-US" sz="1600" b="0" i="1" smtClean="0">
                                <a:latin typeface="Cambria Math" charset="0"/>
                              </a:rPr>
                              <m:t> </m:t>
                            </m:r>
                            <m:r>
                              <a:rPr lang="en-US" sz="1600" b="0" i="1" smtClean="0">
                                <a:latin typeface="Cambria Math" charset="0"/>
                              </a:rPr>
                              <m:t>𝑑𝐷</m:t>
                            </m:r>
                            <m:r>
                              <a:rPr lang="en-US" sz="1600" b="0" i="1" smtClean="0">
                                <a:latin typeface="Cambria Math" charset="0"/>
                              </a:rPr>
                              <m:t>=</m:t>
                            </m:r>
                            <m:r>
                              <a:rPr lang="en-US" sz="1600" i="1">
                                <a:latin typeface="Cambria Math" charset="0"/>
                              </a:rPr>
                              <m:t>𝑎</m:t>
                            </m:r>
                            <m:nary>
                              <m:naryPr>
                                <m:ctrlPr>
                                  <a:rPr lang="is-IS" sz="1600" i="1">
                                    <a:latin typeface="Cambria Math" panose="02040503050406030204" pitchFamily="18" charset="0"/>
                                  </a:rPr>
                                </m:ctrlPr>
                              </m:naryPr>
                              <m:sub>
                                <m:r>
                                  <m:rPr>
                                    <m:brk m:alnAt="23"/>
                                  </m:rPr>
                                  <a:rPr lang="en-US" sz="1600" i="1">
                                    <a:latin typeface="Cambria Math" charset="0"/>
                                  </a:rPr>
                                  <m:t>0</m:t>
                                </m:r>
                              </m:sub>
                              <m:sup>
                                <m:r>
                                  <a:rPr lang="is-IS" sz="1600" i="1">
                                    <a:latin typeface="Cambria Math" charset="0"/>
                                    <a:ea typeface="Cambria Math" charset="0"/>
                                    <a:cs typeface="Cambria Math" charset="0"/>
                                  </a:rPr>
                                  <m:t>∞</m:t>
                                </m:r>
                              </m:sup>
                              <m:e>
                                <m:sSup>
                                  <m:sSupPr>
                                    <m:ctrlPr>
                                      <a:rPr lang="is-IS" sz="1600" i="1">
                                        <a:latin typeface="Cambria Math" panose="02040503050406030204" pitchFamily="18" charset="0"/>
                                      </a:rPr>
                                    </m:ctrlPr>
                                  </m:sSupPr>
                                  <m:e>
                                    <m:r>
                                      <a:rPr lang="en-US" sz="1600" i="1">
                                        <a:latin typeface="Cambria Math" charset="0"/>
                                      </a:rPr>
                                      <m:t>𝐷</m:t>
                                    </m:r>
                                  </m:e>
                                  <m:sup>
                                    <m:r>
                                      <a:rPr lang="en-US" sz="1600" i="1">
                                        <a:latin typeface="Cambria Math" charset="0"/>
                                      </a:rPr>
                                      <m:t>𝑏</m:t>
                                    </m:r>
                                  </m:sup>
                                </m:sSup>
                                <m:r>
                                  <a:rPr lang="en-US" sz="1600" i="1">
                                    <a:latin typeface="Cambria Math" charset="0"/>
                                    <a:ea typeface="Cambria Math" charset="0"/>
                                    <a:cs typeface="Cambria Math" charset="0"/>
                                  </a:rPr>
                                  <m:t>𝑛</m:t>
                                </m:r>
                                <m:d>
                                  <m:dPr>
                                    <m:ctrlPr>
                                      <a:rPr lang="en-US" sz="1600" i="1">
                                        <a:latin typeface="Cambria Math" panose="02040503050406030204" pitchFamily="18" charset="0"/>
                                        <a:ea typeface="Cambria Math" charset="0"/>
                                        <a:cs typeface="Cambria Math" charset="0"/>
                                      </a:rPr>
                                    </m:ctrlPr>
                                  </m:dPr>
                                  <m:e>
                                    <m:r>
                                      <a:rPr lang="en-US" sz="1600" i="1">
                                        <a:latin typeface="Cambria Math" charset="0"/>
                                        <a:ea typeface="Cambria Math" charset="0"/>
                                        <a:cs typeface="Cambria Math" charset="0"/>
                                      </a:rPr>
                                      <m:t>𝐷</m:t>
                                    </m:r>
                                  </m:e>
                                </m:d>
                                <m:r>
                                  <a:rPr lang="en-US" sz="1600" i="1">
                                    <a:latin typeface="Cambria Math" charset="0"/>
                                  </a:rPr>
                                  <m:t>𝑑𝐷</m:t>
                                </m:r>
                              </m:e>
                            </m:nary>
                            <m:r>
                              <a:rPr lang="en-US" sz="1600" b="0" i="1" smtClean="0">
                                <a:latin typeface="Cambria Math" charset="0"/>
                              </a:rPr>
                              <m:t>=</m:t>
                            </m:r>
                            <m:r>
                              <a:rPr lang="en-US" sz="1600" b="0" i="1" smtClean="0">
                                <a:latin typeface="Cambria Math" charset="0"/>
                              </a:rPr>
                              <m:t>𝑎</m:t>
                            </m:r>
                            <m:r>
                              <a:rPr lang="en-US" sz="1600" b="0" i="1" smtClean="0">
                                <a:latin typeface="Cambria Math" charset="0"/>
                              </a:rPr>
                              <m:t> </m:t>
                            </m:r>
                            <m:sSub>
                              <m:sSubPr>
                                <m:ctrlPr>
                                  <a:rPr lang="en-US" sz="1600" b="0" i="1" smtClean="0">
                                    <a:latin typeface="Cambria Math" panose="02040503050406030204" pitchFamily="18" charset="0"/>
                                  </a:rPr>
                                </m:ctrlPr>
                              </m:sSubPr>
                              <m:e>
                                <m:r>
                                  <a:rPr lang="en-US" sz="1600" b="0" i="1" smtClean="0">
                                    <a:latin typeface="Cambria Math" charset="0"/>
                                  </a:rPr>
                                  <m:t>𝑀</m:t>
                                </m:r>
                              </m:e>
                              <m:sub>
                                <m:r>
                                  <a:rPr lang="en-US" sz="1600" b="0" i="1" smtClean="0">
                                    <a:latin typeface="Cambria Math" charset="0"/>
                                  </a:rPr>
                                  <m:t>𝑏</m:t>
                                </m:r>
                              </m:sub>
                            </m:sSub>
                            <m:r>
                              <a:rPr lang="en-US" sz="1600" b="0" i="1" smtClean="0">
                                <a:latin typeface="Cambria Math" charset="0"/>
                              </a:rPr>
                              <m:t>=</m:t>
                            </m:r>
                            <m:r>
                              <a:rPr lang="en-US" sz="1600" b="0" i="1" smtClean="0">
                                <a:latin typeface="Cambria Math" charset="0"/>
                              </a:rPr>
                              <m:t>𝑎</m:t>
                            </m:r>
                            <m:sSub>
                              <m:sSubPr>
                                <m:ctrlPr>
                                  <a:rPr lang="en-US" sz="1600" b="0" i="1" smtClean="0">
                                    <a:latin typeface="Cambria Math" panose="02040503050406030204" pitchFamily="18" charset="0"/>
                                  </a:rPr>
                                </m:ctrlPr>
                              </m:sSubPr>
                              <m:e>
                                <m:r>
                                  <a:rPr lang="en-US" sz="1600" b="0" i="1" smtClean="0">
                                    <a:latin typeface="Cambria Math" charset="0"/>
                                  </a:rPr>
                                  <m:t> </m:t>
                                </m:r>
                                <m:r>
                                  <a:rPr lang="en-US" sz="1600" b="0" i="1" smtClean="0">
                                    <a:latin typeface="Cambria Math" charset="0"/>
                                  </a:rPr>
                                  <m:t>𝑁</m:t>
                                </m:r>
                              </m:e>
                              <m:sub>
                                <m:r>
                                  <a:rPr lang="en-US" sz="1600" b="0" i="1" smtClean="0">
                                    <a:latin typeface="Cambria Math" charset="0"/>
                                  </a:rPr>
                                  <m:t>𝑜</m:t>
                                </m:r>
                              </m:sub>
                            </m:sSub>
                            <m:nary>
                              <m:naryPr>
                                <m:ctrlPr>
                                  <a:rPr lang="is-IS" sz="1600" b="0" i="1" smtClean="0">
                                    <a:latin typeface="Cambria Math" panose="02040503050406030204" pitchFamily="18" charset="0"/>
                                  </a:rPr>
                                </m:ctrlPr>
                              </m:naryPr>
                              <m:sub>
                                <m:r>
                                  <m:rPr>
                                    <m:brk m:alnAt="23"/>
                                  </m:rPr>
                                  <a:rPr lang="en-US" sz="1600" b="0" i="1" smtClean="0">
                                    <a:latin typeface="Cambria Math" charset="0"/>
                                  </a:rPr>
                                  <m:t>0</m:t>
                                </m:r>
                              </m:sub>
                              <m:sup>
                                <m:r>
                                  <a:rPr lang="is-IS" sz="1600" b="0" i="1" smtClean="0">
                                    <a:latin typeface="Cambria Math" charset="0"/>
                                    <a:ea typeface="Cambria Math" charset="0"/>
                                    <a:cs typeface="Cambria Math" charset="0"/>
                                  </a:rPr>
                                  <m:t>∞</m:t>
                                </m:r>
                              </m:sup>
                              <m:e>
                                <m:sSup>
                                  <m:sSupPr>
                                    <m:ctrlPr>
                                      <a:rPr lang="is-IS" sz="1600" b="0" i="1" smtClean="0">
                                        <a:latin typeface="Cambria Math" panose="02040503050406030204" pitchFamily="18" charset="0"/>
                                      </a:rPr>
                                    </m:ctrlPr>
                                  </m:sSupPr>
                                  <m:e>
                                    <m:r>
                                      <a:rPr lang="en-US" sz="1600" b="0" i="1" smtClean="0">
                                        <a:latin typeface="Cambria Math" charset="0"/>
                                      </a:rPr>
                                      <m:t>𝐷</m:t>
                                    </m:r>
                                  </m:e>
                                  <m:sup>
                                    <m:r>
                                      <a:rPr lang="en-US" sz="1600" b="0" i="1" smtClean="0">
                                        <a:latin typeface="Cambria Math" charset="0"/>
                                      </a:rPr>
                                      <m:t>𝑏</m:t>
                                    </m:r>
                                  </m:sup>
                                </m:sSup>
                                <m:sSup>
                                  <m:sSupPr>
                                    <m:ctrlPr>
                                      <a:rPr lang="el-GR" sz="1600" b="0" i="1" smtClean="0">
                                        <a:latin typeface="Cambria Math" panose="02040503050406030204" pitchFamily="18" charset="0"/>
                                      </a:rPr>
                                    </m:ctrlPr>
                                  </m:sSupPr>
                                  <m:e>
                                    <m:r>
                                      <a:rPr lang="en-US" sz="1600" b="0" i="1" smtClean="0">
                                        <a:latin typeface="Cambria Math" charset="0"/>
                                      </a:rPr>
                                      <m:t> </m:t>
                                    </m:r>
                                    <m:r>
                                      <a:rPr lang="el-GR" sz="1600" b="0" i="1" smtClean="0">
                                        <a:latin typeface="Cambria Math" charset="0"/>
                                      </a:rPr>
                                      <m:t>𝑒</m:t>
                                    </m:r>
                                  </m:e>
                                  <m:sup>
                                    <m:r>
                                      <a:rPr lang="el-GR" sz="1600" b="0" i="1" smtClean="0">
                                        <a:latin typeface="Cambria Math" charset="0"/>
                                      </a:rPr>
                                      <m:t>−</m:t>
                                    </m:r>
                                    <m:r>
                                      <a:rPr lang="el-GR" sz="1600" b="0" i="1" smtClean="0">
                                        <a:latin typeface="Cambria Math" charset="0"/>
                                        <a:ea typeface="Cambria Math" charset="0"/>
                                        <a:cs typeface="Cambria Math" charset="0"/>
                                      </a:rPr>
                                      <m:t>𝜆</m:t>
                                    </m:r>
                                    <m:r>
                                      <a:rPr lang="en-US" sz="1600" b="0" i="1" smtClean="0">
                                        <a:latin typeface="Cambria Math" charset="0"/>
                                        <a:ea typeface="Cambria Math" charset="0"/>
                                        <a:cs typeface="Cambria Math" charset="0"/>
                                      </a:rPr>
                                      <m:t>𝐷</m:t>
                                    </m:r>
                                  </m:sup>
                                </m:sSup>
                                <m:r>
                                  <a:rPr lang="en-US" sz="1600" b="0" i="1" smtClean="0">
                                    <a:latin typeface="Cambria Math" charset="0"/>
                                  </a:rPr>
                                  <m:t> </m:t>
                                </m:r>
                                <m:r>
                                  <a:rPr lang="en-US" sz="1600" b="0" i="1" smtClean="0">
                                    <a:latin typeface="Cambria Math" charset="0"/>
                                  </a:rPr>
                                  <m:t>𝑑𝐷</m:t>
                                </m:r>
                              </m:e>
                            </m:nary>
                            <m:r>
                              <a:rPr lang="en-US" sz="1600" b="0" i="1" smtClean="0">
                                <a:latin typeface="Cambria Math" charset="0"/>
                              </a:rPr>
                              <m:t>=</m:t>
                            </m:r>
                            <m:sSub>
                              <m:sSubPr>
                                <m:ctrlPr>
                                  <a:rPr lang="en-US" sz="1600" i="1">
                                    <a:latin typeface="Cambria Math" panose="02040503050406030204" pitchFamily="18" charset="0"/>
                                  </a:rPr>
                                </m:ctrlPr>
                              </m:sSubPr>
                              <m:e>
                                <m:r>
                                  <a:rPr lang="en-US" sz="1600" b="0" i="1" smtClean="0">
                                    <a:latin typeface="Cambria Math" charset="0"/>
                                  </a:rPr>
                                  <m:t>𝑎</m:t>
                                </m:r>
                                <m:r>
                                  <a:rPr lang="en-US" sz="1600" b="0" i="1" smtClean="0">
                                    <a:latin typeface="Cambria Math" charset="0"/>
                                  </a:rPr>
                                  <m:t> </m:t>
                                </m:r>
                                <m:r>
                                  <a:rPr lang="en-US" sz="1600" i="1">
                                    <a:latin typeface="Cambria Math" charset="0"/>
                                  </a:rPr>
                                  <m:t>𝑁</m:t>
                                </m:r>
                              </m:e>
                              <m:sub>
                                <m:r>
                                  <a:rPr lang="en-US" sz="1600" i="1">
                                    <a:latin typeface="Cambria Math" charset="0"/>
                                  </a:rPr>
                                  <m:t>𝑜</m:t>
                                </m:r>
                              </m:sub>
                            </m:sSub>
                            <m:r>
                              <a:rPr lang="en-US" sz="1600" b="0" i="1" smtClean="0">
                                <a:latin typeface="Cambria Math" charset="0"/>
                              </a:rPr>
                              <m:t> </m:t>
                            </m:r>
                            <m:r>
                              <m:rPr>
                                <m:sty m:val="p"/>
                              </m:rPr>
                              <a:rPr lang="el-GR" sz="1600" b="0" i="1" smtClean="0">
                                <a:latin typeface="Cambria Math" charset="0"/>
                                <a:ea typeface="Cambria Math" charset="0"/>
                                <a:cs typeface="Cambria Math" charset="0"/>
                              </a:rPr>
                              <m:t>Γ</m:t>
                            </m:r>
                            <m:d>
                              <m:dPr>
                                <m:ctrlPr>
                                  <a:rPr lang="is-IS" sz="1600" b="0" i="1" smtClean="0">
                                    <a:latin typeface="Cambria Math" panose="02040503050406030204" pitchFamily="18" charset="0"/>
                                    <a:ea typeface="Cambria Math" charset="0"/>
                                    <a:cs typeface="Cambria Math" charset="0"/>
                                  </a:rPr>
                                </m:ctrlPr>
                              </m:dPr>
                              <m:e>
                                <m:r>
                                  <a:rPr lang="bg-BG" sz="1600" i="1">
                                    <a:latin typeface="Cambria Math" charset="0"/>
                                    <a:ea typeface="Cambria Math" charset="0"/>
                                    <a:cs typeface="Cambria Math" charset="0"/>
                                  </a:rPr>
                                  <m:t>𝜇</m:t>
                                </m:r>
                                <m:r>
                                  <a:rPr lang="en-US" sz="1600" i="1">
                                    <a:latin typeface="Cambria Math" charset="0"/>
                                    <a:ea typeface="Cambria Math" charset="0"/>
                                    <a:cs typeface="Cambria Math" charset="0"/>
                                  </a:rPr>
                                  <m:t>+</m:t>
                                </m:r>
                                <m:r>
                                  <a:rPr lang="en-US" sz="1600" b="0" i="1" smtClean="0">
                                    <a:latin typeface="Cambria Math" charset="0"/>
                                    <a:ea typeface="Cambria Math" charset="0"/>
                                    <a:cs typeface="Cambria Math" charset="0"/>
                                  </a:rPr>
                                  <m:t>𝑏</m:t>
                                </m:r>
                                <m:r>
                                  <a:rPr lang="en-US" sz="1600" b="0" i="1" smtClean="0">
                                    <a:latin typeface="Cambria Math" charset="0"/>
                                    <a:ea typeface="Cambria Math" charset="0"/>
                                    <a:cs typeface="Cambria Math" charset="0"/>
                                  </a:rPr>
                                  <m:t>+1</m:t>
                                </m:r>
                              </m:e>
                            </m:d>
                            <m:r>
                              <a:rPr lang="en-US" sz="1600" b="0" i="1" smtClean="0">
                                <a:latin typeface="Cambria Math" charset="0"/>
                                <a:ea typeface="Cambria Math" charset="0"/>
                                <a:cs typeface="Cambria Math" charset="0"/>
                              </a:rPr>
                              <m:t> </m:t>
                            </m:r>
                            <m:sSup>
                              <m:sSupPr>
                                <m:ctrlPr>
                                  <a:rPr lang="en-US" sz="1600" b="0" i="1" smtClean="0">
                                    <a:latin typeface="Cambria Math" panose="02040503050406030204" pitchFamily="18" charset="0"/>
                                    <a:ea typeface="Cambria Math" charset="0"/>
                                    <a:cs typeface="Cambria Math" charset="0"/>
                                  </a:rPr>
                                </m:ctrlPr>
                              </m:sSupPr>
                              <m:e>
                                <m:r>
                                  <a:rPr lang="en-US" sz="1600" b="0" i="1" smtClean="0">
                                    <a:latin typeface="Cambria Math" charset="0"/>
                                    <a:ea typeface="Cambria Math" charset="0"/>
                                    <a:cs typeface="Cambria Math" charset="0"/>
                                  </a:rPr>
                                  <m:t>𝜆</m:t>
                                </m:r>
                              </m:e>
                              <m:sup>
                                <m:r>
                                  <a:rPr lang="en-US" sz="1600" b="0" i="1" smtClean="0">
                                    <a:latin typeface="Cambria Math" charset="0"/>
                                    <a:ea typeface="Cambria Math" charset="0"/>
                                    <a:cs typeface="Cambria Math" charset="0"/>
                                  </a:rPr>
                                  <m:t>−(</m:t>
                                </m:r>
                                <m:r>
                                  <a:rPr lang="bg-BG" sz="1600" i="1">
                                    <a:latin typeface="Cambria Math" charset="0"/>
                                    <a:ea typeface="Cambria Math" charset="0"/>
                                    <a:cs typeface="Cambria Math" charset="0"/>
                                  </a:rPr>
                                  <m:t>𝜇</m:t>
                                </m:r>
                                <m:r>
                                  <a:rPr lang="en-US" sz="1600" i="1">
                                    <a:latin typeface="Cambria Math" charset="0"/>
                                    <a:ea typeface="Cambria Math" charset="0"/>
                                    <a:cs typeface="Cambria Math" charset="0"/>
                                  </a:rPr>
                                  <m:t>+</m:t>
                                </m:r>
                                <m:r>
                                  <a:rPr lang="en-US" sz="1600" b="0" i="1" smtClean="0">
                                    <a:latin typeface="Cambria Math" charset="0"/>
                                    <a:ea typeface="Cambria Math" charset="0"/>
                                    <a:cs typeface="Cambria Math" charset="0"/>
                                  </a:rPr>
                                  <m:t>𝑏</m:t>
                                </m:r>
                                <m:r>
                                  <a:rPr lang="en-US" sz="1600" b="0" i="1" smtClean="0">
                                    <a:latin typeface="Cambria Math" charset="0"/>
                                    <a:ea typeface="Cambria Math" charset="0"/>
                                    <a:cs typeface="Cambria Math" charset="0"/>
                                  </a:rPr>
                                  <m:t>+1)</m:t>
                                </m:r>
                              </m:sup>
                            </m:sSup>
                          </m:e>
                        </m:nary>
                      </m:oMath>
                    </m:oMathPara>
                  </a14:m>
                  <a:endParaRPr lang="en-US" sz="1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95" y="5587590"/>
                  <a:ext cx="10313376" cy="532775"/>
                </a:xfrm>
                <a:prstGeom prst="rect">
                  <a:avLst/>
                </a:prstGeom>
                <a:blipFill rotWithShape="0">
                  <a:blip r:embed="rId6"/>
                  <a:stretch>
                    <a:fillRect/>
                  </a:stretch>
                </a:blipFill>
              </p:spPr>
              <p:txBody>
                <a:bodyPr/>
                <a:lstStyle/>
                <a:p>
                  <a:r>
                    <a:rPr lang="en-US">
                      <a:noFill/>
                    </a:rPr>
                    <a:t> </a:t>
                  </a:r>
                </a:p>
              </p:txBody>
            </p:sp>
          </mc:Fallback>
        </mc:AlternateContent>
        <p:sp>
          <p:nvSpPr>
            <p:cNvPr id="9" name="TextBox 8"/>
            <p:cNvSpPr txBox="1"/>
            <p:nvPr/>
          </p:nvSpPr>
          <p:spPr>
            <a:xfrm>
              <a:off x="2283863" y="4394633"/>
              <a:ext cx="3650358" cy="338554"/>
            </a:xfrm>
            <a:prstGeom prst="rect">
              <a:avLst/>
            </a:prstGeom>
            <a:noFill/>
          </p:spPr>
          <p:txBody>
            <a:bodyPr wrap="none" rtlCol="0">
              <a:spAutoFit/>
            </a:bodyPr>
            <a:lstStyle/>
            <a:p>
              <a:r>
                <a:rPr lang="en-US" sz="1600" dirty="0"/>
                <a:t>Mass and Max. Diameter Relationship</a:t>
              </a:r>
            </a:p>
          </p:txBody>
        </p:sp>
        <p:sp>
          <p:nvSpPr>
            <p:cNvPr id="13" name="TextBox 12"/>
            <p:cNvSpPr txBox="1"/>
            <p:nvPr/>
          </p:nvSpPr>
          <p:spPr>
            <a:xfrm>
              <a:off x="7089731" y="4999848"/>
              <a:ext cx="3478709" cy="338554"/>
            </a:xfrm>
            <a:prstGeom prst="rect">
              <a:avLst/>
            </a:prstGeom>
            <a:noFill/>
          </p:spPr>
          <p:txBody>
            <a:bodyPr wrap="none" rtlCol="0">
              <a:spAutoFit/>
            </a:bodyPr>
            <a:lstStyle/>
            <a:p>
              <a:r>
                <a:rPr lang="en-US" sz="1600" dirty="0"/>
                <a:t>Total Particle Number Concentration</a:t>
              </a:r>
            </a:p>
          </p:txBody>
        </p:sp>
        <mc:AlternateContent xmlns:mc="http://schemas.openxmlformats.org/markup-compatibility/2006" xmlns:a14="http://schemas.microsoft.com/office/drawing/2010/main">
          <mc:Choice Requires="a14">
            <p:sp>
              <p:nvSpPr>
                <p:cNvPr id="14" name="TextBox 13"/>
                <p:cNvSpPr txBox="1"/>
                <p:nvPr/>
              </p:nvSpPr>
              <p:spPr>
                <a:xfrm>
                  <a:off x="784895" y="6229126"/>
                  <a:ext cx="8423268" cy="369332"/>
                </a:xfrm>
                <a:prstGeom prst="rect">
                  <a:avLst/>
                </a:prstGeom>
                <a:noFill/>
              </p:spPr>
              <p:txBody>
                <a:bodyPr wrap="none" rtlCol="0">
                  <a:spAutoFit/>
                </a:bodyPr>
                <a:lstStyle/>
                <a:p>
                  <a:r>
                    <a:rPr lang="en-US" dirty="0"/>
                    <a:t>( </a:t>
                  </a:r>
                  <a:r>
                    <a:rPr lang="en-US" sz="1600" dirty="0"/>
                    <a:t>Hydrometeor Water Content </a:t>
                  </a: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charset="0"/>
                            </a:rPr>
                            <m:t>𝑤</m:t>
                          </m:r>
                        </m:e>
                        <m:sub>
                          <m:r>
                            <a:rPr lang="en-US" sz="1600" i="1">
                              <a:latin typeface="Cambria Math" charset="0"/>
                            </a:rPr>
                            <m:t>𝑥</m:t>
                          </m:r>
                        </m:sub>
                      </m:sSub>
                    </m:oMath>
                  </a14:m>
                  <a:r>
                    <a:rPr lang="en-US" sz="1600" dirty="0"/>
                    <a:t> = Density of Dry Air </a:t>
                  </a: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charset="0"/>
                              <a:ea typeface="Cambria Math" charset="0"/>
                              <a:cs typeface="Cambria Math" charset="0"/>
                            </a:rPr>
                            <m:t>𝜌</m:t>
                          </m:r>
                        </m:e>
                        <m:sub>
                          <m:r>
                            <a:rPr lang="en-US" sz="1600" b="0" i="1" smtClean="0">
                              <a:latin typeface="Cambria Math" charset="0"/>
                            </a:rPr>
                            <m:t>𝑎</m:t>
                          </m:r>
                        </m:sub>
                      </m:sSub>
                    </m:oMath>
                  </a14:m>
                  <a:r>
                    <a:rPr lang="en-US" sz="1600" dirty="0"/>
                    <a:t>  x  Hydrometeor Mixing Ratio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𝑞</m:t>
                          </m:r>
                        </m:e>
                        <m:sub>
                          <m:r>
                            <a:rPr lang="en-US" sz="1600" i="1">
                              <a:latin typeface="Cambria Math" charset="0"/>
                            </a:rPr>
                            <m:t>𝑥</m:t>
                          </m:r>
                        </m:sub>
                      </m:sSub>
                    </m:oMath>
                  </a14:m>
                  <a:r>
                    <a:rPr lang="en-US" sz="1600" dirty="0"/>
                    <a:t> </a:t>
                  </a:r>
                  <a:r>
                    <a:rPr lang="en-US" dirty="0"/>
                    <a:t>)</a:t>
                  </a:r>
                </a:p>
              </p:txBody>
            </p:sp>
          </mc:Choice>
          <mc:Fallback xmlns="">
            <p:sp>
              <p:nvSpPr>
                <p:cNvPr id="14" name="TextBox 13"/>
                <p:cNvSpPr txBox="1">
                  <a:spLocks noRot="1" noChangeAspect="1" noMove="1" noResize="1" noEditPoints="1" noAdjustHandles="1" noChangeArrowheads="1" noChangeShapeType="1" noTextEdit="1"/>
                </p:cNvSpPr>
                <p:nvPr/>
              </p:nvSpPr>
              <p:spPr>
                <a:xfrm>
                  <a:off x="784895" y="6229126"/>
                  <a:ext cx="8423268" cy="369332"/>
                </a:xfrm>
                <a:prstGeom prst="rect">
                  <a:avLst/>
                </a:prstGeom>
                <a:blipFill rotWithShape="0">
                  <a:blip r:embed="rId7"/>
                  <a:stretch>
                    <a:fillRect l="-651" t="-10000" b="-26667"/>
                  </a:stretch>
                </a:blipFill>
              </p:spPr>
              <p:txBody>
                <a:bodyPr/>
                <a:lstStyle/>
                <a:p>
                  <a:r>
                    <a:rPr lang="en-US">
                      <a:noFill/>
                    </a:rPr>
                    <a:t> </a:t>
                  </a:r>
                </a:p>
              </p:txBody>
            </p:sp>
          </mc:Fallback>
        </mc:AlternateContent>
        <p:sp>
          <p:nvSpPr>
            <p:cNvPr id="15" name="TextBox 14"/>
            <p:cNvSpPr txBox="1"/>
            <p:nvPr/>
          </p:nvSpPr>
          <p:spPr>
            <a:xfrm>
              <a:off x="9603008" y="3616948"/>
              <a:ext cx="2042786" cy="830997"/>
            </a:xfrm>
            <a:prstGeom prst="rect">
              <a:avLst/>
            </a:prstGeom>
            <a:noFill/>
          </p:spPr>
          <p:txBody>
            <a:bodyPr wrap="square" rtlCol="0">
              <a:spAutoFit/>
            </a:bodyPr>
            <a:lstStyle/>
            <a:p>
              <a:r>
                <a:rPr lang="en-US" sz="1600" dirty="0"/>
                <a:t>k</a:t>
              </a:r>
              <a:r>
                <a:rPr lang="en-US" sz="1600" baseline="30000" dirty="0"/>
                <a:t>th</a:t>
              </a:r>
              <a:r>
                <a:rPr lang="en-US" sz="1600" dirty="0"/>
                <a:t> Moment of </a:t>
              </a:r>
            </a:p>
            <a:p>
              <a:r>
                <a:rPr lang="en-US" sz="1600" dirty="0"/>
                <a:t>3-parameter Gamma Function</a:t>
              </a:r>
            </a:p>
          </p:txBody>
        </p:sp>
      </p:grpSp>
      <p:sp>
        <p:nvSpPr>
          <p:cNvPr id="16" name="TextBox 15"/>
          <p:cNvSpPr txBox="1"/>
          <p:nvPr/>
        </p:nvSpPr>
        <p:spPr>
          <a:xfrm>
            <a:off x="637724" y="2939118"/>
            <a:ext cx="5686172" cy="369332"/>
          </a:xfrm>
          <a:prstGeom prst="rect">
            <a:avLst/>
          </a:prstGeom>
          <a:noFill/>
        </p:spPr>
        <p:txBody>
          <a:bodyPr wrap="none" rtlCol="0">
            <a:spAutoFit/>
          </a:bodyPr>
          <a:lstStyle/>
          <a:p>
            <a:r>
              <a:rPr lang="en-US" dirty="0"/>
              <a:t>Some Useful Expressions related to Gamma Function</a:t>
            </a:r>
          </a:p>
        </p:txBody>
      </p:sp>
      <mc:AlternateContent xmlns:mc="http://schemas.openxmlformats.org/markup-compatibility/2006" xmlns:a14="http://schemas.microsoft.com/office/drawing/2010/main">
        <mc:Choice Requires="a14">
          <p:sp>
            <p:nvSpPr>
              <p:cNvPr id="18" name="TextBox 17"/>
              <p:cNvSpPr txBox="1"/>
              <p:nvPr/>
            </p:nvSpPr>
            <p:spPr>
              <a:xfrm>
                <a:off x="784895" y="2173126"/>
                <a:ext cx="2293513" cy="657231"/>
              </a:xfrm>
              <a:prstGeom prst="rect">
                <a:avLst/>
              </a:prstGeom>
              <a:solidFill>
                <a:schemeClr val="accent6">
                  <a:lumMod val="20000"/>
                  <a:lumOff val="80000"/>
                </a:schemeClr>
              </a:solidFill>
            </p:spPr>
            <p:txBody>
              <a:bodyPr wrap="none" lIns="91440" tIns="182880" rIns="91440" bIns="182880" rtlCol="0">
                <a:spAutoFit/>
              </a:bodyPr>
              <a:lstStyle/>
              <a:p>
                <a:pPr/>
                <a14:m>
                  <m:oMathPara xmlns:m="http://schemas.openxmlformats.org/officeDocument/2006/math">
                    <m:oMathParaPr>
                      <m:jc m:val="left"/>
                    </m:oMathParaPr>
                    <m:oMath xmlns:m="http://schemas.openxmlformats.org/officeDocument/2006/math">
                      <m:r>
                        <a:rPr lang="en-US" i="1">
                          <a:latin typeface="Cambria Math" charset="0"/>
                        </a:rPr>
                        <m:t>𝑛</m:t>
                      </m:r>
                      <m:d>
                        <m:dPr>
                          <m:ctrlPr>
                            <a:rPr lang="en-US" i="1">
                              <a:latin typeface="Cambria Math" panose="02040503050406030204" pitchFamily="18" charset="0"/>
                            </a:rPr>
                          </m:ctrlPr>
                        </m:dPr>
                        <m:e>
                          <m:r>
                            <a:rPr lang="en-US" i="1">
                              <a:latin typeface="Cambria Math" charset="0"/>
                            </a:rPr>
                            <m:t>𝐷</m:t>
                          </m:r>
                        </m:e>
                      </m:d>
                      <m:r>
                        <a:rPr lang="en-US" i="1">
                          <a:latin typeface="Cambria Math" charset="0"/>
                        </a:rPr>
                        <m:t>=</m:t>
                      </m:r>
                      <m:sSub>
                        <m:sSubPr>
                          <m:ctrlPr>
                            <a:rPr lang="en-US" b="1" i="1">
                              <a:solidFill>
                                <a:srgbClr val="C00000"/>
                              </a:solidFill>
                              <a:latin typeface="Cambria Math" panose="02040503050406030204" pitchFamily="18" charset="0"/>
                            </a:rPr>
                          </m:ctrlPr>
                        </m:sSubPr>
                        <m:e>
                          <m:r>
                            <a:rPr lang="en-US" b="1" i="1">
                              <a:solidFill>
                                <a:srgbClr val="C00000"/>
                              </a:solidFill>
                              <a:latin typeface="Cambria Math" charset="0"/>
                            </a:rPr>
                            <m:t>𝑵</m:t>
                          </m:r>
                        </m:e>
                        <m:sub>
                          <m:r>
                            <a:rPr lang="en-US" b="1" i="1">
                              <a:solidFill>
                                <a:srgbClr val="C00000"/>
                              </a:solidFill>
                              <a:latin typeface="Cambria Math" charset="0"/>
                            </a:rPr>
                            <m:t>𝒐</m:t>
                          </m:r>
                        </m:sub>
                      </m:sSub>
                      <m:sSup>
                        <m:sSupPr>
                          <m:ctrlPr>
                            <a:rPr lang="en-US" i="1">
                              <a:latin typeface="Cambria Math" panose="02040503050406030204" pitchFamily="18" charset="0"/>
                            </a:rPr>
                          </m:ctrlPr>
                        </m:sSupPr>
                        <m:e>
                          <m:r>
                            <a:rPr lang="en-US" i="1">
                              <a:latin typeface="Cambria Math" charset="0"/>
                            </a:rPr>
                            <m:t> </m:t>
                          </m:r>
                          <m:r>
                            <a:rPr lang="en-US" i="1">
                              <a:latin typeface="Cambria Math" charset="0"/>
                            </a:rPr>
                            <m:t>𝐷</m:t>
                          </m:r>
                        </m:e>
                        <m:sup>
                          <m:r>
                            <a:rPr lang="en-US" b="1" i="1">
                              <a:solidFill>
                                <a:srgbClr val="C00000"/>
                              </a:solidFill>
                              <a:latin typeface="Cambria Math" charset="0"/>
                              <a:ea typeface="Cambria Math" charset="0"/>
                              <a:cs typeface="Cambria Math" charset="0"/>
                            </a:rPr>
                            <m:t>𝝁</m:t>
                          </m:r>
                        </m:sup>
                      </m:sSup>
                      <m:sSup>
                        <m:sSupPr>
                          <m:ctrlPr>
                            <a:rPr lang="en-US" i="1">
                              <a:latin typeface="Cambria Math" panose="02040503050406030204" pitchFamily="18" charset="0"/>
                            </a:rPr>
                          </m:ctrlPr>
                        </m:sSupPr>
                        <m:e>
                          <m:r>
                            <a:rPr lang="en-US" i="1">
                              <a:latin typeface="Cambria Math" charset="0"/>
                            </a:rPr>
                            <m:t> </m:t>
                          </m:r>
                          <m:r>
                            <a:rPr lang="en-US" i="1">
                              <a:latin typeface="Cambria Math" charset="0"/>
                            </a:rPr>
                            <m:t>𝑒</m:t>
                          </m:r>
                        </m:e>
                        <m:sup>
                          <m:r>
                            <a:rPr lang="en-US" i="1">
                              <a:latin typeface="Cambria Math" charset="0"/>
                            </a:rPr>
                            <m:t>−</m:t>
                          </m:r>
                          <m:r>
                            <a:rPr lang="en-US" b="1" i="1">
                              <a:solidFill>
                                <a:srgbClr val="C00000"/>
                              </a:solidFill>
                              <a:latin typeface="Cambria Math" charset="0"/>
                              <a:ea typeface="Cambria Math" charset="0"/>
                              <a:cs typeface="Cambria Math" charset="0"/>
                            </a:rPr>
                            <m:t>𝝀</m:t>
                          </m:r>
                          <m:r>
                            <a:rPr lang="en-US" i="1">
                              <a:latin typeface="Cambria Math" charset="0"/>
                              <a:ea typeface="Cambria Math" charset="0"/>
                              <a:cs typeface="Cambria Math" charset="0"/>
                            </a:rPr>
                            <m:t>𝐷</m:t>
                          </m:r>
                        </m:sup>
                      </m:sSup>
                      <m:r>
                        <a:rPr lang="en-US" i="1">
                          <a:latin typeface="Cambria Math" charset="0"/>
                          <a:ea typeface="Cambria Math" charset="0"/>
                          <a:cs typeface="Cambria Math" charset="0"/>
                        </a:rPr>
                        <m:t>  </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784895" y="2173126"/>
                <a:ext cx="2293513" cy="657231"/>
              </a:xfrm>
              <a:prstGeom prst="rect">
                <a:avLst/>
              </a:prstGeom>
              <a:blipFill rotWithShape="0">
                <a:blip r:embed="rId8"/>
                <a:stretch>
                  <a:fillRect t="-30556" b="-4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078408" y="2210086"/>
                <a:ext cx="8637858" cy="646331"/>
              </a:xfrm>
              <a:prstGeom prst="rect">
                <a:avLst/>
              </a:prstGeom>
              <a:noFill/>
            </p:spPr>
            <p:txBody>
              <a:bodyPr wrap="square" rtlCol="0">
                <a:spAutoFit/>
              </a:bodyPr>
              <a:lstStyle/>
              <a:p>
                <a:r>
                  <a:rPr lang="en-US" dirty="0"/>
                  <a:t>where </a:t>
                </a:r>
                <a14:m>
                  <m:oMath xmlns:m="http://schemas.openxmlformats.org/officeDocument/2006/math">
                    <m:r>
                      <a:rPr lang="en-US" i="1" smtClean="0">
                        <a:latin typeface="Cambria Math" charset="0"/>
                        <a:ea typeface="Cambria Math" charset="0"/>
                        <a:cs typeface="Cambria Math" charset="0"/>
                      </a:rPr>
                      <m:t>𝛾</m:t>
                    </m:r>
                    <m:r>
                      <a:rPr lang="en-US" b="0" i="1" smtClean="0">
                        <a:latin typeface="Cambria Math" charset="0"/>
                        <a:ea typeface="Cambria Math" charset="0"/>
                        <a:cs typeface="Cambria Math" charset="0"/>
                      </a:rPr>
                      <m:t>=1</m:t>
                    </m:r>
                  </m:oMath>
                </a14:m>
                <a:r>
                  <a:rPr lang="en-US" dirty="0"/>
                  <a:t>; </a:t>
                </a:r>
                <a14:m>
                  <m:oMath xmlns:m="http://schemas.openxmlformats.org/officeDocument/2006/math">
                    <m:r>
                      <a:rPr lang="en-US" i="1" smtClean="0">
                        <a:latin typeface="Cambria Math" charset="0"/>
                        <a:ea typeface="Cambria Math" charset="0"/>
                        <a:cs typeface="Cambria Math" charset="0"/>
                      </a:rPr>
                      <m:t>𝜆</m:t>
                    </m:r>
                  </m:oMath>
                </a14:m>
                <a:r>
                  <a:rPr lang="en-US" dirty="0"/>
                  <a:t> is the slope, </a:t>
                </a:r>
                <a14:m>
                  <m:oMath xmlns:m="http://schemas.openxmlformats.org/officeDocument/2006/math">
                    <m:r>
                      <a:rPr lang="en-US" i="1" smtClean="0">
                        <a:latin typeface="Cambria Math" charset="0"/>
                        <a:ea typeface="Cambria Math" charset="0"/>
                        <a:cs typeface="Cambria Math" charset="0"/>
                      </a:rPr>
                      <m:t>𝜇</m:t>
                    </m:r>
                  </m:oMath>
                </a14:m>
                <a:r>
                  <a:rPr lang="en-US" dirty="0"/>
                  <a:t> is the dispersion,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𝑜</m:t>
                        </m:r>
                      </m:sub>
                    </m:sSub>
                  </m:oMath>
                </a14:m>
                <a:r>
                  <a:rPr lang="en-US" dirty="0"/>
                  <a:t> is the intercept when </a:t>
                </a:r>
                <a14:m>
                  <m:oMath xmlns:m="http://schemas.openxmlformats.org/officeDocument/2006/math">
                    <m:r>
                      <a:rPr lang="en-US"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=0</m:t>
                    </m:r>
                  </m:oMath>
                </a14:m>
                <a:endParaRPr lang="en-US" b="0" dirty="0">
                  <a:ea typeface="Cambria Math" charset="0"/>
                  <a:cs typeface="Cambria Math" charset="0"/>
                </a:endParaRPr>
              </a:p>
              <a:p>
                <a:r>
                  <a:rPr lang="en-US" dirty="0"/>
                  <a:t>                     D is maximum dimension </a:t>
                </a:r>
              </a:p>
            </p:txBody>
          </p:sp>
        </mc:Choice>
        <mc:Fallback xmlns="">
          <p:sp>
            <p:nvSpPr>
              <p:cNvPr id="19" name="TextBox 18"/>
              <p:cNvSpPr txBox="1">
                <a:spLocks noRot="1" noChangeAspect="1" noMove="1" noResize="1" noEditPoints="1" noAdjustHandles="1" noChangeArrowheads="1" noChangeShapeType="1" noTextEdit="1"/>
              </p:cNvSpPr>
              <p:nvPr/>
            </p:nvSpPr>
            <p:spPr>
              <a:xfrm>
                <a:off x="3078408" y="2210086"/>
                <a:ext cx="8637858" cy="646331"/>
              </a:xfrm>
              <a:prstGeom prst="rect">
                <a:avLst/>
              </a:prstGeom>
              <a:blipFill rotWithShape="0">
                <a:blip r:embed="rId9"/>
                <a:stretch>
                  <a:fillRect l="-635" t="-5660" b="-1415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83D066E-E848-BB45-8BB0-A9997BDCAC4C}"/>
              </a:ext>
            </a:extLst>
          </p:cNvPr>
          <p:cNvSpPr/>
          <p:nvPr/>
        </p:nvSpPr>
        <p:spPr>
          <a:xfrm>
            <a:off x="735091" y="2053967"/>
            <a:ext cx="2381817" cy="895548"/>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42392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729762"/>
          </a:xfrm>
          <a:solidFill>
            <a:schemeClr val="accent6">
              <a:lumMod val="50000"/>
            </a:schemeClr>
          </a:solidFill>
        </p:spPr>
        <p:txBody>
          <a:bodyPr>
            <a:normAutofit/>
          </a:bodyPr>
          <a:lstStyle/>
          <a:p>
            <a:pPr algn="ctr"/>
            <a:r>
              <a:rPr lang="en-US" sz="3600" dirty="0">
                <a:solidFill>
                  <a:schemeClr val="bg1"/>
                </a:solidFill>
                <a:latin typeface="Arial" charset="0"/>
                <a:ea typeface="Arial" charset="0"/>
                <a:cs typeface="Arial" charset="0"/>
              </a:rPr>
              <a:t>3-parameter Gamma Distribution Function</a:t>
            </a:r>
          </a:p>
        </p:txBody>
      </p:sp>
      <mc:AlternateContent xmlns:mc="http://schemas.openxmlformats.org/markup-compatibility/2006" xmlns:a14="http://schemas.microsoft.com/office/drawing/2010/main">
        <mc:Choice Requires="a14">
          <p:sp>
            <p:nvSpPr>
              <p:cNvPr id="5" name="TextBox 4"/>
              <p:cNvSpPr txBox="1"/>
              <p:nvPr/>
            </p:nvSpPr>
            <p:spPr>
              <a:xfrm>
                <a:off x="411391" y="993415"/>
                <a:ext cx="8802948" cy="1340239"/>
              </a:xfrm>
              <a:prstGeom prst="rect">
                <a:avLst/>
              </a:prstGeom>
              <a:noFill/>
            </p:spPr>
            <p:txBody>
              <a:bodyPr wrap="square" rtlCol="0">
                <a:spAutoFit/>
              </a:bodyPr>
              <a:lstStyle/>
              <a:p>
                <a:pPr>
                  <a:spcAft>
                    <a:spcPts val="600"/>
                  </a:spcAft>
                </a:pPr>
                <a:r>
                  <a:rPr lang="en-US" sz="1600" dirty="0"/>
                  <a:t>For </a:t>
                </a:r>
                <a:r>
                  <a:rPr lang="en-US" sz="1600" b="1" dirty="0">
                    <a:solidFill>
                      <a:schemeClr val="accent6">
                        <a:lumMod val="50000"/>
                      </a:schemeClr>
                    </a:solidFill>
                  </a:rPr>
                  <a:t>single-moment</a:t>
                </a:r>
                <a:r>
                  <a:rPr lang="en-US" sz="1600" dirty="0">
                    <a:solidFill>
                      <a:schemeClr val="accent6">
                        <a:lumMod val="75000"/>
                      </a:schemeClr>
                    </a:solidFill>
                  </a:rPr>
                  <a:t> </a:t>
                </a:r>
                <a:r>
                  <a:rPr lang="en-US" sz="1600" dirty="0"/>
                  <a:t>species ( hydrometeor mixing ratio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𝑞</m:t>
                        </m:r>
                      </m:e>
                      <m:sub>
                        <m:r>
                          <a:rPr lang="en-US" sz="1600" b="0" i="1" smtClean="0">
                            <a:solidFill>
                              <a:schemeClr val="accent6">
                                <a:lumMod val="50000"/>
                              </a:schemeClr>
                            </a:solidFill>
                            <a:latin typeface="Cambria Math" charset="0"/>
                          </a:rPr>
                          <m:t>𝑥</m:t>
                        </m:r>
                      </m:sub>
                    </m:sSub>
                  </m:oMath>
                </a14:m>
                <a:r>
                  <a:rPr lang="en-US" sz="1600" dirty="0">
                    <a:solidFill>
                      <a:schemeClr val="accent6">
                        <a:lumMod val="50000"/>
                      </a:schemeClr>
                    </a:solidFill>
                  </a:rPr>
                  <a:t> </a:t>
                </a:r>
                <a:r>
                  <a:rPr lang="en-US" sz="1600" dirty="0"/>
                  <a:t>is prognostic ) :</a:t>
                </a:r>
              </a:p>
              <a:p>
                <a:pPr>
                  <a:spcAft>
                    <a:spcPts val="600"/>
                  </a:spcAft>
                </a:pPr>
                <a14:m>
                  <m:oMath xmlns:m="http://schemas.openxmlformats.org/officeDocument/2006/math">
                    <m:sSub>
                      <m:sSubPr>
                        <m:ctrlPr>
                          <a:rPr lang="en-US" sz="1600" i="1" smtClean="0">
                            <a:solidFill>
                              <a:srgbClr val="00B0F0"/>
                            </a:solidFill>
                            <a:latin typeface="Cambria Math" panose="02040503050406030204" pitchFamily="18" charset="0"/>
                          </a:rPr>
                        </m:ctrlPr>
                      </m:sSubPr>
                      <m:e>
                        <m:r>
                          <a:rPr lang="en-US" sz="1600" b="0" i="1" smtClean="0">
                            <a:solidFill>
                              <a:srgbClr val="00B0F0"/>
                            </a:solidFill>
                            <a:latin typeface="Cambria Math" charset="0"/>
                          </a:rPr>
                          <m:t>𝑁</m:t>
                        </m:r>
                      </m:e>
                      <m:sub>
                        <m:r>
                          <a:rPr lang="en-US" sz="1600" b="0" i="1" smtClean="0">
                            <a:solidFill>
                              <a:srgbClr val="00B0F0"/>
                            </a:solidFill>
                            <a:latin typeface="Cambria Math" charset="0"/>
                          </a:rPr>
                          <m:t>𝑜𝑥</m:t>
                        </m:r>
                      </m:sub>
                    </m:sSub>
                  </m:oMath>
                </a14:m>
                <a:r>
                  <a:rPr lang="en-US" sz="1600" dirty="0">
                    <a:solidFill>
                      <a:srgbClr val="00B0F0"/>
                    </a:solidFill>
                  </a:rPr>
                  <a:t> </a:t>
                </a:r>
                <a:r>
                  <a:rPr lang="en-US" sz="1600" dirty="0"/>
                  <a:t>is either fixed or prescribed as a function of temperature or mixing ratio</a:t>
                </a:r>
              </a:p>
              <a:p>
                <a:pPr>
                  <a:spcAft>
                    <a:spcPts val="600"/>
                  </a:spcAft>
                </a:pPr>
                <a14:m>
                  <m:oMath xmlns:m="http://schemas.openxmlformats.org/officeDocument/2006/math">
                    <m:r>
                      <a:rPr lang="en-US" sz="1600" i="1" smtClean="0">
                        <a:solidFill>
                          <a:srgbClr val="00B0F0"/>
                        </a:solidFill>
                        <a:latin typeface="Cambria Math" charset="0"/>
                        <a:ea typeface="Cambria Math" charset="0"/>
                        <a:cs typeface="Cambria Math" charset="0"/>
                      </a:rPr>
                      <m:t>𝜇</m:t>
                    </m:r>
                  </m:oMath>
                </a14:m>
                <a:r>
                  <a:rPr lang="en-US" sz="1600" dirty="0"/>
                  <a:t> is set to zero for exponential distribution (Marshall-Palmer) or prescribed</a:t>
                </a:r>
              </a:p>
              <a:p>
                <a:pPr>
                  <a:spcAft>
                    <a:spcPts val="600"/>
                  </a:spcAft>
                </a:pPr>
                <a14:m>
                  <m:oMath xmlns:m="http://schemas.openxmlformats.org/officeDocument/2006/math">
                    <m:r>
                      <a:rPr lang="en-US" sz="1600" i="1" smtClean="0">
                        <a:solidFill>
                          <a:srgbClr val="00B0F0"/>
                        </a:solidFill>
                        <a:latin typeface="Cambria Math" charset="0"/>
                        <a:ea typeface="Cambria Math" charset="0"/>
                        <a:cs typeface="Cambria Math" charset="0"/>
                      </a:rPr>
                      <m:t>𝜆</m:t>
                    </m:r>
                  </m:oMath>
                </a14:m>
                <a:r>
                  <a:rPr lang="en-US" sz="1600" dirty="0"/>
                  <a:t>, the slope can be calculated from hydrometeor mixing ratio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𝑞</m:t>
                        </m:r>
                      </m:e>
                      <m:sub>
                        <m:r>
                          <a:rPr lang="en-US" sz="1600" b="0" i="1" smtClean="0">
                            <a:solidFill>
                              <a:schemeClr val="accent6">
                                <a:lumMod val="50000"/>
                              </a:schemeClr>
                            </a:solidFill>
                            <a:latin typeface="Cambria Math" charset="0"/>
                          </a:rPr>
                          <m:t>𝑥</m:t>
                        </m:r>
                      </m:sub>
                    </m:sSub>
                  </m:oMath>
                </a14:m>
                <a:r>
                  <a:rPr lang="en-US" sz="1600" dirty="0">
                    <a:solidFill>
                      <a:schemeClr val="accent6">
                        <a:lumMod val="75000"/>
                      </a:schemeClr>
                    </a:solidFill>
                  </a:rPr>
                  <a:t> </a:t>
                </a:r>
                <a:r>
                  <a:rPr lang="en-US" sz="1600" dirty="0"/>
                  <a:t>as:</a:t>
                </a:r>
              </a:p>
            </p:txBody>
          </p:sp>
        </mc:Choice>
        <mc:Fallback xmlns="">
          <p:sp>
            <p:nvSpPr>
              <p:cNvPr id="5" name="TextBox 4"/>
              <p:cNvSpPr txBox="1">
                <a:spLocks noRot="1" noChangeAspect="1" noMove="1" noResize="1" noEditPoints="1" noAdjustHandles="1" noChangeArrowheads="1" noChangeShapeType="1" noTextEdit="1"/>
              </p:cNvSpPr>
              <p:nvPr/>
            </p:nvSpPr>
            <p:spPr>
              <a:xfrm>
                <a:off x="411391" y="993415"/>
                <a:ext cx="8802948" cy="1340239"/>
              </a:xfrm>
              <a:prstGeom prst="rect">
                <a:avLst/>
              </a:prstGeom>
              <a:blipFill>
                <a:blip r:embed="rId2"/>
                <a:stretch>
                  <a:fillRect l="-288" t="-935"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16898" y="4703322"/>
                <a:ext cx="2964856" cy="2884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charset="0"/>
                            </a:rPr>
                            <m:t>𝑁</m:t>
                          </m:r>
                        </m:e>
                        <m:sub>
                          <m:r>
                            <a:rPr lang="en-US" b="0" i="1" smtClean="0">
                              <a:solidFill>
                                <a:schemeClr val="accent6">
                                  <a:lumMod val="50000"/>
                                </a:schemeClr>
                              </a:solidFill>
                              <a:latin typeface="Cambria Math" charset="0"/>
                            </a:rPr>
                            <m:t>𝑡𝑥</m:t>
                          </m:r>
                        </m:sub>
                      </m:sSub>
                      <m:r>
                        <a:rPr lang="en-US" b="0" i="1" smtClean="0">
                          <a:latin typeface="Cambria Math" charset="0"/>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charset="0"/>
                            </a:rPr>
                            <m:t>𝑁</m:t>
                          </m:r>
                        </m:e>
                        <m:sub>
                          <m:r>
                            <a:rPr lang="en-US" i="1">
                              <a:solidFill>
                                <a:srgbClr val="00B0F0"/>
                              </a:solidFill>
                              <a:latin typeface="Cambria Math" charset="0"/>
                            </a:rPr>
                            <m:t>𝑜</m:t>
                          </m:r>
                          <m:r>
                            <a:rPr lang="en-US" b="0" i="1" smtClean="0">
                              <a:solidFill>
                                <a:srgbClr val="00B0F0"/>
                              </a:solidFill>
                              <a:latin typeface="Cambria Math" charset="0"/>
                            </a:rPr>
                            <m:t>𝑥</m:t>
                          </m:r>
                        </m:sub>
                      </m:sSub>
                      <m:r>
                        <a:rPr lang="en-US" i="1">
                          <a:latin typeface="Cambria Math" charset="0"/>
                        </a:rPr>
                        <m:t> </m:t>
                      </m:r>
                      <m:r>
                        <m:rPr>
                          <m:sty m:val="p"/>
                        </m:rPr>
                        <a:rPr lang="el-GR" i="1">
                          <a:latin typeface="Cambria Math" charset="0"/>
                          <a:ea typeface="Cambria Math" charset="0"/>
                          <a:cs typeface="Cambria Math" charset="0"/>
                        </a:rPr>
                        <m:t>Γ</m:t>
                      </m:r>
                      <m:d>
                        <m:dPr>
                          <m:ctrlPr>
                            <a:rPr lang="is-IS" i="1">
                              <a:latin typeface="Cambria Math" panose="02040503050406030204" pitchFamily="18" charset="0"/>
                              <a:ea typeface="Cambria Math" charset="0"/>
                              <a:cs typeface="Cambria Math" charset="0"/>
                            </a:rPr>
                          </m:ctrlPr>
                        </m:dPr>
                        <m:e>
                          <m:r>
                            <a:rPr lang="bg-BG" i="1" smtClean="0">
                              <a:solidFill>
                                <a:srgbClr val="00B0F0"/>
                              </a:solidFill>
                              <a:latin typeface="Cambria Math" charset="0"/>
                              <a:ea typeface="Cambria Math" charset="0"/>
                              <a:cs typeface="Cambria Math" charset="0"/>
                            </a:rPr>
                            <m:t>𝜇</m:t>
                          </m:r>
                          <m:r>
                            <a:rPr lang="en-US" i="1">
                              <a:latin typeface="Cambria Math" charset="0"/>
                              <a:ea typeface="Cambria Math" charset="0"/>
                              <a:cs typeface="Cambria Math" charset="0"/>
                            </a:rPr>
                            <m:t>+1</m:t>
                          </m:r>
                        </m:e>
                      </m:d>
                      <m:r>
                        <a:rPr lang="en-US" i="1">
                          <a:latin typeface="Cambria Math"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𝜆</m:t>
                          </m:r>
                        </m:e>
                        <m:sup>
                          <m:r>
                            <a:rPr lang="en-US" i="1">
                              <a:latin typeface="Cambria Math" charset="0"/>
                              <a:ea typeface="Cambria Math" charset="0"/>
                              <a:cs typeface="Cambria Math" charset="0"/>
                            </a:rPr>
                            <m:t>−(</m:t>
                          </m:r>
                          <m:r>
                            <a:rPr lang="bg-BG" i="1" smtClean="0">
                              <a:solidFill>
                                <a:srgbClr val="00B0F0"/>
                              </a:solidFill>
                              <a:latin typeface="Cambria Math" charset="0"/>
                              <a:ea typeface="Cambria Math" charset="0"/>
                              <a:cs typeface="Cambria Math" charset="0"/>
                            </a:rPr>
                            <m:t>𝜇</m:t>
                          </m:r>
                          <m:r>
                            <a:rPr lang="en-US" i="1">
                              <a:latin typeface="Cambria Math" charset="0"/>
                              <a:ea typeface="Cambria Math" charset="0"/>
                              <a:cs typeface="Cambria Math" charset="0"/>
                            </a:rPr>
                            <m:t>+1)</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16898" y="4703322"/>
                <a:ext cx="2964856" cy="288477"/>
              </a:xfrm>
              <a:prstGeom prst="rect">
                <a:avLst/>
              </a:prstGeom>
              <a:blipFill>
                <a:blip r:embed="rId3"/>
                <a:stretch>
                  <a:fillRect l="-2564" t="-416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08105" y="2714188"/>
                <a:ext cx="4276837" cy="2884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𝑤</m:t>
                          </m:r>
                        </m:e>
                        <m:sub>
                          <m:r>
                            <a:rPr lang="en-US" b="0" i="1" smtClean="0">
                              <a:latin typeface="Cambria Math" charset="0"/>
                            </a:rPr>
                            <m:t>𝑥</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𝜌</m:t>
                          </m:r>
                        </m:e>
                        <m:sub>
                          <m:r>
                            <a:rPr lang="en-US" i="1">
                              <a:latin typeface="Cambria Math" charset="0"/>
                            </a:rPr>
                            <m:t>𝑎</m:t>
                          </m:r>
                        </m:sub>
                      </m:sSub>
                      <m:sSub>
                        <m:sSubPr>
                          <m:ctrlPr>
                            <a:rPr lang="en-US" i="1" smtClean="0">
                              <a:solidFill>
                                <a:schemeClr val="accent6">
                                  <a:lumMod val="50000"/>
                                </a:schemeClr>
                              </a:solidFill>
                              <a:latin typeface="Cambria Math" panose="02040503050406030204" pitchFamily="18" charset="0"/>
                            </a:rPr>
                          </m:ctrlPr>
                        </m:sSubPr>
                        <m:e>
                          <m:r>
                            <a:rPr lang="en-US" i="1">
                              <a:solidFill>
                                <a:schemeClr val="accent6">
                                  <a:lumMod val="50000"/>
                                </a:schemeClr>
                              </a:solidFill>
                              <a:latin typeface="Cambria Math" charset="0"/>
                            </a:rPr>
                            <m:t>𝑞</m:t>
                          </m:r>
                        </m:e>
                        <m:sub>
                          <m:r>
                            <a:rPr lang="en-US" i="1">
                              <a:solidFill>
                                <a:schemeClr val="accent6">
                                  <a:lumMod val="50000"/>
                                </a:schemeClr>
                              </a:solidFill>
                              <a:latin typeface="Cambria Math" charset="0"/>
                            </a:rPr>
                            <m:t>𝑥</m:t>
                          </m:r>
                        </m:sub>
                      </m:sSub>
                      <m:r>
                        <a:rPr lang="en-US" b="0" i="1" smtClean="0">
                          <a:latin typeface="Cambria Math" charset="0"/>
                        </a:rPr>
                        <m:t>=</m:t>
                      </m:r>
                      <m:sSub>
                        <m:sSubPr>
                          <m:ctrlPr>
                            <a:rPr lang="en-US" i="1" smtClean="0">
                              <a:solidFill>
                                <a:srgbClr val="0070C0"/>
                              </a:solidFill>
                              <a:latin typeface="Cambria Math" panose="02040503050406030204" pitchFamily="18" charset="0"/>
                            </a:rPr>
                          </m:ctrlPr>
                        </m:sSubPr>
                        <m:e>
                          <m:r>
                            <a:rPr lang="en-US" b="0" i="1" smtClean="0">
                              <a:solidFill>
                                <a:schemeClr val="tx1"/>
                              </a:solidFill>
                              <a:latin typeface="Cambria Math" charset="0"/>
                            </a:rPr>
                            <m:t>𝑎</m:t>
                          </m:r>
                          <m:r>
                            <a:rPr lang="en-US" b="0" i="1" smtClean="0">
                              <a:solidFill>
                                <a:srgbClr val="0070C0"/>
                              </a:solidFill>
                              <a:latin typeface="Cambria Math" charset="0"/>
                            </a:rPr>
                            <m:t> </m:t>
                          </m:r>
                          <m:r>
                            <a:rPr lang="en-US" i="1" smtClean="0">
                              <a:solidFill>
                                <a:srgbClr val="00B0F0"/>
                              </a:solidFill>
                              <a:latin typeface="Cambria Math" charset="0"/>
                            </a:rPr>
                            <m:t>𝑁</m:t>
                          </m:r>
                        </m:e>
                        <m:sub>
                          <m:r>
                            <a:rPr lang="en-US" i="1" smtClean="0">
                              <a:solidFill>
                                <a:srgbClr val="00B0F0"/>
                              </a:solidFill>
                              <a:latin typeface="Cambria Math" charset="0"/>
                            </a:rPr>
                            <m:t>𝑜</m:t>
                          </m:r>
                          <m:r>
                            <a:rPr lang="en-US" b="0" i="1" smtClean="0">
                              <a:solidFill>
                                <a:srgbClr val="00B0F0"/>
                              </a:solidFill>
                              <a:latin typeface="Cambria Math" charset="0"/>
                            </a:rPr>
                            <m:t>𝑥</m:t>
                          </m:r>
                        </m:sub>
                      </m:sSub>
                      <m:r>
                        <a:rPr lang="en-US" i="1">
                          <a:latin typeface="Cambria Math" charset="0"/>
                        </a:rPr>
                        <m:t> </m:t>
                      </m:r>
                      <m:r>
                        <m:rPr>
                          <m:sty m:val="p"/>
                        </m:rPr>
                        <a:rPr lang="el-GR" i="1">
                          <a:latin typeface="Cambria Math" charset="0"/>
                          <a:ea typeface="Cambria Math" charset="0"/>
                          <a:cs typeface="Cambria Math" charset="0"/>
                        </a:rPr>
                        <m:t>Γ</m:t>
                      </m:r>
                      <m:d>
                        <m:dPr>
                          <m:ctrlPr>
                            <a:rPr lang="is-IS" i="1">
                              <a:latin typeface="Cambria Math" panose="02040503050406030204" pitchFamily="18" charset="0"/>
                              <a:ea typeface="Cambria Math" charset="0"/>
                              <a:cs typeface="Cambria Math" charset="0"/>
                            </a:rPr>
                          </m:ctrlPr>
                        </m:dPr>
                        <m:e>
                          <m:r>
                            <a:rPr lang="bg-BG" i="1" smtClean="0">
                              <a:solidFill>
                                <a:srgbClr val="00B0F0"/>
                              </a:solidFill>
                              <a:latin typeface="Cambria Math" charset="0"/>
                              <a:ea typeface="Cambria Math" charset="0"/>
                              <a:cs typeface="Cambria Math" charset="0"/>
                            </a:rPr>
                            <m:t>𝜇</m:t>
                          </m:r>
                          <m:r>
                            <a:rPr lang="en-US" i="1">
                              <a:latin typeface="Cambria Math" charset="0"/>
                              <a:ea typeface="Cambria Math" charset="0"/>
                              <a:cs typeface="Cambria Math" charset="0"/>
                            </a:rPr>
                            <m:t>+</m:t>
                          </m:r>
                          <m:r>
                            <a:rPr lang="en-US" i="1">
                              <a:latin typeface="Cambria Math" charset="0"/>
                              <a:ea typeface="Cambria Math" charset="0"/>
                              <a:cs typeface="Cambria Math" charset="0"/>
                            </a:rPr>
                            <m:t>𝑏</m:t>
                          </m:r>
                          <m:r>
                            <a:rPr lang="en-US" i="1">
                              <a:latin typeface="Cambria Math" charset="0"/>
                              <a:ea typeface="Cambria Math" charset="0"/>
                              <a:cs typeface="Cambria Math" charset="0"/>
                            </a:rPr>
                            <m:t>+1</m:t>
                          </m:r>
                        </m:e>
                      </m:d>
                      <m:r>
                        <a:rPr lang="en-US" i="1">
                          <a:latin typeface="Cambria Math"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𝜆</m:t>
                          </m:r>
                        </m:e>
                        <m:sup>
                          <m:r>
                            <a:rPr lang="en-US" i="1">
                              <a:latin typeface="Cambria Math" charset="0"/>
                              <a:ea typeface="Cambria Math" charset="0"/>
                              <a:cs typeface="Cambria Math" charset="0"/>
                            </a:rPr>
                            <m:t>−(</m:t>
                          </m:r>
                          <m:r>
                            <a:rPr lang="bg-BG" i="1" smtClean="0">
                              <a:solidFill>
                                <a:srgbClr val="00B0F0"/>
                              </a:solidFill>
                              <a:latin typeface="Cambria Math" charset="0"/>
                              <a:ea typeface="Cambria Math" charset="0"/>
                              <a:cs typeface="Cambria Math" charset="0"/>
                            </a:rPr>
                            <m:t>𝜇</m:t>
                          </m:r>
                          <m:r>
                            <a:rPr lang="en-US" i="1">
                              <a:latin typeface="Cambria Math" charset="0"/>
                              <a:ea typeface="Cambria Math" charset="0"/>
                              <a:cs typeface="Cambria Math" charset="0"/>
                            </a:rPr>
                            <m:t>+</m:t>
                          </m:r>
                          <m:r>
                            <a:rPr lang="en-US" i="1">
                              <a:latin typeface="Cambria Math" charset="0"/>
                              <a:ea typeface="Cambria Math" charset="0"/>
                              <a:cs typeface="Cambria Math" charset="0"/>
                            </a:rPr>
                            <m:t>𝑏</m:t>
                          </m:r>
                          <m:r>
                            <a:rPr lang="en-US" i="1">
                              <a:latin typeface="Cambria Math" charset="0"/>
                              <a:ea typeface="Cambria Math" charset="0"/>
                              <a:cs typeface="Cambria Math" charset="0"/>
                            </a:rPr>
                            <m:t>+1)</m:t>
                          </m:r>
                        </m:sup>
                      </m:sSup>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08105" y="2714188"/>
                <a:ext cx="4276837" cy="288477"/>
              </a:xfrm>
              <a:prstGeom prst="rect">
                <a:avLst/>
              </a:prstGeom>
              <a:blipFill>
                <a:blip r:embed="rId4"/>
                <a:stretch>
                  <a:fillRect l="-888"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156793" y="2446382"/>
                <a:ext cx="3180551" cy="774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B0F0"/>
                          </a:solidFill>
                          <a:latin typeface="Cambria Math" charset="0"/>
                          <a:ea typeface="Cambria Math" charset="0"/>
                          <a:cs typeface="Cambria Math" charset="0"/>
                        </a:rPr>
                        <m:t>𝜆</m:t>
                      </m:r>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 </m:t>
                                  </m:r>
                                  <m:sSub>
                                    <m:sSubPr>
                                      <m:ctrlPr>
                                        <a:rPr lang="en-US" b="0" i="1" smtClean="0">
                                          <a:solidFill>
                                            <a:srgbClr val="00B0F0"/>
                                          </a:solidFill>
                                          <a:latin typeface="Cambria Math" panose="02040503050406030204" pitchFamily="18" charset="0"/>
                                          <a:ea typeface="Cambria Math" charset="0"/>
                                          <a:cs typeface="Cambria Math" charset="0"/>
                                        </a:rPr>
                                      </m:ctrlPr>
                                    </m:sSubPr>
                                    <m:e>
                                      <m:r>
                                        <a:rPr lang="en-US" b="0" i="1" smtClean="0">
                                          <a:solidFill>
                                            <a:srgbClr val="00B0F0"/>
                                          </a:solidFill>
                                          <a:latin typeface="Cambria Math" charset="0"/>
                                          <a:ea typeface="Cambria Math" charset="0"/>
                                          <a:cs typeface="Cambria Math" charset="0"/>
                                        </a:rPr>
                                        <m:t>𝑁</m:t>
                                      </m:r>
                                    </m:e>
                                    <m:sub>
                                      <m:r>
                                        <a:rPr lang="en-US" b="0" i="1" smtClean="0">
                                          <a:solidFill>
                                            <a:srgbClr val="00B0F0"/>
                                          </a:solidFill>
                                          <a:latin typeface="Cambria Math" charset="0"/>
                                          <a:ea typeface="Cambria Math" charset="0"/>
                                          <a:cs typeface="Cambria Math" charset="0"/>
                                        </a:rPr>
                                        <m:t>𝑜𝑥</m:t>
                                      </m:r>
                                    </m:sub>
                                  </m:sSub>
                                  <m:r>
                                    <a:rPr lang="en-US" b="0" i="1" smtClean="0">
                                      <a:latin typeface="Cambria Math" charset="0"/>
                                      <a:ea typeface="Cambria Math" charset="0"/>
                                      <a:cs typeface="Cambria Math" charset="0"/>
                                    </a:rPr>
                                    <m:t> </m:t>
                                  </m:r>
                                  <m:r>
                                    <m:rPr>
                                      <m:sty m:val="p"/>
                                    </m:rPr>
                                    <a:rPr lang="el-GR" b="0" i="1" smtClean="0">
                                      <a:latin typeface="Cambria Math" charset="0"/>
                                      <a:ea typeface="Cambria Math" charset="0"/>
                                      <a:cs typeface="Cambria Math" charset="0"/>
                                    </a:rPr>
                                    <m:t>Γ</m:t>
                                  </m:r>
                                  <m:d>
                                    <m:dPr>
                                      <m:ctrlPr>
                                        <a:rPr lang="is-IS" b="0" i="1" smtClean="0">
                                          <a:latin typeface="Cambria Math" panose="02040503050406030204" pitchFamily="18" charset="0"/>
                                          <a:ea typeface="Cambria Math" charset="0"/>
                                          <a:cs typeface="Cambria Math" charset="0"/>
                                        </a:rPr>
                                      </m:ctrlPr>
                                    </m:dPr>
                                    <m:e>
                                      <m:r>
                                        <a:rPr lang="is-IS" b="0" i="1" smtClean="0">
                                          <a:solidFill>
                                            <a:srgbClr val="00B0F0"/>
                                          </a:solidFill>
                                          <a:latin typeface="Cambria Math" charset="0"/>
                                          <a:ea typeface="Cambria Math" charset="0"/>
                                          <a:cs typeface="Cambria Math" charset="0"/>
                                        </a:rPr>
                                        <m:t>𝜇</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𝑏</m:t>
                                      </m:r>
                                      <m:r>
                                        <a:rPr lang="en-US" b="0" i="1" smtClean="0">
                                          <a:latin typeface="Cambria Math" charset="0"/>
                                          <a:ea typeface="Cambria Math" charset="0"/>
                                          <a:cs typeface="Cambria Math" charset="0"/>
                                        </a:rPr>
                                        <m:t>+1</m:t>
                                      </m:r>
                                    </m:e>
                                  </m:d>
                                </m:num>
                                <m:den>
                                  <m:r>
                                    <a:rPr lang="en-US" b="0" i="1" smtClean="0">
                                      <a:latin typeface="Cambria Math" charset="0"/>
                                      <a:ea typeface="Cambria Math" charset="0"/>
                                      <a:cs typeface="Cambria Math" charset="0"/>
                                    </a:rPr>
                                    <m:t> </m:t>
                                  </m:r>
                                  <m:sSub>
                                    <m:sSubPr>
                                      <m:ctrlPr>
                                        <a:rPr lang="en-US" b="0" i="1" smtClean="0">
                                          <a:latin typeface="Cambria Math" panose="02040503050406030204" pitchFamily="18" charset="0"/>
                                          <a:ea typeface="Cambria Math" charset="0"/>
                                          <a:cs typeface="Cambria Math" charset="0"/>
                                        </a:rPr>
                                      </m:ctrlPr>
                                    </m:sSub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𝜌</m:t>
                                          </m:r>
                                        </m:e>
                                        <m:sub>
                                          <m:r>
                                            <a:rPr lang="en-US" b="0" i="1" smtClean="0">
                                              <a:latin typeface="Cambria Math" charset="0"/>
                                              <a:ea typeface="Cambria Math" charset="0"/>
                                              <a:cs typeface="Cambria Math" charset="0"/>
                                            </a:rPr>
                                            <m:t>𝑎</m:t>
                                          </m:r>
                                        </m:sub>
                                      </m:sSub>
                                      <m:r>
                                        <a:rPr lang="en-US" b="0" i="1" smtClean="0">
                                          <a:solidFill>
                                            <a:schemeClr val="accent6">
                                              <a:lumMod val="50000"/>
                                            </a:schemeClr>
                                          </a:solidFill>
                                          <a:latin typeface="Cambria Math" charset="0"/>
                                          <a:ea typeface="Cambria Math" charset="0"/>
                                          <a:cs typeface="Cambria Math" charset="0"/>
                                        </a:rPr>
                                        <m:t>𝑞</m:t>
                                      </m:r>
                                    </m:e>
                                    <m:sub>
                                      <m:r>
                                        <a:rPr lang="en-US" b="0" i="1" smtClean="0">
                                          <a:solidFill>
                                            <a:schemeClr val="accent6">
                                              <a:lumMod val="50000"/>
                                            </a:schemeClr>
                                          </a:solidFill>
                                          <a:latin typeface="Cambria Math" charset="0"/>
                                          <a:ea typeface="Cambria Math" charset="0"/>
                                          <a:cs typeface="Cambria Math" charset="0"/>
                                        </a:rPr>
                                        <m:t>𝑥</m:t>
                                      </m:r>
                                    </m:sub>
                                  </m:sSub>
                                </m:den>
                              </m:f>
                            </m:e>
                          </m:d>
                        </m:e>
                        <m:sup>
                          <m:f>
                            <m:fPr>
                              <m:ctrlPr>
                                <a:rPr lang="en-US"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1</m:t>
                              </m:r>
                            </m:num>
                            <m:den>
                              <m:r>
                                <a:rPr lang="en-US" b="0" i="1" smtClean="0">
                                  <a:solidFill>
                                    <a:srgbClr val="00B0F0"/>
                                  </a:solidFill>
                                  <a:latin typeface="Cambria Math" charset="0"/>
                                  <a:ea typeface="Cambria Math" charset="0"/>
                                  <a:cs typeface="Cambria Math" charset="0"/>
                                </a:rPr>
                                <m:t>𝜇</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𝑏</m:t>
                              </m:r>
                              <m:r>
                                <a:rPr lang="en-US" b="0" i="1" smtClean="0">
                                  <a:latin typeface="Cambria Math" charset="0"/>
                                  <a:ea typeface="Cambria Math" charset="0"/>
                                  <a:cs typeface="Cambria Math" charset="0"/>
                                </a:rPr>
                                <m:t>+1</m:t>
                              </m:r>
                            </m:den>
                          </m:f>
                        </m:sup>
                      </m:sSup>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156793" y="2446382"/>
                <a:ext cx="3180551" cy="774892"/>
              </a:xfrm>
              <a:prstGeom prst="rect">
                <a:avLst/>
              </a:prstGeom>
              <a:blipFill>
                <a:blip r:embed="rId5"/>
                <a:stretch>
                  <a:fillRect l="-1195" b="-1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11390" y="3474946"/>
                <a:ext cx="9628155" cy="984885"/>
              </a:xfrm>
              <a:prstGeom prst="rect">
                <a:avLst/>
              </a:prstGeom>
              <a:noFill/>
            </p:spPr>
            <p:txBody>
              <a:bodyPr wrap="square" rtlCol="0">
                <a:spAutoFit/>
              </a:bodyPr>
              <a:lstStyle/>
              <a:p>
                <a:pPr>
                  <a:spcAft>
                    <a:spcPts val="600"/>
                  </a:spcAft>
                </a:pPr>
                <a:r>
                  <a:rPr lang="en-US" sz="1600" dirty="0"/>
                  <a:t>For </a:t>
                </a:r>
                <a:r>
                  <a:rPr lang="en-US" sz="1600" b="1" dirty="0">
                    <a:solidFill>
                      <a:schemeClr val="accent6">
                        <a:lumMod val="50000"/>
                      </a:schemeClr>
                    </a:solidFill>
                  </a:rPr>
                  <a:t>double-moment</a:t>
                </a:r>
                <a:r>
                  <a:rPr lang="en-US" sz="1600" dirty="0"/>
                  <a:t> species ( both mixing ratio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𝑞</m:t>
                        </m:r>
                      </m:e>
                      <m:sub>
                        <m:r>
                          <a:rPr lang="en-US" sz="1600" b="0" i="1" smtClean="0">
                            <a:solidFill>
                              <a:schemeClr val="accent6">
                                <a:lumMod val="50000"/>
                              </a:schemeClr>
                            </a:solidFill>
                            <a:latin typeface="Cambria Math" charset="0"/>
                          </a:rPr>
                          <m:t>𝑥</m:t>
                        </m:r>
                      </m:sub>
                    </m:sSub>
                  </m:oMath>
                </a14:m>
                <a:r>
                  <a:rPr lang="en-US" sz="1600" dirty="0">
                    <a:solidFill>
                      <a:schemeClr val="accent6">
                        <a:lumMod val="50000"/>
                      </a:schemeClr>
                    </a:solidFill>
                  </a:rPr>
                  <a:t> </a:t>
                </a:r>
                <a:r>
                  <a:rPr lang="en-US" sz="1600" dirty="0"/>
                  <a:t>and total number concentration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𝑁</m:t>
                        </m:r>
                      </m:e>
                      <m:sub>
                        <m:r>
                          <a:rPr lang="en-US" sz="1600" b="0" i="1" smtClean="0">
                            <a:solidFill>
                              <a:schemeClr val="accent6">
                                <a:lumMod val="50000"/>
                              </a:schemeClr>
                            </a:solidFill>
                            <a:latin typeface="Cambria Math" charset="0"/>
                          </a:rPr>
                          <m:t>𝑡𝑥</m:t>
                        </m:r>
                      </m:sub>
                    </m:sSub>
                  </m:oMath>
                </a14:m>
                <a:r>
                  <a:rPr lang="en-US" sz="1600" dirty="0"/>
                  <a:t> are prognostic ) :</a:t>
                </a:r>
              </a:p>
              <a:p>
                <a:pPr>
                  <a:spcAft>
                    <a:spcPts val="600"/>
                  </a:spcAft>
                </a:pPr>
                <a14:m>
                  <m:oMath xmlns:m="http://schemas.openxmlformats.org/officeDocument/2006/math">
                    <m:r>
                      <a:rPr lang="en-US" sz="1600" i="1">
                        <a:latin typeface="Cambria Math" charset="0"/>
                        <a:ea typeface="Cambria Math" charset="0"/>
                        <a:cs typeface="Cambria Math" charset="0"/>
                      </a:rPr>
                      <m:t>𝜇</m:t>
                    </m:r>
                  </m:oMath>
                </a14:m>
                <a:r>
                  <a:rPr lang="en-US" sz="1600" dirty="0"/>
                  <a:t> is set to zero for exponential distribution ( </a:t>
                </a:r>
                <a:r>
                  <a:rPr lang="en-US" sz="1600" dirty="0" err="1"/>
                  <a:t>Marshell</a:t>
                </a:r>
                <a:r>
                  <a:rPr lang="en-US" sz="1600" dirty="0"/>
                  <a:t>-Palmer ) or prescribed</a:t>
                </a:r>
              </a:p>
              <a:p>
                <a:pPr>
                  <a:spcAft>
                    <a:spcPts val="600"/>
                  </a:spcAft>
                </a:pPr>
                <a14:m>
                  <m:oMath xmlns:m="http://schemas.openxmlformats.org/officeDocument/2006/math">
                    <m:sSub>
                      <m:sSubPr>
                        <m:ctrlPr>
                          <a:rPr lang="en-US" sz="1600" i="1" smtClean="0">
                            <a:solidFill>
                              <a:srgbClr val="00B0F0"/>
                            </a:solidFill>
                            <a:latin typeface="Cambria Math" panose="02040503050406030204" pitchFamily="18" charset="0"/>
                          </a:rPr>
                        </m:ctrlPr>
                      </m:sSubPr>
                      <m:e>
                        <m:r>
                          <a:rPr lang="en-US" sz="1600" b="0" i="1" smtClean="0">
                            <a:solidFill>
                              <a:srgbClr val="00B0F0"/>
                            </a:solidFill>
                            <a:latin typeface="Cambria Math" charset="0"/>
                          </a:rPr>
                          <m:t>𝑁</m:t>
                        </m:r>
                      </m:e>
                      <m:sub>
                        <m:r>
                          <a:rPr lang="en-US" sz="1600" b="0" i="1" smtClean="0">
                            <a:solidFill>
                              <a:srgbClr val="00B0F0"/>
                            </a:solidFill>
                            <a:latin typeface="Cambria Math" charset="0"/>
                          </a:rPr>
                          <m:t>0</m:t>
                        </m:r>
                        <m:r>
                          <a:rPr lang="en-US" sz="1600" b="0" i="1" smtClean="0">
                            <a:solidFill>
                              <a:srgbClr val="00B0F0"/>
                            </a:solidFill>
                            <a:latin typeface="Cambria Math" charset="0"/>
                          </a:rPr>
                          <m:t>𝑥</m:t>
                        </m:r>
                      </m:sub>
                    </m:sSub>
                  </m:oMath>
                </a14:m>
                <a:r>
                  <a:rPr lang="en-US" sz="1600" dirty="0"/>
                  <a:t>, the intercept can be calculated from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𝑁</m:t>
                        </m:r>
                      </m:e>
                      <m:sub>
                        <m:r>
                          <a:rPr lang="en-US" sz="1600" b="0" i="1" smtClean="0">
                            <a:solidFill>
                              <a:schemeClr val="accent6">
                                <a:lumMod val="50000"/>
                              </a:schemeClr>
                            </a:solidFill>
                            <a:latin typeface="Cambria Math" charset="0"/>
                          </a:rPr>
                          <m:t>𝑡𝑥</m:t>
                        </m:r>
                      </m:sub>
                    </m:sSub>
                  </m:oMath>
                </a14:m>
                <a:r>
                  <a:rPr lang="en-US" sz="1600" dirty="0"/>
                  <a:t> as:</a:t>
                </a:r>
              </a:p>
            </p:txBody>
          </p:sp>
        </mc:Choice>
        <mc:Fallback xmlns="">
          <p:sp>
            <p:nvSpPr>
              <p:cNvPr id="11" name="TextBox 10"/>
              <p:cNvSpPr txBox="1">
                <a:spLocks noRot="1" noChangeAspect="1" noMove="1" noResize="1" noEditPoints="1" noAdjustHandles="1" noChangeArrowheads="1" noChangeShapeType="1" noTextEdit="1"/>
              </p:cNvSpPr>
              <p:nvPr/>
            </p:nvSpPr>
            <p:spPr>
              <a:xfrm>
                <a:off x="411390" y="3474946"/>
                <a:ext cx="9628155" cy="984885"/>
              </a:xfrm>
              <a:prstGeom prst="rect">
                <a:avLst/>
              </a:prstGeom>
              <a:blipFill>
                <a:blip r:embed="rId6"/>
                <a:stretch>
                  <a:fillRect l="-263" t="-1282" b="-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156793" y="4526043"/>
                <a:ext cx="1579278" cy="598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F0"/>
                              </a:solidFill>
                              <a:latin typeface="Cambria Math" panose="02040503050406030204" pitchFamily="18" charset="0"/>
                            </a:rPr>
                          </m:ctrlPr>
                        </m:sSubPr>
                        <m:e>
                          <m:r>
                            <a:rPr lang="en-US" b="0" i="1" smtClean="0">
                              <a:solidFill>
                                <a:srgbClr val="00B0F0"/>
                              </a:solidFill>
                              <a:latin typeface="Cambria Math" charset="0"/>
                            </a:rPr>
                            <m:t>𝑁</m:t>
                          </m:r>
                        </m:e>
                        <m:sub>
                          <m:r>
                            <a:rPr lang="en-US" b="0" i="1" smtClean="0">
                              <a:solidFill>
                                <a:srgbClr val="00B0F0"/>
                              </a:solidFill>
                              <a:latin typeface="Cambria Math" charset="0"/>
                            </a:rPr>
                            <m:t>𝑜𝑥</m:t>
                          </m:r>
                        </m:sub>
                      </m:sSub>
                      <m:r>
                        <a:rPr lang="en-US" b="0" i="1" smtClean="0">
                          <a:latin typeface="Cambria Math" charset="0"/>
                        </a:rPr>
                        <m:t>=</m:t>
                      </m:r>
                      <m:f>
                        <m:fPr>
                          <m:ctrlPr>
                            <a:rPr lang="bg-BG" b="0" i="1" smtClean="0">
                              <a:latin typeface="Cambria Math" panose="02040503050406030204" pitchFamily="18" charset="0"/>
                            </a:rPr>
                          </m:ctrlPr>
                        </m:fPr>
                        <m:num>
                          <m:sSub>
                            <m:sSubPr>
                              <m:ctrlPr>
                                <a:rPr lang="en-US" b="0"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charset="0"/>
                                </a:rPr>
                                <m:t>𝑁</m:t>
                              </m:r>
                            </m:e>
                            <m:sub>
                              <m:r>
                                <a:rPr lang="en-US" b="0" i="1" smtClean="0">
                                  <a:solidFill>
                                    <a:schemeClr val="accent6">
                                      <a:lumMod val="50000"/>
                                    </a:schemeClr>
                                  </a:solidFill>
                                  <a:latin typeface="Cambria Math" charset="0"/>
                                </a:rPr>
                                <m:t>𝑡𝑥</m:t>
                              </m:r>
                            </m:sub>
                          </m:sSub>
                          <m:sSup>
                            <m:sSupPr>
                              <m:ctrlPr>
                                <a:rPr lang="is-IS" b="0" i="1" smtClean="0">
                                  <a:latin typeface="Cambria Math" panose="02040503050406030204" pitchFamily="18" charset="0"/>
                                </a:rPr>
                              </m:ctrlPr>
                            </m:sSupPr>
                            <m:e>
                              <m:r>
                                <a:rPr lang="en-US" b="0" i="1" smtClean="0">
                                  <a:latin typeface="Cambria Math" charset="0"/>
                                </a:rPr>
                                <m:t> </m:t>
                              </m:r>
                              <m:r>
                                <a:rPr lang="is-IS" b="0" i="1" smtClean="0">
                                  <a:latin typeface="Cambria Math" charset="0"/>
                                  <a:ea typeface="Cambria Math" charset="0"/>
                                  <a:cs typeface="Cambria Math" charset="0"/>
                                </a:rPr>
                                <m:t>𝜆</m:t>
                              </m:r>
                            </m:e>
                            <m:sup>
                              <m:r>
                                <a:rPr lang="is-IS" i="1" smtClean="0">
                                  <a:solidFill>
                                    <a:srgbClr val="00B0F0"/>
                                  </a:solidFill>
                                  <a:latin typeface="Cambria Math" charset="0"/>
                                  <a:ea typeface="Cambria Math" charset="0"/>
                                  <a:cs typeface="Cambria Math" charset="0"/>
                                </a:rPr>
                                <m:t>𝜇</m:t>
                              </m:r>
                              <m:r>
                                <a:rPr lang="en-US" b="0" i="1" smtClean="0">
                                  <a:latin typeface="Cambria Math" charset="0"/>
                                  <a:ea typeface="Cambria Math" charset="0"/>
                                  <a:cs typeface="Cambria Math" charset="0"/>
                                </a:rPr>
                                <m:t>+1</m:t>
                              </m:r>
                            </m:sup>
                          </m:sSup>
                        </m:num>
                        <m:den>
                          <m:r>
                            <m:rPr>
                              <m:sty m:val="p"/>
                            </m:rPr>
                            <a:rPr lang="el-GR" b="0" i="1" smtClean="0">
                              <a:latin typeface="Cambria Math" charset="0"/>
                              <a:ea typeface="Cambria Math" charset="0"/>
                              <a:cs typeface="Cambria Math" charset="0"/>
                            </a:rPr>
                            <m:t>Γ</m:t>
                          </m:r>
                          <m:d>
                            <m:dPr>
                              <m:ctrlPr>
                                <a:rPr lang="is-IS" b="0" i="1" smtClean="0">
                                  <a:latin typeface="Cambria Math" panose="02040503050406030204" pitchFamily="18" charset="0"/>
                                  <a:ea typeface="Cambria Math" charset="0"/>
                                  <a:cs typeface="Cambria Math" charset="0"/>
                                </a:rPr>
                              </m:ctrlPr>
                            </m:dPr>
                            <m:e>
                              <m:r>
                                <a:rPr lang="is-IS" b="0" i="1" smtClean="0">
                                  <a:solidFill>
                                    <a:srgbClr val="00B0F0"/>
                                  </a:solidFill>
                                  <a:latin typeface="Cambria Math" charset="0"/>
                                  <a:ea typeface="Cambria Math" charset="0"/>
                                  <a:cs typeface="Cambria Math" charset="0"/>
                                </a:rPr>
                                <m:t>𝜇</m:t>
                              </m:r>
                              <m:r>
                                <a:rPr lang="en-US" b="0" i="1" smtClean="0">
                                  <a:latin typeface="Cambria Math" charset="0"/>
                                  <a:ea typeface="Cambria Math" charset="0"/>
                                  <a:cs typeface="Cambria Math" charset="0"/>
                                </a:rPr>
                                <m:t>+1</m:t>
                              </m:r>
                            </m:e>
                          </m:d>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156793" y="4526043"/>
                <a:ext cx="1579278" cy="598625"/>
              </a:xfrm>
              <a:prstGeom prst="rect">
                <a:avLst/>
              </a:prstGeom>
              <a:blipFill>
                <a:blip r:embed="rId7"/>
                <a:stretch>
                  <a:fillRect l="-2400" b="-8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11391" y="5327386"/>
                <a:ext cx="8802948" cy="338554"/>
              </a:xfrm>
              <a:prstGeom prst="rect">
                <a:avLst/>
              </a:prstGeom>
              <a:noFill/>
            </p:spPr>
            <p:txBody>
              <a:bodyPr wrap="square" rtlCol="0">
                <a:spAutoFit/>
              </a:bodyPr>
              <a:lstStyle/>
              <a:p>
                <a:pPr>
                  <a:spcAft>
                    <a:spcPts val="600"/>
                  </a:spcAft>
                </a:pPr>
                <a14:m>
                  <m:oMath xmlns:m="http://schemas.openxmlformats.org/officeDocument/2006/math">
                    <m:r>
                      <a:rPr lang="en-US" sz="1600" i="1" smtClean="0">
                        <a:solidFill>
                          <a:srgbClr val="00B0F0"/>
                        </a:solidFill>
                        <a:latin typeface="Cambria Math" charset="0"/>
                        <a:ea typeface="Cambria Math" charset="0"/>
                        <a:cs typeface="Cambria Math" charset="0"/>
                      </a:rPr>
                      <m:t>𝜆</m:t>
                    </m:r>
                  </m:oMath>
                </a14:m>
                <a:r>
                  <a:rPr lang="en-US" sz="1600" dirty="0"/>
                  <a:t>, the slope can be calculated from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𝑁</m:t>
                        </m:r>
                      </m:e>
                      <m:sub>
                        <m:r>
                          <a:rPr lang="en-US" sz="1600" b="0" i="1" smtClean="0">
                            <a:solidFill>
                              <a:schemeClr val="accent6">
                                <a:lumMod val="50000"/>
                              </a:schemeClr>
                            </a:solidFill>
                            <a:latin typeface="Cambria Math" charset="0"/>
                          </a:rPr>
                          <m:t>𝑡𝑥</m:t>
                        </m:r>
                      </m:sub>
                    </m:sSub>
                  </m:oMath>
                </a14:m>
                <a:r>
                  <a:rPr lang="en-US" sz="1600" dirty="0"/>
                  <a:t> and </a:t>
                </a:r>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n-US" sz="1600" b="0" i="1" smtClean="0">
                            <a:solidFill>
                              <a:schemeClr val="accent6">
                                <a:lumMod val="50000"/>
                              </a:schemeClr>
                            </a:solidFill>
                            <a:latin typeface="Cambria Math" charset="0"/>
                          </a:rPr>
                          <m:t>𝑞</m:t>
                        </m:r>
                      </m:e>
                      <m:sub>
                        <m:r>
                          <a:rPr lang="en-US" sz="1600" b="0" i="1" smtClean="0">
                            <a:solidFill>
                              <a:schemeClr val="accent6">
                                <a:lumMod val="50000"/>
                              </a:schemeClr>
                            </a:solidFill>
                            <a:latin typeface="Cambria Math" charset="0"/>
                          </a:rPr>
                          <m:t>𝑥</m:t>
                        </m:r>
                      </m:sub>
                    </m:sSub>
                  </m:oMath>
                </a14:m>
                <a:r>
                  <a:rPr lang="en-US" sz="1600" dirty="0"/>
                  <a:t> as:</a:t>
                </a:r>
              </a:p>
            </p:txBody>
          </p:sp>
        </mc:Choice>
        <mc:Fallback xmlns="">
          <p:sp>
            <p:nvSpPr>
              <p:cNvPr id="13" name="TextBox 12"/>
              <p:cNvSpPr txBox="1">
                <a:spLocks noRot="1" noChangeAspect="1" noMove="1" noResize="1" noEditPoints="1" noAdjustHandles="1" noChangeArrowheads="1" noChangeShapeType="1" noTextEdit="1"/>
              </p:cNvSpPr>
              <p:nvPr/>
            </p:nvSpPr>
            <p:spPr>
              <a:xfrm>
                <a:off x="411391" y="5327386"/>
                <a:ext cx="8802948" cy="338554"/>
              </a:xfrm>
              <a:prstGeom prst="rect">
                <a:avLst/>
              </a:prstGeom>
              <a:blipFill>
                <a:blip r:embed="rId8"/>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56793" y="5689102"/>
                <a:ext cx="2699970" cy="774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B0F0"/>
                          </a:solidFill>
                          <a:latin typeface="Cambria Math" charset="0"/>
                          <a:ea typeface="Cambria Math" charset="0"/>
                          <a:cs typeface="Cambria Math" charset="0"/>
                        </a:rPr>
                        <m:t>𝜆</m:t>
                      </m:r>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 </m:t>
                                  </m:r>
                                  <m:sSub>
                                    <m:sSubPr>
                                      <m:ctrlPr>
                                        <a:rPr lang="en-US" b="0" i="1" smtClean="0">
                                          <a:solidFill>
                                            <a:schemeClr val="accent6">
                                              <a:lumMod val="50000"/>
                                            </a:schemeClr>
                                          </a:solidFill>
                                          <a:latin typeface="Cambria Math" panose="02040503050406030204" pitchFamily="18" charset="0"/>
                                          <a:ea typeface="Cambria Math" charset="0"/>
                                          <a:cs typeface="Cambria Math" charset="0"/>
                                        </a:rPr>
                                      </m:ctrlPr>
                                    </m:sSubPr>
                                    <m:e>
                                      <m:r>
                                        <a:rPr lang="en-US" b="0" i="1" smtClean="0">
                                          <a:solidFill>
                                            <a:schemeClr val="accent6">
                                              <a:lumMod val="50000"/>
                                            </a:schemeClr>
                                          </a:solidFill>
                                          <a:latin typeface="Cambria Math" charset="0"/>
                                          <a:ea typeface="Cambria Math" charset="0"/>
                                          <a:cs typeface="Cambria Math" charset="0"/>
                                        </a:rPr>
                                        <m:t>𝑁</m:t>
                                      </m:r>
                                    </m:e>
                                    <m:sub>
                                      <m:r>
                                        <a:rPr lang="en-US" b="0" i="1" smtClean="0">
                                          <a:solidFill>
                                            <a:schemeClr val="accent6">
                                              <a:lumMod val="50000"/>
                                            </a:schemeClr>
                                          </a:solidFill>
                                          <a:latin typeface="Cambria Math" charset="0"/>
                                          <a:ea typeface="Cambria Math" charset="0"/>
                                          <a:cs typeface="Cambria Math" charset="0"/>
                                        </a:rPr>
                                        <m:t>𝑡𝑥</m:t>
                                      </m:r>
                                    </m:sub>
                                  </m:sSub>
                                  <m:r>
                                    <a:rPr lang="en-US" b="0" i="1" smtClean="0">
                                      <a:latin typeface="Cambria Math" charset="0"/>
                                      <a:ea typeface="Cambria Math" charset="0"/>
                                      <a:cs typeface="Cambria Math" charset="0"/>
                                    </a:rPr>
                                    <m:t> </m:t>
                                  </m:r>
                                  <m:r>
                                    <m:rPr>
                                      <m:sty m:val="p"/>
                                    </m:rPr>
                                    <a:rPr lang="el-GR" b="0" i="1" smtClean="0">
                                      <a:latin typeface="Cambria Math" charset="0"/>
                                      <a:ea typeface="Cambria Math" charset="0"/>
                                      <a:cs typeface="Cambria Math" charset="0"/>
                                    </a:rPr>
                                    <m:t>Γ</m:t>
                                  </m:r>
                                  <m:d>
                                    <m:dPr>
                                      <m:ctrlPr>
                                        <a:rPr lang="is-IS" b="0" i="1" smtClean="0">
                                          <a:latin typeface="Cambria Math" panose="02040503050406030204" pitchFamily="18" charset="0"/>
                                          <a:ea typeface="Cambria Math" charset="0"/>
                                          <a:cs typeface="Cambria Math" charset="0"/>
                                        </a:rPr>
                                      </m:ctrlPr>
                                    </m:dPr>
                                    <m:e>
                                      <m:r>
                                        <a:rPr lang="is-IS" b="0" i="1" smtClean="0">
                                          <a:solidFill>
                                            <a:srgbClr val="00B0F0"/>
                                          </a:solidFill>
                                          <a:latin typeface="Cambria Math" charset="0"/>
                                          <a:ea typeface="Cambria Math" charset="0"/>
                                          <a:cs typeface="Cambria Math" charset="0"/>
                                        </a:rPr>
                                        <m:t>𝜇</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𝑏</m:t>
                                      </m:r>
                                      <m:r>
                                        <a:rPr lang="en-US" b="0" i="1" smtClean="0">
                                          <a:latin typeface="Cambria Math" charset="0"/>
                                          <a:ea typeface="Cambria Math" charset="0"/>
                                          <a:cs typeface="Cambria Math" charset="0"/>
                                        </a:rPr>
                                        <m:t>+1</m:t>
                                      </m:r>
                                    </m:e>
                                  </m:d>
                                </m:num>
                                <m:den>
                                  <m:r>
                                    <m:rPr>
                                      <m:sty m:val="p"/>
                                    </m:rPr>
                                    <a:rPr lang="el-GR" b="0" i="1" smtClean="0">
                                      <a:latin typeface="Cambria Math" charset="0"/>
                                      <a:ea typeface="Cambria Math" charset="0"/>
                                      <a:cs typeface="Cambria Math" charset="0"/>
                                    </a:rPr>
                                    <m:t>Γ</m:t>
                                  </m:r>
                                  <m:d>
                                    <m:dPr>
                                      <m:ctrlPr>
                                        <a:rPr lang="is-IS" b="0" i="1" smtClean="0">
                                          <a:latin typeface="Cambria Math" panose="02040503050406030204" pitchFamily="18" charset="0"/>
                                          <a:ea typeface="Cambria Math" charset="0"/>
                                          <a:cs typeface="Cambria Math" charset="0"/>
                                        </a:rPr>
                                      </m:ctrlPr>
                                    </m:dPr>
                                    <m:e>
                                      <m:r>
                                        <a:rPr lang="is-IS" b="0" i="1" smtClean="0">
                                          <a:solidFill>
                                            <a:srgbClr val="00B0F0"/>
                                          </a:solidFill>
                                          <a:latin typeface="Cambria Math" charset="0"/>
                                          <a:ea typeface="Cambria Math" charset="0"/>
                                          <a:cs typeface="Cambria Math" charset="0"/>
                                        </a:rPr>
                                        <m:t>𝜇</m:t>
                                      </m:r>
                                      <m:r>
                                        <a:rPr lang="en-US" b="0" i="1" smtClean="0">
                                          <a:latin typeface="Cambria Math" charset="0"/>
                                          <a:ea typeface="Cambria Math" charset="0"/>
                                          <a:cs typeface="Cambria Math" charset="0"/>
                                        </a:rPr>
                                        <m:t>+1</m:t>
                                      </m:r>
                                    </m:e>
                                  </m:d>
                                  <m:sSub>
                                    <m:sSubPr>
                                      <m:ctrlPr>
                                        <a:rPr lang="en-US" i="1">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𝜌</m:t>
                                      </m:r>
                                    </m:e>
                                    <m:sub>
                                      <m:r>
                                        <a:rPr lang="en-US" i="1">
                                          <a:latin typeface="Cambria Math" charset="0"/>
                                          <a:ea typeface="Cambria Math" charset="0"/>
                                          <a:cs typeface="Cambria Math" charset="0"/>
                                        </a:rPr>
                                        <m:t>𝑎</m:t>
                                      </m:r>
                                    </m:sub>
                                  </m:sSub>
                                  <m:sSub>
                                    <m:sSubPr>
                                      <m:ctrlPr>
                                        <a:rPr lang="en-US" b="0" i="1" smtClean="0">
                                          <a:solidFill>
                                            <a:schemeClr val="accent6">
                                              <a:lumMod val="50000"/>
                                            </a:schemeClr>
                                          </a:solidFill>
                                          <a:latin typeface="Cambria Math" panose="02040503050406030204" pitchFamily="18" charset="0"/>
                                          <a:ea typeface="Cambria Math" charset="0"/>
                                          <a:cs typeface="Cambria Math" charset="0"/>
                                        </a:rPr>
                                      </m:ctrlPr>
                                    </m:sSubPr>
                                    <m:e>
                                      <m:r>
                                        <a:rPr lang="en-US" b="0" i="1" smtClean="0">
                                          <a:solidFill>
                                            <a:schemeClr val="accent6">
                                              <a:lumMod val="50000"/>
                                            </a:schemeClr>
                                          </a:solidFill>
                                          <a:latin typeface="Cambria Math" charset="0"/>
                                          <a:ea typeface="Cambria Math" charset="0"/>
                                          <a:cs typeface="Cambria Math" charset="0"/>
                                        </a:rPr>
                                        <m:t>𝑞</m:t>
                                      </m:r>
                                    </m:e>
                                    <m:sub>
                                      <m:r>
                                        <a:rPr lang="en-US" b="0" i="1" smtClean="0">
                                          <a:solidFill>
                                            <a:schemeClr val="accent6">
                                              <a:lumMod val="50000"/>
                                            </a:schemeClr>
                                          </a:solidFill>
                                          <a:latin typeface="Cambria Math" charset="0"/>
                                          <a:ea typeface="Cambria Math" charset="0"/>
                                          <a:cs typeface="Cambria Math" charset="0"/>
                                        </a:rPr>
                                        <m:t>𝑥</m:t>
                                      </m:r>
                                    </m:sub>
                                  </m:sSub>
                                </m:den>
                              </m:f>
                            </m:e>
                          </m:d>
                        </m:e>
                        <m:sup>
                          <m:f>
                            <m:fPr>
                              <m:ctrlPr>
                                <a:rPr lang="en-US"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1</m:t>
                              </m:r>
                            </m:num>
                            <m:den>
                              <m:r>
                                <a:rPr lang="en-US" b="0" i="1" smtClean="0">
                                  <a:latin typeface="Cambria Math" charset="0"/>
                                  <a:ea typeface="Cambria Math" charset="0"/>
                                  <a:cs typeface="Cambria Math" charset="0"/>
                                </a:rPr>
                                <m:t>𝑏</m:t>
                              </m:r>
                            </m:den>
                          </m:f>
                        </m:sup>
                      </m:sSup>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156793" y="5689102"/>
                <a:ext cx="2699970" cy="774892"/>
              </a:xfrm>
              <a:prstGeom prst="rect">
                <a:avLst/>
              </a:prstGeom>
              <a:blipFill>
                <a:blip r:embed="rId9"/>
                <a:stretch>
                  <a:fillRect l="-1408" b="-11290"/>
                </a:stretch>
              </a:blipFill>
            </p:spPr>
            <p:txBody>
              <a:bodyPr/>
              <a:lstStyle/>
              <a:p>
                <a:r>
                  <a:rPr lang="en-US">
                    <a:noFill/>
                  </a:rPr>
                  <a:t> </a:t>
                </a:r>
              </a:p>
            </p:txBody>
          </p:sp>
        </mc:Fallback>
      </mc:AlternateContent>
      <p:cxnSp>
        <p:nvCxnSpPr>
          <p:cNvPr id="16" name="Straight Arrow Connector 15"/>
          <p:cNvCxnSpPr/>
          <p:nvPr/>
        </p:nvCxnSpPr>
        <p:spPr>
          <a:xfrm>
            <a:off x="4909720" y="2842427"/>
            <a:ext cx="92319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94147" y="4831562"/>
            <a:ext cx="92319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516897" y="5949177"/>
                <a:ext cx="4277249" cy="2884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𝑤</m:t>
                          </m:r>
                        </m:e>
                        <m:sub>
                          <m:r>
                            <a:rPr lang="en-US" b="0" i="1" smtClean="0">
                              <a:latin typeface="Cambria Math" charset="0"/>
                            </a:rPr>
                            <m:t>𝑥</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ea typeface="Cambria Math" charset="0"/>
                              <a:cs typeface="Cambria Math" charset="0"/>
                            </a:rPr>
                            <m:t>𝜌</m:t>
                          </m:r>
                        </m:e>
                        <m:sub>
                          <m:r>
                            <a:rPr lang="en-US" b="0" i="1" smtClean="0">
                              <a:latin typeface="Cambria Math" charset="0"/>
                            </a:rPr>
                            <m:t>𝑎</m:t>
                          </m:r>
                        </m:sub>
                      </m:sSub>
                      <m:sSub>
                        <m:sSubPr>
                          <m:ctrlPr>
                            <a:rPr lang="en-US" i="1" smtClean="0">
                              <a:solidFill>
                                <a:schemeClr val="accent6">
                                  <a:lumMod val="50000"/>
                                </a:schemeClr>
                              </a:solidFill>
                              <a:latin typeface="Cambria Math" panose="02040503050406030204" pitchFamily="18" charset="0"/>
                            </a:rPr>
                          </m:ctrlPr>
                        </m:sSubPr>
                        <m:e>
                          <m:r>
                            <a:rPr lang="en-US" b="0" i="1" smtClean="0">
                              <a:solidFill>
                                <a:schemeClr val="accent6">
                                  <a:lumMod val="50000"/>
                                </a:schemeClr>
                              </a:solidFill>
                              <a:latin typeface="Cambria Math" charset="0"/>
                            </a:rPr>
                            <m:t>𝑞</m:t>
                          </m:r>
                        </m:e>
                        <m:sub>
                          <m:r>
                            <a:rPr lang="en-US" b="0" i="1" smtClean="0">
                              <a:solidFill>
                                <a:schemeClr val="accent6">
                                  <a:lumMod val="50000"/>
                                </a:schemeClr>
                              </a:solidFill>
                              <a:latin typeface="Cambria Math" charset="0"/>
                            </a:rPr>
                            <m:t>𝑥</m:t>
                          </m:r>
                        </m:sub>
                      </m:sSub>
                      <m:r>
                        <a:rPr lang="en-US" b="0" i="1" smtClean="0">
                          <a:latin typeface="Cambria Math" charset="0"/>
                        </a:rPr>
                        <m:t>=</m:t>
                      </m:r>
                      <m:sSub>
                        <m:sSubPr>
                          <m:ctrlPr>
                            <a:rPr lang="en-US" i="1" smtClean="0">
                              <a:solidFill>
                                <a:srgbClr val="0070C0"/>
                              </a:solidFill>
                              <a:latin typeface="Cambria Math" panose="02040503050406030204" pitchFamily="18" charset="0"/>
                            </a:rPr>
                          </m:ctrlPr>
                        </m:sSubPr>
                        <m:e>
                          <m:r>
                            <a:rPr lang="en-US" b="0" i="1" smtClean="0">
                              <a:solidFill>
                                <a:schemeClr val="tx1"/>
                              </a:solidFill>
                              <a:latin typeface="Cambria Math" charset="0"/>
                            </a:rPr>
                            <m:t>𝑎</m:t>
                          </m:r>
                          <m:r>
                            <a:rPr lang="en-US" b="0" i="1" smtClean="0">
                              <a:solidFill>
                                <a:srgbClr val="0070C0"/>
                              </a:solidFill>
                              <a:latin typeface="Cambria Math" charset="0"/>
                            </a:rPr>
                            <m:t> </m:t>
                          </m:r>
                          <m:r>
                            <a:rPr lang="en-US" i="1" smtClean="0">
                              <a:solidFill>
                                <a:srgbClr val="00B0F0"/>
                              </a:solidFill>
                              <a:latin typeface="Cambria Math" charset="0"/>
                            </a:rPr>
                            <m:t>𝑁</m:t>
                          </m:r>
                        </m:e>
                        <m:sub>
                          <m:r>
                            <a:rPr lang="en-US" i="1" smtClean="0">
                              <a:solidFill>
                                <a:srgbClr val="00B0F0"/>
                              </a:solidFill>
                              <a:latin typeface="Cambria Math" charset="0"/>
                            </a:rPr>
                            <m:t>𝑜</m:t>
                          </m:r>
                          <m:r>
                            <a:rPr lang="en-US" b="0" i="1" smtClean="0">
                              <a:solidFill>
                                <a:srgbClr val="00B0F0"/>
                              </a:solidFill>
                              <a:latin typeface="Cambria Math" charset="0"/>
                            </a:rPr>
                            <m:t>𝑥</m:t>
                          </m:r>
                        </m:sub>
                      </m:sSub>
                      <m:r>
                        <a:rPr lang="en-US" i="1">
                          <a:latin typeface="Cambria Math" charset="0"/>
                        </a:rPr>
                        <m:t> </m:t>
                      </m:r>
                      <m:r>
                        <m:rPr>
                          <m:sty m:val="p"/>
                        </m:rPr>
                        <a:rPr lang="el-GR" i="1">
                          <a:latin typeface="Cambria Math" charset="0"/>
                          <a:ea typeface="Cambria Math" charset="0"/>
                          <a:cs typeface="Cambria Math" charset="0"/>
                        </a:rPr>
                        <m:t>Γ</m:t>
                      </m:r>
                      <m:d>
                        <m:dPr>
                          <m:ctrlPr>
                            <a:rPr lang="is-IS" i="1">
                              <a:latin typeface="Cambria Math" panose="02040503050406030204" pitchFamily="18" charset="0"/>
                              <a:ea typeface="Cambria Math" charset="0"/>
                              <a:cs typeface="Cambria Math" charset="0"/>
                            </a:rPr>
                          </m:ctrlPr>
                        </m:dPr>
                        <m:e>
                          <m:r>
                            <a:rPr lang="bg-BG" i="1" smtClean="0">
                              <a:solidFill>
                                <a:srgbClr val="00B0F0"/>
                              </a:solidFill>
                              <a:latin typeface="Cambria Math" charset="0"/>
                              <a:ea typeface="Cambria Math" charset="0"/>
                              <a:cs typeface="Cambria Math" charset="0"/>
                            </a:rPr>
                            <m:t>𝜇</m:t>
                          </m:r>
                          <m:r>
                            <a:rPr lang="en-US" i="1">
                              <a:latin typeface="Cambria Math" charset="0"/>
                              <a:ea typeface="Cambria Math" charset="0"/>
                              <a:cs typeface="Cambria Math" charset="0"/>
                            </a:rPr>
                            <m:t>+</m:t>
                          </m:r>
                          <m:r>
                            <a:rPr lang="en-US" i="1">
                              <a:latin typeface="Cambria Math" charset="0"/>
                              <a:ea typeface="Cambria Math" charset="0"/>
                              <a:cs typeface="Cambria Math" charset="0"/>
                            </a:rPr>
                            <m:t>𝑏</m:t>
                          </m:r>
                          <m:r>
                            <a:rPr lang="en-US" i="1">
                              <a:latin typeface="Cambria Math" charset="0"/>
                              <a:ea typeface="Cambria Math" charset="0"/>
                              <a:cs typeface="Cambria Math" charset="0"/>
                            </a:rPr>
                            <m:t>+1</m:t>
                          </m:r>
                        </m:e>
                      </m:d>
                      <m:r>
                        <a:rPr lang="en-US" i="1">
                          <a:latin typeface="Cambria Math"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smtClean="0">
                              <a:solidFill>
                                <a:srgbClr val="00B0F0"/>
                              </a:solidFill>
                              <a:latin typeface="Cambria Math" charset="0"/>
                              <a:ea typeface="Cambria Math" charset="0"/>
                              <a:cs typeface="Cambria Math" charset="0"/>
                            </a:rPr>
                            <m:t>𝜆</m:t>
                          </m:r>
                        </m:e>
                        <m:sup>
                          <m:r>
                            <a:rPr lang="en-US" i="1">
                              <a:latin typeface="Cambria Math" charset="0"/>
                              <a:ea typeface="Cambria Math" charset="0"/>
                              <a:cs typeface="Cambria Math" charset="0"/>
                            </a:rPr>
                            <m:t>−(</m:t>
                          </m:r>
                          <m:r>
                            <a:rPr lang="bg-BG" i="1" smtClean="0">
                              <a:solidFill>
                                <a:srgbClr val="00B0F0"/>
                              </a:solidFill>
                              <a:latin typeface="Cambria Math" charset="0"/>
                              <a:ea typeface="Cambria Math" charset="0"/>
                              <a:cs typeface="Cambria Math" charset="0"/>
                            </a:rPr>
                            <m:t>𝜇</m:t>
                          </m:r>
                          <m:r>
                            <a:rPr lang="en-US" i="1">
                              <a:latin typeface="Cambria Math" charset="0"/>
                              <a:ea typeface="Cambria Math" charset="0"/>
                              <a:cs typeface="Cambria Math" charset="0"/>
                            </a:rPr>
                            <m:t>+</m:t>
                          </m:r>
                          <m:r>
                            <a:rPr lang="en-US" i="1">
                              <a:latin typeface="Cambria Math" charset="0"/>
                              <a:ea typeface="Cambria Math" charset="0"/>
                              <a:cs typeface="Cambria Math" charset="0"/>
                            </a:rPr>
                            <m:t>𝑏</m:t>
                          </m:r>
                          <m:r>
                            <a:rPr lang="en-US" i="1">
                              <a:latin typeface="Cambria Math" charset="0"/>
                              <a:ea typeface="Cambria Math" charset="0"/>
                              <a:cs typeface="Cambria Math" charset="0"/>
                            </a:rPr>
                            <m:t>+1)</m:t>
                          </m:r>
                        </m:sup>
                      </m:sSup>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516897" y="5949177"/>
                <a:ext cx="4277249" cy="288477"/>
              </a:xfrm>
              <a:prstGeom prst="rect">
                <a:avLst/>
              </a:prstGeom>
              <a:blipFill>
                <a:blip r:embed="rId10"/>
                <a:stretch>
                  <a:fillRect l="-1187" t="-8696" b="-34783"/>
                </a:stretch>
              </a:blipFill>
            </p:spPr>
            <p:txBody>
              <a:bodyPr/>
              <a:lstStyle/>
              <a:p>
                <a:r>
                  <a:rPr lang="en-US">
                    <a:noFill/>
                  </a:rPr>
                  <a:t> </a:t>
                </a:r>
              </a:p>
            </p:txBody>
          </p:sp>
        </mc:Fallback>
      </mc:AlternateContent>
      <p:cxnSp>
        <p:nvCxnSpPr>
          <p:cNvPr id="21" name="Straight Arrow Connector 20"/>
          <p:cNvCxnSpPr/>
          <p:nvPr/>
        </p:nvCxnSpPr>
        <p:spPr>
          <a:xfrm>
            <a:off x="4794147" y="6068625"/>
            <a:ext cx="92319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C20E166-6FE6-774B-97C6-53809DE85830}"/>
              </a:ext>
            </a:extLst>
          </p:cNvPr>
          <p:cNvSpPr txBox="1"/>
          <p:nvPr/>
        </p:nvSpPr>
        <p:spPr>
          <a:xfrm>
            <a:off x="9848849" y="2309088"/>
            <a:ext cx="1763496" cy="1107996"/>
          </a:xfrm>
          <a:prstGeom prst="rect">
            <a:avLst/>
          </a:prstGeom>
          <a:solidFill>
            <a:schemeClr val="bg2"/>
          </a:solidFill>
          <a:ln>
            <a:noFill/>
          </a:ln>
          <a:effectLst>
            <a:outerShdw blurRad="50800" dist="38100" dir="8100000" algn="tr" rotWithShape="0">
              <a:prstClr val="black">
                <a:alpha val="40000"/>
              </a:prstClr>
            </a:outerShdw>
          </a:effectLst>
        </p:spPr>
        <p:txBody>
          <a:bodyPr wrap="none" rtlCol="0">
            <a:spAutoFit/>
          </a:bodyPr>
          <a:lstStyle/>
          <a:p>
            <a:r>
              <a:rPr lang="en-US" sz="1600" dirty="0"/>
              <a:t>Mapping of single-</a:t>
            </a:r>
          </a:p>
          <a:p>
            <a:r>
              <a:rPr lang="en-US" sz="1600" dirty="0"/>
              <a:t>moment model </a:t>
            </a:r>
          </a:p>
          <a:p>
            <a:r>
              <a:rPr lang="en-US" sz="1600" dirty="0"/>
              <a:t>mixing ratio to PSD</a:t>
            </a:r>
          </a:p>
          <a:p>
            <a:r>
              <a:rPr lang="en-US" sz="1600" dirty="0"/>
              <a:t>parameters</a:t>
            </a:r>
          </a:p>
        </p:txBody>
      </p:sp>
      <p:sp>
        <p:nvSpPr>
          <p:cNvPr id="17" name="TextBox 16">
            <a:extLst>
              <a:ext uri="{FF2B5EF4-FFF2-40B4-BE49-F238E27FC236}">
                <a16:creationId xmlns:a16="http://schemas.microsoft.com/office/drawing/2014/main" id="{257E49DD-5521-8440-A5CD-C20F01310A6A}"/>
              </a:ext>
            </a:extLst>
          </p:cNvPr>
          <p:cNvSpPr txBox="1"/>
          <p:nvPr/>
        </p:nvSpPr>
        <p:spPr>
          <a:xfrm>
            <a:off x="9529116" y="4932112"/>
            <a:ext cx="2095740" cy="1077218"/>
          </a:xfrm>
          <a:prstGeom prst="rect">
            <a:avLst/>
          </a:prstGeom>
          <a:solidFill>
            <a:schemeClr val="bg2"/>
          </a:solidFill>
          <a:effectLst>
            <a:outerShdw blurRad="50800" dist="38100" dir="8100000" algn="tr" rotWithShape="0">
              <a:prstClr val="black">
                <a:alpha val="40000"/>
              </a:prstClr>
            </a:outerShdw>
          </a:effectLst>
        </p:spPr>
        <p:txBody>
          <a:bodyPr wrap="square" rtlCol="0">
            <a:spAutoFit/>
          </a:bodyPr>
          <a:lstStyle/>
          <a:p>
            <a:r>
              <a:rPr lang="en-US" sz="1600" dirty="0"/>
              <a:t>Mapping of double-</a:t>
            </a:r>
          </a:p>
          <a:p>
            <a:r>
              <a:rPr lang="en-US" sz="1600" dirty="0"/>
              <a:t>moment concentration </a:t>
            </a:r>
          </a:p>
          <a:p>
            <a:r>
              <a:rPr lang="en-US" sz="1600" dirty="0"/>
              <a:t>and mixing ratio to PSD parameters</a:t>
            </a:r>
          </a:p>
        </p:txBody>
      </p:sp>
      <p:sp>
        <p:nvSpPr>
          <p:cNvPr id="20" name="Right Brace 19">
            <a:extLst>
              <a:ext uri="{FF2B5EF4-FFF2-40B4-BE49-F238E27FC236}">
                <a16:creationId xmlns:a16="http://schemas.microsoft.com/office/drawing/2014/main" id="{3D412F82-2ECA-D743-BAC6-C5415E119734}"/>
              </a:ext>
            </a:extLst>
          </p:cNvPr>
          <p:cNvSpPr/>
          <p:nvPr/>
        </p:nvSpPr>
        <p:spPr>
          <a:xfrm>
            <a:off x="9171540" y="4526042"/>
            <a:ext cx="266098" cy="19379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56C3C4B3-3C46-5F4F-9A67-B73A680ED241}"/>
              </a:ext>
            </a:extLst>
          </p:cNvPr>
          <p:cNvSpPr/>
          <p:nvPr/>
        </p:nvSpPr>
        <p:spPr>
          <a:xfrm>
            <a:off x="9580685" y="2448623"/>
            <a:ext cx="161077" cy="86347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2FC5638A-944F-374F-B161-1C3ECCEBC7B9}"/>
              </a:ext>
            </a:extLst>
          </p:cNvPr>
          <p:cNvSpPr/>
          <p:nvPr/>
        </p:nvSpPr>
        <p:spPr>
          <a:xfrm>
            <a:off x="6049706" y="2353318"/>
            <a:ext cx="3387932" cy="1029239"/>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24" name="Rectangle 23">
            <a:extLst>
              <a:ext uri="{FF2B5EF4-FFF2-40B4-BE49-F238E27FC236}">
                <a16:creationId xmlns:a16="http://schemas.microsoft.com/office/drawing/2014/main" id="{3806521E-C826-864C-A696-47D3B8ECA46D}"/>
              </a:ext>
            </a:extLst>
          </p:cNvPr>
          <p:cNvSpPr/>
          <p:nvPr/>
        </p:nvSpPr>
        <p:spPr>
          <a:xfrm>
            <a:off x="5949412" y="4323424"/>
            <a:ext cx="2044214" cy="1029239"/>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25" name="Rectangle 24">
            <a:extLst>
              <a:ext uri="{FF2B5EF4-FFF2-40B4-BE49-F238E27FC236}">
                <a16:creationId xmlns:a16="http://schemas.microsoft.com/office/drawing/2014/main" id="{CBE7019F-9CAC-9244-B421-0E5A0563DF4B}"/>
              </a:ext>
            </a:extLst>
          </p:cNvPr>
          <p:cNvSpPr/>
          <p:nvPr/>
        </p:nvSpPr>
        <p:spPr>
          <a:xfrm>
            <a:off x="5783608" y="5602302"/>
            <a:ext cx="3387932" cy="1029239"/>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2" name="TextBox 1">
            <a:extLst>
              <a:ext uri="{FF2B5EF4-FFF2-40B4-BE49-F238E27FC236}">
                <a16:creationId xmlns:a16="http://schemas.microsoft.com/office/drawing/2014/main" id="{9E2C7C50-B2E7-B542-924B-830F18AA3DB1}"/>
              </a:ext>
            </a:extLst>
          </p:cNvPr>
          <p:cNvSpPr txBox="1"/>
          <p:nvPr/>
        </p:nvSpPr>
        <p:spPr>
          <a:xfrm>
            <a:off x="6784255" y="2035280"/>
            <a:ext cx="1610826" cy="369332"/>
          </a:xfrm>
          <a:prstGeom prst="rect">
            <a:avLst/>
          </a:prstGeom>
          <a:noFill/>
        </p:spPr>
        <p:txBody>
          <a:bodyPr wrap="none" rtlCol="0">
            <a:spAutoFit/>
          </a:bodyPr>
          <a:lstStyle/>
          <a:p>
            <a:r>
              <a:rPr lang="en-US" dirty="0"/>
              <a:t>Single Moment</a:t>
            </a:r>
          </a:p>
        </p:txBody>
      </p:sp>
      <p:sp>
        <p:nvSpPr>
          <p:cNvPr id="26" name="TextBox 25">
            <a:extLst>
              <a:ext uri="{FF2B5EF4-FFF2-40B4-BE49-F238E27FC236}">
                <a16:creationId xmlns:a16="http://schemas.microsoft.com/office/drawing/2014/main" id="{FA4419EA-DD6B-F44F-A5A3-80C3AD7B4713}"/>
              </a:ext>
            </a:extLst>
          </p:cNvPr>
          <p:cNvSpPr txBox="1"/>
          <p:nvPr/>
        </p:nvSpPr>
        <p:spPr>
          <a:xfrm>
            <a:off x="8201007" y="4173828"/>
            <a:ext cx="1729448" cy="369332"/>
          </a:xfrm>
          <a:prstGeom prst="rect">
            <a:avLst/>
          </a:prstGeom>
          <a:noFill/>
        </p:spPr>
        <p:txBody>
          <a:bodyPr wrap="none" rtlCol="0">
            <a:spAutoFit/>
          </a:bodyPr>
          <a:lstStyle/>
          <a:p>
            <a:r>
              <a:rPr lang="en-US" dirty="0"/>
              <a:t>Double Moment</a:t>
            </a:r>
          </a:p>
        </p:txBody>
      </p:sp>
    </p:spTree>
    <p:extLst>
      <p:ext uri="{BB962C8B-B14F-4D97-AF65-F5344CB8AC3E}">
        <p14:creationId xmlns:p14="http://schemas.microsoft.com/office/powerpoint/2010/main" val="27588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P spid="25" grpId="1" animBg="1"/>
      <p:bldP spid="2"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508" y="1174187"/>
            <a:ext cx="7418768" cy="4970591"/>
          </a:xfrm>
          <a:prstGeom prst="rect">
            <a:avLst/>
          </a:prstGeom>
          <a:solidFill>
            <a:schemeClr val="tx2">
              <a:lumMod val="20000"/>
              <a:lumOff val="80000"/>
            </a:schemeClr>
          </a:solidFill>
        </p:spPr>
        <p:txBody>
          <a:bodyPr wrap="square" lIns="457200" tIns="365760" bIns="365760" rtlCol="0">
            <a:spAutoFit/>
          </a:bodyPr>
          <a:lstStyle/>
          <a:p>
            <a:pPr>
              <a:spcAft>
                <a:spcPts val="600"/>
              </a:spcAft>
            </a:pPr>
            <a:r>
              <a:rPr lang="en-US" sz="2400" dirty="0">
                <a:latin typeface="Arial" charset="0"/>
                <a:ea typeface="Arial" charset="0"/>
                <a:cs typeface="Arial" charset="0"/>
              </a:rPr>
              <a:t>MODIS Collection 6</a:t>
            </a:r>
          </a:p>
          <a:p>
            <a:pPr marL="285750" indent="-285750">
              <a:buFont typeface="Wingdings" charset="2"/>
              <a:buChar char="§"/>
            </a:pPr>
            <a:r>
              <a:rPr lang="en-US" sz="2000" dirty="0">
                <a:latin typeface="Arial" charset="0"/>
                <a:ea typeface="Arial" charset="0"/>
                <a:cs typeface="Arial" charset="0"/>
              </a:rPr>
              <a:t>A single habit ice model</a:t>
            </a:r>
          </a:p>
          <a:p>
            <a:pPr marL="285750" indent="-285750">
              <a:buFont typeface="Wingdings" charset="2"/>
              <a:buChar char="§"/>
            </a:pPr>
            <a:r>
              <a:rPr lang="en-US" sz="2000" dirty="0">
                <a:latin typeface="Arial" charset="0"/>
                <a:ea typeface="Arial" charset="0"/>
                <a:cs typeface="Arial" charset="0"/>
              </a:rPr>
              <a:t>an ensemble of aggregates composed of eight severely roughened columns for ice cloud particles</a:t>
            </a:r>
          </a:p>
          <a:p>
            <a:pPr marL="285750" indent="-285750">
              <a:buFont typeface="Wingdings" charset="2"/>
              <a:buChar char="§"/>
            </a:pPr>
            <a:endParaRPr lang="en-US" sz="2400" dirty="0">
              <a:latin typeface="Arial" charset="0"/>
              <a:ea typeface="Arial" charset="0"/>
              <a:cs typeface="Arial" charset="0"/>
            </a:endParaRPr>
          </a:p>
          <a:p>
            <a:pPr>
              <a:spcAft>
                <a:spcPts val="600"/>
              </a:spcAft>
            </a:pPr>
            <a:r>
              <a:rPr lang="en-US" sz="2400" dirty="0">
                <a:latin typeface="Arial" charset="0"/>
                <a:ea typeface="Arial" charset="0"/>
                <a:cs typeface="Arial" charset="0"/>
              </a:rPr>
              <a:t>Single Particle Optical Properties</a:t>
            </a:r>
          </a:p>
          <a:p>
            <a:pPr marL="285750" indent="-285750">
              <a:buFont typeface="Wingdings" charset="2"/>
              <a:buChar char="§"/>
            </a:pPr>
            <a:r>
              <a:rPr lang="en-US" sz="2000" dirty="0">
                <a:latin typeface="Arial" charset="0"/>
                <a:ea typeface="Arial" charset="0"/>
                <a:cs typeface="Arial" charset="0"/>
              </a:rPr>
              <a:t>Discrete Dipole Approximation (DDA) for small particles</a:t>
            </a:r>
          </a:p>
          <a:p>
            <a:pPr marL="285750" indent="-285750">
              <a:buFont typeface="Wingdings" charset="2"/>
              <a:buChar char="§"/>
            </a:pPr>
            <a:r>
              <a:rPr lang="en-US" sz="2000" dirty="0">
                <a:latin typeface="Arial" charset="0"/>
                <a:ea typeface="Arial" charset="0"/>
                <a:cs typeface="Arial" charset="0"/>
              </a:rPr>
              <a:t>Geometric Optics (GO) Method for larger particles</a:t>
            </a:r>
          </a:p>
          <a:p>
            <a:pPr marL="285750" indent="-285750">
              <a:buFont typeface="Wingdings" charset="2"/>
              <a:buChar char="§"/>
            </a:pPr>
            <a:endParaRPr lang="en-US" sz="2400" dirty="0">
              <a:latin typeface="Arial" charset="0"/>
              <a:ea typeface="Arial" charset="0"/>
              <a:cs typeface="Arial" charset="0"/>
            </a:endParaRPr>
          </a:p>
          <a:p>
            <a:pPr>
              <a:spcAft>
                <a:spcPts val="600"/>
              </a:spcAft>
            </a:pPr>
            <a:r>
              <a:rPr lang="en-US" sz="2400" dirty="0">
                <a:latin typeface="Arial" charset="0"/>
                <a:ea typeface="Arial" charset="0"/>
                <a:cs typeface="Arial" charset="0"/>
              </a:rPr>
              <a:t>Bulk Optical Properties</a:t>
            </a:r>
          </a:p>
          <a:p>
            <a:pPr marL="285750" indent="-285750">
              <a:buFont typeface="Wingdings" charset="2"/>
              <a:buChar char="§"/>
            </a:pPr>
            <a:r>
              <a:rPr lang="en-US" sz="2000" dirty="0">
                <a:latin typeface="Arial" charset="0"/>
                <a:ea typeface="Arial" charset="0"/>
                <a:cs typeface="Arial" charset="0"/>
              </a:rPr>
              <a:t>Gamma size distribution</a:t>
            </a:r>
          </a:p>
          <a:p>
            <a:pPr marL="285750" indent="-285750">
              <a:buFont typeface="Wingdings" charset="2"/>
              <a:buChar char="§"/>
            </a:pPr>
            <a:r>
              <a:rPr lang="en-US" sz="2000" dirty="0">
                <a:latin typeface="Arial" charset="0"/>
                <a:ea typeface="Arial" charset="0"/>
                <a:cs typeface="Arial" charset="0"/>
              </a:rPr>
              <a:t>Temperatures at 160K and 230K</a:t>
            </a:r>
          </a:p>
        </p:txBody>
      </p:sp>
      <p:grpSp>
        <p:nvGrpSpPr>
          <p:cNvPr id="11" name="Group 10"/>
          <p:cNvGrpSpPr/>
          <p:nvPr/>
        </p:nvGrpSpPr>
        <p:grpSpPr>
          <a:xfrm>
            <a:off x="8180831" y="913591"/>
            <a:ext cx="3157732" cy="3190990"/>
            <a:chOff x="8180831" y="975976"/>
            <a:chExt cx="3157732" cy="3190990"/>
          </a:xfrm>
        </p:grpSpPr>
        <p:pic>
          <p:nvPicPr>
            <p:cNvPr id="7" name="Picture 2"/>
            <p:cNvPicPr>
              <a:picLocks noChangeAspect="1" noChangeArrowheads="1"/>
            </p:cNvPicPr>
            <p:nvPr/>
          </p:nvPicPr>
          <p:blipFill rotWithShape="1">
            <a:blip r:embed="rId2" cstate="print"/>
            <a:srcRect r="2858"/>
            <a:stretch/>
          </p:blipFill>
          <p:spPr bwMode="auto">
            <a:xfrm>
              <a:off x="8180831" y="1240886"/>
              <a:ext cx="3157732" cy="2926080"/>
            </a:xfrm>
            <a:prstGeom prst="rect">
              <a:avLst/>
            </a:prstGeom>
            <a:noFill/>
            <a:ln w="9525">
              <a:noFill/>
              <a:miter lim="800000"/>
              <a:headEnd/>
              <a:tailEnd/>
            </a:ln>
          </p:spPr>
        </p:pic>
        <p:sp>
          <p:nvSpPr>
            <p:cNvPr id="8" name="TextBox 7"/>
            <p:cNvSpPr txBox="1"/>
            <p:nvPr/>
          </p:nvSpPr>
          <p:spPr>
            <a:xfrm>
              <a:off x="8679719" y="975976"/>
              <a:ext cx="1984839" cy="338554"/>
            </a:xfrm>
            <a:prstGeom prst="rect">
              <a:avLst/>
            </a:prstGeom>
            <a:noFill/>
          </p:spPr>
          <p:txBody>
            <a:bodyPr wrap="none" rtlCol="0">
              <a:spAutoFit/>
            </a:bodyPr>
            <a:lstStyle/>
            <a:p>
              <a:r>
                <a:rPr lang="en-US" sz="1600" dirty="0"/>
                <a:t>MODIS Collection 5</a:t>
              </a:r>
            </a:p>
          </p:txBody>
        </p:sp>
      </p:grpSp>
      <p:sp>
        <p:nvSpPr>
          <p:cNvPr id="2" name="Title 1"/>
          <p:cNvSpPr>
            <a:spLocks noGrp="1"/>
          </p:cNvSpPr>
          <p:nvPr>
            <p:ph type="title"/>
          </p:nvPr>
        </p:nvSpPr>
        <p:spPr>
          <a:xfrm>
            <a:off x="0" y="0"/>
            <a:ext cx="12192000" cy="822960"/>
          </a:xfrm>
          <a:solidFill>
            <a:schemeClr val="accent6">
              <a:lumMod val="50000"/>
            </a:schemeClr>
          </a:solidFill>
        </p:spPr>
        <p:txBody>
          <a:bodyPr>
            <a:normAutofit/>
          </a:bodyPr>
          <a:lstStyle/>
          <a:p>
            <a:pPr algn="ctr"/>
            <a:r>
              <a:rPr lang="en-US" sz="2800" b="1" dirty="0">
                <a:solidFill>
                  <a:srgbClr val="92D050"/>
                </a:solidFill>
                <a:latin typeface="Arial" charset="0"/>
                <a:ea typeface="Arial" charset="0"/>
                <a:cs typeface="Arial" charset="0"/>
              </a:rPr>
              <a:t>Enhancement of CRTM</a:t>
            </a:r>
            <a:r>
              <a:rPr lang="zh-TW" altLang="en-US" sz="2800" b="1" dirty="0">
                <a:solidFill>
                  <a:srgbClr val="92D050"/>
                </a:solidFill>
                <a:latin typeface="Arial" charset="0"/>
                <a:ea typeface="Arial" charset="0"/>
                <a:cs typeface="Arial" charset="0"/>
              </a:rPr>
              <a:t>      </a:t>
            </a:r>
            <a:r>
              <a:rPr lang="en-US" altLang="zh-TW" sz="2800" b="1" dirty="0">
                <a:solidFill>
                  <a:schemeClr val="bg2"/>
                </a:solidFill>
                <a:latin typeface="Arial" charset="0"/>
                <a:ea typeface="Arial" charset="0"/>
                <a:cs typeface="Arial" charset="0"/>
              </a:rPr>
              <a:t>MODIS Collection 6 ( MC6 )</a:t>
            </a:r>
            <a:endParaRPr lang="en-US" sz="2800" b="1" dirty="0">
              <a:solidFill>
                <a:schemeClr val="bg2"/>
              </a:solidFill>
              <a:latin typeface="Arial" charset="0"/>
              <a:ea typeface="Arial" charset="0"/>
              <a:cs typeface="Arial" charset="0"/>
            </a:endParaRPr>
          </a:p>
        </p:txBody>
      </p:sp>
      <p:grpSp>
        <p:nvGrpSpPr>
          <p:cNvPr id="13" name="Group 12"/>
          <p:cNvGrpSpPr/>
          <p:nvPr/>
        </p:nvGrpSpPr>
        <p:grpSpPr>
          <a:xfrm>
            <a:off x="7980218" y="4303023"/>
            <a:ext cx="3918857" cy="2463071"/>
            <a:chOff x="7980218" y="4326773"/>
            <a:chExt cx="3918857" cy="2463071"/>
          </a:xfrm>
        </p:grpSpPr>
        <p:grpSp>
          <p:nvGrpSpPr>
            <p:cNvPr id="10" name="Group 9"/>
            <p:cNvGrpSpPr/>
            <p:nvPr/>
          </p:nvGrpSpPr>
          <p:grpSpPr>
            <a:xfrm>
              <a:off x="8551294" y="4542704"/>
              <a:ext cx="2787074" cy="2171638"/>
              <a:chOff x="8707276" y="4542704"/>
              <a:chExt cx="2787074" cy="217163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311" t="19937" r="18209" b="51201"/>
              <a:stretch/>
            </p:blipFill>
            <p:spPr>
              <a:xfrm>
                <a:off x="8707276" y="4735020"/>
                <a:ext cx="2787074" cy="1979322"/>
              </a:xfrm>
              <a:prstGeom prst="rect">
                <a:avLst/>
              </a:prstGeom>
            </p:spPr>
          </p:pic>
          <p:sp>
            <p:nvSpPr>
              <p:cNvPr id="9" name="TextBox 8"/>
              <p:cNvSpPr txBox="1"/>
              <p:nvPr/>
            </p:nvSpPr>
            <p:spPr>
              <a:xfrm>
                <a:off x="9098237" y="4542704"/>
                <a:ext cx="1996059" cy="338554"/>
              </a:xfrm>
              <a:prstGeom prst="rect">
                <a:avLst/>
              </a:prstGeom>
              <a:noFill/>
            </p:spPr>
            <p:txBody>
              <a:bodyPr wrap="none" rtlCol="0">
                <a:spAutoFit/>
              </a:bodyPr>
              <a:lstStyle/>
              <a:p>
                <a:r>
                  <a:rPr lang="en-US" sz="1600" dirty="0"/>
                  <a:t>MODID Collection 6</a:t>
                </a:r>
              </a:p>
            </p:txBody>
          </p:sp>
        </p:grpSp>
        <p:sp>
          <p:nvSpPr>
            <p:cNvPr id="12" name="Oval 11"/>
            <p:cNvSpPr/>
            <p:nvPr/>
          </p:nvSpPr>
          <p:spPr>
            <a:xfrm>
              <a:off x="7980218" y="4326773"/>
              <a:ext cx="3918857" cy="2463071"/>
            </a:xfrm>
            <a:prstGeom prst="ellipse">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2443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solidFill>
            <a:schemeClr val="accent6">
              <a:lumMod val="50000"/>
            </a:schemeClr>
          </a:solidFill>
        </p:spPr>
        <p:txBody>
          <a:bodyPr>
            <a:normAutofit/>
          </a:bodyPr>
          <a:lstStyle/>
          <a:p>
            <a:pPr algn="ctr"/>
            <a:r>
              <a:rPr lang="en-US" sz="2800" b="1" dirty="0">
                <a:solidFill>
                  <a:srgbClr val="92D050"/>
                </a:solidFill>
                <a:latin typeface="Arial" charset="0"/>
                <a:ea typeface="Arial" charset="0"/>
                <a:cs typeface="Arial" charset="0"/>
              </a:rPr>
              <a:t>Enhancement of CRTM          </a:t>
            </a:r>
            <a:r>
              <a:rPr lang="en-US" sz="2800" b="1" dirty="0">
                <a:solidFill>
                  <a:schemeClr val="bg2"/>
                </a:solidFill>
                <a:latin typeface="Arial" charset="0"/>
                <a:ea typeface="Arial" charset="0"/>
                <a:cs typeface="Arial" charset="0"/>
              </a:rPr>
              <a:t>MC6 </a:t>
            </a:r>
            <a:r>
              <a:rPr lang="mr-IN" sz="2800" b="1" dirty="0">
                <a:solidFill>
                  <a:schemeClr val="bg2"/>
                </a:solidFill>
                <a:latin typeface="Arial" charset="0"/>
                <a:ea typeface="Arial" charset="0"/>
                <a:cs typeface="Arial" charset="0"/>
              </a:rPr>
              <a:t>–</a:t>
            </a:r>
            <a:r>
              <a:rPr lang="en-US" sz="2800" b="1" dirty="0">
                <a:solidFill>
                  <a:schemeClr val="bg2"/>
                </a:solidFill>
                <a:latin typeface="Arial" charset="0"/>
                <a:ea typeface="Arial" charset="0"/>
                <a:cs typeface="Arial" charset="0"/>
              </a:rPr>
              <a:t> Default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16" y="1005840"/>
            <a:ext cx="3901440" cy="29260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358" y="1005840"/>
            <a:ext cx="3901440" cy="292608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16" y="3931920"/>
            <a:ext cx="3901440" cy="292608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358" y="3931920"/>
            <a:ext cx="3901440" cy="292608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1798" y="3931920"/>
            <a:ext cx="3901440" cy="2926080"/>
          </a:xfrm>
          <a:prstGeom prst="rect">
            <a:avLst/>
          </a:prstGeom>
        </p:spPr>
      </p:pic>
      <p:sp>
        <p:nvSpPr>
          <p:cNvPr id="21" name="TextBox 20"/>
          <p:cNvSpPr txBox="1"/>
          <p:nvPr/>
        </p:nvSpPr>
        <p:spPr>
          <a:xfrm>
            <a:off x="8290560" y="1757548"/>
            <a:ext cx="3901440" cy="1231106"/>
          </a:xfrm>
          <a:prstGeom prst="rect">
            <a:avLst/>
          </a:prstGeom>
          <a:noFill/>
        </p:spPr>
        <p:txBody>
          <a:bodyPr wrap="square" rtlCol="0">
            <a:spAutoFit/>
          </a:bodyPr>
          <a:lstStyle/>
          <a:p>
            <a:pPr marL="194310" indent="-194310">
              <a:spcAft>
                <a:spcPts val="600"/>
              </a:spcAft>
              <a:buFont typeface="Wingdings" charset="2"/>
              <a:buChar char="§"/>
            </a:pPr>
            <a:r>
              <a:rPr lang="en-US" sz="1600" dirty="0">
                <a:latin typeface="Arial" charset="0"/>
                <a:ea typeface="Arial" charset="0"/>
                <a:cs typeface="Arial" charset="0"/>
              </a:rPr>
              <a:t>MC6 Optical Properties evaluated at T=230 K</a:t>
            </a:r>
          </a:p>
          <a:p>
            <a:pPr marL="194310" indent="-194310">
              <a:spcAft>
                <a:spcPts val="600"/>
              </a:spcAft>
              <a:buFont typeface="Wingdings" charset="2"/>
              <a:buChar char="§"/>
            </a:pPr>
            <a:r>
              <a:rPr lang="en-US" sz="1600" dirty="0">
                <a:latin typeface="Arial" charset="0"/>
                <a:ea typeface="Arial" charset="0"/>
                <a:cs typeface="Arial" charset="0"/>
              </a:rPr>
              <a:t>Impact on AMSU-A is insignificant</a:t>
            </a:r>
          </a:p>
          <a:p>
            <a:pPr marL="194310" indent="-194310">
              <a:spcAft>
                <a:spcPts val="600"/>
              </a:spcAft>
              <a:buFont typeface="Wingdings" charset="2"/>
              <a:buChar char="§"/>
            </a:pPr>
            <a:r>
              <a:rPr lang="en-US" sz="1600" dirty="0">
                <a:latin typeface="Arial" charset="0"/>
                <a:ea typeface="Arial" charset="0"/>
                <a:cs typeface="Arial" charset="0"/>
              </a:rPr>
              <a:t>MHS </a:t>
            </a:r>
            <a:r>
              <a:rPr lang="en-US" sz="1600" dirty="0" err="1">
                <a:latin typeface="Arial" charset="0"/>
                <a:ea typeface="Arial" charset="0"/>
                <a:cs typeface="Arial" charset="0"/>
              </a:rPr>
              <a:t>Metop</a:t>
            </a:r>
            <a:r>
              <a:rPr lang="en-US" sz="1600" dirty="0">
                <a:latin typeface="Arial" charset="0"/>
                <a:ea typeface="Arial" charset="0"/>
                <a:cs typeface="Arial" charset="0"/>
              </a:rPr>
              <a:t>-a</a:t>
            </a:r>
          </a:p>
        </p:txBody>
      </p:sp>
    </p:spTree>
    <p:extLst>
      <p:ext uri="{BB962C8B-B14F-4D97-AF65-F5344CB8AC3E}">
        <p14:creationId xmlns:p14="http://schemas.microsoft.com/office/powerpoint/2010/main" val="1130975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100373" y="1143000"/>
            <a:ext cx="7968917" cy="5715000"/>
            <a:chOff x="0" y="1981200"/>
            <a:chExt cx="4646761" cy="3505200"/>
          </a:xfrm>
        </p:grpSpPr>
        <p:pic>
          <p:nvPicPr>
            <p:cNvPr id="41" name="Picture 40" descr="CASM_Ku_DPR_Ku_2Dslice_compressed.png"/>
            <p:cNvPicPr>
              <a:picLocks noChangeAspect="1"/>
            </p:cNvPicPr>
            <p:nvPr/>
          </p:nvPicPr>
          <p:blipFill>
            <a:blip r:embed="rId2" cstate="print"/>
            <a:stretch>
              <a:fillRect/>
            </a:stretch>
          </p:blipFill>
          <p:spPr>
            <a:xfrm>
              <a:off x="0" y="2286000"/>
              <a:ext cx="4621898" cy="3200400"/>
            </a:xfrm>
            <a:prstGeom prst="rect">
              <a:avLst/>
            </a:prstGeom>
          </p:spPr>
        </p:pic>
        <p:sp>
          <p:nvSpPr>
            <p:cNvPr id="43" name="TextBox 42"/>
            <p:cNvSpPr txBox="1"/>
            <p:nvPr/>
          </p:nvSpPr>
          <p:spPr>
            <a:xfrm>
              <a:off x="0" y="1981200"/>
              <a:ext cx="4646761" cy="188770"/>
            </a:xfrm>
            <a:prstGeom prst="rect">
              <a:avLst/>
            </a:prstGeom>
            <a:solidFill>
              <a:schemeClr val="bg1"/>
            </a:solidFill>
          </p:spPr>
          <p:txBody>
            <a:bodyPr wrap="square" rtlCol="0">
              <a:spAutoFit/>
            </a:bodyPr>
            <a:lstStyle/>
            <a:p>
              <a:r>
                <a:rPr lang="en-US" sz="1400" b="1" dirty="0">
                  <a:solidFill>
                    <a:prstClr val="black"/>
                  </a:solidFill>
                </a:rPr>
                <a:t>    (a) CASM (</a:t>
              </a:r>
              <a:r>
                <a:rPr lang="en-US" sz="1400" b="1" dirty="0" err="1">
                  <a:solidFill>
                    <a:prstClr val="black"/>
                  </a:solidFill>
                </a:rPr>
                <a:t>Sim</a:t>
              </a:r>
              <a:r>
                <a:rPr lang="en-US" sz="1400" b="1" dirty="0">
                  <a:solidFill>
                    <a:prstClr val="black"/>
                  </a:solidFill>
                </a:rPr>
                <a:t>.) </a:t>
              </a:r>
              <a:r>
                <a:rPr lang="en-US" sz="1400" b="1" dirty="0" err="1">
                  <a:solidFill>
                    <a:prstClr val="black"/>
                  </a:solidFill>
                </a:rPr>
                <a:t>Z</a:t>
              </a:r>
              <a:r>
                <a:rPr lang="en-US" sz="1400" b="1" baseline="-25000" dirty="0" err="1">
                  <a:solidFill>
                    <a:prstClr val="black"/>
                  </a:solidFill>
                </a:rPr>
                <a:t>m</a:t>
              </a:r>
              <a:r>
                <a:rPr lang="en-US" sz="1400" b="1" baseline="-25000" dirty="0">
                  <a:solidFill>
                    <a:prstClr val="black"/>
                  </a:solidFill>
                </a:rPr>
                <a:t> </a:t>
              </a:r>
              <a:r>
                <a:rPr lang="en-US" sz="1400" b="1" dirty="0">
                  <a:solidFill>
                    <a:prstClr val="black"/>
                  </a:solidFill>
                </a:rPr>
                <a:t>[</a:t>
              </a:r>
              <a:r>
                <a:rPr lang="en-US" sz="1400" b="1" dirty="0" err="1">
                  <a:solidFill>
                    <a:prstClr val="black"/>
                  </a:solidFill>
                </a:rPr>
                <a:t>dBZ</a:t>
              </a:r>
              <a:r>
                <a:rPr lang="en-US" sz="1400" b="1" dirty="0">
                  <a:solidFill>
                    <a:prstClr val="black"/>
                  </a:solidFill>
                </a:rPr>
                <a:t>] @ </a:t>
              </a:r>
              <a:r>
                <a:rPr lang="en-US" sz="1400" b="1" dirty="0">
                  <a:solidFill>
                    <a:srgbClr val="00B050"/>
                  </a:solidFill>
                </a:rPr>
                <a:t>Ku-band (14 GHz) </a:t>
              </a:r>
            </a:p>
          </p:txBody>
        </p:sp>
        <p:sp>
          <p:nvSpPr>
            <p:cNvPr id="44" name="TextBox 43"/>
            <p:cNvSpPr txBox="1"/>
            <p:nvPr/>
          </p:nvSpPr>
          <p:spPr>
            <a:xfrm>
              <a:off x="153839" y="3867538"/>
              <a:ext cx="2349159" cy="188770"/>
            </a:xfrm>
            <a:prstGeom prst="rect">
              <a:avLst/>
            </a:prstGeom>
            <a:noFill/>
          </p:spPr>
          <p:txBody>
            <a:bodyPr wrap="none" rtlCol="0">
              <a:spAutoFit/>
            </a:bodyPr>
            <a:lstStyle/>
            <a:p>
              <a:r>
                <a:rPr lang="en-US" sz="1400" b="1" dirty="0">
                  <a:solidFill>
                    <a:prstClr val="black"/>
                  </a:solidFill>
                </a:rPr>
                <a:t>(b) GPM DPR (Obs.) </a:t>
              </a:r>
              <a:r>
                <a:rPr lang="en-US" sz="1400" b="1" dirty="0" err="1">
                  <a:solidFill>
                    <a:prstClr val="black"/>
                  </a:solidFill>
                </a:rPr>
                <a:t>Z</a:t>
              </a:r>
              <a:r>
                <a:rPr lang="en-US" sz="1400" b="1" baseline="-25000" dirty="0" err="1">
                  <a:solidFill>
                    <a:prstClr val="black"/>
                  </a:solidFill>
                </a:rPr>
                <a:t>m</a:t>
              </a:r>
              <a:r>
                <a:rPr lang="en-US" sz="1400" b="1" baseline="-25000" dirty="0">
                  <a:solidFill>
                    <a:prstClr val="black"/>
                  </a:solidFill>
                </a:rPr>
                <a:t> </a:t>
              </a:r>
              <a:r>
                <a:rPr lang="en-US" sz="1400" b="1" dirty="0">
                  <a:solidFill>
                    <a:prstClr val="black"/>
                  </a:solidFill>
                </a:rPr>
                <a:t>[</a:t>
              </a:r>
              <a:r>
                <a:rPr lang="en-US" sz="1400" b="1" dirty="0" err="1">
                  <a:solidFill>
                    <a:prstClr val="black"/>
                  </a:solidFill>
                </a:rPr>
                <a:t>dBZ</a:t>
              </a:r>
              <a:r>
                <a:rPr lang="en-US" sz="1400" b="1" dirty="0">
                  <a:solidFill>
                    <a:prstClr val="black"/>
                  </a:solidFill>
                </a:rPr>
                <a:t>] @ </a:t>
              </a:r>
              <a:r>
                <a:rPr lang="en-US" sz="1400" b="1" dirty="0">
                  <a:solidFill>
                    <a:srgbClr val="00B050"/>
                  </a:solidFill>
                </a:rPr>
                <a:t>Ku-band (14 GHz)</a:t>
              </a:r>
            </a:p>
          </p:txBody>
        </p:sp>
      </p:grpSp>
      <p:sp>
        <p:nvSpPr>
          <p:cNvPr id="17" name="TextBox 16"/>
          <p:cNvSpPr txBox="1"/>
          <p:nvPr/>
        </p:nvSpPr>
        <p:spPr>
          <a:xfrm>
            <a:off x="8931452" y="1219200"/>
            <a:ext cx="1792927" cy="369332"/>
          </a:xfrm>
          <a:prstGeom prst="rect">
            <a:avLst/>
          </a:prstGeom>
          <a:solidFill>
            <a:schemeClr val="bg1">
              <a:lumMod val="85000"/>
              <a:alpha val="35000"/>
            </a:schemeClr>
          </a:solidFill>
          <a:effectLst>
            <a:outerShdw blurRad="50800" dist="38100" dir="8100000" algn="tr" rotWithShape="0">
              <a:prstClr val="black">
                <a:alpha val="40000"/>
              </a:prstClr>
            </a:outerShdw>
          </a:effectLst>
        </p:spPr>
        <p:txBody>
          <a:bodyPr wrap="none" rtlCol="0">
            <a:spAutoFit/>
          </a:bodyPr>
          <a:lstStyle/>
          <a:p>
            <a:r>
              <a:rPr lang="en-US" dirty="0"/>
              <a:t>CRTM Simulation</a:t>
            </a:r>
          </a:p>
        </p:txBody>
      </p:sp>
      <p:sp>
        <p:nvSpPr>
          <p:cNvPr id="19" name="TextBox 18"/>
          <p:cNvSpPr txBox="1"/>
          <p:nvPr/>
        </p:nvSpPr>
        <p:spPr>
          <a:xfrm>
            <a:off x="8638227" y="4191000"/>
            <a:ext cx="2330125" cy="369332"/>
          </a:xfrm>
          <a:prstGeom prst="rect">
            <a:avLst/>
          </a:prstGeom>
          <a:solidFill>
            <a:schemeClr val="bg1">
              <a:lumMod val="85000"/>
              <a:alpha val="35000"/>
            </a:schemeClr>
          </a:solidFill>
          <a:effectLst>
            <a:outerShdw blurRad="50800" dist="38100" dir="8100000" algn="tr" rotWithShape="0">
              <a:prstClr val="black">
                <a:alpha val="40000"/>
              </a:prstClr>
            </a:outerShdw>
          </a:effectLst>
        </p:spPr>
        <p:txBody>
          <a:bodyPr wrap="none" rtlCol="0">
            <a:spAutoFit/>
          </a:bodyPr>
          <a:lstStyle/>
          <a:p>
            <a:r>
              <a:rPr lang="en-US" dirty="0"/>
              <a:t>Observed Reflectivities</a:t>
            </a:r>
          </a:p>
        </p:txBody>
      </p:sp>
      <p:sp>
        <p:nvSpPr>
          <p:cNvPr id="15" name="Rectangle 14">
            <a:extLst>
              <a:ext uri="{FF2B5EF4-FFF2-40B4-BE49-F238E27FC236}">
                <a16:creationId xmlns:a16="http://schemas.microsoft.com/office/drawing/2014/main" id="{4010FCF3-A525-7D4F-BB4B-58A9B2852A21}"/>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1" name="Rectangle 20">
            <a:extLst>
              <a:ext uri="{FF2B5EF4-FFF2-40B4-BE49-F238E27FC236}">
                <a16:creationId xmlns:a16="http://schemas.microsoft.com/office/drawing/2014/main" id="{7A5D57CC-35F0-1645-BB9F-390FD6F1C756}"/>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22" name="Title 1">
            <a:extLst>
              <a:ext uri="{FF2B5EF4-FFF2-40B4-BE49-F238E27FC236}">
                <a16:creationId xmlns:a16="http://schemas.microsoft.com/office/drawing/2014/main" id="{AD53CC23-9381-9E45-87C4-29BFFD2FACEC}"/>
              </a:ext>
            </a:extLst>
          </p:cNvPr>
          <p:cNvSpPr txBox="1">
            <a:spLocks/>
          </p:cNvSpPr>
          <p:nvPr/>
        </p:nvSpPr>
        <p:spPr>
          <a:xfrm>
            <a:off x="273918" y="0"/>
            <a:ext cx="9376978"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Space-based Radar Simulations (CASM)</a:t>
            </a:r>
          </a:p>
        </p:txBody>
      </p:sp>
      <p:pic>
        <p:nvPicPr>
          <p:cNvPr id="23" name="Picture 22" descr="JCSDA_transp.png">
            <a:extLst>
              <a:ext uri="{FF2B5EF4-FFF2-40B4-BE49-F238E27FC236}">
                <a16:creationId xmlns:a16="http://schemas.microsoft.com/office/drawing/2014/main" id="{24749A78-B5BB-BD4B-9D01-2A4450E38C6B}"/>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
        <p:nvSpPr>
          <p:cNvPr id="24" name="Content Placeholder 5">
            <a:extLst>
              <a:ext uri="{FF2B5EF4-FFF2-40B4-BE49-F238E27FC236}">
                <a16:creationId xmlns:a16="http://schemas.microsoft.com/office/drawing/2014/main" id="{3BE520A9-5503-804A-A129-84CE8A81E1DE}"/>
              </a:ext>
            </a:extLst>
          </p:cNvPr>
          <p:cNvSpPr txBox="1">
            <a:spLocks/>
          </p:cNvSpPr>
          <p:nvPr/>
        </p:nvSpPr>
        <p:spPr>
          <a:xfrm>
            <a:off x="40616" y="1197312"/>
            <a:ext cx="4109311" cy="49342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accent3">
                    <a:lumMod val="50000"/>
                  </a:schemeClr>
                </a:solidFill>
              </a:rPr>
              <a:t>Goal: Active Space-based Radar Simulation and Jacobians for satellite DA</a:t>
            </a:r>
          </a:p>
          <a:p>
            <a:r>
              <a:rPr lang="en-US" sz="2400" dirty="0">
                <a:solidFill>
                  <a:schemeClr val="accent3">
                    <a:lumMod val="50000"/>
                  </a:schemeClr>
                </a:solidFill>
              </a:rPr>
              <a:t>Tested for Ku, </a:t>
            </a:r>
            <a:r>
              <a:rPr lang="en-US" sz="2400" dirty="0" err="1">
                <a:solidFill>
                  <a:schemeClr val="accent3">
                    <a:lumMod val="50000"/>
                  </a:schemeClr>
                </a:solidFill>
              </a:rPr>
              <a:t>Ka</a:t>
            </a:r>
            <a:r>
              <a:rPr lang="en-US" sz="2400" dirty="0">
                <a:solidFill>
                  <a:schemeClr val="accent3">
                    <a:lumMod val="50000"/>
                  </a:schemeClr>
                </a:solidFill>
              </a:rPr>
              <a:t>, and W</a:t>
            </a:r>
          </a:p>
          <a:p>
            <a:r>
              <a:rPr lang="en-US" sz="2400" dirty="0">
                <a:solidFill>
                  <a:schemeClr val="accent3">
                    <a:lumMod val="50000"/>
                  </a:schemeClr>
                </a:solidFill>
              </a:rPr>
              <a:t>Output: Radar reflectivity and 2-way PIA</a:t>
            </a:r>
          </a:p>
          <a:p>
            <a:r>
              <a:rPr lang="en-US" sz="2400" dirty="0"/>
              <a:t>Status:  TL and AD models under testing</a:t>
            </a:r>
          </a:p>
          <a:p>
            <a:r>
              <a:rPr lang="en-US" sz="2400" dirty="0"/>
              <a:t>Next: Melting layer model, ground-based radar, polarization</a:t>
            </a:r>
          </a:p>
        </p:txBody>
      </p:sp>
    </p:spTree>
    <p:extLst>
      <p:ext uri="{BB962C8B-B14F-4D97-AF65-F5344CB8AC3E}">
        <p14:creationId xmlns:p14="http://schemas.microsoft.com/office/powerpoint/2010/main" val="1344369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1" y="1078548"/>
            <a:ext cx="5073445" cy="5774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57175" indent="-257175" defTabSz="342900">
              <a:defRPr/>
            </a:pPr>
            <a:r>
              <a:rPr lang="en-US" b="1" u="sng" dirty="0">
                <a:solidFill>
                  <a:prstClr val="black"/>
                </a:solidFill>
                <a:cs typeface="Calibri" pitchFamily="34" charset="0"/>
              </a:rPr>
              <a:t>Highlights</a:t>
            </a:r>
            <a:r>
              <a:rPr lang="en-US" dirty="0">
                <a:solidFill>
                  <a:prstClr val="black"/>
                </a:solidFill>
                <a:cs typeface="Calibri" pitchFamily="34" charset="0"/>
              </a:rPr>
              <a:t>: </a:t>
            </a:r>
          </a:p>
          <a:p>
            <a:pPr marL="171450" indent="-171450" algn="just" defTabSz="342900">
              <a:spcAft>
                <a:spcPts val="450"/>
              </a:spcAft>
              <a:buFont typeface="+mj-lt"/>
              <a:buAutoNum type="arabicParenR"/>
              <a:defRPr/>
            </a:pPr>
            <a:r>
              <a:rPr lang="en-US" dirty="0">
                <a:solidFill>
                  <a:prstClr val="black"/>
                </a:solidFill>
                <a:cs typeface="Calibri" pitchFamily="34" charset="0"/>
              </a:rPr>
              <a:t> CSEM </a:t>
            </a:r>
            <a:r>
              <a:rPr lang="en-US" dirty="0">
                <a:solidFill>
                  <a:prstClr val="black"/>
                </a:solidFill>
              </a:rPr>
              <a:t>top-down interfaces were refined to support upper-level </a:t>
            </a:r>
            <a:r>
              <a:rPr lang="en-US" dirty="0" err="1">
                <a:solidFill>
                  <a:prstClr val="black"/>
                </a:solidFill>
              </a:rPr>
              <a:t>vectorised</a:t>
            </a:r>
            <a:r>
              <a:rPr lang="en-US" dirty="0">
                <a:solidFill>
                  <a:prstClr val="black"/>
                </a:solidFill>
              </a:rPr>
              <a:t> RT solvers. </a:t>
            </a:r>
          </a:p>
          <a:p>
            <a:pPr marL="171450" indent="-171450" algn="just" defTabSz="342900">
              <a:spcAft>
                <a:spcPts val="450"/>
              </a:spcAft>
              <a:buFont typeface="+mj-lt"/>
              <a:buAutoNum type="arabicParenR"/>
              <a:defRPr/>
            </a:pPr>
            <a:r>
              <a:rPr lang="en-US" dirty="0">
                <a:solidFill>
                  <a:prstClr val="black"/>
                </a:solidFill>
              </a:rPr>
              <a:t> The </a:t>
            </a:r>
            <a:r>
              <a:rPr lang="en-US" b="1" dirty="0">
                <a:solidFill>
                  <a:prstClr val="black"/>
                </a:solidFill>
              </a:rPr>
              <a:t>first integrated CRTM-CSEM version was successfully implemented in </a:t>
            </a:r>
            <a:r>
              <a:rPr lang="en-US" b="1" dirty="0" err="1">
                <a:solidFill>
                  <a:prstClr val="black"/>
                </a:solidFill>
              </a:rPr>
              <a:t>ProdGSI</a:t>
            </a:r>
            <a:r>
              <a:rPr lang="en-US" dirty="0">
                <a:solidFill>
                  <a:prstClr val="black"/>
                </a:solidFill>
              </a:rPr>
              <a:t>, and passed single cycle GSI testing. More comprehensive tests will be performed in collaboration with the EMC DA group.</a:t>
            </a:r>
          </a:p>
          <a:p>
            <a:pPr marL="171450" indent="-171450" algn="just" defTabSz="342900">
              <a:spcAft>
                <a:spcPts val="450"/>
              </a:spcAft>
              <a:buFont typeface="+mj-lt"/>
              <a:buAutoNum type="arabicParenR"/>
              <a:defRPr/>
            </a:pPr>
            <a:r>
              <a:rPr lang="en-US" dirty="0">
                <a:solidFill>
                  <a:prstClr val="black"/>
                </a:solidFill>
                <a:cs typeface="Calibri" pitchFamily="34" charset="0"/>
              </a:rPr>
              <a:t> The </a:t>
            </a:r>
            <a:r>
              <a:rPr lang="en-US" b="1" dirty="0">
                <a:solidFill>
                  <a:prstClr val="black"/>
                </a:solidFill>
                <a:cs typeface="Calibri" pitchFamily="34" charset="0"/>
              </a:rPr>
              <a:t>tangent linear and </a:t>
            </a:r>
            <a:r>
              <a:rPr lang="en-US" b="1" dirty="0" err="1">
                <a:solidFill>
                  <a:prstClr val="black"/>
                </a:solidFill>
                <a:cs typeface="Calibri" pitchFamily="34" charset="0"/>
              </a:rPr>
              <a:t>adjoint</a:t>
            </a:r>
            <a:r>
              <a:rPr lang="en-US" b="1" dirty="0">
                <a:solidFill>
                  <a:prstClr val="black"/>
                </a:solidFill>
                <a:cs typeface="Calibri" pitchFamily="34" charset="0"/>
              </a:rPr>
              <a:t> modules of the physical MW land model were implemented and tested in the CSEM 1.0.0</a:t>
            </a:r>
            <a:r>
              <a:rPr lang="en-US" dirty="0">
                <a:solidFill>
                  <a:prstClr val="black"/>
                </a:solidFill>
                <a:cs typeface="Calibri" pitchFamily="34" charset="0"/>
              </a:rPr>
              <a:t>, which will be applied to the radiance DA, GSI QC and the emissivity retrieval data assimilation.</a:t>
            </a:r>
          </a:p>
          <a:p>
            <a:pPr marL="171450" indent="-171450" algn="just" defTabSz="342900">
              <a:buFont typeface="+mj-lt"/>
              <a:buAutoNum type="arabicParenR"/>
              <a:defRPr/>
            </a:pPr>
            <a:r>
              <a:rPr lang="en-US" dirty="0">
                <a:solidFill>
                  <a:prstClr val="black"/>
                </a:solidFill>
                <a:cs typeface="Calibri" pitchFamily="34" charset="0"/>
              </a:rPr>
              <a:t> </a:t>
            </a:r>
            <a:r>
              <a:rPr lang="en-US" b="1" dirty="0">
                <a:solidFill>
                  <a:prstClr val="black"/>
                </a:solidFill>
                <a:cs typeface="Calibri" pitchFamily="34" charset="0"/>
              </a:rPr>
              <a:t>Implementation of L-band in CRTM has been tested with the integrated CRTM-CSEM</a:t>
            </a:r>
            <a:r>
              <a:rPr lang="en-US" dirty="0">
                <a:solidFill>
                  <a:prstClr val="black"/>
                </a:solidFill>
                <a:cs typeface="Calibri" pitchFamily="34" charset="0"/>
              </a:rPr>
              <a:t>. Since the CRTM quality of the L-band channels basically relies on the surface models, several efforts are being taken to the improve  the model physics. Results are very promising toward L-band radiance DA.</a:t>
            </a:r>
          </a:p>
          <a:p>
            <a:pPr marL="257175" indent="-257175" defTabSz="342900">
              <a:defRPr/>
            </a:pPr>
            <a:r>
              <a:rPr lang="en-US" sz="1100" u="sng" dirty="0">
                <a:solidFill>
                  <a:prstClr val="black"/>
                </a:solidFill>
                <a:cs typeface="Calibri" pitchFamily="34" charset="0"/>
              </a:rPr>
              <a:t> </a:t>
            </a:r>
            <a:endParaRPr lang="en-US" sz="1100" b="1" u="sng" dirty="0">
              <a:solidFill>
                <a:prstClr val="black"/>
              </a:solidFill>
              <a:cs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0404" y="1096444"/>
            <a:ext cx="6698218" cy="5627302"/>
          </a:xfrm>
          <a:prstGeom prst="rect">
            <a:avLst/>
          </a:prstGeom>
        </p:spPr>
      </p:pic>
      <p:sp>
        <p:nvSpPr>
          <p:cNvPr id="6" name="Rectangle 5">
            <a:extLst>
              <a:ext uri="{FF2B5EF4-FFF2-40B4-BE49-F238E27FC236}">
                <a16:creationId xmlns:a16="http://schemas.microsoft.com/office/drawing/2014/main" id="{6FBB7AAE-CC7E-384E-9D0F-0C61697AA549}"/>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a:extLst>
              <a:ext uri="{FF2B5EF4-FFF2-40B4-BE49-F238E27FC236}">
                <a16:creationId xmlns:a16="http://schemas.microsoft.com/office/drawing/2014/main" id="{CB05F660-9B9B-1548-84EE-7FFD98BA2240}"/>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8" name="Title 1">
            <a:extLst>
              <a:ext uri="{FF2B5EF4-FFF2-40B4-BE49-F238E27FC236}">
                <a16:creationId xmlns:a16="http://schemas.microsoft.com/office/drawing/2014/main" id="{73D827C7-2ABC-7742-9BB4-E9D39E30AE4A}"/>
              </a:ext>
            </a:extLst>
          </p:cNvPr>
          <p:cNvSpPr txBox="1">
            <a:spLocks/>
          </p:cNvSpPr>
          <p:nvPr/>
        </p:nvSpPr>
        <p:spPr>
          <a:xfrm>
            <a:off x="273918" y="0"/>
            <a:ext cx="9872972"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Surface Work :: CSEM  (M. Chen) </a:t>
            </a:r>
          </a:p>
        </p:txBody>
      </p:sp>
      <p:pic>
        <p:nvPicPr>
          <p:cNvPr id="9" name="Picture 8" descr="JCSDA_transp.png">
            <a:extLst>
              <a:ext uri="{FF2B5EF4-FFF2-40B4-BE49-F238E27FC236}">
                <a16:creationId xmlns:a16="http://schemas.microsoft.com/office/drawing/2014/main" id="{7537D972-BB25-7841-BD94-A2D9B1EDD2C9}"/>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3889882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0" y="1066801"/>
            <a:ext cx="5664528" cy="6486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57175" indent="-257175" algn="just" defTabSz="342900">
              <a:buFont typeface="+mj-lt"/>
              <a:buAutoNum type="arabicParenR" startAt="5"/>
              <a:defRPr/>
            </a:pPr>
            <a:r>
              <a:rPr lang="en-US" dirty="0">
                <a:solidFill>
                  <a:prstClr val="black"/>
                </a:solidFill>
                <a:cs typeface="Calibri" pitchFamily="34" charset="0"/>
              </a:rPr>
              <a:t>The </a:t>
            </a:r>
            <a:r>
              <a:rPr lang="en-US" b="1" dirty="0">
                <a:solidFill>
                  <a:prstClr val="black"/>
                </a:solidFill>
                <a:cs typeface="Calibri" pitchFamily="34" charset="0"/>
              </a:rPr>
              <a:t>testing of CRTM-CSEM in FV3 GFS/GSI  is in progress</a:t>
            </a:r>
            <a:r>
              <a:rPr lang="en-US" dirty="0">
                <a:solidFill>
                  <a:prstClr val="black"/>
                </a:solidFill>
                <a:cs typeface="Calibri" pitchFamily="34" charset="0"/>
              </a:rPr>
              <a:t>. Such testing focuses on the comparisons among different model options of the same model class (e.g., MW-LAND). While the ultimate testing analysis will target on the O-B and O-A of different model options, the ongoing testing effort is to ensure that each CSEM model component run smoothly and correctly in parallel environment with real input ingested from GSI.</a:t>
            </a:r>
          </a:p>
          <a:p>
            <a:pPr marL="257175" indent="-257175" algn="just" defTabSz="342900">
              <a:buFont typeface="+mj-lt"/>
              <a:buAutoNum type="arabicParenR" startAt="5"/>
              <a:defRPr/>
            </a:pPr>
            <a:endParaRPr lang="en-US" dirty="0">
              <a:solidFill>
                <a:prstClr val="black"/>
              </a:solidFill>
              <a:cs typeface="Calibri" pitchFamily="34" charset="0"/>
            </a:endParaRPr>
          </a:p>
          <a:p>
            <a:pPr marL="257175" indent="-257175" algn="just" defTabSz="342900">
              <a:buFont typeface="+mj-lt"/>
              <a:buAutoNum type="arabicParenR" startAt="5"/>
              <a:defRPr/>
            </a:pPr>
            <a:r>
              <a:rPr lang="en-US" b="1" dirty="0">
                <a:solidFill>
                  <a:prstClr val="black"/>
                </a:solidFill>
                <a:cs typeface="Calibri" pitchFamily="34" charset="0"/>
              </a:rPr>
              <a:t>Implementation of the JPL SMAP Level-3 monthly sea surface salinity (SSS) atlas into CSEM </a:t>
            </a:r>
            <a:r>
              <a:rPr lang="en-US" dirty="0">
                <a:solidFill>
                  <a:prstClr val="black"/>
                </a:solidFill>
                <a:cs typeface="Calibri" pitchFamily="34" charset="0"/>
              </a:rPr>
              <a:t>to account for the impact of SSS on the forward </a:t>
            </a:r>
            <a:r>
              <a:rPr lang="en-US" dirty="0" err="1">
                <a:solidFill>
                  <a:prstClr val="black"/>
                </a:solidFill>
                <a:cs typeface="Calibri" pitchFamily="34" charset="0"/>
              </a:rPr>
              <a:t>Tbs</a:t>
            </a:r>
            <a:r>
              <a:rPr lang="en-US" dirty="0">
                <a:solidFill>
                  <a:prstClr val="black"/>
                </a:solidFill>
                <a:cs typeface="Calibri" pitchFamily="34" charset="0"/>
              </a:rPr>
              <a:t> simulation and to improve the first guess accuracy in DA, especially for the L-band Tb. In the current FV3 GFS/GSI, a constant SSS value (33.0 PSU) is used, which may bring about ±0.5K bias from K-band (20-40GHz) to ±1.5K bias at L-band (1.4GHz).  As shown in the Tb O-B, the negative bias with constant sea surface salinity may be reduced with the JPL Salinity as the model input.</a:t>
            </a:r>
          </a:p>
          <a:p>
            <a:pPr marL="257175" indent="-257175" defTabSz="342900">
              <a:defRPr/>
            </a:pPr>
            <a:r>
              <a:rPr lang="en-US" sz="1100" u="sng" dirty="0">
                <a:solidFill>
                  <a:prstClr val="black"/>
                </a:solidFill>
                <a:cs typeface="Calibri" pitchFamily="34" charset="0"/>
              </a:rPr>
              <a:t> </a:t>
            </a:r>
            <a:endParaRPr lang="en-US" sz="1100" b="1" u="sng" dirty="0">
              <a:solidFill>
                <a:prstClr val="black"/>
              </a:solidFill>
              <a:cs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603" y="1196532"/>
            <a:ext cx="6324397" cy="5294524"/>
          </a:xfrm>
          <a:prstGeom prst="rect">
            <a:avLst/>
          </a:prstGeom>
        </p:spPr>
      </p:pic>
      <p:sp>
        <p:nvSpPr>
          <p:cNvPr id="5" name="Rectangle 4">
            <a:extLst>
              <a:ext uri="{FF2B5EF4-FFF2-40B4-BE49-F238E27FC236}">
                <a16:creationId xmlns:a16="http://schemas.microsoft.com/office/drawing/2014/main" id="{929BC74B-5E18-B342-891D-71A66110BAC6}"/>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a:extLst>
              <a:ext uri="{FF2B5EF4-FFF2-40B4-BE49-F238E27FC236}">
                <a16:creationId xmlns:a16="http://schemas.microsoft.com/office/drawing/2014/main" id="{3AB2F9EF-B714-1345-929F-E35848F4373D}"/>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7" name="Title 1">
            <a:extLst>
              <a:ext uri="{FF2B5EF4-FFF2-40B4-BE49-F238E27FC236}">
                <a16:creationId xmlns:a16="http://schemas.microsoft.com/office/drawing/2014/main" id="{9A24ACF8-8A5C-D241-A8D0-205E3A2CF47E}"/>
              </a:ext>
            </a:extLst>
          </p:cNvPr>
          <p:cNvSpPr txBox="1">
            <a:spLocks/>
          </p:cNvSpPr>
          <p:nvPr/>
        </p:nvSpPr>
        <p:spPr>
          <a:xfrm>
            <a:off x="273918" y="0"/>
            <a:ext cx="10069617"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Surface Work :: CSEM (M. Chen)</a:t>
            </a:r>
          </a:p>
        </p:txBody>
      </p:sp>
      <p:pic>
        <p:nvPicPr>
          <p:cNvPr id="8" name="Picture 7" descr="JCSDA_transp.png">
            <a:extLst>
              <a:ext uri="{FF2B5EF4-FFF2-40B4-BE49-F238E27FC236}">
                <a16:creationId xmlns:a16="http://schemas.microsoft.com/office/drawing/2014/main" id="{6109B2B8-5720-A942-B547-10E1A843CC07}"/>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383590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solidFill>
                  <a:schemeClr val="bg1">
                    <a:lumMod val="85000"/>
                  </a:schemeClr>
                </a:solidFill>
              </a:rPr>
              <a:t>JCSDA Overview</a:t>
            </a:r>
          </a:p>
          <a:p>
            <a:pPr marL="0" indent="0">
              <a:buNone/>
            </a:pPr>
            <a:r>
              <a:rPr lang="en-US" sz="2800" dirty="0">
                <a:solidFill>
                  <a:schemeClr val="bg1">
                    <a:lumMod val="85000"/>
                  </a:schemeClr>
                </a:solidFill>
              </a:rPr>
              <a:t>What is the CRTM?</a:t>
            </a:r>
            <a:endParaRPr lang="en-US" dirty="0">
              <a:solidFill>
                <a:schemeClr val="bg1">
                  <a:lumMod val="85000"/>
                </a:schemeClr>
              </a:solidFill>
            </a:endParaRPr>
          </a:p>
          <a:p>
            <a:pPr marL="0" indent="0">
              <a:buNone/>
            </a:pPr>
            <a:r>
              <a:rPr lang="en-US" sz="2800" dirty="0">
                <a:solidFill>
                  <a:schemeClr val="bg1">
                    <a:lumMod val="85000"/>
                  </a:schemeClr>
                </a:solidFill>
              </a:rPr>
              <a:t>Code and Solver Optimization</a:t>
            </a:r>
          </a:p>
          <a:p>
            <a:pPr marL="0" indent="0">
              <a:buNone/>
            </a:pPr>
            <a:r>
              <a:rPr lang="en-US" sz="2800" dirty="0">
                <a:solidFill>
                  <a:schemeClr val="bg1">
                    <a:lumMod val="85000"/>
                  </a:schemeClr>
                </a:solidFill>
              </a:rPr>
              <a:t>Scientific Capabilities and Progress</a:t>
            </a:r>
          </a:p>
          <a:p>
            <a:pPr marL="0" indent="0">
              <a:buNone/>
            </a:pPr>
            <a:r>
              <a:rPr lang="en-US" sz="2800" dirty="0"/>
              <a:t>CRTM v2.3.x and v3.0.0</a:t>
            </a:r>
          </a:p>
          <a:p>
            <a:pPr marL="0" indent="0">
              <a:buNone/>
            </a:pPr>
            <a:r>
              <a:rPr lang="en-US" sz="2800" dirty="0">
                <a:solidFill>
                  <a:schemeClr val="bg1">
                    <a:lumMod val="85000"/>
                  </a:schemeClr>
                </a:solidFill>
              </a:rPr>
              <a:t>Operations and Support</a:t>
            </a:r>
          </a:p>
          <a:p>
            <a:pPr marL="0" indent="0">
              <a:buNone/>
            </a:pPr>
            <a:r>
              <a:rPr lang="en-US" sz="2800" dirty="0">
                <a:solidFill>
                  <a:schemeClr val="bg1">
                    <a:lumMod val="85000"/>
                  </a:schemeClr>
                </a:solidFill>
              </a:rPr>
              <a:t>Education / Outreach</a:t>
            </a:r>
          </a:p>
        </p:txBody>
      </p:sp>
    </p:spTree>
    <p:extLst>
      <p:ext uri="{BB962C8B-B14F-4D97-AF65-F5344CB8AC3E}">
        <p14:creationId xmlns:p14="http://schemas.microsoft.com/office/powerpoint/2010/main" val="3643435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7764226-4C23-A64F-B71C-1F59B80FC6B4}"/>
              </a:ext>
            </a:extLst>
          </p:cNvPr>
          <p:cNvPicPr>
            <a:picLocks noChangeAspect="1"/>
          </p:cNvPicPr>
          <p:nvPr/>
        </p:nvPicPr>
        <p:blipFill>
          <a:blip r:embed="rId2"/>
          <a:stretch>
            <a:fillRect/>
          </a:stretch>
        </p:blipFill>
        <p:spPr>
          <a:xfrm>
            <a:off x="9525" y="0"/>
            <a:ext cx="12192000" cy="1361671"/>
          </a:xfrm>
          <a:prstGeom prst="rect">
            <a:avLst/>
          </a:prstGeom>
        </p:spPr>
      </p:pic>
      <p:sp>
        <p:nvSpPr>
          <p:cNvPr id="3" name="TextBox 2"/>
          <p:cNvSpPr txBox="1"/>
          <p:nvPr/>
        </p:nvSpPr>
        <p:spPr>
          <a:xfrm>
            <a:off x="1596828" y="1224811"/>
            <a:ext cx="8829872" cy="5432256"/>
          </a:xfrm>
          <a:prstGeom prst="rect">
            <a:avLst/>
          </a:prstGeom>
          <a:noFill/>
        </p:spPr>
        <p:txBody>
          <a:bodyPr wrap="square" rtlCol="0">
            <a:spAutoFit/>
          </a:bodyPr>
          <a:lstStyle/>
          <a:p>
            <a:pPr>
              <a:spcAft>
                <a:spcPts val="600"/>
              </a:spcAft>
            </a:pPr>
            <a:r>
              <a:rPr lang="en-US" sz="2000" dirty="0"/>
              <a:t>     1. All-Sky radiance simulation under various </a:t>
            </a:r>
            <a:r>
              <a:rPr lang="en-US" sz="2000" dirty="0" err="1"/>
              <a:t>cloud_fraction</a:t>
            </a:r>
            <a:r>
              <a:rPr lang="en-US" sz="2000" dirty="0"/>
              <a:t> conditions.</a:t>
            </a:r>
          </a:p>
          <a:p>
            <a:pPr>
              <a:spcAft>
                <a:spcPts val="600"/>
              </a:spcAft>
            </a:pPr>
            <a:r>
              <a:rPr lang="en-US" sz="2000" dirty="0"/>
              <a:t>     2. Use of all-sky transmittances in FASTEM-X reflection correction.</a:t>
            </a:r>
          </a:p>
          <a:p>
            <a:pPr marL="519113" indent="-519113">
              <a:spcAft>
                <a:spcPts val="600"/>
              </a:spcAft>
            </a:pPr>
            <a:r>
              <a:rPr lang="en-US" sz="2000" dirty="0"/>
              <a:t>     3. Improve surface reflectance in radiative transfer calculation for Microwave under scattering conditions.</a:t>
            </a:r>
          </a:p>
          <a:p>
            <a:pPr>
              <a:spcAft>
                <a:spcPts val="600"/>
              </a:spcAft>
            </a:pPr>
            <a:r>
              <a:rPr lang="en-US" sz="2000" dirty="0"/>
              <a:t>     4. Add ATMS </a:t>
            </a:r>
            <a:r>
              <a:rPr lang="en-US" sz="2000" dirty="0" err="1"/>
              <a:t>SeaIce</a:t>
            </a:r>
            <a:r>
              <a:rPr lang="en-US" sz="2000" dirty="0"/>
              <a:t> emissivity module.</a:t>
            </a:r>
          </a:p>
          <a:p>
            <a:pPr marL="519113" indent="-519113">
              <a:spcAft>
                <a:spcPts val="600"/>
              </a:spcAft>
            </a:pPr>
            <a:r>
              <a:rPr lang="en-US" sz="2000" dirty="0"/>
              <a:t>     5. Fix the simulation near 3.9 micron by adding solar contribution in </a:t>
            </a:r>
            <a:r>
              <a:rPr lang="en-US" sz="2000" dirty="0" err="1"/>
              <a:t>ADA_Module</a:t>
            </a:r>
            <a:r>
              <a:rPr lang="en-US" sz="2000" dirty="0"/>
              <a:t>.</a:t>
            </a:r>
          </a:p>
          <a:p>
            <a:pPr>
              <a:spcAft>
                <a:spcPts val="600"/>
              </a:spcAft>
            </a:pPr>
            <a:r>
              <a:rPr lang="en-US" sz="2000" dirty="0"/>
              <a:t>     6. Updates of CRTM Coefficients for ABI_GOES-R, </a:t>
            </a:r>
            <a:r>
              <a:rPr lang="en-US" sz="2000" dirty="0" err="1"/>
              <a:t>AHI_Himawari</a:t>
            </a:r>
            <a:r>
              <a:rPr lang="en-US" sz="2000" dirty="0"/>
              <a:t> -8.</a:t>
            </a:r>
          </a:p>
          <a:p>
            <a:pPr>
              <a:spcAft>
                <a:spcPts val="600"/>
              </a:spcAft>
            </a:pPr>
            <a:r>
              <a:rPr lang="en-US" sz="2000" dirty="0"/>
              <a:t>     7. Updates of CRTM antenna correction coefficients for MHS_N19/</a:t>
            </a:r>
            <a:r>
              <a:rPr lang="en-US" sz="2000" dirty="0" err="1"/>
              <a:t>Metop</a:t>
            </a:r>
            <a:r>
              <a:rPr lang="en-US" sz="2000" dirty="0"/>
              <a:t>-a.</a:t>
            </a:r>
          </a:p>
          <a:p>
            <a:pPr>
              <a:spcAft>
                <a:spcPts val="600"/>
              </a:spcAft>
            </a:pPr>
            <a:r>
              <a:rPr lang="en-US" sz="2000" dirty="0"/>
              <a:t>     8. Update AIRS coefficients for including NLTE correction.</a:t>
            </a:r>
          </a:p>
          <a:p>
            <a:pPr marL="519113" indent="-519113">
              <a:spcAft>
                <a:spcPts val="600"/>
              </a:spcAft>
            </a:pPr>
            <a:r>
              <a:rPr lang="en-US" sz="2000" dirty="0"/>
              <a:t>     9. Add new coefficients for: CrIS-fsrB1/B2/B3_NPP, </a:t>
            </a:r>
            <a:r>
              <a:rPr lang="en-US" sz="2000" dirty="0" err="1"/>
              <a:t>CrIS</a:t>
            </a:r>
            <a:r>
              <a:rPr lang="en-US" sz="2000" dirty="0"/>
              <a:t>*_N20, CrIS-fsr431_npp/n20, AHI_Himawari-9, ABI_G16, VIIRS-JPSS1, ATMS_N20, ATMS_N20-SRF, COWVR, tropics_designed_v1.</a:t>
            </a:r>
            <a:endParaRPr lang="en-US" sz="1400" dirty="0"/>
          </a:p>
          <a:p>
            <a:r>
              <a:rPr lang="en-US" sz="1400" dirty="0"/>
              <a:t> * In this release, there is a new feature for the simulation of all-sky (cloudy) radiance, which utilizes Fortran class functions.   CRTM will support the new compiler with class functions, such as </a:t>
            </a:r>
            <a:r>
              <a:rPr lang="en-US" sz="1400" dirty="0" err="1"/>
              <a:t>ifort</a:t>
            </a:r>
            <a:r>
              <a:rPr lang="en-US" sz="1400" dirty="0"/>
              <a:t> version (14.0+, 15.0+, 16.0+, 17.0+),</a:t>
            </a:r>
          </a:p>
          <a:p>
            <a:r>
              <a:rPr lang="en-US" sz="1400" dirty="0"/>
              <a:t>   </a:t>
            </a:r>
            <a:r>
              <a:rPr lang="en-US" sz="1400" dirty="0" err="1"/>
              <a:t>gfortran</a:t>
            </a:r>
            <a:r>
              <a:rPr lang="en-US" sz="1400" dirty="0"/>
              <a:t> version (</a:t>
            </a:r>
            <a:r>
              <a:rPr lang="en-US" sz="1400" dirty="0" err="1"/>
              <a:t>gcc</a:t>
            </a:r>
            <a:r>
              <a:rPr lang="en-US" sz="1400" dirty="0"/>
              <a:t> 4.8.5, 4.9, 5.4, 6.4, 7.2), </a:t>
            </a:r>
            <a:r>
              <a:rPr lang="en-US" sz="1400" dirty="0" err="1"/>
              <a:t>pgi</a:t>
            </a:r>
            <a:r>
              <a:rPr lang="en-US" sz="1400" dirty="0"/>
              <a:t>/17.3, </a:t>
            </a:r>
            <a:r>
              <a:rPr lang="en-US" sz="1400" dirty="0" err="1"/>
              <a:t>ftn</a:t>
            </a:r>
            <a:r>
              <a:rPr lang="en-US" sz="1400" dirty="0"/>
              <a:t>/</a:t>
            </a:r>
            <a:r>
              <a:rPr lang="en-US" sz="1400" dirty="0">
                <a:hlinkClick r:id="rId3"/>
              </a:rPr>
              <a:t>2.3.0.</a:t>
            </a:r>
            <a:endParaRPr lang="en-US" sz="2000" dirty="0">
              <a:solidFill>
                <a:srgbClr val="00B050"/>
              </a:solidFill>
            </a:endParaRPr>
          </a:p>
        </p:txBody>
      </p:sp>
      <p:sp>
        <p:nvSpPr>
          <p:cNvPr id="8" name="Title 1">
            <a:extLst>
              <a:ext uri="{FF2B5EF4-FFF2-40B4-BE49-F238E27FC236}">
                <a16:creationId xmlns:a16="http://schemas.microsoft.com/office/drawing/2014/main" id="{89FDBB68-D62B-2E4A-9631-3DB4D6A414B7}"/>
              </a:ext>
            </a:extLst>
          </p:cNvPr>
          <p:cNvSpPr txBox="1">
            <a:spLocks/>
          </p:cNvSpPr>
          <p:nvPr/>
        </p:nvSpPr>
        <p:spPr>
          <a:xfrm>
            <a:off x="1905000" y="216134"/>
            <a:ext cx="7467600" cy="643899"/>
          </a:xfrm>
          <a:prstGeom prst="rect">
            <a:avLst/>
          </a:prstGeom>
          <a:noFill/>
          <a:effectLst>
            <a:outerShdw blurRad="50800" dist="50800" dir="2700000" algn="tl" rotWithShape="0">
              <a:prstClr val="black">
                <a:alpha val="87000"/>
              </a:prstClr>
            </a:outerShdw>
          </a:effectLst>
        </p:spPr>
        <p:txBody>
          <a:bodyPr vert="horz" lIns="91440" tIns="45720" rIns="91440" bIns="45720" rtlCol="0" anchor="ctr">
            <a:noAutofit/>
          </a:bodyPr>
          <a:lstStyle/>
          <a:p>
            <a:pPr algn="ctr" defTabSz="914400">
              <a:spcBef>
                <a:spcPct val="0"/>
              </a:spcBef>
              <a:defRPr/>
            </a:pPr>
            <a:r>
              <a:rPr lang="en-US" sz="4000" b="1" dirty="0">
                <a:solidFill>
                  <a:prstClr val="white"/>
                </a:solidFill>
              </a:rPr>
              <a:t>CRTM REL-2.3.0 New features</a:t>
            </a:r>
            <a:endParaRPr lang="en-US" sz="4000" dirty="0">
              <a:solidFill>
                <a:prstClr val="white"/>
              </a:solidFill>
            </a:endParaRPr>
          </a:p>
        </p:txBody>
      </p:sp>
    </p:spTree>
    <p:extLst>
      <p:ext uri="{BB962C8B-B14F-4D97-AF65-F5344CB8AC3E}">
        <p14:creationId xmlns:p14="http://schemas.microsoft.com/office/powerpoint/2010/main" val="2931973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542082-8EC1-D842-9F65-659B5BE6E5CD}"/>
              </a:ext>
            </a:extLst>
          </p:cNvPr>
          <p:cNvPicPr>
            <a:picLocks noChangeAspect="1"/>
          </p:cNvPicPr>
          <p:nvPr/>
        </p:nvPicPr>
        <p:blipFill>
          <a:blip r:embed="rId2"/>
          <a:stretch>
            <a:fillRect/>
          </a:stretch>
        </p:blipFill>
        <p:spPr>
          <a:xfrm>
            <a:off x="9525" y="0"/>
            <a:ext cx="12192000" cy="1361671"/>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
        <p:nvSpPr>
          <p:cNvPr id="7" name="Title 1"/>
          <p:cNvSpPr txBox="1">
            <a:spLocks/>
          </p:cNvSpPr>
          <p:nvPr/>
        </p:nvSpPr>
        <p:spPr>
          <a:xfrm>
            <a:off x="1716505" y="-116651"/>
            <a:ext cx="7940842" cy="1295400"/>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algn="ctr" defTabSz="914400">
              <a:spcBef>
                <a:spcPct val="0"/>
              </a:spcBef>
              <a:defRPr/>
            </a:pPr>
            <a:endParaRPr lang="en-US" sz="3200" dirty="0">
              <a:solidFill>
                <a:schemeClr val="bg1"/>
              </a:solidFill>
              <a:latin typeface="+mj-lt"/>
              <a:ea typeface="+mj-ea"/>
              <a:cs typeface="+mj-cs"/>
            </a:endParaRPr>
          </a:p>
        </p:txBody>
      </p:sp>
      <p:sp>
        <p:nvSpPr>
          <p:cNvPr id="9" name="Content Placeholder 8">
            <a:extLst>
              <a:ext uri="{FF2B5EF4-FFF2-40B4-BE49-F238E27FC236}">
                <a16:creationId xmlns:a16="http://schemas.microsoft.com/office/drawing/2014/main" id="{DAFD8221-45C7-3141-9ECA-FED1CD2AA97B}"/>
              </a:ext>
            </a:extLst>
          </p:cNvPr>
          <p:cNvSpPr>
            <a:spLocks noGrp="1"/>
          </p:cNvSpPr>
          <p:nvPr>
            <p:ph idx="1"/>
          </p:nvPr>
        </p:nvSpPr>
        <p:spPr>
          <a:xfrm>
            <a:off x="609600" y="1281114"/>
            <a:ext cx="10972800" cy="5576886"/>
          </a:xfrm>
        </p:spPr>
        <p:txBody>
          <a:bodyPr>
            <a:normAutofit fontScale="55000" lnSpcReduction="20000"/>
          </a:bodyPr>
          <a:lstStyle/>
          <a:p>
            <a:pPr marL="0" indent="0">
              <a:lnSpc>
                <a:spcPct val="120000"/>
              </a:lnSpc>
              <a:spcBef>
                <a:spcPts val="0"/>
              </a:spcBef>
              <a:buNone/>
            </a:pPr>
            <a:r>
              <a:rPr lang="en-US" sz="4800" b="1" dirty="0">
                <a:latin typeface="Times New Roman" panose="02020603050405020304" pitchFamily="18" charset="0"/>
                <a:cs typeface="Times New Roman" panose="02020603050405020304" pitchFamily="18" charset="0"/>
              </a:rPr>
              <a:t>CRTM Rel-2.3.1 new features:</a:t>
            </a:r>
          </a:p>
          <a:p>
            <a:pPr marL="0" indent="-274320">
              <a:lnSpc>
                <a:spcPct val="120000"/>
              </a:lnSpc>
              <a:spcBef>
                <a:spcPts val="600"/>
              </a:spcBef>
              <a:buFont typeface="+mj-lt"/>
              <a:buAutoNum type="romanUcPeriod"/>
            </a:pPr>
            <a:r>
              <a:rPr lang="en-US" b="1" dirty="0">
                <a:latin typeface="Times New Roman" panose="02020603050405020304" pitchFamily="18" charset="0"/>
                <a:cs typeface="Times New Roman" panose="02020603050405020304" pitchFamily="18" charset="0"/>
              </a:rPr>
              <a:t>Integrate New/Updated Coefficients into CRTM trunk:</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Earth Observing Nanosatellite-Microwave: eon_mw.v1</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Sentinel-3A Sea and Land Surface Temperature Radiometer: slstr_sentinel3a</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Meteosat-11 SEVIRI: seviri_m11, and sent to users at NRL and OSPO</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New coefficient for ABI_G17, and updated IDs from ABI_GR to ABI_G16</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New coefficients for </a:t>
            </a:r>
            <a:r>
              <a:rPr lang="en-US" dirty="0" err="1">
                <a:latin typeface="Times New Roman" panose="02020603050405020304" pitchFamily="18" charset="0"/>
                <a:cs typeface="Times New Roman" panose="02020603050405020304" pitchFamily="18" charset="0"/>
              </a:rPr>
              <a:t>Metop</a:t>
            </a:r>
            <a:r>
              <a:rPr lang="en-US" dirty="0">
                <a:latin typeface="Times New Roman" panose="02020603050405020304" pitchFamily="18" charset="0"/>
                <a:cs typeface="Times New Roman" panose="02020603050405020304" pitchFamily="18" charset="0"/>
              </a:rPr>
              <a:t>-C sensors: AVHRR3_Metop-C, IASI(b1,b2,b3)_</a:t>
            </a:r>
            <a:r>
              <a:rPr lang="en-US" dirty="0" err="1">
                <a:latin typeface="Times New Roman" panose="02020603050405020304" pitchFamily="18" charset="0"/>
                <a:cs typeface="Times New Roman" panose="02020603050405020304" pitchFamily="18" charset="0"/>
              </a:rPr>
              <a:t>Metop</a:t>
            </a:r>
            <a:r>
              <a:rPr lang="en-US" dirty="0">
                <a:latin typeface="Times New Roman" panose="02020603050405020304" pitchFamily="18" charset="0"/>
                <a:cs typeface="Times New Roman" panose="02020603050405020304" pitchFamily="18" charset="0"/>
              </a:rPr>
              <a:t>-C, IASI300_Metop-C, IASI316_Metop-C, IASI616_Metop-C</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SMAP and SMOS for STAR Ocean and Land Teams data assimilation projects</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MI-L_COMS.v2: Update for a shifted WV band SRF</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Tempest-</a:t>
            </a:r>
            <a:r>
              <a:rPr lang="en-US" dirty="0" err="1">
                <a:latin typeface="Times New Roman" panose="02020603050405020304" pitchFamily="18" charset="0"/>
                <a:cs typeface="Times New Roman" panose="02020603050405020304" pitchFamily="18" charset="0"/>
              </a:rPr>
              <a:t>D_cubesat</a:t>
            </a:r>
            <a:r>
              <a:rPr lang="en-US" dirty="0">
                <a:latin typeface="Times New Roman" panose="02020603050405020304" pitchFamily="18" charset="0"/>
                <a:cs typeface="Times New Roman" panose="02020603050405020304" pitchFamily="18" charset="0"/>
              </a:rPr>
              <a:t>: 5 microwave bands at 87, 164, 173, 178, and 181 GHz, designed at CSU/JPL</a:t>
            </a:r>
          </a:p>
          <a:p>
            <a:pPr marL="274320" indent="-274320">
              <a:lnSpc>
                <a:spcPct val="120000"/>
              </a:lnSpc>
              <a:spcBef>
                <a:spcPts val="0"/>
              </a:spcBef>
            </a:pPr>
            <a:endParaRPr lang="en-US" b="1" dirty="0">
              <a:latin typeface="Times New Roman" panose="02020603050405020304" pitchFamily="18" charset="0"/>
              <a:cs typeface="Times New Roman" panose="02020603050405020304" pitchFamily="18" charset="0"/>
            </a:endParaRPr>
          </a:p>
          <a:p>
            <a:pPr marL="0" indent="-274320">
              <a:lnSpc>
                <a:spcPct val="120000"/>
              </a:lnSpc>
              <a:spcBef>
                <a:spcPts val="0"/>
              </a:spcBef>
              <a:buFont typeface="+mj-lt"/>
              <a:buAutoNum type="romanUcPeriod" startAt="2"/>
            </a:pPr>
            <a:r>
              <a:rPr lang="en-US" b="1" dirty="0">
                <a:latin typeface="Times New Roman" panose="02020603050405020304" pitchFamily="18" charset="0"/>
                <a:cs typeface="Times New Roman" panose="02020603050405020304" pitchFamily="18" charset="0"/>
              </a:rPr>
              <a:t>Integrate Bug fixes: </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In CRTM_CloudCover_Define.f90, fixing “Intent(in)” to “Intent(</a:t>
            </a:r>
            <a:r>
              <a:rPr lang="en-US" dirty="0" err="1">
                <a:latin typeface="Times New Roman" panose="02020603050405020304" pitchFamily="18" charset="0"/>
                <a:cs typeface="Times New Roman" panose="02020603050405020304" pitchFamily="18" charset="0"/>
              </a:rPr>
              <a:t>inout</a:t>
            </a:r>
            <a:r>
              <a:rPr lang="en-US" dirty="0">
                <a:latin typeface="Times New Roman" panose="02020603050405020304" pitchFamily="18" charset="0"/>
                <a:cs typeface="Times New Roman" panose="02020603050405020304" pitchFamily="18" charset="0"/>
              </a:rPr>
              <a:t>)” for using </a:t>
            </a:r>
            <a:r>
              <a:rPr lang="en-US" dirty="0" err="1">
                <a:latin typeface="Times New Roman" panose="02020603050405020304" pitchFamily="18" charset="0"/>
                <a:cs typeface="Times New Roman" panose="02020603050405020304" pitchFamily="18" charset="0"/>
              </a:rPr>
              <a:t>gfortran</a:t>
            </a:r>
            <a:r>
              <a:rPr lang="en-US" dirty="0">
                <a:latin typeface="Times New Roman" panose="02020603050405020304" pitchFamily="18" charset="0"/>
                <a:cs typeface="Times New Roman" panose="02020603050405020304" pitchFamily="18" charset="0"/>
              </a:rPr>
              <a:t> compiler error</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In CRTM_CloudCover_Define.f90, when using the “Maximum-Random” scheme to calculate Total Cloud Cover</a:t>
            </a:r>
          </a:p>
          <a:p>
            <a:pPr marL="674370" lvl="1" indent="-274320">
              <a:lnSpc>
                <a:spcPct val="120000"/>
              </a:lnSpc>
              <a:spcBef>
                <a:spcPts val="0"/>
              </a:spcBef>
              <a:buFont typeface="+mj-lt"/>
              <a:buAutoNum type="arabicPeriod"/>
            </a:pPr>
            <a:r>
              <a:rPr lang="en-US" dirty="0" err="1">
                <a:latin typeface="Times New Roman" panose="02020603050405020304" pitchFamily="18" charset="0"/>
                <a:cs typeface="Times New Roman" panose="02020603050405020304" pitchFamily="18" charset="0"/>
              </a:rPr>
              <a:t>ATMS_SnowEM_module</a:t>
            </a:r>
            <a:r>
              <a:rPr lang="en-US" dirty="0">
                <a:latin typeface="Times New Roman" panose="02020603050405020304" pitchFamily="18" charset="0"/>
                <a:cs typeface="Times New Roman" panose="02020603050405020304" pitchFamily="18" charset="0"/>
              </a:rPr>
              <a:t>: Comment out uninitialized (also unused) variables and calculations</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Correction to </a:t>
            </a:r>
            <a:r>
              <a:rPr lang="en-US" dirty="0" err="1">
                <a:latin typeface="Times New Roman" panose="02020603050405020304" pitchFamily="18" charset="0"/>
                <a:cs typeface="Times New Roman" panose="02020603050405020304" pitchFamily="18" charset="0"/>
              </a:rPr>
              <a:t>make.dependencies</a:t>
            </a:r>
            <a:r>
              <a:rPr lang="en-US" dirty="0">
                <a:latin typeface="Times New Roman" panose="02020603050405020304" pitchFamily="18" charset="0"/>
                <a:cs typeface="Times New Roman" panose="02020603050405020304" pitchFamily="18" charset="0"/>
              </a:rPr>
              <a:t> generation</a:t>
            </a:r>
          </a:p>
          <a:p>
            <a:pPr marL="674370" lvl="1" indent="-274320">
              <a:lnSpc>
                <a:spcPct val="120000"/>
              </a:lnSpc>
              <a:spcBef>
                <a:spcPts val="0"/>
              </a:spcBef>
              <a:buFont typeface="+mj-lt"/>
              <a:buAutoNum type="arabicPeriod"/>
            </a:pPr>
            <a:r>
              <a:rPr lang="en-US" dirty="0">
                <a:latin typeface="Times New Roman" panose="02020603050405020304" pitchFamily="18" charset="0"/>
                <a:cs typeface="Times New Roman" panose="02020603050405020304" pitchFamily="18" charset="0"/>
              </a:rPr>
              <a:t>Corrected overflow / underflow issue with allocated arrays not being zeroed  (found with </a:t>
            </a:r>
            <a:r>
              <a:rPr lang="en-US" dirty="0" err="1">
                <a:latin typeface="Times New Roman" panose="02020603050405020304" pitchFamily="18" charset="0"/>
                <a:cs typeface="Times New Roman" panose="02020603050405020304" pitchFamily="18" charset="0"/>
              </a:rPr>
              <a:t>gfortran</a:t>
            </a:r>
            <a:r>
              <a:rPr lang="en-US" dirty="0">
                <a:latin typeface="Times New Roman" panose="02020603050405020304" pitchFamily="18" charset="0"/>
                <a:cs typeface="Times New Roman" panose="02020603050405020304" pitchFamily="18" charset="0"/>
              </a:rPr>
              <a:t> 8.2.0)</a:t>
            </a:r>
          </a:p>
          <a:p>
            <a:pPr marL="400050" lvl="1" indent="0">
              <a:lnSpc>
                <a:spcPct val="120000"/>
              </a:lnSpc>
              <a:spcBef>
                <a:spcPts val="0"/>
              </a:spcBef>
              <a:buNone/>
            </a:pPr>
            <a:endParaRPr lang="en-US" dirty="0">
              <a:latin typeface="Times New Roman" panose="02020603050405020304" pitchFamily="18" charset="0"/>
              <a:cs typeface="Times New Roman" panose="02020603050405020304" pitchFamily="18" charset="0"/>
            </a:endParaRPr>
          </a:p>
          <a:p>
            <a:pPr marL="400050" lvl="1" indent="0">
              <a:lnSpc>
                <a:spcPct val="120000"/>
              </a:lnSpc>
              <a:spcBef>
                <a:spcPts val="0"/>
              </a:spcBef>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12" name="Title 1">
            <a:extLst>
              <a:ext uri="{FF2B5EF4-FFF2-40B4-BE49-F238E27FC236}">
                <a16:creationId xmlns:a16="http://schemas.microsoft.com/office/drawing/2014/main" id="{732EA877-0187-934C-9E11-3B29B5B3AA02}"/>
              </a:ext>
            </a:extLst>
          </p:cNvPr>
          <p:cNvSpPr txBox="1">
            <a:spLocks/>
          </p:cNvSpPr>
          <p:nvPr/>
        </p:nvSpPr>
        <p:spPr>
          <a:xfrm>
            <a:off x="1905000" y="216134"/>
            <a:ext cx="7467600" cy="643899"/>
          </a:xfrm>
          <a:prstGeom prst="rect">
            <a:avLst/>
          </a:prstGeom>
          <a:noFill/>
          <a:effectLst>
            <a:outerShdw blurRad="50800" dist="50800" dir="2700000" algn="tl" rotWithShape="0">
              <a:prstClr val="black">
                <a:alpha val="87000"/>
              </a:prstClr>
            </a:outerShdw>
          </a:effectLst>
        </p:spPr>
        <p:txBody>
          <a:bodyPr vert="horz" lIns="91440" tIns="45720" rIns="91440" bIns="45720" rtlCol="0" anchor="ctr">
            <a:noAutofit/>
          </a:bodyPr>
          <a:lstStyle/>
          <a:p>
            <a:pPr algn="ctr" defTabSz="914400">
              <a:spcBef>
                <a:spcPct val="0"/>
              </a:spcBef>
              <a:defRPr/>
            </a:pPr>
            <a:r>
              <a:rPr lang="en-US" sz="4000" b="1" dirty="0">
                <a:solidFill>
                  <a:prstClr val="white"/>
                </a:solidFill>
              </a:rPr>
              <a:t>CRTM REL-2.3.1 New features</a:t>
            </a:r>
            <a:endParaRPr lang="en-US" sz="4000" dirty="0">
              <a:solidFill>
                <a:prstClr val="white"/>
              </a:solidFill>
            </a:endParaRPr>
          </a:p>
        </p:txBody>
      </p:sp>
    </p:spTree>
    <p:extLst>
      <p:ext uri="{BB962C8B-B14F-4D97-AF65-F5344CB8AC3E}">
        <p14:creationId xmlns:p14="http://schemas.microsoft.com/office/powerpoint/2010/main" val="103047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42B3521-DCF7-3246-A5B1-54F5399E382D}"/>
              </a:ext>
            </a:extLst>
          </p:cNvPr>
          <p:cNvPicPr>
            <a:picLocks noChangeAspect="1"/>
          </p:cNvPicPr>
          <p:nvPr/>
        </p:nvPicPr>
        <p:blipFill>
          <a:blip r:embed="rId2"/>
          <a:stretch>
            <a:fillRect/>
          </a:stretch>
        </p:blipFill>
        <p:spPr>
          <a:xfrm>
            <a:off x="9525" y="0"/>
            <a:ext cx="12192000" cy="1361671"/>
          </a:xfrm>
          <a:prstGeom prst="rect">
            <a:avLst/>
          </a:prstGeom>
        </p:spPr>
      </p:pic>
      <p:pic>
        <p:nvPicPr>
          <p:cNvPr id="25" name="Google Shape;109;p15" descr="JCSDA_Partners2.pdf">
            <a:extLst>
              <a:ext uri="{FF2B5EF4-FFF2-40B4-BE49-F238E27FC236}">
                <a16:creationId xmlns:a16="http://schemas.microsoft.com/office/drawing/2014/main" id="{875BCD9F-BBA0-3D4C-B8CF-A6EA3A980FFE}"/>
              </a:ext>
            </a:extLst>
          </p:cNvPr>
          <p:cNvPicPr preferRelativeResize="0"/>
          <p:nvPr/>
        </p:nvPicPr>
        <p:blipFill rotWithShape="1">
          <a:blip r:embed="rId3">
            <a:alphaModFix/>
          </a:blip>
          <a:srcRect/>
          <a:stretch/>
        </p:blipFill>
        <p:spPr>
          <a:xfrm>
            <a:off x="1640541" y="934809"/>
            <a:ext cx="8875059" cy="6858000"/>
          </a:xfrm>
          <a:prstGeom prst="rect">
            <a:avLst/>
          </a:prstGeom>
          <a:noFill/>
          <a:ln>
            <a:noFill/>
          </a:ln>
        </p:spPr>
      </p:pic>
      <p:sp>
        <p:nvSpPr>
          <p:cNvPr id="452612" name="Freeform 4"/>
          <p:cNvSpPr>
            <a:spLocks noEditPoints="1"/>
          </p:cNvSpPr>
          <p:nvPr/>
        </p:nvSpPr>
        <p:spPr bwMode="gray">
          <a:xfrm rot="-1358056">
            <a:off x="2601920" y="2614616"/>
            <a:ext cx="6853237" cy="2803525"/>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rgbClr val="FFCC66"/>
          </a:solidFill>
          <a:ln w="0">
            <a:noFill/>
            <a:prstDash val="solid"/>
            <a:round/>
            <a:headEnd/>
            <a:tailEnd/>
          </a:ln>
        </p:spPr>
        <p:txBody>
          <a:bodyPr/>
          <a:lstStyle/>
          <a:p>
            <a:endParaRPr lang="fr-FR"/>
          </a:p>
        </p:txBody>
      </p:sp>
      <p:sp>
        <p:nvSpPr>
          <p:cNvPr id="452615" name="Oval 7"/>
          <p:cNvSpPr>
            <a:spLocks noChangeArrowheads="1"/>
          </p:cNvSpPr>
          <p:nvPr/>
        </p:nvSpPr>
        <p:spPr bwMode="gray">
          <a:xfrm>
            <a:off x="4106071" y="4631463"/>
            <a:ext cx="1282700" cy="1274762"/>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endParaRPr lang="zh-CN" altLang="en-US"/>
          </a:p>
        </p:txBody>
      </p:sp>
      <p:sp>
        <p:nvSpPr>
          <p:cNvPr id="452616" name="Oval 8"/>
          <p:cNvSpPr>
            <a:spLocks noChangeArrowheads="1"/>
          </p:cNvSpPr>
          <p:nvPr/>
        </p:nvSpPr>
        <p:spPr bwMode="gray">
          <a:xfrm>
            <a:off x="6398591" y="3846444"/>
            <a:ext cx="1371600" cy="1371600"/>
          </a:xfrm>
          <a:prstGeom prst="ellipse">
            <a:avLst/>
          </a:prstGeom>
          <a:gradFill rotWithShape="1">
            <a:gsLst>
              <a:gs pos="0">
                <a:srgbClr val="692AA2"/>
              </a:gs>
              <a:gs pos="100000">
                <a:srgbClr val="692AA2">
                  <a:gamma/>
                  <a:shade val="57647"/>
                  <a:invGamma/>
                </a:srgb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endParaRPr lang="zh-CN" altLang="en-US"/>
          </a:p>
        </p:txBody>
      </p:sp>
      <p:sp>
        <p:nvSpPr>
          <p:cNvPr id="452617" name="Oval 9"/>
          <p:cNvSpPr>
            <a:spLocks noChangeArrowheads="1"/>
          </p:cNvSpPr>
          <p:nvPr/>
        </p:nvSpPr>
        <p:spPr bwMode="gray">
          <a:xfrm>
            <a:off x="8100924" y="2617124"/>
            <a:ext cx="1212850" cy="1274763"/>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endParaRPr lang="zh-CN" altLang="en-US"/>
          </a:p>
        </p:txBody>
      </p:sp>
      <p:sp>
        <p:nvSpPr>
          <p:cNvPr id="452632" name="Oval 24"/>
          <p:cNvSpPr>
            <a:spLocks noChangeArrowheads="1"/>
          </p:cNvSpPr>
          <p:nvPr/>
        </p:nvSpPr>
        <p:spPr bwMode="gray">
          <a:xfrm>
            <a:off x="7237530" y="1169508"/>
            <a:ext cx="1284288" cy="1274763"/>
          </a:xfrm>
          <a:prstGeom prst="ellipse">
            <a:avLst/>
          </a:prstGeom>
          <a:gradFill rotWithShape="1">
            <a:gsLst>
              <a:gs pos="0">
                <a:srgbClr val="FF0000"/>
              </a:gs>
              <a:gs pos="100000">
                <a:srgbClr val="FF0000">
                  <a:gamma/>
                  <a:shade val="34510"/>
                  <a:invGamma/>
                </a:srgb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endParaRPr lang="zh-CN" altLang="en-US"/>
          </a:p>
        </p:txBody>
      </p:sp>
      <p:sp>
        <p:nvSpPr>
          <p:cNvPr id="452633" name="Text Box 25"/>
          <p:cNvSpPr txBox="1">
            <a:spLocks noChangeArrowheads="1"/>
          </p:cNvSpPr>
          <p:nvPr/>
        </p:nvSpPr>
        <p:spPr bwMode="white">
          <a:xfrm>
            <a:off x="7446050" y="1474305"/>
            <a:ext cx="822761" cy="584776"/>
          </a:xfrm>
          <a:prstGeom prst="rect">
            <a:avLst/>
          </a:prstGeom>
          <a:noFill/>
          <a:ln w="9525">
            <a:noFill/>
            <a:miter lim="800000"/>
            <a:headEnd/>
            <a:tailEnd/>
          </a:ln>
          <a:effectLst/>
        </p:spPr>
        <p:txBody>
          <a:bodyPr wrap="none">
            <a:spAutoFit/>
          </a:bodyPr>
          <a:lstStyle/>
          <a:p>
            <a:pPr algn="ctr" eaLnBrk="0" hangingPunct="0"/>
            <a:r>
              <a:rPr lang="en-US" altLang="zh-CN" sz="1600" b="1" dirty="0">
                <a:solidFill>
                  <a:schemeClr val="bg1"/>
                </a:solidFill>
                <a:latin typeface="Verdana" pitchFamily="34" charset="0"/>
              </a:rPr>
              <a:t>NASA</a:t>
            </a:r>
          </a:p>
          <a:p>
            <a:pPr algn="ctr" eaLnBrk="0" hangingPunct="0"/>
            <a:r>
              <a:rPr lang="en-US" altLang="zh-CN" sz="1600" b="1" dirty="0">
                <a:solidFill>
                  <a:schemeClr val="bg1"/>
                </a:solidFill>
                <a:latin typeface="Verdana" pitchFamily="34" charset="0"/>
              </a:rPr>
              <a:t>GSFC</a:t>
            </a:r>
          </a:p>
        </p:txBody>
      </p:sp>
      <p:sp>
        <p:nvSpPr>
          <p:cNvPr id="21" name="Text Box 25"/>
          <p:cNvSpPr txBox="1">
            <a:spLocks noChangeArrowheads="1"/>
          </p:cNvSpPr>
          <p:nvPr/>
        </p:nvSpPr>
        <p:spPr bwMode="white">
          <a:xfrm>
            <a:off x="8252532" y="2998112"/>
            <a:ext cx="851515" cy="584776"/>
          </a:xfrm>
          <a:prstGeom prst="rect">
            <a:avLst/>
          </a:prstGeom>
          <a:noFill/>
          <a:ln w="9525">
            <a:noFill/>
            <a:miter lim="800000"/>
            <a:headEnd/>
            <a:tailEnd/>
          </a:ln>
          <a:effectLst/>
        </p:spPr>
        <p:txBody>
          <a:bodyPr wrap="none">
            <a:spAutoFit/>
          </a:bodyPr>
          <a:lstStyle/>
          <a:p>
            <a:pPr algn="ctr" eaLnBrk="0" hangingPunct="0"/>
            <a:r>
              <a:rPr lang="en-US" altLang="zh-CN" sz="1600" b="1" dirty="0">
                <a:solidFill>
                  <a:schemeClr val="bg1"/>
                </a:solidFill>
                <a:latin typeface="Verdana" pitchFamily="34" charset="0"/>
              </a:rPr>
              <a:t>NOAA</a:t>
            </a:r>
          </a:p>
          <a:p>
            <a:pPr algn="ctr" eaLnBrk="0" hangingPunct="0"/>
            <a:r>
              <a:rPr lang="en-US" altLang="zh-CN" sz="1600" b="1" dirty="0">
                <a:solidFill>
                  <a:schemeClr val="bg1"/>
                </a:solidFill>
                <a:latin typeface="Verdana" pitchFamily="34" charset="0"/>
              </a:rPr>
              <a:t>NWS</a:t>
            </a:r>
          </a:p>
        </p:txBody>
      </p:sp>
      <p:sp>
        <p:nvSpPr>
          <p:cNvPr id="23" name="Text Box 25"/>
          <p:cNvSpPr txBox="1">
            <a:spLocks noChangeArrowheads="1"/>
          </p:cNvSpPr>
          <p:nvPr/>
        </p:nvSpPr>
        <p:spPr bwMode="white">
          <a:xfrm>
            <a:off x="4289429" y="4991826"/>
            <a:ext cx="851515" cy="584776"/>
          </a:xfrm>
          <a:prstGeom prst="rect">
            <a:avLst/>
          </a:prstGeom>
          <a:noFill/>
          <a:ln w="9525">
            <a:noFill/>
            <a:miter lim="800000"/>
            <a:headEnd/>
            <a:tailEnd/>
          </a:ln>
          <a:effectLst/>
        </p:spPr>
        <p:txBody>
          <a:bodyPr wrap="none">
            <a:spAutoFit/>
          </a:bodyPr>
          <a:lstStyle/>
          <a:p>
            <a:pPr algn="ctr" eaLnBrk="0" hangingPunct="0"/>
            <a:r>
              <a:rPr lang="en-US" altLang="zh-CN" sz="1600" b="1" dirty="0">
                <a:solidFill>
                  <a:schemeClr val="bg1"/>
                </a:solidFill>
                <a:latin typeface="Verdana" pitchFamily="34" charset="0"/>
              </a:rPr>
              <a:t>NOAA</a:t>
            </a:r>
          </a:p>
          <a:p>
            <a:pPr algn="ctr" eaLnBrk="0" hangingPunct="0"/>
            <a:r>
              <a:rPr lang="en-US" altLang="zh-CN" sz="1600" b="1" dirty="0">
                <a:solidFill>
                  <a:schemeClr val="bg1"/>
                </a:solidFill>
                <a:latin typeface="Verdana" pitchFamily="34" charset="0"/>
              </a:rPr>
              <a:t>OAR</a:t>
            </a:r>
          </a:p>
        </p:txBody>
      </p:sp>
      <p:sp>
        <p:nvSpPr>
          <p:cNvPr id="28" name="Oval 24"/>
          <p:cNvSpPr>
            <a:spLocks noChangeArrowheads="1"/>
          </p:cNvSpPr>
          <p:nvPr/>
        </p:nvSpPr>
        <p:spPr bwMode="gray">
          <a:xfrm>
            <a:off x="2000560" y="3902249"/>
            <a:ext cx="1284288" cy="1274763"/>
          </a:xfrm>
          <a:prstGeom prst="ellipse">
            <a:avLst/>
          </a:prstGeom>
          <a:gradFill rotWithShape="1">
            <a:gsLst>
              <a:gs pos="0">
                <a:srgbClr val="FF0000"/>
              </a:gs>
              <a:gs pos="100000">
                <a:srgbClr val="FF0000">
                  <a:gamma/>
                  <a:shade val="34510"/>
                  <a:invGamma/>
                </a:srgb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endParaRPr lang="zh-CN" altLang="en-US"/>
          </a:p>
        </p:txBody>
      </p:sp>
      <p:sp>
        <p:nvSpPr>
          <p:cNvPr id="27" name="Text Box 25"/>
          <p:cNvSpPr txBox="1">
            <a:spLocks noChangeArrowheads="1"/>
          </p:cNvSpPr>
          <p:nvPr/>
        </p:nvSpPr>
        <p:spPr bwMode="white">
          <a:xfrm>
            <a:off x="2222759" y="4207037"/>
            <a:ext cx="774571" cy="584776"/>
          </a:xfrm>
          <a:prstGeom prst="rect">
            <a:avLst/>
          </a:prstGeom>
          <a:noFill/>
          <a:ln w="9525">
            <a:noFill/>
            <a:miter lim="800000"/>
            <a:headEnd/>
            <a:tailEnd/>
          </a:ln>
          <a:effectLst/>
        </p:spPr>
        <p:txBody>
          <a:bodyPr wrap="none">
            <a:spAutoFit/>
          </a:bodyPr>
          <a:lstStyle/>
          <a:p>
            <a:pPr algn="ctr" eaLnBrk="0" hangingPunct="0"/>
            <a:r>
              <a:rPr lang="en-US" altLang="zh-CN" sz="1600" b="1" dirty="0">
                <a:solidFill>
                  <a:schemeClr val="bg1"/>
                </a:solidFill>
                <a:latin typeface="Verdana" pitchFamily="34" charset="0"/>
              </a:rPr>
              <a:t>U.S. </a:t>
            </a:r>
          </a:p>
          <a:p>
            <a:pPr algn="ctr" eaLnBrk="0" hangingPunct="0"/>
            <a:r>
              <a:rPr lang="en-US" altLang="zh-CN" sz="1600" b="1" dirty="0">
                <a:solidFill>
                  <a:schemeClr val="bg1"/>
                </a:solidFill>
                <a:latin typeface="Verdana" pitchFamily="34" charset="0"/>
              </a:rPr>
              <a:t>Navy</a:t>
            </a:r>
          </a:p>
        </p:txBody>
      </p:sp>
      <p:sp>
        <p:nvSpPr>
          <p:cNvPr id="30" name="Text Box 16"/>
          <p:cNvSpPr txBox="1">
            <a:spLocks noChangeArrowheads="1"/>
          </p:cNvSpPr>
          <p:nvPr/>
        </p:nvSpPr>
        <p:spPr bwMode="auto">
          <a:xfrm>
            <a:off x="7543800" y="5336581"/>
            <a:ext cx="2971800" cy="1107996"/>
          </a:xfrm>
          <a:prstGeom prst="rect">
            <a:avLst/>
          </a:prstGeom>
          <a:solidFill>
            <a:srgbClr val="FFFF99"/>
          </a:solidFill>
          <a:ln w="9525">
            <a:solidFill>
              <a:srgbClr val="FF0000"/>
            </a:solidFill>
            <a:miter lim="800000"/>
            <a:headEnd/>
            <a:tailEnd/>
          </a:ln>
        </p:spPr>
        <p:txBody>
          <a:bodyPr wrap="square">
            <a:spAutoFit/>
          </a:bodyPr>
          <a:lstStyle/>
          <a:p>
            <a:pPr>
              <a:spcBef>
                <a:spcPct val="50000"/>
              </a:spcBef>
            </a:pPr>
            <a:r>
              <a:rPr lang="en-US" b="1" dirty="0">
                <a:solidFill>
                  <a:srgbClr val="020202"/>
                </a:solidFill>
              </a:rPr>
              <a:t>Mission:</a:t>
            </a:r>
            <a:r>
              <a:rPr lang="en-US" sz="1200" i="1" dirty="0">
                <a:solidFill>
                  <a:srgbClr val="020202"/>
                </a:solidFill>
                <a:latin typeface="Times New Roman" pitchFamily="18" charset="0"/>
              </a:rPr>
              <a:t> to </a:t>
            </a:r>
            <a:r>
              <a:rPr lang="en-US" sz="1400" b="1" i="1" dirty="0">
                <a:solidFill>
                  <a:srgbClr val="FF0000"/>
                </a:solidFill>
                <a:latin typeface="Times New Roman" pitchFamily="18" charset="0"/>
              </a:rPr>
              <a:t>accelerate</a:t>
            </a:r>
            <a:r>
              <a:rPr lang="en-US" sz="1400" i="1" dirty="0">
                <a:solidFill>
                  <a:srgbClr val="FF0000"/>
                </a:solidFill>
                <a:latin typeface="Times New Roman" pitchFamily="18" charset="0"/>
              </a:rPr>
              <a:t> </a:t>
            </a:r>
            <a:r>
              <a:rPr lang="en-US" sz="1200" i="1" dirty="0">
                <a:solidFill>
                  <a:srgbClr val="020202"/>
                </a:solidFill>
                <a:latin typeface="Times New Roman" pitchFamily="18" charset="0"/>
              </a:rPr>
              <a:t>and </a:t>
            </a:r>
            <a:r>
              <a:rPr lang="en-US" sz="1400" b="1" i="1" dirty="0">
                <a:solidFill>
                  <a:srgbClr val="FF0000"/>
                </a:solidFill>
                <a:latin typeface="Times New Roman" pitchFamily="18" charset="0"/>
              </a:rPr>
              <a:t>improve</a:t>
            </a:r>
            <a:r>
              <a:rPr lang="en-US" sz="1400" i="1" dirty="0">
                <a:solidFill>
                  <a:srgbClr val="FF0000"/>
                </a:solidFill>
                <a:latin typeface="Times New Roman" pitchFamily="18" charset="0"/>
              </a:rPr>
              <a:t> </a:t>
            </a:r>
            <a:r>
              <a:rPr lang="en-US" sz="1200" i="1" dirty="0">
                <a:solidFill>
                  <a:srgbClr val="020202"/>
                </a:solidFill>
                <a:latin typeface="Times New Roman" pitchFamily="18" charset="0"/>
              </a:rPr>
              <a:t>the quantitative use of research and operational satellite data in weather, ocean, climate and environmental analysis and prediction systems.</a:t>
            </a:r>
          </a:p>
        </p:txBody>
      </p:sp>
      <p:sp>
        <p:nvSpPr>
          <p:cNvPr id="31" name="Text Box 17"/>
          <p:cNvSpPr txBox="1">
            <a:spLocks noChangeArrowheads="1"/>
          </p:cNvSpPr>
          <p:nvPr/>
        </p:nvSpPr>
        <p:spPr bwMode="auto">
          <a:xfrm>
            <a:off x="1676406" y="1227159"/>
            <a:ext cx="3124201" cy="954107"/>
          </a:xfrm>
          <a:prstGeom prst="rect">
            <a:avLst/>
          </a:prstGeom>
          <a:solidFill>
            <a:srgbClr val="FFFF99"/>
          </a:solidFill>
          <a:ln w="9525">
            <a:solidFill>
              <a:srgbClr val="FF0000"/>
            </a:solidFill>
            <a:miter lim="800000"/>
            <a:headEnd/>
            <a:tailEnd/>
          </a:ln>
        </p:spPr>
        <p:txBody>
          <a:bodyPr wrap="square">
            <a:spAutoFit/>
          </a:bodyPr>
          <a:lstStyle/>
          <a:p>
            <a:pPr>
              <a:spcBef>
                <a:spcPct val="50000"/>
              </a:spcBef>
            </a:pPr>
            <a:r>
              <a:rPr lang="en-US" b="1" dirty="0">
                <a:solidFill>
                  <a:srgbClr val="020202"/>
                </a:solidFill>
              </a:rPr>
              <a:t>Vision: </a:t>
            </a:r>
            <a:r>
              <a:rPr lang="en-US" sz="1200" i="1" dirty="0">
                <a:solidFill>
                  <a:srgbClr val="020202"/>
                </a:solidFill>
                <a:latin typeface="Times New Roman" pitchFamily="18" charset="0"/>
              </a:rPr>
              <a:t>An interagency partnership working to become a </a:t>
            </a:r>
            <a:r>
              <a:rPr lang="en-US" sz="1400" b="1" i="1" dirty="0">
                <a:solidFill>
                  <a:srgbClr val="FF0000"/>
                </a:solidFill>
                <a:latin typeface="Times New Roman" pitchFamily="18" charset="0"/>
              </a:rPr>
              <a:t>world leader </a:t>
            </a:r>
            <a:r>
              <a:rPr lang="en-US" sz="1200" i="1" dirty="0">
                <a:solidFill>
                  <a:srgbClr val="020202"/>
                </a:solidFill>
                <a:latin typeface="Times New Roman" pitchFamily="18" charset="0"/>
              </a:rPr>
              <a:t>in applying satellite data and research to operational goals in environmental analysis and prediction</a:t>
            </a:r>
          </a:p>
        </p:txBody>
      </p:sp>
      <p:sp>
        <p:nvSpPr>
          <p:cNvPr id="32" name="Rectangle 3"/>
          <p:cNvSpPr txBox="1">
            <a:spLocks noChangeArrowheads="1"/>
          </p:cNvSpPr>
          <p:nvPr/>
        </p:nvSpPr>
        <p:spPr>
          <a:xfrm>
            <a:off x="1853836" y="6066331"/>
            <a:ext cx="3988164" cy="341286"/>
          </a:xfrm>
          <a:prstGeom prst="rect">
            <a:avLst/>
          </a:prstGeom>
          <a:solidFill>
            <a:schemeClr val="accent1">
              <a:lumMod val="40000"/>
              <a:lumOff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altLang="en-US" sz="1000" b="1" dirty="0">
                <a:solidFill>
                  <a:srgbClr val="0000FF"/>
                </a:solidFill>
                <a:latin typeface="Calibri" panose="020F0502020204030204" pitchFamily="34" charset="0"/>
                <a:ea typeface="ＭＳ Ｐゴシック" pitchFamily="34" charset="-128"/>
                <a:cs typeface="Calibri" panose="020F0502020204030204" pitchFamily="34" charset="0"/>
              </a:rPr>
              <a:t>Science priorities</a:t>
            </a:r>
            <a:r>
              <a:rPr lang="en-US" altLang="en-US" sz="1000" dirty="0">
                <a:latin typeface="Calibri" panose="020F0502020204030204" pitchFamily="34" charset="0"/>
                <a:ea typeface="ＭＳ Ｐゴシック" pitchFamily="34" charset="-128"/>
                <a:cs typeface="Calibri" panose="020F0502020204030204" pitchFamily="34" charset="0"/>
              </a:rPr>
              <a:t>: </a:t>
            </a:r>
            <a:r>
              <a:rPr lang="en-US" altLang="en-US" sz="1000" dirty="0" err="1">
                <a:latin typeface="Calibri" panose="020F0502020204030204" pitchFamily="34" charset="0"/>
                <a:ea typeface="ＭＳ Ｐゴシック" pitchFamily="34" charset="-128"/>
                <a:cs typeface="Calibri" panose="020F0502020204030204" pitchFamily="34" charset="0"/>
              </a:rPr>
              <a:t>Radiative</a:t>
            </a:r>
            <a:r>
              <a:rPr lang="en-US" altLang="en-US" sz="1000" dirty="0">
                <a:latin typeface="Calibri" panose="020F0502020204030204" pitchFamily="34" charset="0"/>
                <a:ea typeface="ＭＳ Ｐゴシック" pitchFamily="34" charset="-128"/>
                <a:cs typeface="Calibri" panose="020F0502020204030204" pitchFamily="34" charset="0"/>
              </a:rPr>
              <a:t> Transfer Modeling (CRTM), new instruments, clouds and precipitation, land surface, ocean, atmospheric composition.</a:t>
            </a:r>
          </a:p>
        </p:txBody>
      </p:sp>
      <p:sp>
        <p:nvSpPr>
          <p:cNvPr id="452614" name="Oval 6"/>
          <p:cNvSpPr>
            <a:spLocks noChangeArrowheads="1"/>
          </p:cNvSpPr>
          <p:nvPr/>
        </p:nvSpPr>
        <p:spPr bwMode="gray">
          <a:xfrm>
            <a:off x="3463132" y="2364931"/>
            <a:ext cx="1284288" cy="1274763"/>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endParaRPr lang="zh-CN" altLang="en-US"/>
          </a:p>
        </p:txBody>
      </p:sp>
      <p:sp>
        <p:nvSpPr>
          <p:cNvPr id="24" name="Text Box 25"/>
          <p:cNvSpPr txBox="1">
            <a:spLocks noChangeArrowheads="1"/>
          </p:cNvSpPr>
          <p:nvPr/>
        </p:nvSpPr>
        <p:spPr bwMode="white">
          <a:xfrm>
            <a:off x="6529093" y="4204763"/>
            <a:ext cx="1072429" cy="584776"/>
          </a:xfrm>
          <a:prstGeom prst="rect">
            <a:avLst/>
          </a:prstGeom>
          <a:noFill/>
          <a:ln w="9525">
            <a:noFill/>
            <a:miter lim="800000"/>
            <a:headEnd/>
            <a:tailEnd/>
          </a:ln>
          <a:effectLst/>
        </p:spPr>
        <p:txBody>
          <a:bodyPr wrap="none">
            <a:spAutoFit/>
          </a:bodyPr>
          <a:lstStyle/>
          <a:p>
            <a:pPr algn="ctr" eaLnBrk="0" hangingPunct="0"/>
            <a:r>
              <a:rPr lang="en-US" altLang="zh-CN" sz="1600" b="1" dirty="0">
                <a:solidFill>
                  <a:schemeClr val="bg1"/>
                </a:solidFill>
                <a:latin typeface="Verdana" pitchFamily="34" charset="0"/>
              </a:rPr>
              <a:t>NOAA</a:t>
            </a:r>
          </a:p>
          <a:p>
            <a:pPr algn="ctr" eaLnBrk="0" hangingPunct="0"/>
            <a:r>
              <a:rPr lang="en-US" altLang="zh-CN" sz="1600" b="1" dirty="0">
                <a:solidFill>
                  <a:schemeClr val="bg1"/>
                </a:solidFill>
                <a:latin typeface="Verdana" pitchFamily="34" charset="0"/>
              </a:rPr>
              <a:t>NESDIS</a:t>
            </a:r>
          </a:p>
        </p:txBody>
      </p:sp>
      <p:sp>
        <p:nvSpPr>
          <p:cNvPr id="33" name="Text Box 25"/>
          <p:cNvSpPr txBox="1">
            <a:spLocks noChangeArrowheads="1"/>
          </p:cNvSpPr>
          <p:nvPr/>
        </p:nvSpPr>
        <p:spPr bwMode="white">
          <a:xfrm>
            <a:off x="3543636" y="2644722"/>
            <a:ext cx="1117615" cy="584775"/>
          </a:xfrm>
          <a:prstGeom prst="rect">
            <a:avLst/>
          </a:prstGeom>
          <a:noFill/>
          <a:ln w="9525">
            <a:noFill/>
            <a:miter lim="800000"/>
            <a:headEnd/>
            <a:tailEnd/>
          </a:ln>
          <a:effectLst/>
        </p:spPr>
        <p:txBody>
          <a:bodyPr wrap="none">
            <a:spAutoFit/>
          </a:bodyPr>
          <a:lstStyle/>
          <a:p>
            <a:pPr algn="ctr" eaLnBrk="0" hangingPunct="0"/>
            <a:r>
              <a:rPr lang="en-US" altLang="zh-CN" sz="1600" b="1" dirty="0">
                <a:solidFill>
                  <a:schemeClr val="bg1"/>
                </a:solidFill>
                <a:latin typeface="Verdana" pitchFamily="34" charset="0"/>
              </a:rPr>
              <a:t>U.S. Air </a:t>
            </a:r>
          </a:p>
          <a:p>
            <a:pPr algn="ctr" eaLnBrk="0" hangingPunct="0"/>
            <a:r>
              <a:rPr lang="en-US" altLang="zh-CN" sz="1600" b="1" dirty="0">
                <a:solidFill>
                  <a:schemeClr val="bg1"/>
                </a:solidFill>
                <a:latin typeface="Verdana" pitchFamily="34" charset="0"/>
              </a:rPr>
              <a:t>Force</a:t>
            </a:r>
          </a:p>
        </p:txBody>
      </p:sp>
      <p:sp>
        <p:nvSpPr>
          <p:cNvPr id="38" name="Rectangle 37"/>
          <p:cNvSpPr/>
          <p:nvPr/>
        </p:nvSpPr>
        <p:spPr>
          <a:xfrm>
            <a:off x="1524000" y="0"/>
            <a:ext cx="9144000" cy="1069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le 1"/>
          <p:cNvSpPr txBox="1">
            <a:spLocks/>
          </p:cNvSpPr>
          <p:nvPr/>
        </p:nvSpPr>
        <p:spPr>
          <a:xfrm>
            <a:off x="1905000" y="-228600"/>
            <a:ext cx="8305800" cy="1470025"/>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3300" b="1" dirty="0">
                <a:solidFill>
                  <a:schemeClr val="bg1"/>
                </a:solidFill>
                <a:latin typeface="Calibri" panose="020F0502020204030204" pitchFamily="34" charset="0"/>
                <a:ea typeface="+mj-ea"/>
                <a:cs typeface="Calibri" panose="020F0502020204030204" pitchFamily="34" charset="0"/>
              </a:rPr>
              <a:t>Joint Cent</a:t>
            </a:r>
            <a:r>
              <a:rPr lang="en-US" sz="3300" b="1" dirty="0" err="1">
                <a:solidFill>
                  <a:schemeClr val="bg1"/>
                </a:solidFill>
                <a:latin typeface="Calibri" panose="020F0502020204030204" pitchFamily="34" charset="0"/>
                <a:ea typeface="+mj-ea"/>
                <a:cs typeface="Calibri" panose="020F0502020204030204" pitchFamily="34" charset="0"/>
              </a:rPr>
              <a:t>er</a:t>
            </a:r>
            <a:r>
              <a:rPr lang="en-US" sz="3300" b="1" dirty="0">
                <a:solidFill>
                  <a:schemeClr val="bg1"/>
                </a:solidFill>
                <a:latin typeface="Calibri" panose="020F0502020204030204" pitchFamily="34" charset="0"/>
                <a:ea typeface="+mj-ea"/>
                <a:cs typeface="Calibri" panose="020F0502020204030204" pitchFamily="34" charset="0"/>
              </a:rPr>
              <a:t> for Satellite Data Assimilation</a:t>
            </a:r>
            <a:endParaRPr lang="en-US" sz="3300" dirty="0">
              <a:solidFill>
                <a:schemeClr val="bg1"/>
              </a:solidFill>
              <a:latin typeface="Calibri" panose="020F0502020204030204" pitchFamily="34" charset="0"/>
              <a:ea typeface="+mj-ea"/>
              <a:cs typeface="Calibri" panose="020F0502020204030204" pitchFamily="34" charset="0"/>
            </a:endParaRPr>
          </a:p>
        </p:txBody>
      </p:sp>
      <p:sp>
        <p:nvSpPr>
          <p:cNvPr id="36" name="Rectangle 35"/>
          <p:cNvSpPr/>
          <p:nvPr/>
        </p:nvSpPr>
        <p:spPr>
          <a:xfrm>
            <a:off x="5138620" y="3059728"/>
            <a:ext cx="1947776" cy="923330"/>
          </a:xfrm>
          <a:prstGeom prst="rect">
            <a:avLst/>
          </a:prstGeom>
          <a:noFill/>
          <a:ln>
            <a:noFill/>
          </a:ln>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1">
                    <a:lumMod val="85000"/>
                  </a:schemeClr>
                </a:solidFill>
                <a:effectLst>
                  <a:outerShdw blurRad="41275" dist="20320" dir="1800000" algn="tl" rotWithShape="0">
                    <a:srgbClr val="000000">
                      <a:alpha val="40000"/>
                    </a:srgbClr>
                  </a:outerShdw>
                </a:effectLst>
              </a:rPr>
              <a:t>JCSDA</a:t>
            </a:r>
          </a:p>
        </p:txBody>
      </p:sp>
    </p:spTree>
    <p:extLst>
      <p:ext uri="{BB962C8B-B14F-4D97-AF65-F5344CB8AC3E}">
        <p14:creationId xmlns:p14="http://schemas.microsoft.com/office/powerpoint/2010/main" val="2847501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918" y="1148815"/>
            <a:ext cx="11478528" cy="5819876"/>
          </a:xfrm>
        </p:spPr>
        <p:txBody>
          <a:bodyPr>
            <a:normAutofit lnSpcReduction="10000"/>
          </a:bodyPr>
          <a:lstStyle/>
          <a:p>
            <a:r>
              <a:rPr lang="en-US" sz="2000" b="1" dirty="0"/>
              <a:t>Cloudy </a:t>
            </a:r>
            <a:r>
              <a:rPr lang="en-US" sz="2000" b="1"/>
              <a:t>Radiance </a:t>
            </a:r>
            <a:r>
              <a:rPr lang="en-US" sz="2000"/>
              <a:t>(P. Stegmann</a:t>
            </a:r>
            <a:r>
              <a:rPr lang="en-US" sz="2000" dirty="0"/>
              <a:t>, E. Liu, Johnson)</a:t>
            </a:r>
          </a:p>
          <a:p>
            <a:pPr lvl="1"/>
            <a:r>
              <a:rPr lang="en-US" sz="1600" dirty="0"/>
              <a:t>Adding backscattering coefficients for CRTM active sensor capability. </a:t>
            </a:r>
          </a:p>
          <a:p>
            <a:pPr lvl="1"/>
            <a:r>
              <a:rPr lang="en-US" sz="1600" dirty="0"/>
              <a:t>Produce (Polarized) CRTM Scattering Coefficients from BHMIE and T-Matrix spheroids in binary and </a:t>
            </a:r>
            <a:r>
              <a:rPr lang="en-US" sz="1600" dirty="0" err="1"/>
              <a:t>NetCDF</a:t>
            </a:r>
            <a:r>
              <a:rPr lang="en-US" sz="1600" dirty="0"/>
              <a:t> </a:t>
            </a:r>
          </a:p>
          <a:p>
            <a:pPr lvl="1"/>
            <a:r>
              <a:rPr lang="en-US" sz="1600" dirty="0"/>
              <a:t>Start systematic investigation of “optimal” single-scattering properties for CRTM applications </a:t>
            </a:r>
          </a:p>
          <a:p>
            <a:r>
              <a:rPr lang="en-US" sz="2000" b="1" dirty="0"/>
              <a:t>Surface </a:t>
            </a:r>
            <a:r>
              <a:rPr lang="en-US" sz="2000" dirty="0"/>
              <a:t>(M. Chen, Y. Zhu)</a:t>
            </a:r>
          </a:p>
          <a:p>
            <a:pPr lvl="1"/>
            <a:r>
              <a:rPr lang="en-US" sz="1600" dirty="0"/>
              <a:t>Test CRTM-CSEM in GFS/GSI, focusing on the comparisons among model options. </a:t>
            </a:r>
          </a:p>
          <a:p>
            <a:pPr lvl="1"/>
            <a:r>
              <a:rPr lang="en-US" sz="1600" dirty="0"/>
              <a:t>Analyze and document the tests of CRTM-CSEM in GFS/GSI.</a:t>
            </a:r>
          </a:p>
          <a:p>
            <a:pPr lvl="1"/>
            <a:r>
              <a:rPr lang="en-US" sz="1600" dirty="0"/>
              <a:t>Initial implementation of MW ocean surface BRDF model.</a:t>
            </a:r>
          </a:p>
          <a:p>
            <a:pPr lvl="1"/>
            <a:r>
              <a:rPr lang="en-US" sz="1600" dirty="0"/>
              <a:t>Continued testing of CSEM in GSI</a:t>
            </a:r>
          </a:p>
          <a:p>
            <a:r>
              <a:rPr lang="en-US" sz="2000" b="1" dirty="0"/>
              <a:t>Full Polarization Solver Capability </a:t>
            </a:r>
            <a:r>
              <a:rPr lang="en-US" sz="2000" dirty="0"/>
              <a:t>(T. Greenwald, Q. Liu, B. Johnson, C. Cao)</a:t>
            </a:r>
          </a:p>
          <a:p>
            <a:pPr lvl="1"/>
            <a:r>
              <a:rPr lang="en-US" sz="1600" dirty="0"/>
              <a:t>UV capable solver + polarization support under development </a:t>
            </a:r>
          </a:p>
          <a:p>
            <a:pPr lvl="1"/>
            <a:r>
              <a:rPr lang="en-US" sz="1600" dirty="0"/>
              <a:t>Need to touch each element of CRTM to support UV capabilities – still establishing scope of effort required.</a:t>
            </a:r>
          </a:p>
          <a:p>
            <a:r>
              <a:rPr lang="en-US" sz="2000" b="1" dirty="0"/>
              <a:t>SW / IR improvements in CRTM:</a:t>
            </a:r>
          </a:p>
          <a:p>
            <a:pPr lvl="1"/>
            <a:r>
              <a:rPr lang="en-US" sz="1600" dirty="0"/>
              <a:t>Aerosol + solar impacted IR expert needed!</a:t>
            </a:r>
          </a:p>
          <a:p>
            <a:r>
              <a:rPr lang="en-US" sz="2000" b="1" dirty="0"/>
              <a:t>Aerosols update </a:t>
            </a:r>
            <a:r>
              <a:rPr lang="en-US" sz="2000" dirty="0"/>
              <a:t>(Johnson, </a:t>
            </a:r>
            <a:r>
              <a:rPr lang="en-US" sz="2000" dirty="0" err="1"/>
              <a:t>Stegmann</a:t>
            </a:r>
            <a:r>
              <a:rPr lang="en-US" sz="2000" dirty="0"/>
              <a:t>, S. Lu, M. </a:t>
            </a:r>
            <a:r>
              <a:rPr lang="en-US" sz="2000" dirty="0" err="1"/>
              <a:t>Pagowski</a:t>
            </a:r>
            <a:r>
              <a:rPr lang="en-US" sz="2000" dirty="0"/>
              <a:t>, B. </a:t>
            </a:r>
            <a:r>
              <a:rPr lang="en-US" sz="2000" dirty="0" err="1"/>
              <a:t>Scherllin-Pirscher</a:t>
            </a:r>
            <a:r>
              <a:rPr lang="en-US" sz="2000" dirty="0"/>
              <a:t>, </a:t>
            </a:r>
            <a:r>
              <a:rPr lang="en-US" sz="2000" dirty="0" err="1"/>
              <a:t>Oyola</a:t>
            </a:r>
            <a:r>
              <a:rPr lang="en-US" sz="2000" dirty="0"/>
              <a:t>/Ruston, others).</a:t>
            </a:r>
          </a:p>
          <a:p>
            <a:pPr lvl="1"/>
            <a:r>
              <a:rPr lang="en-US" sz="1600" dirty="0"/>
              <a:t>Update of CHYM to work with aerosol tables (Johnson, </a:t>
            </a:r>
            <a:r>
              <a:rPr lang="en-US" sz="1600" dirty="0" err="1"/>
              <a:t>Stegmann</a:t>
            </a:r>
            <a:r>
              <a:rPr lang="en-US" sz="1600" dirty="0"/>
              <a:t>)</a:t>
            </a:r>
          </a:p>
          <a:p>
            <a:pPr lvl="1"/>
            <a:r>
              <a:rPr lang="en-US" sz="1600" dirty="0"/>
              <a:t>Improved aerosol indices of refraction (via D. Turner and J. </a:t>
            </a:r>
            <a:r>
              <a:rPr lang="en-US" sz="1600" dirty="0" err="1"/>
              <a:t>Gasteiger</a:t>
            </a:r>
            <a:r>
              <a:rPr lang="en-US" sz="1600" dirty="0"/>
              <a:t>)</a:t>
            </a:r>
          </a:p>
          <a:p>
            <a:pPr lvl="1"/>
            <a:r>
              <a:rPr lang="en-US" sz="1600" dirty="0"/>
              <a:t>Update toward CMAQ specifications (Team)</a:t>
            </a:r>
          </a:p>
          <a:p>
            <a:pPr lvl="1"/>
            <a:r>
              <a:rPr lang="en-US" sz="1600" dirty="0"/>
              <a:t>Improve Lidar backscattering and attenuation calculations (</a:t>
            </a:r>
            <a:r>
              <a:rPr lang="en-US" sz="1600" dirty="0" err="1"/>
              <a:t>Pagowski</a:t>
            </a:r>
            <a:r>
              <a:rPr lang="en-US" sz="1600" dirty="0"/>
              <a:t>, </a:t>
            </a:r>
            <a:r>
              <a:rPr lang="en-US" sz="1600" dirty="0" err="1"/>
              <a:t>Scherllin-Pirscher</a:t>
            </a:r>
            <a:r>
              <a:rPr lang="en-US" sz="1600" dirty="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
        <p:nvSpPr>
          <p:cNvPr id="8" name="Rectangle 7">
            <a:extLst>
              <a:ext uri="{FF2B5EF4-FFF2-40B4-BE49-F238E27FC236}">
                <a16:creationId xmlns:a16="http://schemas.microsoft.com/office/drawing/2014/main" id="{96A72310-04C5-B949-9692-6101D5467788}"/>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a:extLst>
              <a:ext uri="{FF2B5EF4-FFF2-40B4-BE49-F238E27FC236}">
                <a16:creationId xmlns:a16="http://schemas.microsoft.com/office/drawing/2014/main" id="{2B06C5BA-0941-7A49-A2A9-14828BF48024}"/>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0" name="Title 1">
            <a:extLst>
              <a:ext uri="{FF2B5EF4-FFF2-40B4-BE49-F238E27FC236}">
                <a16:creationId xmlns:a16="http://schemas.microsoft.com/office/drawing/2014/main" id="{81FDF7C6-5AC6-D34C-8FF5-5250116457F7}"/>
              </a:ext>
            </a:extLst>
          </p:cNvPr>
          <p:cNvSpPr txBox="1">
            <a:spLocks/>
          </p:cNvSpPr>
          <p:nvPr/>
        </p:nvSpPr>
        <p:spPr>
          <a:xfrm>
            <a:off x="273918" y="0"/>
            <a:ext cx="8249653"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Ongoing tasks toward CRTM 3.0 </a:t>
            </a:r>
          </a:p>
        </p:txBody>
      </p:sp>
      <p:pic>
        <p:nvPicPr>
          <p:cNvPr id="11" name="Picture 10" descr="JCSDA_transp.png">
            <a:extLst>
              <a:ext uri="{FF2B5EF4-FFF2-40B4-BE49-F238E27FC236}">
                <a16:creationId xmlns:a16="http://schemas.microsoft.com/office/drawing/2014/main" id="{6849B0FD-6EE8-3242-BAEF-812CA72C5C63}"/>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2539651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solidFill>
                  <a:schemeClr val="bg1">
                    <a:lumMod val="85000"/>
                  </a:schemeClr>
                </a:solidFill>
              </a:rPr>
              <a:t>JCSDA Overview</a:t>
            </a:r>
          </a:p>
          <a:p>
            <a:pPr marL="0" indent="0">
              <a:buNone/>
            </a:pPr>
            <a:r>
              <a:rPr lang="en-US" sz="2800" dirty="0">
                <a:solidFill>
                  <a:schemeClr val="bg1">
                    <a:lumMod val="85000"/>
                  </a:schemeClr>
                </a:solidFill>
              </a:rPr>
              <a:t>What is the CRTM?</a:t>
            </a:r>
            <a:endParaRPr lang="en-US" dirty="0">
              <a:solidFill>
                <a:schemeClr val="bg1">
                  <a:lumMod val="85000"/>
                </a:schemeClr>
              </a:solidFill>
            </a:endParaRPr>
          </a:p>
          <a:p>
            <a:pPr marL="0" indent="0">
              <a:buNone/>
            </a:pPr>
            <a:r>
              <a:rPr lang="en-US" sz="2800" dirty="0">
                <a:solidFill>
                  <a:schemeClr val="bg1">
                    <a:lumMod val="85000"/>
                  </a:schemeClr>
                </a:solidFill>
              </a:rPr>
              <a:t>Code and Solver Optimization</a:t>
            </a:r>
          </a:p>
          <a:p>
            <a:pPr marL="0" indent="0">
              <a:buNone/>
            </a:pPr>
            <a:r>
              <a:rPr lang="en-US" sz="2800" dirty="0">
                <a:solidFill>
                  <a:schemeClr val="bg1">
                    <a:lumMod val="85000"/>
                  </a:schemeClr>
                </a:solidFill>
              </a:rPr>
              <a:t>Scientific Capabilities and Progress</a:t>
            </a:r>
          </a:p>
          <a:p>
            <a:pPr marL="0" indent="0">
              <a:buNone/>
            </a:pPr>
            <a:r>
              <a:rPr lang="en-US" sz="2800" dirty="0">
                <a:solidFill>
                  <a:schemeClr val="bg1">
                    <a:lumMod val="85000"/>
                  </a:schemeClr>
                </a:solidFill>
              </a:rPr>
              <a:t>CRTM v2.3.x and v3.0.0</a:t>
            </a:r>
          </a:p>
          <a:p>
            <a:pPr marL="0" indent="0">
              <a:buNone/>
            </a:pPr>
            <a:r>
              <a:rPr lang="en-US" sz="2800" dirty="0"/>
              <a:t>Operations and Support</a:t>
            </a:r>
          </a:p>
          <a:p>
            <a:pPr marL="0" indent="0">
              <a:buNone/>
            </a:pPr>
            <a:r>
              <a:rPr lang="en-US" sz="2800" dirty="0">
                <a:solidFill>
                  <a:schemeClr val="bg1">
                    <a:lumMod val="85000"/>
                  </a:schemeClr>
                </a:solidFill>
              </a:rPr>
              <a:t>Education / Outreach</a:t>
            </a:r>
          </a:p>
        </p:txBody>
      </p:sp>
    </p:spTree>
    <p:extLst>
      <p:ext uri="{BB962C8B-B14F-4D97-AF65-F5344CB8AC3E}">
        <p14:creationId xmlns:p14="http://schemas.microsoft.com/office/powerpoint/2010/main" val="2535906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918" y="1148815"/>
            <a:ext cx="11478528" cy="5819876"/>
          </a:xfrm>
        </p:spPr>
        <p:txBody>
          <a:bodyPr>
            <a:normAutofit/>
          </a:bodyPr>
          <a:lstStyle/>
          <a:p>
            <a:r>
              <a:rPr lang="en-US" b="1" dirty="0"/>
              <a:t>CRTM enables satellite data assimilation</a:t>
            </a:r>
            <a:endParaRPr lang="en-US" sz="2800" b="1" dirty="0"/>
          </a:p>
          <a:p>
            <a:pPr lvl="1"/>
            <a:r>
              <a:rPr lang="en-US" sz="2400" dirty="0"/>
              <a:t>Forward model simulates satellite radiances or brightness temperatures</a:t>
            </a:r>
          </a:p>
          <a:p>
            <a:pPr lvl="1"/>
            <a:r>
              <a:rPr lang="en-US" sz="2400" dirty="0"/>
              <a:t>Jacobian simulates radiance sensitivity to changes in model state (</a:t>
            </a:r>
            <a:r>
              <a:rPr lang="en-US" sz="2400" dirty="0" err="1"/>
              <a:t>dR</a:t>
            </a:r>
            <a:r>
              <a:rPr lang="en-US" sz="2400" dirty="0"/>
              <a:t>/dx or </a:t>
            </a:r>
            <a:r>
              <a:rPr lang="en-US" sz="2400" dirty="0" err="1"/>
              <a:t>dTB</a:t>
            </a:r>
            <a:r>
              <a:rPr lang="en-US" sz="2400" dirty="0"/>
              <a:t>/dx)</a:t>
            </a:r>
          </a:p>
          <a:p>
            <a:r>
              <a:rPr lang="en-US" sz="2800" dirty="0"/>
              <a:t>CRTM is used in dozens of operational, reanalysis, and research models:</a:t>
            </a:r>
          </a:p>
          <a:p>
            <a:pPr lvl="1"/>
            <a:r>
              <a:rPr lang="en-US" sz="2400" dirty="0"/>
              <a:t>NOAA, Navy, Air Force, NASA</a:t>
            </a:r>
          </a:p>
          <a:p>
            <a:r>
              <a:rPr lang="en-US" sz="2800" dirty="0"/>
              <a:t>The only other competitive model is RTTOV used by the European and other non-U.S. weather communities.  </a:t>
            </a:r>
          </a:p>
          <a:p>
            <a:pPr lvl="1"/>
            <a:r>
              <a:rPr lang="en-US" sz="2400" dirty="0"/>
              <a:t>Significant heritage shared between CRTM and RTTOV over the past decade of coordination and collaboration on scientific advancement, which continues today.</a:t>
            </a:r>
          </a:p>
          <a:p>
            <a:r>
              <a:rPr lang="en-US" sz="2800" dirty="0"/>
              <a:t>CRTM will be used in future systems, including NGGPS, and JEDI as the key driver for satellite DA.</a:t>
            </a:r>
          </a:p>
          <a:p>
            <a:pPr marL="0" indent="0">
              <a:buNone/>
            </a:pPr>
            <a:endParaRPr lang="en-US" sz="2800" dirty="0"/>
          </a:p>
          <a:p>
            <a:pPr lvl="1"/>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
        <p:nvSpPr>
          <p:cNvPr id="8" name="Rectangle 7">
            <a:extLst>
              <a:ext uri="{FF2B5EF4-FFF2-40B4-BE49-F238E27FC236}">
                <a16:creationId xmlns:a16="http://schemas.microsoft.com/office/drawing/2014/main" id="{96A72310-04C5-B949-9692-6101D5467788}"/>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a:extLst>
              <a:ext uri="{FF2B5EF4-FFF2-40B4-BE49-F238E27FC236}">
                <a16:creationId xmlns:a16="http://schemas.microsoft.com/office/drawing/2014/main" id="{2B06C5BA-0941-7A49-A2A9-14828BF48024}"/>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0" name="Title 1">
            <a:extLst>
              <a:ext uri="{FF2B5EF4-FFF2-40B4-BE49-F238E27FC236}">
                <a16:creationId xmlns:a16="http://schemas.microsoft.com/office/drawing/2014/main" id="{81FDF7C6-5AC6-D34C-8FF5-5250116457F7}"/>
              </a:ext>
            </a:extLst>
          </p:cNvPr>
          <p:cNvSpPr txBox="1">
            <a:spLocks/>
          </p:cNvSpPr>
          <p:nvPr/>
        </p:nvSpPr>
        <p:spPr>
          <a:xfrm>
            <a:off x="273918" y="0"/>
            <a:ext cx="8249653"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 CRTM Role in Operations</a:t>
            </a:r>
          </a:p>
        </p:txBody>
      </p:sp>
      <p:pic>
        <p:nvPicPr>
          <p:cNvPr id="11" name="Picture 10" descr="JCSDA_transp.png">
            <a:extLst>
              <a:ext uri="{FF2B5EF4-FFF2-40B4-BE49-F238E27FC236}">
                <a16:creationId xmlns:a16="http://schemas.microsoft.com/office/drawing/2014/main" id="{6849B0FD-6EE8-3242-BAEF-812CA72C5C63}"/>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3949534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p:txBody>
          <a:bodyPr>
            <a:noAutofit/>
          </a:bodyPr>
          <a:lstStyle/>
          <a:p>
            <a:r>
              <a:rPr lang="en-US" altLang="en-US" sz="2800" b="1" dirty="0">
                <a:latin typeface="Times New Roman" pitchFamily="18" charset="0"/>
              </a:rPr>
              <a:t>Simulated GOES Imagery vs Analysis:</a:t>
            </a:r>
            <a:br>
              <a:rPr lang="en-US" altLang="en-US" sz="2800" b="1" dirty="0">
                <a:latin typeface="Times New Roman" pitchFamily="18" charset="0"/>
              </a:rPr>
            </a:br>
            <a:r>
              <a:rPr lang="en-US" altLang="en-US" sz="2000" dirty="0">
                <a:latin typeface="Times New Roman" pitchFamily="18" charset="0"/>
              </a:rPr>
              <a:t>Spring case. Verified at 12 UTC March 13 2007</a:t>
            </a:r>
            <a:endParaRPr lang="en-US" sz="2000" dirty="0">
              <a:latin typeface="Arial"/>
              <a:ea typeface="ＭＳ Ｐゴシック" pitchFamily="34" charset="-128"/>
              <a:cs typeface="Arial"/>
            </a:endParaRPr>
          </a:p>
        </p:txBody>
      </p:sp>
      <p:sp>
        <p:nvSpPr>
          <p:cNvPr id="4103" name="Slide Number Placeholder 17"/>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1pPr>
            <a:lvl2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2pPr>
            <a:lvl3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3pPr>
            <a:lvl4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4pPr>
            <a:lvl5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9pPr>
          </a:lstStyle>
          <a:p>
            <a:pPr eaLnBrk="1" hangingPunct="1"/>
            <a:fld id="{EE404B40-6841-4919-88F5-F8227C3373AC}" type="slidenum">
              <a:rPr lang="en-US" sz="1400">
                <a:solidFill>
                  <a:schemeClr val="tx1"/>
                </a:solidFill>
              </a:rPr>
              <a:pPr eaLnBrk="1" hangingPunct="1"/>
              <a:t>43</a:t>
            </a:fld>
            <a:endParaRPr lang="en-US" sz="1400" dirty="0">
              <a:solidFill>
                <a:schemeClr val="tx1"/>
              </a:solidFill>
            </a:endParaRPr>
          </a:p>
        </p:txBody>
      </p:sp>
      <p:sp>
        <p:nvSpPr>
          <p:cNvPr id="4099" name="Line 1028"/>
          <p:cNvSpPr>
            <a:spLocks noChangeShapeType="1"/>
          </p:cNvSpPr>
          <p:nvPr/>
        </p:nvSpPr>
        <p:spPr bwMode="auto">
          <a:xfrm>
            <a:off x="1600200" y="1618284"/>
            <a:ext cx="8991600" cy="0"/>
          </a:xfrm>
          <a:prstGeom prst="line">
            <a:avLst/>
          </a:prstGeom>
          <a:noFill/>
          <a:ln w="57150" cmpd="thinThick">
            <a:solidFill>
              <a:srgbClr val="0066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101" name="Rectangle 1033"/>
          <p:cNvSpPr>
            <a:spLocks noChangeArrowheads="1"/>
          </p:cNvSpPr>
          <p:nvPr/>
        </p:nvSpPr>
        <p:spPr bwMode="auto">
          <a:xfrm>
            <a:off x="2209800" y="3124200"/>
            <a:ext cx="8235355" cy="133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i="1" dirty="0">
              <a:solidFill>
                <a:schemeClr val="tx2"/>
              </a:solidFill>
            </a:endParaRPr>
          </a:p>
        </p:txBody>
      </p:sp>
      <p:pic>
        <p:nvPicPr>
          <p:cNvPr id="4105" name="Picture 6" descr="Noaalogo"/>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010" y="17667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imag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446" y="176670"/>
            <a:ext cx="1415595" cy="1371600"/>
          </a:xfrm>
          <a:prstGeom prst="rect">
            <a:avLst/>
          </a:prstGeom>
        </p:spPr>
      </p:pic>
      <p:sp>
        <p:nvSpPr>
          <p:cNvPr id="3" name="Footer Placeholder 2"/>
          <p:cNvSpPr>
            <a:spLocks noGrp="1"/>
          </p:cNvSpPr>
          <p:nvPr>
            <p:ph type="ftr" sz="quarter" idx="11"/>
          </p:nvPr>
        </p:nvSpPr>
        <p:spPr/>
        <p:txBody>
          <a:bodyPr/>
          <a:lstStyle/>
          <a:p>
            <a:r>
              <a:rPr lang="en-US" dirty="0"/>
              <a:t>JCSDA CRTM Workshop</a:t>
            </a:r>
          </a:p>
        </p:txBody>
      </p:sp>
      <p:pic>
        <p:nvPicPr>
          <p:cNvPr id="12" name="Picture 11" descr="ECWV070721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172494"/>
            <a:ext cx="2356515" cy="176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TB3_GrADS_wcloud_grey_cas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9554" y="2072878"/>
            <a:ext cx="2666827" cy="1999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TB4_GrADS_wcloud_grey_cas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5030" y="4303551"/>
            <a:ext cx="2666827" cy="1999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ECIR0707212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403165"/>
            <a:ext cx="2356515" cy="176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Box 69"/>
          <p:cNvSpPr txBox="1">
            <a:spLocks noChangeArrowheads="1"/>
          </p:cNvSpPr>
          <p:nvPr/>
        </p:nvSpPr>
        <p:spPr bwMode="auto">
          <a:xfrm>
            <a:off x="4648201" y="1625260"/>
            <a:ext cx="3007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en-US" sz="2400" b="1" dirty="0">
                <a:latin typeface="Times New Roman" pitchFamily="18" charset="0"/>
              </a:rPr>
              <a:t>NAM Analysis</a:t>
            </a:r>
            <a:r>
              <a:rPr lang="en-US" altLang="en-US" sz="2400" b="1" dirty="0">
                <a:solidFill>
                  <a:srgbClr val="FF0066"/>
                </a:solidFill>
              </a:rPr>
              <a:t> </a:t>
            </a:r>
          </a:p>
        </p:txBody>
      </p:sp>
      <p:sp>
        <p:nvSpPr>
          <p:cNvPr id="21" name="Text Box 70"/>
          <p:cNvSpPr txBox="1">
            <a:spLocks noChangeArrowheads="1"/>
          </p:cNvSpPr>
          <p:nvPr/>
        </p:nvSpPr>
        <p:spPr bwMode="auto">
          <a:xfrm>
            <a:off x="1644533" y="1701834"/>
            <a:ext cx="3227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en-US" sz="2400" b="1" dirty="0">
                <a:latin typeface="Times New Roman" pitchFamily="18" charset="0"/>
              </a:rPr>
              <a:t>GOES 12 </a:t>
            </a:r>
            <a:r>
              <a:rPr lang="en-US" altLang="en-US" sz="2400" b="1" dirty="0" err="1">
                <a:latin typeface="Times New Roman" pitchFamily="18" charset="0"/>
              </a:rPr>
              <a:t>Ch</a:t>
            </a:r>
            <a:r>
              <a:rPr lang="en-US" altLang="en-US" sz="2400" b="1" dirty="0">
                <a:latin typeface="Times New Roman" pitchFamily="18" charset="0"/>
              </a:rPr>
              <a:t> 3 (6.7µm)</a:t>
            </a:r>
          </a:p>
        </p:txBody>
      </p:sp>
      <p:sp>
        <p:nvSpPr>
          <p:cNvPr id="22" name="Text Box 72"/>
          <p:cNvSpPr txBox="1">
            <a:spLocks noChangeArrowheads="1"/>
          </p:cNvSpPr>
          <p:nvPr/>
        </p:nvSpPr>
        <p:spPr bwMode="auto">
          <a:xfrm>
            <a:off x="7677546" y="1701835"/>
            <a:ext cx="278130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en-US" sz="2400" b="1" dirty="0">
                <a:latin typeface="Times New Roman" pitchFamily="18" charset="0"/>
              </a:rPr>
              <a:t>GFS Analysis</a:t>
            </a:r>
            <a:r>
              <a:rPr lang="en-US" altLang="en-US" sz="2400" b="1" dirty="0">
                <a:solidFill>
                  <a:srgbClr val="FF0066"/>
                </a:solidFill>
                <a:latin typeface="Times New Roman" pitchFamily="18" charset="0"/>
              </a:rPr>
              <a:t> </a:t>
            </a:r>
          </a:p>
        </p:txBody>
      </p:sp>
      <p:pic>
        <p:nvPicPr>
          <p:cNvPr id="23" name="Picture 22" descr="gf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6994" y="2072878"/>
            <a:ext cx="2666827" cy="1999889"/>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gf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994" y="4303551"/>
            <a:ext cx="2666827" cy="1999889"/>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 Box 70"/>
          <p:cNvSpPr txBox="1">
            <a:spLocks noChangeArrowheads="1"/>
          </p:cNvSpPr>
          <p:nvPr/>
        </p:nvSpPr>
        <p:spPr bwMode="auto">
          <a:xfrm>
            <a:off x="1673010" y="3923222"/>
            <a:ext cx="350859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en-US" sz="2400" b="1" dirty="0">
                <a:latin typeface="Times New Roman" pitchFamily="18" charset="0"/>
              </a:rPr>
              <a:t>GOES 12 </a:t>
            </a:r>
            <a:r>
              <a:rPr lang="en-US" altLang="en-US" sz="2400" b="1" dirty="0" err="1">
                <a:latin typeface="Times New Roman" pitchFamily="18" charset="0"/>
              </a:rPr>
              <a:t>Ch</a:t>
            </a:r>
            <a:r>
              <a:rPr lang="en-US" altLang="en-US" sz="2400" b="1" dirty="0">
                <a:latin typeface="Times New Roman" pitchFamily="18" charset="0"/>
              </a:rPr>
              <a:t> 4 (10.7µm)</a:t>
            </a:r>
          </a:p>
        </p:txBody>
      </p:sp>
      <p:sp>
        <p:nvSpPr>
          <p:cNvPr id="2" name="TextBox 1">
            <a:extLst>
              <a:ext uri="{FF2B5EF4-FFF2-40B4-BE49-F238E27FC236}">
                <a16:creationId xmlns:a16="http://schemas.microsoft.com/office/drawing/2014/main" id="{3C3BD21C-FAA9-1144-BF48-406FEA507380}"/>
              </a:ext>
            </a:extLst>
          </p:cNvPr>
          <p:cNvSpPr txBox="1"/>
          <p:nvPr/>
        </p:nvSpPr>
        <p:spPr>
          <a:xfrm>
            <a:off x="89452" y="6520071"/>
            <a:ext cx="3230500" cy="369332"/>
          </a:xfrm>
          <a:prstGeom prst="rect">
            <a:avLst/>
          </a:prstGeom>
          <a:noFill/>
        </p:spPr>
        <p:txBody>
          <a:bodyPr wrap="none" rtlCol="0">
            <a:spAutoFit/>
          </a:bodyPr>
          <a:lstStyle/>
          <a:p>
            <a:r>
              <a:rPr lang="en-US" dirty="0"/>
              <a:t>Slide courtesy of Andrew Collard</a:t>
            </a:r>
          </a:p>
        </p:txBody>
      </p:sp>
    </p:spTree>
    <p:extLst>
      <p:ext uri="{BB962C8B-B14F-4D97-AF65-F5344CB8AC3E}">
        <p14:creationId xmlns:p14="http://schemas.microsoft.com/office/powerpoint/2010/main" val="963303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545" y="4156769"/>
            <a:ext cx="3038996" cy="2279763"/>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1026"/>
          <p:cNvSpPr>
            <a:spLocks noGrp="1" noChangeArrowheads="1"/>
          </p:cNvSpPr>
          <p:nvPr>
            <p:ph type="title"/>
          </p:nvPr>
        </p:nvSpPr>
        <p:spPr/>
        <p:txBody>
          <a:bodyPr>
            <a:noAutofit/>
          </a:bodyPr>
          <a:lstStyle/>
          <a:p>
            <a:pPr>
              <a:spcBef>
                <a:spcPct val="50000"/>
              </a:spcBef>
            </a:pPr>
            <a:r>
              <a:rPr lang="en-US" altLang="en-US" sz="2800" b="1" dirty="0">
                <a:latin typeface="Times New Roman" pitchFamily="18" charset="0"/>
              </a:rPr>
              <a:t>Simulated GOES Imagery vs Forecast:</a:t>
            </a:r>
            <a:br>
              <a:rPr lang="en-US" altLang="en-US" sz="2800" b="1">
                <a:latin typeface="Times New Roman" pitchFamily="18" charset="0"/>
              </a:rPr>
            </a:br>
            <a:r>
              <a:rPr lang="en-US" altLang="en-US" sz="2000">
                <a:latin typeface="Times New Roman" pitchFamily="18" charset="0"/>
              </a:rPr>
              <a:t> Tropical Storm </a:t>
            </a:r>
            <a:r>
              <a:rPr lang="en-US" altLang="en-US" sz="2000" dirty="0">
                <a:latin typeface="Times New Roman" pitchFamily="18" charset="0"/>
              </a:rPr>
              <a:t>Noel. Verified at 12 UTC November 2 2007</a:t>
            </a:r>
          </a:p>
        </p:txBody>
      </p:sp>
      <p:sp>
        <p:nvSpPr>
          <p:cNvPr id="4103" name="Slide Number Placeholder 17"/>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1pPr>
            <a:lvl2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2pPr>
            <a:lvl3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3pPr>
            <a:lvl4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4pPr>
            <a:lvl5pPr eaLnBrk="0" hangingPunct="0">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4450" algn="l"/>
                <a:tab pos="7308850" algn="l"/>
                <a:tab pos="8223250" algn="l"/>
                <a:tab pos="9137650" algn="l"/>
                <a:tab pos="10052050" algn="l"/>
              </a:tabLst>
              <a:defRPr sz="2400">
                <a:solidFill>
                  <a:schemeClr val="bg1"/>
                </a:solidFill>
                <a:latin typeface="Arial" charset="0"/>
                <a:ea typeface="ＭＳ Ｐゴシック" pitchFamily="34" charset="-128"/>
              </a:defRPr>
            </a:lvl9pPr>
          </a:lstStyle>
          <a:p>
            <a:pPr eaLnBrk="1" hangingPunct="1"/>
            <a:fld id="{EE404B40-6841-4919-88F5-F8227C3373AC}" type="slidenum">
              <a:rPr lang="en-US" sz="1400">
                <a:solidFill>
                  <a:schemeClr val="tx1"/>
                </a:solidFill>
              </a:rPr>
              <a:pPr eaLnBrk="1" hangingPunct="1"/>
              <a:t>44</a:t>
            </a:fld>
            <a:endParaRPr lang="en-US" sz="1400" dirty="0">
              <a:solidFill>
                <a:schemeClr val="tx1"/>
              </a:solidFill>
            </a:endParaRPr>
          </a:p>
        </p:txBody>
      </p:sp>
      <p:sp>
        <p:nvSpPr>
          <p:cNvPr id="4099" name="Line 1028"/>
          <p:cNvSpPr>
            <a:spLocks noChangeShapeType="1"/>
          </p:cNvSpPr>
          <p:nvPr/>
        </p:nvSpPr>
        <p:spPr bwMode="auto">
          <a:xfrm>
            <a:off x="1600200" y="1618284"/>
            <a:ext cx="8991600" cy="0"/>
          </a:xfrm>
          <a:prstGeom prst="line">
            <a:avLst/>
          </a:prstGeom>
          <a:noFill/>
          <a:ln w="57150" cmpd="thinThick">
            <a:solidFill>
              <a:srgbClr val="0066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101" name="Rectangle 1033"/>
          <p:cNvSpPr>
            <a:spLocks noChangeArrowheads="1"/>
          </p:cNvSpPr>
          <p:nvPr/>
        </p:nvSpPr>
        <p:spPr bwMode="auto">
          <a:xfrm>
            <a:off x="2209800" y="3124200"/>
            <a:ext cx="8235355" cy="133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i="1" dirty="0">
              <a:solidFill>
                <a:schemeClr val="tx2"/>
              </a:solidFill>
            </a:endParaRPr>
          </a:p>
        </p:txBody>
      </p:sp>
      <p:pic>
        <p:nvPicPr>
          <p:cNvPr id="4105" name="Picture 6" descr="Noaalogo"/>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3010" y="17667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imag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3446" y="176670"/>
            <a:ext cx="1415595" cy="1371600"/>
          </a:xfrm>
          <a:prstGeom prst="rect">
            <a:avLst/>
          </a:prstGeom>
        </p:spPr>
      </p:pic>
      <p:sp>
        <p:nvSpPr>
          <p:cNvPr id="3" name="Footer Placeholder 2"/>
          <p:cNvSpPr>
            <a:spLocks noGrp="1"/>
          </p:cNvSpPr>
          <p:nvPr>
            <p:ph type="ftr" sz="quarter" idx="11"/>
          </p:nvPr>
        </p:nvSpPr>
        <p:spPr/>
        <p:txBody>
          <a:bodyPr/>
          <a:lstStyle/>
          <a:p>
            <a:r>
              <a:rPr lang="en-US" dirty="0"/>
              <a:t>JCSDA CRTM Workshop</a:t>
            </a:r>
          </a:p>
        </p:txBody>
      </p:sp>
      <p:sp>
        <p:nvSpPr>
          <p:cNvPr id="21" name="Text Box 70"/>
          <p:cNvSpPr txBox="1">
            <a:spLocks noChangeArrowheads="1"/>
          </p:cNvSpPr>
          <p:nvPr/>
        </p:nvSpPr>
        <p:spPr bwMode="auto">
          <a:xfrm>
            <a:off x="1644533" y="1701833"/>
            <a:ext cx="271741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sz="2000" b="1" dirty="0">
                <a:latin typeface="Times New Roman" pitchFamily="18" charset="0"/>
              </a:rPr>
              <a:t>GOES 12 </a:t>
            </a:r>
            <a:r>
              <a:rPr lang="en-US" altLang="en-US" sz="2000" b="1" dirty="0" err="1">
                <a:latin typeface="Times New Roman" pitchFamily="18" charset="0"/>
              </a:rPr>
              <a:t>Ch</a:t>
            </a:r>
            <a:r>
              <a:rPr lang="en-US" altLang="en-US" sz="2000" b="1" dirty="0">
                <a:latin typeface="Times New Roman" pitchFamily="18" charset="0"/>
              </a:rPr>
              <a:t> 3 (6.7µm)</a:t>
            </a:r>
          </a:p>
        </p:txBody>
      </p:sp>
      <p:sp>
        <p:nvSpPr>
          <p:cNvPr id="25" name="Text Box 70"/>
          <p:cNvSpPr txBox="1">
            <a:spLocks noChangeArrowheads="1"/>
          </p:cNvSpPr>
          <p:nvPr/>
        </p:nvSpPr>
        <p:spPr bwMode="auto">
          <a:xfrm>
            <a:off x="1600201" y="3937051"/>
            <a:ext cx="3508591" cy="400110"/>
          </a:xfrm>
          <a:prstGeom prst="rect">
            <a:avLst/>
          </a:prstGeom>
          <a:solidFill>
            <a:schemeClr val="bg1"/>
          </a:solidFill>
          <a:ln>
            <a:noFill/>
          </a:ln>
          <a:effectLs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sz="2000" b="1" dirty="0">
                <a:latin typeface="Times New Roman" pitchFamily="18" charset="0"/>
              </a:rPr>
              <a:t>GOES 12 </a:t>
            </a:r>
            <a:r>
              <a:rPr lang="en-US" altLang="en-US" sz="2000" b="1" dirty="0" err="1">
                <a:latin typeface="Times New Roman" pitchFamily="18" charset="0"/>
              </a:rPr>
              <a:t>Ch</a:t>
            </a:r>
            <a:r>
              <a:rPr lang="en-US" altLang="en-US" sz="2000" b="1" dirty="0">
                <a:latin typeface="Times New Roman" pitchFamily="18" charset="0"/>
              </a:rPr>
              <a:t> 4 (10.7µm)</a:t>
            </a:r>
          </a:p>
        </p:txBody>
      </p:sp>
      <p:pic>
        <p:nvPicPr>
          <p:cNvPr id="26" name="Picture 25" descr="20071102_1200_US_w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2535" y="2163498"/>
            <a:ext cx="2441901" cy="1823528"/>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6" descr="gf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0767" y="2017988"/>
            <a:ext cx="2828925" cy="220027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72"/>
          <p:cNvSpPr txBox="1">
            <a:spLocks noChangeArrowheads="1"/>
          </p:cNvSpPr>
          <p:nvPr/>
        </p:nvSpPr>
        <p:spPr bwMode="auto">
          <a:xfrm>
            <a:off x="7677546" y="1701834"/>
            <a:ext cx="2781301" cy="400110"/>
          </a:xfrm>
          <a:prstGeom prst="rect">
            <a:avLst/>
          </a:prstGeom>
          <a:solidFill>
            <a:schemeClr val="bg1"/>
          </a:solidFill>
          <a:ln>
            <a:noFill/>
          </a:ln>
          <a:effectLs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en-US" sz="2000" b="1" dirty="0">
                <a:latin typeface="Times New Roman" pitchFamily="18" charset="0"/>
              </a:rPr>
              <a:t>GFS 12 </a:t>
            </a:r>
            <a:r>
              <a:rPr lang="en-US" altLang="en-US" sz="2000" b="1" dirty="0" err="1">
                <a:latin typeface="Times New Roman" pitchFamily="18" charset="0"/>
              </a:rPr>
              <a:t>Hr</a:t>
            </a:r>
            <a:r>
              <a:rPr lang="en-US" altLang="en-US" sz="2000" b="1" dirty="0">
                <a:latin typeface="Times New Roman" pitchFamily="18" charset="0"/>
              </a:rPr>
              <a:t> </a:t>
            </a:r>
            <a:r>
              <a:rPr lang="en-US" altLang="en-US" sz="2000" b="1" dirty="0" err="1">
                <a:latin typeface="Times New Roman" pitchFamily="18" charset="0"/>
              </a:rPr>
              <a:t>Forecasat</a:t>
            </a:r>
            <a:r>
              <a:rPr lang="en-US" altLang="en-US" sz="2000" b="1" dirty="0">
                <a:solidFill>
                  <a:srgbClr val="FF0066"/>
                </a:solidFill>
                <a:latin typeface="Times New Roman" pitchFamily="18" charset="0"/>
              </a:rPr>
              <a:t> </a:t>
            </a:r>
          </a:p>
        </p:txBody>
      </p:sp>
      <p:pic>
        <p:nvPicPr>
          <p:cNvPr id="29" name="Picture 28" descr="20071102_1200_US_irb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2535" y="4384887"/>
            <a:ext cx="2441901" cy="1823529"/>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descr="gf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0766" y="4154053"/>
            <a:ext cx="2935046" cy="228247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descr="n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9545" y="1932262"/>
            <a:ext cx="3048000" cy="2286000"/>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 Box 69"/>
          <p:cNvSpPr txBox="1">
            <a:spLocks noChangeArrowheads="1"/>
          </p:cNvSpPr>
          <p:nvPr/>
        </p:nvSpPr>
        <p:spPr bwMode="auto">
          <a:xfrm>
            <a:off x="4669631" y="1732610"/>
            <a:ext cx="3007915" cy="400110"/>
          </a:xfrm>
          <a:prstGeom prst="rect">
            <a:avLst/>
          </a:prstGeom>
          <a:solidFill>
            <a:schemeClr val="bg1"/>
          </a:solidFill>
          <a:ln>
            <a:noFill/>
          </a:ln>
          <a:effectLs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altLang="en-US" sz="2000" b="1" dirty="0">
                <a:latin typeface="Times New Roman" pitchFamily="18" charset="0"/>
              </a:rPr>
              <a:t>NAM 12 </a:t>
            </a:r>
            <a:r>
              <a:rPr lang="en-US" altLang="en-US" sz="2000" b="1" dirty="0" err="1">
                <a:latin typeface="Times New Roman" pitchFamily="18" charset="0"/>
              </a:rPr>
              <a:t>Hr</a:t>
            </a:r>
            <a:r>
              <a:rPr lang="en-US" altLang="en-US" sz="2000" b="1" dirty="0">
                <a:latin typeface="Times New Roman" pitchFamily="18" charset="0"/>
              </a:rPr>
              <a:t> Forecast</a:t>
            </a:r>
            <a:r>
              <a:rPr lang="en-US" altLang="en-US" sz="2000" b="1" dirty="0">
                <a:solidFill>
                  <a:srgbClr val="FF0066"/>
                </a:solidFill>
              </a:rPr>
              <a:t> </a:t>
            </a:r>
          </a:p>
        </p:txBody>
      </p:sp>
      <p:sp>
        <p:nvSpPr>
          <p:cNvPr id="19" name="TextBox 18">
            <a:extLst>
              <a:ext uri="{FF2B5EF4-FFF2-40B4-BE49-F238E27FC236}">
                <a16:creationId xmlns:a16="http://schemas.microsoft.com/office/drawing/2014/main" id="{EC71798D-50ED-194C-966C-B5AE8AB7F8A0}"/>
              </a:ext>
            </a:extLst>
          </p:cNvPr>
          <p:cNvSpPr txBox="1"/>
          <p:nvPr/>
        </p:nvSpPr>
        <p:spPr>
          <a:xfrm>
            <a:off x="89452" y="6520071"/>
            <a:ext cx="3230500" cy="369332"/>
          </a:xfrm>
          <a:prstGeom prst="rect">
            <a:avLst/>
          </a:prstGeom>
          <a:noFill/>
        </p:spPr>
        <p:txBody>
          <a:bodyPr wrap="none" rtlCol="0">
            <a:spAutoFit/>
          </a:bodyPr>
          <a:lstStyle/>
          <a:p>
            <a:r>
              <a:rPr lang="en-US" dirty="0"/>
              <a:t>Slide courtesy of Andrew Collard</a:t>
            </a:r>
          </a:p>
        </p:txBody>
      </p:sp>
    </p:spTree>
    <p:extLst>
      <p:ext uri="{BB962C8B-B14F-4D97-AF65-F5344CB8AC3E}">
        <p14:creationId xmlns:p14="http://schemas.microsoft.com/office/powerpoint/2010/main" val="803042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DD3819-2087-E745-90EB-B5105AE25F45}"/>
              </a:ext>
            </a:extLst>
          </p:cNvPr>
          <p:cNvPicPr>
            <a:picLocks noChangeAspect="1"/>
          </p:cNvPicPr>
          <p:nvPr/>
        </p:nvPicPr>
        <p:blipFill>
          <a:blip r:embed="rId2"/>
          <a:stretch>
            <a:fillRect/>
          </a:stretch>
        </p:blipFill>
        <p:spPr>
          <a:xfrm>
            <a:off x="4505400" y="1228838"/>
            <a:ext cx="7810349" cy="5857762"/>
          </a:xfrm>
          <a:prstGeom prst="rect">
            <a:avLst/>
          </a:prstGeom>
        </p:spPr>
      </p:pic>
      <p:sp>
        <p:nvSpPr>
          <p:cNvPr id="3" name="Content Placeholder 5">
            <a:extLst>
              <a:ext uri="{FF2B5EF4-FFF2-40B4-BE49-F238E27FC236}">
                <a16:creationId xmlns:a16="http://schemas.microsoft.com/office/drawing/2014/main" id="{A9A9C980-EEA3-8C4C-A5B6-3112EF8EBBA1}"/>
              </a:ext>
            </a:extLst>
          </p:cNvPr>
          <p:cNvSpPr txBox="1">
            <a:spLocks/>
          </p:cNvSpPr>
          <p:nvPr/>
        </p:nvSpPr>
        <p:spPr>
          <a:xfrm>
            <a:off x="9525" y="1505063"/>
            <a:ext cx="4943475" cy="48782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accent3">
                    <a:lumMod val="50000"/>
                  </a:schemeClr>
                </a:solidFill>
              </a:rPr>
              <a:t>Goal: reproduce GSI-CRTM TBs via UFO interface</a:t>
            </a:r>
          </a:p>
          <a:p>
            <a:r>
              <a:rPr lang="en-US" sz="2400" dirty="0"/>
              <a:t>806 profiles taken from GSI</a:t>
            </a:r>
          </a:p>
          <a:p>
            <a:r>
              <a:rPr lang="en-US" sz="2400" dirty="0"/>
              <a:t>Differences approximately 1e-5 K</a:t>
            </a:r>
          </a:p>
          <a:p>
            <a:r>
              <a:rPr lang="en-US" sz="2400" dirty="0"/>
              <a:t>GSI bias correction provided for reference.</a:t>
            </a:r>
          </a:p>
          <a:p>
            <a:r>
              <a:rPr lang="en-US" sz="2400" b="1" dirty="0"/>
              <a:t>Key point</a:t>
            </a:r>
            <a:r>
              <a:rPr lang="en-US" sz="2400" dirty="0"/>
              <a:t>: UFO CRTM accurately reproduces GSI CRTM for the same physical profiles.</a:t>
            </a:r>
          </a:p>
          <a:p>
            <a:r>
              <a:rPr lang="en-US" sz="2400" dirty="0"/>
              <a:t>FV3-JEDI interface mostly completed. </a:t>
            </a:r>
          </a:p>
          <a:p>
            <a:r>
              <a:rPr lang="en-US" sz="2400" dirty="0"/>
              <a:t>Next: adding additional sensors according to priority.</a:t>
            </a:r>
            <a:endParaRPr lang="en-US" sz="2800" dirty="0"/>
          </a:p>
          <a:p>
            <a:pPr marL="0" indent="0">
              <a:buNone/>
            </a:pPr>
            <a:endParaRPr lang="en-US" sz="2800" dirty="0">
              <a:solidFill>
                <a:schemeClr val="bg1">
                  <a:lumMod val="65000"/>
                </a:schemeClr>
              </a:solidFill>
            </a:endParaRPr>
          </a:p>
        </p:txBody>
      </p:sp>
      <p:pic>
        <p:nvPicPr>
          <p:cNvPr id="6" name="Picture 5">
            <a:extLst>
              <a:ext uri="{FF2B5EF4-FFF2-40B4-BE49-F238E27FC236}">
                <a16:creationId xmlns:a16="http://schemas.microsoft.com/office/drawing/2014/main" id="{A91C81DC-3C81-DD4F-9EFB-0CDE6051E845}"/>
              </a:ext>
            </a:extLst>
          </p:cNvPr>
          <p:cNvPicPr>
            <a:picLocks noChangeAspect="1"/>
          </p:cNvPicPr>
          <p:nvPr/>
        </p:nvPicPr>
        <p:blipFill>
          <a:blip r:embed="rId3"/>
          <a:stretch>
            <a:fillRect/>
          </a:stretch>
        </p:blipFill>
        <p:spPr>
          <a:xfrm>
            <a:off x="9525" y="0"/>
            <a:ext cx="12192000" cy="1361671"/>
          </a:xfrm>
          <a:prstGeom prst="rect">
            <a:avLst/>
          </a:prstGeom>
        </p:spPr>
      </p:pic>
      <p:sp>
        <p:nvSpPr>
          <p:cNvPr id="8" name="Rectangle 7">
            <a:extLst>
              <a:ext uri="{FF2B5EF4-FFF2-40B4-BE49-F238E27FC236}">
                <a16:creationId xmlns:a16="http://schemas.microsoft.com/office/drawing/2014/main" id="{6C7261E7-79AE-9D46-89D2-8122C96022A1}"/>
              </a:ext>
            </a:extLst>
          </p:cNvPr>
          <p:cNvSpPr/>
          <p:nvPr/>
        </p:nvSpPr>
        <p:spPr>
          <a:xfrm>
            <a:off x="209550" y="239160"/>
            <a:ext cx="8871664" cy="646331"/>
          </a:xfrm>
          <a:prstGeom prst="rect">
            <a:avLst/>
          </a:prstGeom>
        </p:spPr>
        <p:txBody>
          <a:bodyPr wrap="square">
            <a:spAutoFit/>
          </a:bodyPr>
          <a:lstStyle/>
          <a:p>
            <a:pPr defTabSz="914400">
              <a:spcBef>
                <a:spcPct val="0"/>
              </a:spcBef>
              <a:defRPr/>
            </a:pPr>
            <a:r>
              <a:rPr lang="en-US" sz="3600" b="1" dirty="0">
                <a:solidFill>
                  <a:schemeClr val="bg1"/>
                </a:solidFill>
                <a:effectLst>
                  <a:outerShdw blurRad="50800" dist="50800" dir="8100000" algn="tr" rotWithShape="0">
                    <a:schemeClr val="bg1">
                      <a:lumMod val="75000"/>
                      <a:alpha val="40000"/>
                    </a:schemeClr>
                  </a:outerShdw>
                </a:effectLst>
              </a:rPr>
              <a:t>CRTM-JEDI Interface  Forward Operator</a:t>
            </a:r>
            <a:endParaRPr lang="en-US" sz="3600" dirty="0">
              <a:solidFill>
                <a:schemeClr val="bg1"/>
              </a:solidFill>
              <a:effectLst>
                <a:outerShdw blurRad="50800" dist="50800" dir="8100000" algn="tr" rotWithShape="0">
                  <a:schemeClr val="bg1">
                    <a:lumMod val="75000"/>
                    <a:alpha val="40000"/>
                  </a:schemeClr>
                </a:outerShdw>
              </a:effectLst>
            </a:endParaRPr>
          </a:p>
        </p:txBody>
      </p:sp>
      <p:sp>
        <p:nvSpPr>
          <p:cNvPr id="15" name="TextBox 14">
            <a:extLst>
              <a:ext uri="{FF2B5EF4-FFF2-40B4-BE49-F238E27FC236}">
                <a16:creationId xmlns:a16="http://schemas.microsoft.com/office/drawing/2014/main" id="{18C2FBB1-DE0B-894D-88E4-33C3CF55549E}"/>
              </a:ext>
            </a:extLst>
          </p:cNvPr>
          <p:cNvSpPr txBox="1"/>
          <p:nvPr/>
        </p:nvSpPr>
        <p:spPr>
          <a:xfrm>
            <a:off x="5343525" y="4095750"/>
            <a:ext cx="2624180" cy="369332"/>
          </a:xfrm>
          <a:prstGeom prst="rect">
            <a:avLst/>
          </a:prstGeom>
          <a:noFill/>
        </p:spPr>
        <p:txBody>
          <a:bodyPr wrap="square" rtlCol="0">
            <a:spAutoFit/>
          </a:bodyPr>
          <a:lstStyle/>
          <a:p>
            <a:r>
              <a:rPr lang="en-US" b="1" dirty="0"/>
              <a:t>Difference: GSI – UFO [K] </a:t>
            </a:r>
          </a:p>
        </p:txBody>
      </p:sp>
      <p:sp>
        <p:nvSpPr>
          <p:cNvPr id="16" name="TextBox 15">
            <a:extLst>
              <a:ext uri="{FF2B5EF4-FFF2-40B4-BE49-F238E27FC236}">
                <a16:creationId xmlns:a16="http://schemas.microsoft.com/office/drawing/2014/main" id="{80F14D17-482F-734D-9A7B-DF0D897D1F37}"/>
              </a:ext>
            </a:extLst>
          </p:cNvPr>
          <p:cNvSpPr txBox="1"/>
          <p:nvPr/>
        </p:nvSpPr>
        <p:spPr>
          <a:xfrm rot="16200000">
            <a:off x="4731827" y="2472618"/>
            <a:ext cx="868828" cy="338554"/>
          </a:xfrm>
          <a:prstGeom prst="rect">
            <a:avLst/>
          </a:prstGeom>
          <a:noFill/>
        </p:spPr>
        <p:txBody>
          <a:bodyPr wrap="none" rtlCol="0">
            <a:spAutoFit/>
          </a:bodyPr>
          <a:lstStyle/>
          <a:p>
            <a:r>
              <a:rPr lang="en-US" sz="1600" dirty="0"/>
              <a:t>Latitude</a:t>
            </a:r>
          </a:p>
        </p:txBody>
      </p:sp>
      <p:sp>
        <p:nvSpPr>
          <p:cNvPr id="17" name="TextBox 16">
            <a:extLst>
              <a:ext uri="{FF2B5EF4-FFF2-40B4-BE49-F238E27FC236}">
                <a16:creationId xmlns:a16="http://schemas.microsoft.com/office/drawing/2014/main" id="{D43C0921-E09A-6A4A-AC98-D4FCA5822D1E}"/>
              </a:ext>
            </a:extLst>
          </p:cNvPr>
          <p:cNvSpPr txBox="1"/>
          <p:nvPr/>
        </p:nvSpPr>
        <p:spPr>
          <a:xfrm rot="16200000">
            <a:off x="4687863" y="5406318"/>
            <a:ext cx="868828" cy="338554"/>
          </a:xfrm>
          <a:prstGeom prst="rect">
            <a:avLst/>
          </a:prstGeom>
          <a:noFill/>
        </p:spPr>
        <p:txBody>
          <a:bodyPr wrap="none" rtlCol="0">
            <a:spAutoFit/>
          </a:bodyPr>
          <a:lstStyle/>
          <a:p>
            <a:r>
              <a:rPr lang="en-US" sz="1600" dirty="0"/>
              <a:t>Latitude</a:t>
            </a:r>
          </a:p>
        </p:txBody>
      </p:sp>
      <p:sp>
        <p:nvSpPr>
          <p:cNvPr id="18" name="TextBox 17">
            <a:extLst>
              <a:ext uri="{FF2B5EF4-FFF2-40B4-BE49-F238E27FC236}">
                <a16:creationId xmlns:a16="http://schemas.microsoft.com/office/drawing/2014/main" id="{991F78A0-0988-1F46-B6EA-C6E5EB621312}"/>
              </a:ext>
            </a:extLst>
          </p:cNvPr>
          <p:cNvSpPr txBox="1"/>
          <p:nvPr/>
        </p:nvSpPr>
        <p:spPr>
          <a:xfrm>
            <a:off x="5998652" y="6583732"/>
            <a:ext cx="1016625" cy="338554"/>
          </a:xfrm>
          <a:prstGeom prst="rect">
            <a:avLst/>
          </a:prstGeom>
          <a:noFill/>
        </p:spPr>
        <p:txBody>
          <a:bodyPr wrap="none" rtlCol="0">
            <a:spAutoFit/>
          </a:bodyPr>
          <a:lstStyle/>
          <a:p>
            <a:r>
              <a:rPr lang="en-US" sz="1600" dirty="0"/>
              <a:t>Longitude</a:t>
            </a:r>
          </a:p>
        </p:txBody>
      </p:sp>
      <p:sp>
        <p:nvSpPr>
          <p:cNvPr id="19" name="TextBox 18">
            <a:extLst>
              <a:ext uri="{FF2B5EF4-FFF2-40B4-BE49-F238E27FC236}">
                <a16:creationId xmlns:a16="http://schemas.microsoft.com/office/drawing/2014/main" id="{C64A0808-2010-8441-8CBC-0AB6CB4996E2}"/>
              </a:ext>
            </a:extLst>
          </p:cNvPr>
          <p:cNvSpPr txBox="1"/>
          <p:nvPr/>
        </p:nvSpPr>
        <p:spPr>
          <a:xfrm>
            <a:off x="9703877" y="6583732"/>
            <a:ext cx="1016625" cy="338554"/>
          </a:xfrm>
          <a:prstGeom prst="rect">
            <a:avLst/>
          </a:prstGeom>
          <a:noFill/>
        </p:spPr>
        <p:txBody>
          <a:bodyPr wrap="none" rtlCol="0">
            <a:spAutoFit/>
          </a:bodyPr>
          <a:lstStyle/>
          <a:p>
            <a:r>
              <a:rPr lang="en-US" sz="1600" dirty="0"/>
              <a:t>Longitude</a:t>
            </a:r>
          </a:p>
        </p:txBody>
      </p:sp>
    </p:spTree>
    <p:extLst>
      <p:ext uri="{BB962C8B-B14F-4D97-AF65-F5344CB8AC3E}">
        <p14:creationId xmlns:p14="http://schemas.microsoft.com/office/powerpoint/2010/main" val="3519681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37" name="Picture 36">
            <a:extLst>
              <a:ext uri="{FF2B5EF4-FFF2-40B4-BE49-F238E27FC236}">
                <a16:creationId xmlns:a16="http://schemas.microsoft.com/office/drawing/2014/main" id="{C3B0215C-321C-514C-8098-F97B8E91BC1E}"/>
              </a:ext>
            </a:extLst>
          </p:cNvPr>
          <p:cNvPicPr>
            <a:picLocks noChangeAspect="1"/>
          </p:cNvPicPr>
          <p:nvPr/>
        </p:nvPicPr>
        <p:blipFill>
          <a:blip r:embed="rId3"/>
          <a:stretch>
            <a:fillRect/>
          </a:stretch>
        </p:blipFill>
        <p:spPr>
          <a:xfrm>
            <a:off x="9525" y="0"/>
            <a:ext cx="12192000" cy="1361671"/>
          </a:xfrm>
          <a:prstGeom prst="rect">
            <a:avLst/>
          </a:prstGeom>
        </p:spPr>
      </p:pic>
      <p:sp>
        <p:nvSpPr>
          <p:cNvPr id="278" name="Shape 278"/>
          <p:cNvSpPr/>
          <p:nvPr/>
        </p:nvSpPr>
        <p:spPr>
          <a:xfrm>
            <a:off x="195256" y="803407"/>
            <a:ext cx="8890000" cy="4500000"/>
          </a:xfrm>
          <a:prstGeom prst="ellipse">
            <a:avLst/>
          </a:prstGeom>
          <a:solidFill>
            <a:srgbClr val="8CB3E3">
              <a:alpha val="37000"/>
            </a:srgbClr>
          </a:solidFill>
          <a:ln w="9525" cap="flat" cmpd="sng">
            <a:solidFill>
              <a:srgbClr val="63242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0" anchor="b" anchorCtr="1">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279" name="Shape 279"/>
          <p:cNvSpPr/>
          <p:nvPr/>
        </p:nvSpPr>
        <p:spPr>
          <a:xfrm>
            <a:off x="2714089" y="2151707"/>
            <a:ext cx="3683000" cy="2114550"/>
          </a:xfrm>
          <a:prstGeom prst="ellipse">
            <a:avLst/>
          </a:prstGeom>
          <a:solidFill>
            <a:srgbClr val="538CD5"/>
          </a:solidFill>
          <a:ln w="9525" cap="flat" cmpd="sng">
            <a:solidFill>
              <a:srgbClr val="63242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0" anchor="b" anchorCtr="1">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Shape 280"/>
          <p:cNvSpPr/>
          <p:nvPr/>
        </p:nvSpPr>
        <p:spPr>
          <a:xfrm>
            <a:off x="3852857" y="2370782"/>
            <a:ext cx="1405467" cy="1060450"/>
          </a:xfrm>
          <a:prstGeom prst="flowChartMagneticDisk">
            <a:avLst/>
          </a:prstGeom>
          <a:solidFill>
            <a:srgbClr val="A5A5A5"/>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Central repo.</a:t>
            </a:r>
            <a:endParaRPr sz="1800">
              <a:solidFill>
                <a:schemeClr val="lt1"/>
              </a:solidFill>
              <a:latin typeface="Calibri"/>
              <a:ea typeface="Calibri"/>
              <a:cs typeface="Calibri"/>
              <a:sym typeface="Calibri"/>
            </a:endParaRPr>
          </a:p>
        </p:txBody>
      </p:sp>
      <p:sp>
        <p:nvSpPr>
          <p:cNvPr id="281" name="Shape 281"/>
          <p:cNvSpPr/>
          <p:nvPr/>
        </p:nvSpPr>
        <p:spPr>
          <a:xfrm>
            <a:off x="6397092" y="1481782"/>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JEDI core</a:t>
            </a:r>
            <a:endParaRPr sz="1800">
              <a:solidFill>
                <a:schemeClr val="lt1"/>
              </a:solidFill>
              <a:latin typeface="Calibri"/>
              <a:ea typeface="Calibri"/>
              <a:cs typeface="Calibri"/>
              <a:sym typeface="Calibri"/>
            </a:endParaRPr>
          </a:p>
        </p:txBody>
      </p:sp>
      <p:sp>
        <p:nvSpPr>
          <p:cNvPr id="282" name="Shape 282"/>
          <p:cNvSpPr/>
          <p:nvPr/>
        </p:nvSpPr>
        <p:spPr>
          <a:xfrm>
            <a:off x="7116756" y="3161357"/>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ESRL</a:t>
            </a:r>
            <a:endParaRPr sz="1800">
              <a:solidFill>
                <a:schemeClr val="lt1"/>
              </a:solidFill>
              <a:latin typeface="Calibri"/>
              <a:ea typeface="Calibri"/>
              <a:cs typeface="Calibri"/>
              <a:sym typeface="Calibri"/>
            </a:endParaRPr>
          </a:p>
        </p:txBody>
      </p:sp>
      <p:sp>
        <p:nvSpPr>
          <p:cNvPr id="283" name="Shape 283"/>
          <p:cNvSpPr/>
          <p:nvPr/>
        </p:nvSpPr>
        <p:spPr>
          <a:xfrm>
            <a:off x="2544756" y="4266257"/>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.edu</a:t>
            </a:r>
            <a:endParaRPr sz="1800">
              <a:solidFill>
                <a:schemeClr val="lt1"/>
              </a:solidFill>
              <a:latin typeface="Calibri"/>
              <a:ea typeface="Calibri"/>
              <a:cs typeface="Calibri"/>
              <a:sym typeface="Calibri"/>
            </a:endParaRPr>
          </a:p>
        </p:txBody>
      </p:sp>
      <p:sp>
        <p:nvSpPr>
          <p:cNvPr id="284" name="Shape 284"/>
          <p:cNvSpPr/>
          <p:nvPr/>
        </p:nvSpPr>
        <p:spPr>
          <a:xfrm>
            <a:off x="762524" y="3008957"/>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GMAO</a:t>
            </a:r>
            <a:endParaRPr sz="1800">
              <a:solidFill>
                <a:schemeClr val="lt1"/>
              </a:solidFill>
              <a:latin typeface="Calibri"/>
              <a:ea typeface="Calibri"/>
              <a:cs typeface="Calibri"/>
              <a:sym typeface="Calibri"/>
            </a:endParaRPr>
          </a:p>
        </p:txBody>
      </p:sp>
      <p:sp>
        <p:nvSpPr>
          <p:cNvPr id="285" name="Shape 285"/>
          <p:cNvSpPr/>
          <p:nvPr/>
        </p:nvSpPr>
        <p:spPr>
          <a:xfrm>
            <a:off x="1435624" y="1560214"/>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EMC</a:t>
            </a:r>
            <a:endParaRPr sz="1800">
              <a:solidFill>
                <a:schemeClr val="lt1"/>
              </a:solidFill>
              <a:latin typeface="Calibri"/>
              <a:ea typeface="Calibri"/>
              <a:cs typeface="Calibri"/>
              <a:sym typeface="Calibri"/>
            </a:endParaRPr>
          </a:p>
        </p:txBody>
      </p:sp>
      <p:sp>
        <p:nvSpPr>
          <p:cNvPr id="286" name="Shape 286"/>
          <p:cNvSpPr/>
          <p:nvPr/>
        </p:nvSpPr>
        <p:spPr>
          <a:xfrm>
            <a:off x="4001024" y="865832"/>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NRL</a:t>
            </a:r>
            <a:endParaRPr sz="1800">
              <a:solidFill>
                <a:schemeClr val="lt1"/>
              </a:solidFill>
              <a:latin typeface="Calibri"/>
              <a:ea typeface="Calibri"/>
              <a:cs typeface="Calibri"/>
              <a:sym typeface="Calibri"/>
            </a:endParaRPr>
          </a:p>
        </p:txBody>
      </p:sp>
      <p:sp>
        <p:nvSpPr>
          <p:cNvPr id="287" name="Shape 287"/>
          <p:cNvSpPr/>
          <p:nvPr/>
        </p:nvSpPr>
        <p:spPr>
          <a:xfrm>
            <a:off x="5626624" y="4266257"/>
            <a:ext cx="1109133" cy="793750"/>
          </a:xfrm>
          <a:prstGeom prst="flowChartMagneticDisk">
            <a:avLst/>
          </a:prstGeom>
          <a:solidFill>
            <a:srgbClr val="7F7F7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NCAR</a:t>
            </a:r>
            <a:endParaRPr sz="1800">
              <a:solidFill>
                <a:schemeClr val="lt1"/>
              </a:solidFill>
              <a:latin typeface="Calibri"/>
              <a:ea typeface="Calibri"/>
              <a:cs typeface="Calibri"/>
              <a:sym typeface="Calibri"/>
            </a:endParaRPr>
          </a:p>
        </p:txBody>
      </p:sp>
      <p:sp>
        <p:nvSpPr>
          <p:cNvPr id="288" name="Shape 288"/>
          <p:cNvSpPr txBox="1"/>
          <p:nvPr/>
        </p:nvSpPr>
        <p:spPr>
          <a:xfrm>
            <a:off x="814171" y="3955107"/>
            <a:ext cx="211497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Lab. controlled</a:t>
            </a:r>
            <a:endParaRPr sz="1800" dirty="0">
              <a:solidFill>
                <a:schemeClr val="dk1"/>
              </a:solidFill>
              <a:latin typeface="Calibri"/>
              <a:ea typeface="Calibri"/>
              <a:cs typeface="Calibri"/>
              <a:sym typeface="Calibri"/>
            </a:endParaRPr>
          </a:p>
        </p:txBody>
      </p:sp>
      <p:cxnSp>
        <p:nvCxnSpPr>
          <p:cNvPr id="289" name="Shape 289"/>
          <p:cNvCxnSpPr>
            <a:cxnSpLocks/>
          </p:cNvCxnSpPr>
          <p:nvPr/>
        </p:nvCxnSpPr>
        <p:spPr>
          <a:xfrm>
            <a:off x="4437056" y="1659582"/>
            <a:ext cx="0" cy="711200"/>
          </a:xfrm>
          <a:prstGeom prst="straightConnector1">
            <a:avLst/>
          </a:prstGeom>
          <a:noFill/>
          <a:ln w="44450" cap="flat" cmpd="sng">
            <a:solidFill>
              <a:srgbClr val="0F243E"/>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290" name="Shape 290"/>
          <p:cNvCxnSpPr>
            <a:stCxn id="280" idx="2"/>
            <a:endCxn id="284" idx="4"/>
          </p:cNvCxnSpPr>
          <p:nvPr/>
        </p:nvCxnSpPr>
        <p:spPr>
          <a:xfrm flipH="1">
            <a:off x="1871656" y="2901007"/>
            <a:ext cx="1981200" cy="504900"/>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1" name="Shape 291"/>
          <p:cNvCxnSpPr>
            <a:cxnSpLocks/>
          </p:cNvCxnSpPr>
          <p:nvPr/>
        </p:nvCxnSpPr>
        <p:spPr>
          <a:xfrm flipH="1">
            <a:off x="3319456" y="3355032"/>
            <a:ext cx="609600" cy="911225"/>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2" name="Shape 292"/>
          <p:cNvCxnSpPr>
            <a:cxnSpLocks/>
          </p:cNvCxnSpPr>
          <p:nvPr/>
        </p:nvCxnSpPr>
        <p:spPr>
          <a:xfrm>
            <a:off x="2544759" y="2004714"/>
            <a:ext cx="1308100" cy="524818"/>
          </a:xfrm>
          <a:prstGeom prst="straightConnector1">
            <a:avLst/>
          </a:prstGeom>
          <a:noFill/>
          <a:ln w="44450" cap="flat" cmpd="sng">
            <a:solidFill>
              <a:srgbClr val="0F243E"/>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293" name="Shape 293"/>
          <p:cNvCxnSpPr>
            <a:cxnSpLocks/>
          </p:cNvCxnSpPr>
          <p:nvPr/>
        </p:nvCxnSpPr>
        <p:spPr>
          <a:xfrm flipH="1">
            <a:off x="5258326" y="2004714"/>
            <a:ext cx="1138767" cy="755650"/>
          </a:xfrm>
          <a:prstGeom prst="straightConnector1">
            <a:avLst/>
          </a:prstGeom>
          <a:noFill/>
          <a:ln w="44450" cap="flat" cmpd="sng">
            <a:solidFill>
              <a:srgbClr val="0F243E"/>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294" name="Shape 294"/>
          <p:cNvCxnSpPr>
            <a:cxnSpLocks/>
          </p:cNvCxnSpPr>
          <p:nvPr/>
        </p:nvCxnSpPr>
        <p:spPr>
          <a:xfrm>
            <a:off x="5310238" y="3203430"/>
            <a:ext cx="1786023" cy="404813"/>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5" name="Shape 295"/>
          <p:cNvCxnSpPr>
            <a:endCxn id="287" idx="1"/>
          </p:cNvCxnSpPr>
          <p:nvPr/>
        </p:nvCxnSpPr>
        <p:spPr>
          <a:xfrm>
            <a:off x="5258389" y="3320057"/>
            <a:ext cx="922800" cy="946200"/>
          </a:xfrm>
          <a:prstGeom prst="straightConnector1">
            <a:avLst/>
          </a:prstGeom>
          <a:noFill/>
          <a:ln w="44450" cap="flat" cmpd="sng">
            <a:solidFill>
              <a:srgbClr val="0F243E"/>
            </a:solidFill>
            <a:prstDash val="solid"/>
            <a:round/>
            <a:headEnd type="none" w="sm" len="sm"/>
            <a:tailEnd type="triangle" w="med" len="med"/>
          </a:ln>
          <a:effectLst>
            <a:outerShdw blurRad="40000" dist="20000" dir="5400000" rotWithShape="0">
              <a:srgbClr val="000000">
                <a:alpha val="37647"/>
              </a:srgbClr>
            </a:outerShdw>
          </a:effectLst>
        </p:spPr>
      </p:cxnSp>
      <p:sp>
        <p:nvSpPr>
          <p:cNvPr id="296" name="Shape 296"/>
          <p:cNvSpPr txBox="1"/>
          <p:nvPr/>
        </p:nvSpPr>
        <p:spPr>
          <a:xfrm>
            <a:off x="3040056" y="1659583"/>
            <a:ext cx="116173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F243E"/>
                </a:solidFill>
                <a:latin typeface="Calibri"/>
                <a:ea typeface="Calibri"/>
                <a:cs typeface="Calibri"/>
                <a:sym typeface="Calibri"/>
              </a:rPr>
              <a:t>Forks</a:t>
            </a:r>
            <a:endParaRPr sz="2400" b="1">
              <a:solidFill>
                <a:srgbClr val="0F243E"/>
              </a:solidFill>
              <a:latin typeface="Calibri"/>
              <a:ea typeface="Calibri"/>
              <a:cs typeface="Calibri"/>
              <a:sym typeface="Calibri"/>
            </a:endParaRPr>
          </a:p>
        </p:txBody>
      </p:sp>
      <p:cxnSp>
        <p:nvCxnSpPr>
          <p:cNvPr id="297" name="Shape 297"/>
          <p:cNvCxnSpPr>
            <a:cxnSpLocks/>
          </p:cNvCxnSpPr>
          <p:nvPr/>
        </p:nvCxnSpPr>
        <p:spPr>
          <a:xfrm>
            <a:off x="2544756" y="2121252"/>
            <a:ext cx="1295400" cy="535285"/>
          </a:xfrm>
          <a:prstGeom prst="straightConnector1">
            <a:avLst/>
          </a:prstGeom>
          <a:noFill/>
          <a:ln w="44450" cap="flat" cmpd="sng">
            <a:solidFill>
              <a:srgbClr val="953734"/>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8" name="Shape 298"/>
          <p:cNvCxnSpPr>
            <a:cxnSpLocks/>
          </p:cNvCxnSpPr>
          <p:nvPr/>
        </p:nvCxnSpPr>
        <p:spPr>
          <a:xfrm flipH="1">
            <a:off x="1871656" y="3053412"/>
            <a:ext cx="1981200" cy="504825"/>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299" name="Shape 299"/>
          <p:cNvCxnSpPr>
            <a:endCxn id="283" idx="1"/>
          </p:cNvCxnSpPr>
          <p:nvPr/>
        </p:nvCxnSpPr>
        <p:spPr>
          <a:xfrm flipH="1">
            <a:off x="3099323" y="3256457"/>
            <a:ext cx="694400" cy="1009800"/>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300" name="Shape 300"/>
          <p:cNvCxnSpPr>
            <a:cxnSpLocks/>
          </p:cNvCxnSpPr>
          <p:nvPr/>
        </p:nvCxnSpPr>
        <p:spPr>
          <a:xfrm>
            <a:off x="5110156" y="3375669"/>
            <a:ext cx="804333" cy="890588"/>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301" name="Shape 301"/>
          <p:cNvCxnSpPr>
            <a:cxnSpLocks/>
          </p:cNvCxnSpPr>
          <p:nvPr/>
        </p:nvCxnSpPr>
        <p:spPr>
          <a:xfrm>
            <a:off x="5258326" y="3053412"/>
            <a:ext cx="1858433" cy="404813"/>
          </a:xfrm>
          <a:prstGeom prst="straightConnector1">
            <a:avLst/>
          </a:prstGeom>
          <a:noFill/>
          <a:ln w="44450" cap="flat" cmpd="sng">
            <a:solidFill>
              <a:srgbClr val="953734"/>
            </a:solidFill>
            <a:prstDash val="solid"/>
            <a:round/>
            <a:headEnd type="triangle" w="med" len="med"/>
            <a:tailEnd type="none" w="sm" len="sm"/>
          </a:ln>
          <a:effectLst>
            <a:outerShdw blurRad="40000" dist="20000" dir="5400000" rotWithShape="0">
              <a:srgbClr val="000000">
                <a:alpha val="37647"/>
              </a:srgbClr>
            </a:outerShdw>
          </a:effectLst>
        </p:spPr>
      </p:cxnSp>
      <p:cxnSp>
        <p:nvCxnSpPr>
          <p:cNvPr id="302" name="Shape 302"/>
          <p:cNvCxnSpPr>
            <a:cxnSpLocks/>
          </p:cNvCxnSpPr>
          <p:nvPr/>
        </p:nvCxnSpPr>
        <p:spPr>
          <a:xfrm flipH="1">
            <a:off x="5285842" y="2145357"/>
            <a:ext cx="1138767" cy="755650"/>
          </a:xfrm>
          <a:prstGeom prst="straightConnector1">
            <a:avLst/>
          </a:prstGeom>
          <a:noFill/>
          <a:ln w="44450" cap="flat" cmpd="sng">
            <a:solidFill>
              <a:srgbClr val="953734"/>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03" name="Shape 303"/>
          <p:cNvCxnSpPr>
            <a:cxnSpLocks/>
          </p:cNvCxnSpPr>
          <p:nvPr/>
        </p:nvCxnSpPr>
        <p:spPr>
          <a:xfrm>
            <a:off x="4640256" y="1693564"/>
            <a:ext cx="0" cy="711200"/>
          </a:xfrm>
          <a:prstGeom prst="straightConnector1">
            <a:avLst/>
          </a:prstGeom>
          <a:noFill/>
          <a:ln w="44450" cap="flat" cmpd="sng">
            <a:solidFill>
              <a:srgbClr val="953734"/>
            </a:solidFill>
            <a:prstDash val="solid"/>
            <a:round/>
            <a:headEnd type="none" w="sm" len="sm"/>
            <a:tailEnd type="triangle" w="med" len="med"/>
          </a:ln>
          <a:effectLst>
            <a:outerShdw blurRad="40000" dist="20000" dir="5400000" rotWithShape="0">
              <a:srgbClr val="000000">
                <a:alpha val="37647"/>
              </a:srgbClr>
            </a:outerShdw>
          </a:effectLst>
        </p:spPr>
      </p:cxnSp>
      <p:sp>
        <p:nvSpPr>
          <p:cNvPr id="304" name="Shape 304"/>
          <p:cNvSpPr txBox="1"/>
          <p:nvPr/>
        </p:nvSpPr>
        <p:spPr>
          <a:xfrm>
            <a:off x="5882739" y="2372433"/>
            <a:ext cx="228464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953735"/>
                </a:solidFill>
                <a:latin typeface="Calibri"/>
                <a:ea typeface="Calibri"/>
                <a:cs typeface="Calibri"/>
                <a:sym typeface="Calibri"/>
              </a:rPr>
              <a:t>Push +</a:t>
            </a:r>
            <a:endParaRPr/>
          </a:p>
          <a:p>
            <a:pPr marL="0" marR="0" lvl="0" indent="0" algn="l" rtl="0">
              <a:spcBef>
                <a:spcPts val="0"/>
              </a:spcBef>
              <a:spcAft>
                <a:spcPts val="0"/>
              </a:spcAft>
              <a:buNone/>
            </a:pPr>
            <a:r>
              <a:rPr lang="en-US" sz="2400" b="1">
                <a:solidFill>
                  <a:srgbClr val="953735"/>
                </a:solidFill>
                <a:latin typeface="Calibri"/>
                <a:ea typeface="Calibri"/>
                <a:cs typeface="Calibri"/>
                <a:sym typeface="Calibri"/>
              </a:rPr>
              <a:t>Pull request</a:t>
            </a:r>
            <a:endParaRPr sz="2400" b="1">
              <a:solidFill>
                <a:srgbClr val="953735"/>
              </a:solidFill>
              <a:latin typeface="Calibri"/>
              <a:ea typeface="Calibri"/>
              <a:cs typeface="Calibri"/>
              <a:sym typeface="Calibri"/>
            </a:endParaRPr>
          </a:p>
        </p:txBody>
      </p:sp>
      <p:sp>
        <p:nvSpPr>
          <p:cNvPr id="305" name="Shape 305"/>
          <p:cNvSpPr txBox="1"/>
          <p:nvPr/>
        </p:nvSpPr>
        <p:spPr>
          <a:xfrm>
            <a:off x="3708923" y="3532837"/>
            <a:ext cx="170079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Community</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controlled</a:t>
            </a:r>
            <a:endParaRPr sz="1800">
              <a:solidFill>
                <a:schemeClr val="lt1"/>
              </a:solidFill>
              <a:latin typeface="Calibri"/>
              <a:ea typeface="Calibri"/>
              <a:cs typeface="Calibri"/>
              <a:sym typeface="Calibri"/>
            </a:endParaRPr>
          </a:p>
        </p:txBody>
      </p:sp>
      <p:sp>
        <p:nvSpPr>
          <p:cNvPr id="32" name="Content Placeholder 2"/>
          <p:cNvSpPr txBox="1">
            <a:spLocks/>
          </p:cNvSpPr>
          <p:nvPr/>
        </p:nvSpPr>
        <p:spPr>
          <a:xfrm>
            <a:off x="813873" y="5194477"/>
            <a:ext cx="10767459" cy="1467362"/>
          </a:xfrm>
          <a:prstGeom prst="rect">
            <a:avLst/>
          </a:prstGeom>
          <a:solidFill>
            <a:schemeClr val="accent1">
              <a:lumMod val="20000"/>
              <a:lumOff val="80000"/>
            </a:schemeClr>
          </a:solidFill>
          <a:ln>
            <a:solidFill>
              <a:schemeClr val="accent1"/>
            </a:solidFill>
          </a:ln>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Community repositories on </a:t>
            </a:r>
            <a:r>
              <a:rPr lang="en-US" sz="2000" dirty="0" err="1"/>
              <a:t>github.com</a:t>
            </a:r>
            <a:r>
              <a:rPr lang="en-US" sz="2000" dirty="0"/>
              <a:t>/JCSDA + </a:t>
            </a:r>
            <a:r>
              <a:rPr lang="en-US" sz="2000" dirty="0">
                <a:solidFill>
                  <a:schemeClr val="dk1"/>
                </a:solidFill>
                <a:ea typeface="Calibri"/>
                <a:cs typeface="Calibri"/>
                <a:sym typeface="Calibri"/>
              </a:rPr>
              <a:t>flexible build system + ‘graduate student test’</a:t>
            </a:r>
            <a:endParaRPr lang="en-US" sz="2000" dirty="0"/>
          </a:p>
          <a:p>
            <a:r>
              <a:rPr lang="en-US" sz="2000" dirty="0"/>
              <a:t>Improved collaborative environment </a:t>
            </a:r>
            <a:r>
              <a:rPr lang="en-US" sz="1600" dirty="0">
                <a:solidFill>
                  <a:schemeClr val="tx2"/>
                </a:solidFill>
              </a:rPr>
              <a:t>(</a:t>
            </a:r>
            <a:r>
              <a:rPr lang="en-US" sz="1600" dirty="0" err="1">
                <a:solidFill>
                  <a:schemeClr val="tx2"/>
                </a:solidFill>
              </a:rPr>
              <a:t>Zenhub</a:t>
            </a:r>
            <a:r>
              <a:rPr lang="en-US" sz="1600" dirty="0">
                <a:solidFill>
                  <a:schemeClr val="tx2"/>
                </a:solidFill>
              </a:rPr>
              <a:t> issue tracking, Sphinx/</a:t>
            </a:r>
            <a:r>
              <a:rPr lang="en-US" sz="1600" dirty="0" err="1">
                <a:solidFill>
                  <a:schemeClr val="tx2"/>
                </a:solidFill>
              </a:rPr>
              <a:t>ReadTheDocs</a:t>
            </a:r>
            <a:r>
              <a:rPr lang="en-US" sz="1600" dirty="0">
                <a:solidFill>
                  <a:schemeClr val="tx2"/>
                </a:solidFill>
              </a:rPr>
              <a:t>/</a:t>
            </a:r>
            <a:r>
              <a:rPr lang="en-US" sz="1600" dirty="0" err="1">
                <a:solidFill>
                  <a:schemeClr val="tx2"/>
                </a:solidFill>
              </a:rPr>
              <a:t>Doxygen</a:t>
            </a:r>
            <a:r>
              <a:rPr lang="en-US" sz="1600" dirty="0">
                <a:solidFill>
                  <a:schemeClr val="tx2"/>
                </a:solidFill>
              </a:rPr>
              <a:t>, Singularity containers)</a:t>
            </a:r>
          </a:p>
          <a:p>
            <a:r>
              <a:rPr lang="en-US" sz="2000" dirty="0">
                <a:solidFill>
                  <a:schemeClr val="dk1"/>
                </a:solidFill>
                <a:ea typeface="Calibri"/>
                <a:cs typeface="Calibri"/>
                <a:sym typeface="Calibri"/>
              </a:rPr>
              <a:t>Enforce software quality (correctness, coding norms, efficiency)</a:t>
            </a:r>
            <a:endParaRPr lang="en-US" sz="2000" dirty="0"/>
          </a:p>
          <a:p>
            <a:r>
              <a:rPr lang="en-US" sz="2000" dirty="0"/>
              <a:t>Initial work toward continuous integration</a:t>
            </a:r>
          </a:p>
        </p:txBody>
      </p:sp>
      <p:pic>
        <p:nvPicPr>
          <p:cNvPr id="36" name="Picture 35" descr="JCSDA_transp.png">
            <a:extLst>
              <a:ext uri="{FF2B5EF4-FFF2-40B4-BE49-F238E27FC236}">
                <a16:creationId xmlns:a16="http://schemas.microsoft.com/office/drawing/2014/main" id="{A88C69D0-52E8-534C-8F59-2557682D2665}"/>
              </a:ext>
            </a:extLst>
          </p:cNvPr>
          <p:cNvPicPr>
            <a:picLocks/>
          </p:cNvPicPr>
          <p:nvPr/>
        </p:nvPicPr>
        <p:blipFill>
          <a:blip r:embed="rId4" cstate="print"/>
          <a:stretch>
            <a:fillRect/>
          </a:stretch>
        </p:blipFill>
        <p:spPr>
          <a:xfrm>
            <a:off x="10494603" y="20781"/>
            <a:ext cx="1143000" cy="1143000"/>
          </a:xfrm>
          <a:prstGeom prst="rect">
            <a:avLst/>
          </a:prstGeom>
          <a:effectLst>
            <a:outerShdw blurRad="50800" dist="203200" dir="8100000" algn="tr" rotWithShape="0">
              <a:prstClr val="black">
                <a:alpha val="40000"/>
              </a:prstClr>
            </a:outerShdw>
          </a:effectLst>
        </p:spPr>
      </p:pic>
      <p:sp>
        <p:nvSpPr>
          <p:cNvPr id="35" name="Shape 202">
            <a:extLst>
              <a:ext uri="{FF2B5EF4-FFF2-40B4-BE49-F238E27FC236}">
                <a16:creationId xmlns:a16="http://schemas.microsoft.com/office/drawing/2014/main" id="{1265EED7-BAE5-FE42-BCCB-85CAD34F6D7E}"/>
              </a:ext>
            </a:extLst>
          </p:cNvPr>
          <p:cNvSpPr txBox="1"/>
          <p:nvPr/>
        </p:nvSpPr>
        <p:spPr>
          <a:xfrm>
            <a:off x="150558" y="-300316"/>
            <a:ext cx="9919197" cy="1470000"/>
          </a:xfrm>
          <a:prstGeom prst="rect">
            <a:avLst/>
          </a:prstGeom>
          <a:noFill/>
          <a:ln>
            <a:noFill/>
          </a:ln>
          <a:effectLst>
            <a:outerShdw blurRad="50800" dist="50800" dir="2700000" algn="tl" rotWithShape="0">
              <a:srgbClr val="000000">
                <a:alpha val="8667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r>
              <a:rPr lang="en-US" sz="3200" b="1" dirty="0">
                <a:solidFill>
                  <a:srgbClr val="FFFFFF"/>
                </a:solidFill>
                <a:latin typeface="Calibri"/>
                <a:ea typeface="Calibri"/>
                <a:cs typeface="Calibri"/>
                <a:sym typeface="Calibri"/>
              </a:rPr>
              <a:t>JCSDA:: Revolution in Ecosystem and Working Practices </a:t>
            </a:r>
            <a:endParaRPr sz="3200" b="1" i="0" u="none" strike="noStrike" cap="none" dirty="0">
              <a:solidFill>
                <a:srgbClr val="FFFFFF"/>
              </a:solidFill>
              <a:latin typeface="Calibri"/>
              <a:ea typeface="Calibri"/>
              <a:cs typeface="Calibri"/>
              <a:sym typeface="Calibri"/>
            </a:endParaRPr>
          </a:p>
        </p:txBody>
      </p:sp>
      <p:sp>
        <p:nvSpPr>
          <p:cNvPr id="45" name="TextBox 44">
            <a:extLst>
              <a:ext uri="{FF2B5EF4-FFF2-40B4-BE49-F238E27FC236}">
                <a16:creationId xmlns:a16="http://schemas.microsoft.com/office/drawing/2014/main" id="{41B7566C-D3C2-624A-B1BF-F46EB1C9DEF2}"/>
              </a:ext>
            </a:extLst>
          </p:cNvPr>
          <p:cNvSpPr txBox="1"/>
          <p:nvPr/>
        </p:nvSpPr>
        <p:spPr>
          <a:xfrm>
            <a:off x="8915922" y="1338320"/>
            <a:ext cx="335301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Strong community engagement @coding level (not ‘working groups’)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Transparent and inclusive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Continuous online discussions </a:t>
            </a:r>
            <a:br>
              <a:rPr lang="en-US" dirty="0"/>
            </a:br>
            <a:r>
              <a:rPr lang="en-US" dirty="0"/>
              <a:t>+ testing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Fast-paced code development </a:t>
            </a:r>
            <a:br>
              <a:rPr lang="en-US" dirty="0"/>
            </a:br>
            <a:r>
              <a:rPr lang="en-US" dirty="0"/>
              <a:t>+ reviews</a:t>
            </a:r>
          </a:p>
        </p:txBody>
      </p:sp>
    </p:spTree>
    <p:extLst>
      <p:ext uri="{BB962C8B-B14F-4D97-AF65-F5344CB8AC3E}">
        <p14:creationId xmlns:p14="http://schemas.microsoft.com/office/powerpoint/2010/main" val="4016993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B5552C35-2AA7-B342-B61C-9DC1AD6A86A5}"/>
              </a:ext>
            </a:extLst>
          </p:cNvPr>
          <p:cNvPicPr>
            <a:picLocks noChangeAspect="1"/>
          </p:cNvPicPr>
          <p:nvPr/>
        </p:nvPicPr>
        <p:blipFill>
          <a:blip r:embed="rId2"/>
          <a:stretch>
            <a:fillRect/>
          </a:stretch>
        </p:blipFill>
        <p:spPr>
          <a:xfrm>
            <a:off x="9525" y="0"/>
            <a:ext cx="12192000" cy="1361671"/>
          </a:xfrm>
          <a:prstGeom prst="rect">
            <a:avLst/>
          </a:prstGeom>
        </p:spPr>
      </p:pic>
      <p:grpSp>
        <p:nvGrpSpPr>
          <p:cNvPr id="60" name="Group 59"/>
          <p:cNvGrpSpPr/>
          <p:nvPr/>
        </p:nvGrpSpPr>
        <p:grpSpPr>
          <a:xfrm>
            <a:off x="998122" y="4667202"/>
            <a:ext cx="10052066" cy="2058060"/>
            <a:chOff x="879989" y="4667202"/>
            <a:chExt cx="10052066" cy="2058060"/>
          </a:xfrm>
        </p:grpSpPr>
        <p:grpSp>
          <p:nvGrpSpPr>
            <p:cNvPr id="4" name="Group 3"/>
            <p:cNvGrpSpPr/>
            <p:nvPr/>
          </p:nvGrpSpPr>
          <p:grpSpPr>
            <a:xfrm>
              <a:off x="879989" y="5464078"/>
              <a:ext cx="10052066" cy="1261184"/>
              <a:chOff x="879989" y="5464078"/>
              <a:chExt cx="10052066" cy="1261184"/>
            </a:xfrm>
          </p:grpSpPr>
          <p:sp>
            <p:nvSpPr>
              <p:cNvPr id="97" name="Rounded Rectangle 96">
                <a:extLst>
                  <a:ext uri="{FF2B5EF4-FFF2-40B4-BE49-F238E27FC236}">
                    <a16:creationId xmlns:a16="http://schemas.microsoft.com/office/drawing/2014/main" id="{3CE27DA1-6BB8-4C44-B199-B4F38D165954}"/>
                  </a:ext>
                </a:extLst>
              </p:cNvPr>
              <p:cNvSpPr/>
              <p:nvPr/>
            </p:nvSpPr>
            <p:spPr>
              <a:xfrm flipV="1">
                <a:off x="879989" y="5495268"/>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65" name="Group 64">
                <a:extLst>
                  <a:ext uri="{FF2B5EF4-FFF2-40B4-BE49-F238E27FC236}">
                    <a16:creationId xmlns:a16="http://schemas.microsoft.com/office/drawing/2014/main" id="{BE9BB887-40ED-7445-A756-2D73DC1AD2BA}"/>
                  </a:ext>
                </a:extLst>
              </p:cNvPr>
              <p:cNvGrpSpPr/>
              <p:nvPr/>
            </p:nvGrpSpPr>
            <p:grpSpPr>
              <a:xfrm>
                <a:off x="995585" y="5583878"/>
                <a:ext cx="897640" cy="1015650"/>
                <a:chOff x="609600" y="5503492"/>
                <a:chExt cx="897640" cy="1015650"/>
              </a:xfrm>
            </p:grpSpPr>
            <p:sp>
              <p:nvSpPr>
                <p:cNvPr id="58" name="Can 57">
                  <a:extLst>
                    <a:ext uri="{FF2B5EF4-FFF2-40B4-BE49-F238E27FC236}">
                      <a16:creationId xmlns:a16="http://schemas.microsoft.com/office/drawing/2014/main" id="{A2C1B195-ACCB-5841-B079-46A1003BE78F}"/>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an 61">
                  <a:extLst>
                    <a:ext uri="{FF2B5EF4-FFF2-40B4-BE49-F238E27FC236}">
                      <a16:creationId xmlns:a16="http://schemas.microsoft.com/office/drawing/2014/main" id="{33167D8D-57BD-604C-97A6-A33907A2624A}"/>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an 62">
                  <a:extLst>
                    <a:ext uri="{FF2B5EF4-FFF2-40B4-BE49-F238E27FC236}">
                      <a16:creationId xmlns:a16="http://schemas.microsoft.com/office/drawing/2014/main" id="{36D929E7-B390-B546-97D2-B8BF553DB110}"/>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an 63">
                  <a:extLst>
                    <a:ext uri="{FF2B5EF4-FFF2-40B4-BE49-F238E27FC236}">
                      <a16:creationId xmlns:a16="http://schemas.microsoft.com/office/drawing/2014/main" id="{8925BC05-F66C-C24C-B167-135DA7C6B0BE}"/>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0120764D-AAF6-EF4D-8B6A-721CF111EDAC}"/>
                  </a:ext>
                </a:extLst>
              </p:cNvPr>
              <p:cNvGrpSpPr/>
              <p:nvPr/>
            </p:nvGrpSpPr>
            <p:grpSpPr>
              <a:xfrm>
                <a:off x="2487925" y="5583878"/>
                <a:ext cx="897640" cy="1015650"/>
                <a:chOff x="609600" y="5503492"/>
                <a:chExt cx="897640" cy="1015650"/>
              </a:xfrm>
            </p:grpSpPr>
            <p:sp>
              <p:nvSpPr>
                <p:cNvPr id="67" name="Can 66">
                  <a:extLst>
                    <a:ext uri="{FF2B5EF4-FFF2-40B4-BE49-F238E27FC236}">
                      <a16:creationId xmlns:a16="http://schemas.microsoft.com/office/drawing/2014/main" id="{865C0841-6A79-9C4B-A7B0-59809965A254}"/>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Can 67">
                  <a:extLst>
                    <a:ext uri="{FF2B5EF4-FFF2-40B4-BE49-F238E27FC236}">
                      <a16:creationId xmlns:a16="http://schemas.microsoft.com/office/drawing/2014/main" id="{6469AB17-62C1-274B-8213-869ADC546CF5}"/>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an 68">
                  <a:extLst>
                    <a:ext uri="{FF2B5EF4-FFF2-40B4-BE49-F238E27FC236}">
                      <a16:creationId xmlns:a16="http://schemas.microsoft.com/office/drawing/2014/main" id="{FDFC06C2-0BD5-5B42-9262-62BFBCE67892}"/>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Can 69">
                  <a:extLst>
                    <a:ext uri="{FF2B5EF4-FFF2-40B4-BE49-F238E27FC236}">
                      <a16:creationId xmlns:a16="http://schemas.microsoft.com/office/drawing/2014/main" id="{B5E28FF2-8546-3E40-A734-CBC7790FB2C0}"/>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B8D3704A-C684-7543-B271-DDA58B0219D3}"/>
                  </a:ext>
                </a:extLst>
              </p:cNvPr>
              <p:cNvGrpSpPr/>
              <p:nvPr/>
            </p:nvGrpSpPr>
            <p:grpSpPr>
              <a:xfrm>
                <a:off x="3980265" y="5583878"/>
                <a:ext cx="897640" cy="1015650"/>
                <a:chOff x="609600" y="5503492"/>
                <a:chExt cx="897640" cy="1015650"/>
              </a:xfrm>
            </p:grpSpPr>
            <p:sp>
              <p:nvSpPr>
                <p:cNvPr id="72" name="Can 71">
                  <a:extLst>
                    <a:ext uri="{FF2B5EF4-FFF2-40B4-BE49-F238E27FC236}">
                      <a16:creationId xmlns:a16="http://schemas.microsoft.com/office/drawing/2014/main" id="{EFBA2EBE-E8F7-2F4E-B11C-B258CCF2F462}"/>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Can 72">
                  <a:extLst>
                    <a:ext uri="{FF2B5EF4-FFF2-40B4-BE49-F238E27FC236}">
                      <a16:creationId xmlns:a16="http://schemas.microsoft.com/office/drawing/2014/main" id="{E8F67798-07B7-0948-8445-0A426F63AFB6}"/>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Can 73">
                  <a:extLst>
                    <a:ext uri="{FF2B5EF4-FFF2-40B4-BE49-F238E27FC236}">
                      <a16:creationId xmlns:a16="http://schemas.microsoft.com/office/drawing/2014/main" id="{054DF9C4-3231-CB48-AA52-00FB4224B8D3}"/>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Can 74">
                  <a:extLst>
                    <a:ext uri="{FF2B5EF4-FFF2-40B4-BE49-F238E27FC236}">
                      <a16:creationId xmlns:a16="http://schemas.microsoft.com/office/drawing/2014/main" id="{FEE1D8F7-597A-D04E-A7C1-05BBA3625666}"/>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8BA2CE50-62A9-2A44-A9CC-AD3134C0D1E0}"/>
                  </a:ext>
                </a:extLst>
              </p:cNvPr>
              <p:cNvGrpSpPr/>
              <p:nvPr/>
            </p:nvGrpSpPr>
            <p:grpSpPr>
              <a:xfrm>
                <a:off x="5472605" y="5583878"/>
                <a:ext cx="897640" cy="1015650"/>
                <a:chOff x="609600" y="5503492"/>
                <a:chExt cx="897640" cy="1015650"/>
              </a:xfrm>
            </p:grpSpPr>
            <p:sp>
              <p:nvSpPr>
                <p:cNvPr id="77" name="Can 76">
                  <a:extLst>
                    <a:ext uri="{FF2B5EF4-FFF2-40B4-BE49-F238E27FC236}">
                      <a16:creationId xmlns:a16="http://schemas.microsoft.com/office/drawing/2014/main" id="{C8F21675-62C1-1442-B552-6C821DAA1DDE}"/>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Can 77">
                  <a:extLst>
                    <a:ext uri="{FF2B5EF4-FFF2-40B4-BE49-F238E27FC236}">
                      <a16:creationId xmlns:a16="http://schemas.microsoft.com/office/drawing/2014/main" id="{FB8AE722-285E-4544-B270-171D0377A7DA}"/>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Can 78">
                  <a:extLst>
                    <a:ext uri="{FF2B5EF4-FFF2-40B4-BE49-F238E27FC236}">
                      <a16:creationId xmlns:a16="http://schemas.microsoft.com/office/drawing/2014/main" id="{5B4FFB07-7A5D-164D-A9CB-093B7F18039F}"/>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Can 79">
                  <a:extLst>
                    <a:ext uri="{FF2B5EF4-FFF2-40B4-BE49-F238E27FC236}">
                      <a16:creationId xmlns:a16="http://schemas.microsoft.com/office/drawing/2014/main" id="{97A844B3-CBF8-BF4B-8CF0-0F900060E9CA}"/>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9ED1B9B6-45D6-3F4A-B533-00B9353F92EB}"/>
                  </a:ext>
                </a:extLst>
              </p:cNvPr>
              <p:cNvGrpSpPr/>
              <p:nvPr/>
            </p:nvGrpSpPr>
            <p:grpSpPr>
              <a:xfrm>
                <a:off x="6964945" y="5583878"/>
                <a:ext cx="897640" cy="1015650"/>
                <a:chOff x="609600" y="5503492"/>
                <a:chExt cx="897640" cy="1015650"/>
              </a:xfrm>
            </p:grpSpPr>
            <p:sp>
              <p:nvSpPr>
                <p:cNvPr id="82" name="Can 81">
                  <a:extLst>
                    <a:ext uri="{FF2B5EF4-FFF2-40B4-BE49-F238E27FC236}">
                      <a16:creationId xmlns:a16="http://schemas.microsoft.com/office/drawing/2014/main" id="{70543E96-E044-3642-88DE-473123D5AFA3}"/>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Can 82">
                  <a:extLst>
                    <a:ext uri="{FF2B5EF4-FFF2-40B4-BE49-F238E27FC236}">
                      <a16:creationId xmlns:a16="http://schemas.microsoft.com/office/drawing/2014/main" id="{B0E24699-5C7C-514D-9C4E-01CD14FA44B0}"/>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Can 83">
                  <a:extLst>
                    <a:ext uri="{FF2B5EF4-FFF2-40B4-BE49-F238E27FC236}">
                      <a16:creationId xmlns:a16="http://schemas.microsoft.com/office/drawing/2014/main" id="{5BFE588D-C096-2847-A137-8EFD98AB0615}"/>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Can 84">
                  <a:extLst>
                    <a:ext uri="{FF2B5EF4-FFF2-40B4-BE49-F238E27FC236}">
                      <a16:creationId xmlns:a16="http://schemas.microsoft.com/office/drawing/2014/main" id="{0A5D218E-FF82-4847-A970-BB36BB926D1A}"/>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2C2B58A6-B069-E649-AE1C-DF0447457AE3}"/>
                  </a:ext>
                </a:extLst>
              </p:cNvPr>
              <p:cNvGrpSpPr/>
              <p:nvPr/>
            </p:nvGrpSpPr>
            <p:grpSpPr>
              <a:xfrm>
                <a:off x="8457285" y="5583878"/>
                <a:ext cx="897640" cy="1015650"/>
                <a:chOff x="609600" y="5503492"/>
                <a:chExt cx="897640" cy="1015650"/>
              </a:xfrm>
            </p:grpSpPr>
            <p:sp>
              <p:nvSpPr>
                <p:cNvPr id="87" name="Can 86">
                  <a:extLst>
                    <a:ext uri="{FF2B5EF4-FFF2-40B4-BE49-F238E27FC236}">
                      <a16:creationId xmlns:a16="http://schemas.microsoft.com/office/drawing/2014/main" id="{452F2A54-59BC-6041-B03A-2EB22D7EC5FF}"/>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Can 87">
                  <a:extLst>
                    <a:ext uri="{FF2B5EF4-FFF2-40B4-BE49-F238E27FC236}">
                      <a16:creationId xmlns:a16="http://schemas.microsoft.com/office/drawing/2014/main" id="{596DB53C-745E-9D4E-990A-D06D154C9054}"/>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Can 88">
                  <a:extLst>
                    <a:ext uri="{FF2B5EF4-FFF2-40B4-BE49-F238E27FC236}">
                      <a16:creationId xmlns:a16="http://schemas.microsoft.com/office/drawing/2014/main" id="{4873310D-2CD7-9842-8828-0620DAD3008B}"/>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Can 89">
                  <a:extLst>
                    <a:ext uri="{FF2B5EF4-FFF2-40B4-BE49-F238E27FC236}">
                      <a16:creationId xmlns:a16="http://schemas.microsoft.com/office/drawing/2014/main" id="{84D83DC0-5372-6E4C-B144-ED6C327E1D80}"/>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BA3DEDEF-11C8-CD48-B72E-9BFE45104BD9}"/>
                  </a:ext>
                </a:extLst>
              </p:cNvPr>
              <p:cNvGrpSpPr/>
              <p:nvPr/>
            </p:nvGrpSpPr>
            <p:grpSpPr>
              <a:xfrm>
                <a:off x="9949624" y="5583878"/>
                <a:ext cx="897640" cy="1015650"/>
                <a:chOff x="609600" y="5503492"/>
                <a:chExt cx="897640" cy="1015650"/>
              </a:xfrm>
            </p:grpSpPr>
            <p:sp>
              <p:nvSpPr>
                <p:cNvPr id="93" name="Can 92">
                  <a:extLst>
                    <a:ext uri="{FF2B5EF4-FFF2-40B4-BE49-F238E27FC236}">
                      <a16:creationId xmlns:a16="http://schemas.microsoft.com/office/drawing/2014/main" id="{47C8502E-6ADC-944D-97BB-5EE969C305D4}"/>
                    </a:ext>
                  </a:extLst>
                </p:cNvPr>
                <p:cNvSpPr/>
                <p:nvPr/>
              </p:nvSpPr>
              <p:spPr>
                <a:xfrm>
                  <a:off x="609600" y="55034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Can 93">
                  <a:extLst>
                    <a:ext uri="{FF2B5EF4-FFF2-40B4-BE49-F238E27FC236}">
                      <a16:creationId xmlns:a16="http://schemas.microsoft.com/office/drawing/2014/main" id="{A5A68E87-009C-B84E-AFC2-B41B8DFC3145}"/>
                    </a:ext>
                  </a:extLst>
                </p:cNvPr>
                <p:cNvSpPr/>
                <p:nvPr/>
              </p:nvSpPr>
              <p:spPr>
                <a:xfrm>
                  <a:off x="762000" y="56558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Can 94">
                  <a:extLst>
                    <a:ext uri="{FF2B5EF4-FFF2-40B4-BE49-F238E27FC236}">
                      <a16:creationId xmlns:a16="http://schemas.microsoft.com/office/drawing/2014/main" id="{8083CC3D-450F-6443-BBBB-1A207FE5D608}"/>
                    </a:ext>
                  </a:extLst>
                </p:cNvPr>
                <p:cNvSpPr/>
                <p:nvPr/>
              </p:nvSpPr>
              <p:spPr>
                <a:xfrm>
                  <a:off x="914400" y="58082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Can 95">
                  <a:extLst>
                    <a:ext uri="{FF2B5EF4-FFF2-40B4-BE49-F238E27FC236}">
                      <a16:creationId xmlns:a16="http://schemas.microsoft.com/office/drawing/2014/main" id="{E84A7C69-EBBA-6C43-899F-56BE110E0DEB}"/>
                    </a:ext>
                  </a:extLst>
                </p:cNvPr>
                <p:cNvSpPr/>
                <p:nvPr/>
              </p:nvSpPr>
              <p:spPr>
                <a:xfrm>
                  <a:off x="1066800" y="5960692"/>
                  <a:ext cx="440440" cy="558450"/>
                </a:xfrm>
                <a:prstGeom prst="can">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Rounded Rectangle 99">
                <a:extLst>
                  <a:ext uri="{FF2B5EF4-FFF2-40B4-BE49-F238E27FC236}">
                    <a16:creationId xmlns:a16="http://schemas.microsoft.com/office/drawing/2014/main" id="{A2C0A752-7543-274B-8F46-CFBFF20FDD83}"/>
                  </a:ext>
                </a:extLst>
              </p:cNvPr>
              <p:cNvSpPr/>
              <p:nvPr/>
            </p:nvSpPr>
            <p:spPr>
              <a:xfrm flipV="1">
                <a:off x="2370893" y="5479673"/>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1" name="Rounded Rectangle 100">
                <a:extLst>
                  <a:ext uri="{FF2B5EF4-FFF2-40B4-BE49-F238E27FC236}">
                    <a16:creationId xmlns:a16="http://schemas.microsoft.com/office/drawing/2014/main" id="{74312C61-8A23-F14A-80B8-05F71B1E4029}"/>
                  </a:ext>
                </a:extLst>
              </p:cNvPr>
              <p:cNvSpPr/>
              <p:nvPr/>
            </p:nvSpPr>
            <p:spPr>
              <a:xfrm flipV="1">
                <a:off x="3861797" y="5484580"/>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2" name="Rounded Rectangle 101">
                <a:extLst>
                  <a:ext uri="{FF2B5EF4-FFF2-40B4-BE49-F238E27FC236}">
                    <a16:creationId xmlns:a16="http://schemas.microsoft.com/office/drawing/2014/main" id="{DE7B6FD8-4E72-E947-9A81-9E003465F8AD}"/>
                  </a:ext>
                </a:extLst>
              </p:cNvPr>
              <p:cNvSpPr/>
              <p:nvPr/>
            </p:nvSpPr>
            <p:spPr>
              <a:xfrm flipV="1">
                <a:off x="5352701" y="5479673"/>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3" name="Rounded Rectangle 102">
                <a:extLst>
                  <a:ext uri="{FF2B5EF4-FFF2-40B4-BE49-F238E27FC236}">
                    <a16:creationId xmlns:a16="http://schemas.microsoft.com/office/drawing/2014/main" id="{FA7E5689-E8A4-384F-8721-59397DCDCCFE}"/>
                  </a:ext>
                </a:extLst>
              </p:cNvPr>
              <p:cNvSpPr/>
              <p:nvPr/>
            </p:nvSpPr>
            <p:spPr>
              <a:xfrm flipV="1">
                <a:off x="6843605" y="5464078"/>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4" name="Rounded Rectangle 103">
                <a:extLst>
                  <a:ext uri="{FF2B5EF4-FFF2-40B4-BE49-F238E27FC236}">
                    <a16:creationId xmlns:a16="http://schemas.microsoft.com/office/drawing/2014/main" id="{78E0700D-3C03-6944-9429-A91A8F5FCC1C}"/>
                  </a:ext>
                </a:extLst>
              </p:cNvPr>
              <p:cNvSpPr/>
              <p:nvPr/>
            </p:nvSpPr>
            <p:spPr>
              <a:xfrm flipV="1">
                <a:off x="8334509" y="5468985"/>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5" name="Rounded Rectangle 104">
                <a:extLst>
                  <a:ext uri="{FF2B5EF4-FFF2-40B4-BE49-F238E27FC236}">
                    <a16:creationId xmlns:a16="http://schemas.microsoft.com/office/drawing/2014/main" id="{EB13A237-6488-E640-B667-1124AB2D9E62}"/>
                  </a:ext>
                </a:extLst>
              </p:cNvPr>
              <p:cNvSpPr/>
              <p:nvPr/>
            </p:nvSpPr>
            <p:spPr>
              <a:xfrm flipV="1">
                <a:off x="9825412" y="5464078"/>
                <a:ext cx="1106643" cy="1229994"/>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grpSp>
          <p:nvGrpSpPr>
            <p:cNvPr id="59" name="Group 58"/>
            <p:cNvGrpSpPr/>
            <p:nvPr/>
          </p:nvGrpSpPr>
          <p:grpSpPr>
            <a:xfrm>
              <a:off x="1403408" y="4667202"/>
              <a:ext cx="8835389" cy="980351"/>
              <a:chOff x="1403408" y="4667202"/>
              <a:chExt cx="8835389" cy="980351"/>
            </a:xfrm>
          </p:grpSpPr>
          <p:sp>
            <p:nvSpPr>
              <p:cNvPr id="107" name="Up-Down Arrow 106">
                <a:extLst>
                  <a:ext uri="{FF2B5EF4-FFF2-40B4-BE49-F238E27FC236}">
                    <a16:creationId xmlns:a16="http://schemas.microsoft.com/office/drawing/2014/main" id="{9C134767-442C-CE44-A029-3FB3FC12CD2F}"/>
                  </a:ext>
                </a:extLst>
              </p:cNvPr>
              <p:cNvSpPr/>
              <p:nvPr/>
            </p:nvSpPr>
            <p:spPr>
              <a:xfrm rot="798866">
                <a:off x="1403408" y="4681846"/>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Up-Down Arrow 108">
                <a:extLst>
                  <a:ext uri="{FF2B5EF4-FFF2-40B4-BE49-F238E27FC236}">
                    <a16:creationId xmlns:a16="http://schemas.microsoft.com/office/drawing/2014/main" id="{4268228A-659E-1D45-9113-D8C0A38E2DF1}"/>
                  </a:ext>
                </a:extLst>
              </p:cNvPr>
              <p:cNvSpPr/>
              <p:nvPr/>
            </p:nvSpPr>
            <p:spPr>
              <a:xfrm rot="552121">
                <a:off x="2726407" y="4671456"/>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Up-Down Arrow 109">
                <a:extLst>
                  <a:ext uri="{FF2B5EF4-FFF2-40B4-BE49-F238E27FC236}">
                    <a16:creationId xmlns:a16="http://schemas.microsoft.com/office/drawing/2014/main" id="{BAE9ADF4-17FB-CC40-8034-DD1C76886919}"/>
                  </a:ext>
                </a:extLst>
              </p:cNvPr>
              <p:cNvSpPr/>
              <p:nvPr/>
            </p:nvSpPr>
            <p:spPr>
              <a:xfrm rot="21134142">
                <a:off x="4196262" y="4667202"/>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Up-Down Arrow 110">
                <a:extLst>
                  <a:ext uri="{FF2B5EF4-FFF2-40B4-BE49-F238E27FC236}">
                    <a16:creationId xmlns:a16="http://schemas.microsoft.com/office/drawing/2014/main" id="{78034516-E5D7-7548-A8F3-B7FEA3D59E05}"/>
                  </a:ext>
                </a:extLst>
              </p:cNvPr>
              <p:cNvSpPr/>
              <p:nvPr/>
            </p:nvSpPr>
            <p:spPr>
              <a:xfrm rot="20655166">
                <a:off x="5597445" y="4686738"/>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Up-Down Arrow 111">
                <a:extLst>
                  <a:ext uri="{FF2B5EF4-FFF2-40B4-BE49-F238E27FC236}">
                    <a16:creationId xmlns:a16="http://schemas.microsoft.com/office/drawing/2014/main" id="{E1F075C9-C085-4344-A31C-1B97E25B2F83}"/>
                  </a:ext>
                </a:extLst>
              </p:cNvPr>
              <p:cNvSpPr/>
              <p:nvPr/>
            </p:nvSpPr>
            <p:spPr>
              <a:xfrm rot="19803249">
                <a:off x="6970745" y="4696288"/>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Up-Down Arrow 112">
                <a:extLst>
                  <a:ext uri="{FF2B5EF4-FFF2-40B4-BE49-F238E27FC236}">
                    <a16:creationId xmlns:a16="http://schemas.microsoft.com/office/drawing/2014/main" id="{207F8758-2069-624A-A79F-8B29931E2662}"/>
                  </a:ext>
                </a:extLst>
              </p:cNvPr>
              <p:cNvSpPr/>
              <p:nvPr/>
            </p:nvSpPr>
            <p:spPr>
              <a:xfrm rot="19403371">
                <a:off x="8422000" y="4689499"/>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Up-Down Arrow 113">
                <a:extLst>
                  <a:ext uri="{FF2B5EF4-FFF2-40B4-BE49-F238E27FC236}">
                    <a16:creationId xmlns:a16="http://schemas.microsoft.com/office/drawing/2014/main" id="{E897ECB4-12A8-8645-9A07-3439F1F29946}"/>
                  </a:ext>
                </a:extLst>
              </p:cNvPr>
              <p:cNvSpPr/>
              <p:nvPr/>
            </p:nvSpPr>
            <p:spPr>
              <a:xfrm rot="19403371">
                <a:off x="9754165" y="4689499"/>
                <a:ext cx="484632" cy="951265"/>
              </a:xfrm>
              <a:prstGeom prst="up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21A5CCDF-472C-4645-B54E-963F526AC088}"/>
              </a:ext>
            </a:extLst>
          </p:cNvPr>
          <p:cNvSpPr>
            <a:spLocks noGrp="1"/>
          </p:cNvSpPr>
          <p:nvPr>
            <p:ph type="title"/>
          </p:nvPr>
        </p:nvSpPr>
        <p:spPr>
          <a:xfrm>
            <a:off x="110373" y="127179"/>
            <a:ext cx="10972800" cy="1143000"/>
          </a:xfrm>
        </p:spPr>
        <p:txBody>
          <a:bodyPr>
            <a:normAutofit fontScale="90000"/>
          </a:bodyPr>
          <a:lstStyle/>
          <a:p>
            <a:r>
              <a:rPr lang="en-US" dirty="0">
                <a:solidFill>
                  <a:schemeClr val="bg1"/>
                </a:solidFill>
              </a:rPr>
              <a:t>CRTM Umbrella Repository Strategy</a:t>
            </a:r>
            <a:br>
              <a:rPr lang="en-US" dirty="0">
                <a:solidFill>
                  <a:schemeClr val="bg1"/>
                </a:solidFill>
              </a:rPr>
            </a:br>
            <a:r>
              <a:rPr lang="en-US" sz="2700" dirty="0">
                <a:solidFill>
                  <a:schemeClr val="bg1"/>
                </a:solidFill>
              </a:rPr>
              <a:t>(Goal: complete consistency and interoperability with UFS/NGGPS/JEDI strategy)</a:t>
            </a:r>
            <a:endParaRPr lang="en-US" dirty="0">
              <a:solidFill>
                <a:schemeClr val="bg1"/>
              </a:solidFill>
            </a:endParaRPr>
          </a:p>
        </p:txBody>
      </p:sp>
      <p:sp>
        <p:nvSpPr>
          <p:cNvPr id="106" name="TextBox 105">
            <a:extLst>
              <a:ext uri="{FF2B5EF4-FFF2-40B4-BE49-F238E27FC236}">
                <a16:creationId xmlns:a16="http://schemas.microsoft.com/office/drawing/2014/main" id="{94C9E34A-8DAE-DD43-8861-DC603AB174D2}"/>
              </a:ext>
            </a:extLst>
          </p:cNvPr>
          <p:cNvSpPr txBox="1"/>
          <p:nvPr/>
        </p:nvSpPr>
        <p:spPr>
          <a:xfrm>
            <a:off x="-36479" y="4930066"/>
            <a:ext cx="1581715" cy="646331"/>
          </a:xfrm>
          <a:prstGeom prst="rect">
            <a:avLst/>
          </a:prstGeom>
          <a:noFill/>
        </p:spPr>
        <p:txBody>
          <a:bodyPr wrap="none" rtlCol="0">
            <a:spAutoFit/>
          </a:bodyPr>
          <a:lstStyle/>
          <a:p>
            <a:r>
              <a:rPr lang="en-US" b="1" dirty="0"/>
              <a:t>Local Working </a:t>
            </a:r>
          </a:p>
          <a:p>
            <a:r>
              <a:rPr lang="en-US" b="1" dirty="0"/>
              <a:t>Repositories</a:t>
            </a:r>
          </a:p>
        </p:txBody>
      </p:sp>
      <p:grpSp>
        <p:nvGrpSpPr>
          <p:cNvPr id="61" name="Group 60"/>
          <p:cNvGrpSpPr/>
          <p:nvPr/>
        </p:nvGrpSpPr>
        <p:grpSpPr>
          <a:xfrm>
            <a:off x="1127926" y="1342098"/>
            <a:ext cx="9792458" cy="1885562"/>
            <a:chOff x="732500" y="1342098"/>
            <a:chExt cx="9792458" cy="1885562"/>
          </a:xfrm>
        </p:grpSpPr>
        <p:sp>
          <p:nvSpPr>
            <p:cNvPr id="3" name="Rounded Rectangle 2">
              <a:extLst>
                <a:ext uri="{FF2B5EF4-FFF2-40B4-BE49-F238E27FC236}">
                  <a16:creationId xmlns:a16="http://schemas.microsoft.com/office/drawing/2014/main" id="{DCABFF4F-449C-EB4D-9F1F-7D097553B2AE}"/>
                </a:ext>
              </a:extLst>
            </p:cNvPr>
            <p:cNvSpPr/>
            <p:nvPr/>
          </p:nvSpPr>
          <p:spPr>
            <a:xfrm>
              <a:off x="732500" y="1445293"/>
              <a:ext cx="9792458" cy="1637666"/>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21" name="TextBox 20">
              <a:extLst>
                <a:ext uri="{FF2B5EF4-FFF2-40B4-BE49-F238E27FC236}">
                  <a16:creationId xmlns:a16="http://schemas.microsoft.com/office/drawing/2014/main" id="{38B8AF76-4EC3-EF42-90FB-C4626585B770}"/>
                </a:ext>
              </a:extLst>
            </p:cNvPr>
            <p:cNvSpPr txBox="1"/>
            <p:nvPr/>
          </p:nvSpPr>
          <p:spPr>
            <a:xfrm>
              <a:off x="952150" y="2325518"/>
              <a:ext cx="1999393" cy="369332"/>
            </a:xfrm>
            <a:prstGeom prst="rect">
              <a:avLst/>
            </a:prstGeom>
            <a:noFill/>
          </p:spPr>
          <p:txBody>
            <a:bodyPr wrap="none" rtlCol="0">
              <a:spAutoFit/>
            </a:bodyPr>
            <a:lstStyle/>
            <a:p>
              <a:r>
                <a:rPr lang="en-US" dirty="0" err="1"/>
                <a:t>github.com</a:t>
              </a:r>
              <a:r>
                <a:rPr lang="en-US" dirty="0"/>
                <a:t>/JCSDA/</a:t>
              </a:r>
            </a:p>
          </p:txBody>
        </p:sp>
        <p:sp>
          <p:nvSpPr>
            <p:cNvPr id="22" name="TextBox 21">
              <a:extLst>
                <a:ext uri="{FF2B5EF4-FFF2-40B4-BE49-F238E27FC236}">
                  <a16:creationId xmlns:a16="http://schemas.microsoft.com/office/drawing/2014/main" id="{4A637BFC-FEE6-CE47-8443-BD291527BF6E}"/>
                </a:ext>
              </a:extLst>
            </p:cNvPr>
            <p:cNvSpPr txBox="1"/>
            <p:nvPr/>
          </p:nvSpPr>
          <p:spPr>
            <a:xfrm>
              <a:off x="852124" y="1557614"/>
              <a:ext cx="2105961" cy="646331"/>
            </a:xfrm>
            <a:prstGeom prst="rect">
              <a:avLst/>
            </a:prstGeom>
            <a:solidFill>
              <a:schemeClr val="bg1"/>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rtlCol="0">
              <a:spAutoFit/>
            </a:bodyPr>
            <a:lstStyle/>
            <a:p>
              <a:pPr algn="ctr"/>
              <a:r>
                <a:rPr lang="en-US" b="1" dirty="0"/>
                <a:t>CRTM authoritative </a:t>
              </a:r>
            </a:p>
            <a:p>
              <a:pPr algn="ctr"/>
              <a:r>
                <a:rPr lang="en-US" b="1" dirty="0"/>
                <a:t>repositories</a:t>
              </a:r>
            </a:p>
          </p:txBody>
        </p:sp>
        <p:grpSp>
          <p:nvGrpSpPr>
            <p:cNvPr id="46" name="Group 45"/>
            <p:cNvGrpSpPr/>
            <p:nvPr/>
          </p:nvGrpSpPr>
          <p:grpSpPr>
            <a:xfrm>
              <a:off x="9003079" y="1551250"/>
              <a:ext cx="1234633" cy="1437719"/>
              <a:chOff x="8767045" y="1574466"/>
              <a:chExt cx="1234633" cy="1437719"/>
            </a:xfrm>
          </p:grpSpPr>
          <p:sp>
            <p:nvSpPr>
              <p:cNvPr id="91" name="Multidocument 22">
                <a:extLst>
                  <a:ext uri="{FF2B5EF4-FFF2-40B4-BE49-F238E27FC236}">
                    <a16:creationId xmlns:a16="http://schemas.microsoft.com/office/drawing/2014/main" id="{6D246A1B-5726-A14D-874B-52021416E43F}"/>
                  </a:ext>
                </a:extLst>
              </p:cNvPr>
              <p:cNvSpPr/>
              <p:nvPr/>
            </p:nvSpPr>
            <p:spPr>
              <a:xfrm>
                <a:off x="9100151" y="1574466"/>
                <a:ext cx="568420" cy="740442"/>
              </a:xfrm>
              <a:prstGeom prst="flowChartMultidocumen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7AB398EF-54D1-E54D-9D23-B2EC9FA78683}"/>
                  </a:ext>
                </a:extLst>
              </p:cNvPr>
              <p:cNvSpPr txBox="1"/>
              <p:nvPr/>
            </p:nvSpPr>
            <p:spPr>
              <a:xfrm>
                <a:off x="8807017" y="2261420"/>
                <a:ext cx="1154689" cy="369332"/>
              </a:xfrm>
              <a:prstGeom prst="rect">
                <a:avLst/>
              </a:prstGeom>
              <a:noFill/>
            </p:spPr>
            <p:txBody>
              <a:bodyPr wrap="square" rtlCol="0">
                <a:spAutoFit/>
              </a:bodyPr>
              <a:lstStyle/>
              <a:p>
                <a:pPr algn="ctr"/>
                <a:r>
                  <a:rPr lang="en-US" dirty="0" err="1"/>
                  <a:t>CRTM_srf</a:t>
                </a:r>
                <a:endParaRPr lang="en-US" dirty="0"/>
              </a:p>
            </p:txBody>
          </p:sp>
          <p:sp>
            <p:nvSpPr>
              <p:cNvPr id="8" name="TextBox 7"/>
              <p:cNvSpPr txBox="1"/>
              <p:nvPr/>
            </p:nvSpPr>
            <p:spPr>
              <a:xfrm>
                <a:off x="8767045" y="2581298"/>
                <a:ext cx="1234633" cy="430887"/>
              </a:xfrm>
              <a:prstGeom prst="rect">
                <a:avLst/>
              </a:prstGeom>
              <a:noFill/>
              <a:ln>
                <a:solidFill>
                  <a:schemeClr val="bg1">
                    <a:lumMod val="65000"/>
                  </a:schemeClr>
                </a:solidFill>
              </a:ln>
            </p:spPr>
            <p:txBody>
              <a:bodyPr wrap="none" rtlCol="0">
                <a:spAutoFit/>
              </a:bodyPr>
              <a:lstStyle/>
              <a:p>
                <a:pPr algn="ctr"/>
                <a:r>
                  <a:rPr lang="en-US" sz="1100" dirty="0"/>
                  <a:t>Spectral Response</a:t>
                </a:r>
              </a:p>
              <a:p>
                <a:pPr algn="ctr"/>
                <a:r>
                  <a:rPr lang="en-US" sz="1100" dirty="0"/>
                  <a:t>Function database</a:t>
                </a:r>
              </a:p>
            </p:txBody>
          </p:sp>
        </p:grpSp>
        <p:grpSp>
          <p:nvGrpSpPr>
            <p:cNvPr id="50" name="Group 49"/>
            <p:cNvGrpSpPr/>
            <p:nvPr/>
          </p:nvGrpSpPr>
          <p:grpSpPr>
            <a:xfrm>
              <a:off x="7663976" y="1555399"/>
              <a:ext cx="1199366" cy="1429420"/>
              <a:chOff x="7412162" y="1582765"/>
              <a:chExt cx="1199366" cy="1429420"/>
            </a:xfrm>
          </p:grpSpPr>
          <p:sp>
            <p:nvSpPr>
              <p:cNvPr id="23" name="Multidocument 22">
                <a:extLst>
                  <a:ext uri="{FF2B5EF4-FFF2-40B4-BE49-F238E27FC236}">
                    <a16:creationId xmlns:a16="http://schemas.microsoft.com/office/drawing/2014/main" id="{6D246A1B-5726-A14D-874B-52021416E43F}"/>
                  </a:ext>
                </a:extLst>
              </p:cNvPr>
              <p:cNvSpPr/>
              <p:nvPr/>
            </p:nvSpPr>
            <p:spPr>
              <a:xfrm>
                <a:off x="7727635" y="1582765"/>
                <a:ext cx="568420" cy="74044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AB398EF-54D1-E54D-9D23-B2EC9FA78683}"/>
                  </a:ext>
                </a:extLst>
              </p:cNvPr>
              <p:cNvSpPr txBox="1"/>
              <p:nvPr/>
            </p:nvSpPr>
            <p:spPr>
              <a:xfrm>
                <a:off x="7471959" y="2280919"/>
                <a:ext cx="1079772" cy="369332"/>
              </a:xfrm>
              <a:prstGeom prst="rect">
                <a:avLst/>
              </a:prstGeom>
              <a:noFill/>
            </p:spPr>
            <p:txBody>
              <a:bodyPr wrap="square" rtlCol="0">
                <a:spAutoFit/>
              </a:bodyPr>
              <a:lstStyle/>
              <a:p>
                <a:pPr algn="ctr"/>
                <a:r>
                  <a:rPr lang="en-US" dirty="0" err="1"/>
                  <a:t>CRTM_fix</a:t>
                </a:r>
                <a:endParaRPr lang="en-US" dirty="0"/>
              </a:p>
            </p:txBody>
          </p:sp>
          <p:sp>
            <p:nvSpPr>
              <p:cNvPr id="99" name="TextBox 98"/>
              <p:cNvSpPr txBox="1"/>
              <p:nvPr/>
            </p:nvSpPr>
            <p:spPr>
              <a:xfrm>
                <a:off x="7412162" y="2581298"/>
                <a:ext cx="1199366" cy="430887"/>
              </a:xfrm>
              <a:prstGeom prst="rect">
                <a:avLst/>
              </a:prstGeom>
              <a:noFill/>
              <a:ln>
                <a:solidFill>
                  <a:schemeClr val="bg1">
                    <a:lumMod val="65000"/>
                  </a:schemeClr>
                </a:solidFill>
              </a:ln>
            </p:spPr>
            <p:txBody>
              <a:bodyPr wrap="none" rtlCol="0">
                <a:spAutoFit/>
              </a:bodyPr>
              <a:lstStyle/>
              <a:p>
                <a:pPr algn="ctr"/>
                <a:r>
                  <a:rPr lang="en-US" sz="1100" dirty="0"/>
                  <a:t>Coefficient files</a:t>
                </a:r>
              </a:p>
              <a:p>
                <a:pPr algn="ctr"/>
                <a:r>
                  <a:rPr lang="en-US" sz="1100" dirty="0"/>
                  <a:t>and lookup tables</a:t>
                </a:r>
              </a:p>
            </p:txBody>
          </p:sp>
        </p:grpSp>
        <p:grpSp>
          <p:nvGrpSpPr>
            <p:cNvPr id="48" name="Group 47"/>
            <p:cNvGrpSpPr/>
            <p:nvPr/>
          </p:nvGrpSpPr>
          <p:grpSpPr>
            <a:xfrm>
              <a:off x="4632570" y="1551250"/>
              <a:ext cx="1195001" cy="1437719"/>
              <a:chOff x="6198845" y="1574466"/>
              <a:chExt cx="1195001" cy="1437719"/>
            </a:xfrm>
          </p:grpSpPr>
          <p:sp>
            <p:nvSpPr>
              <p:cNvPr id="12" name="Multidocument 11">
                <a:extLst>
                  <a:ext uri="{FF2B5EF4-FFF2-40B4-BE49-F238E27FC236}">
                    <a16:creationId xmlns:a16="http://schemas.microsoft.com/office/drawing/2014/main" id="{95B71425-834F-6640-967D-09BC30074BD7}"/>
                  </a:ext>
                </a:extLst>
              </p:cNvPr>
              <p:cNvSpPr/>
              <p:nvPr/>
            </p:nvSpPr>
            <p:spPr>
              <a:xfrm>
                <a:off x="6512135" y="1574466"/>
                <a:ext cx="568420" cy="74044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C5D0C3-6F5E-8D40-B0B8-8BF755AA66F6}"/>
                  </a:ext>
                </a:extLst>
              </p:cNvPr>
              <p:cNvSpPr txBox="1"/>
              <p:nvPr/>
            </p:nvSpPr>
            <p:spPr>
              <a:xfrm>
                <a:off x="6198845" y="2261420"/>
                <a:ext cx="1195001" cy="369332"/>
              </a:xfrm>
              <a:prstGeom prst="rect">
                <a:avLst/>
              </a:prstGeom>
              <a:noFill/>
            </p:spPr>
            <p:txBody>
              <a:bodyPr wrap="square" rtlCol="0">
                <a:spAutoFit/>
              </a:bodyPr>
              <a:lstStyle/>
              <a:p>
                <a:pPr algn="ctr"/>
                <a:r>
                  <a:rPr lang="en-US" dirty="0" err="1"/>
                  <a:t>CRTM_doc</a:t>
                </a:r>
                <a:endParaRPr lang="en-US" dirty="0"/>
              </a:p>
            </p:txBody>
          </p:sp>
          <p:sp>
            <p:nvSpPr>
              <p:cNvPr id="108" name="TextBox 107"/>
              <p:cNvSpPr txBox="1"/>
              <p:nvPr/>
            </p:nvSpPr>
            <p:spPr>
              <a:xfrm>
                <a:off x="6199066" y="2581298"/>
                <a:ext cx="1194558" cy="430887"/>
              </a:xfrm>
              <a:prstGeom prst="rect">
                <a:avLst/>
              </a:prstGeom>
              <a:noFill/>
              <a:ln>
                <a:solidFill>
                  <a:schemeClr val="bg1">
                    <a:lumMod val="65000"/>
                  </a:schemeClr>
                </a:solidFill>
              </a:ln>
            </p:spPr>
            <p:txBody>
              <a:bodyPr wrap="none" rtlCol="0">
                <a:spAutoFit/>
              </a:bodyPr>
              <a:lstStyle/>
              <a:p>
                <a:pPr algn="ctr"/>
                <a:r>
                  <a:rPr lang="en-US" sz="1100" dirty="0"/>
                  <a:t>CRTM tech. notes</a:t>
                </a:r>
              </a:p>
              <a:p>
                <a:pPr algn="ctr"/>
                <a:r>
                  <a:rPr lang="en-US" sz="1100" dirty="0"/>
                  <a:t>&amp; documentation</a:t>
                </a:r>
              </a:p>
            </p:txBody>
          </p:sp>
        </p:grpSp>
        <p:grpSp>
          <p:nvGrpSpPr>
            <p:cNvPr id="49" name="Group 48"/>
            <p:cNvGrpSpPr/>
            <p:nvPr/>
          </p:nvGrpSpPr>
          <p:grpSpPr>
            <a:xfrm>
              <a:off x="5905321" y="1551250"/>
              <a:ext cx="1797140" cy="1437719"/>
              <a:chOff x="3107929" y="1574466"/>
              <a:chExt cx="1797140" cy="1437719"/>
            </a:xfrm>
          </p:grpSpPr>
          <p:sp>
            <p:nvSpPr>
              <p:cNvPr id="10" name="Multidocument 9">
                <a:extLst>
                  <a:ext uri="{FF2B5EF4-FFF2-40B4-BE49-F238E27FC236}">
                    <a16:creationId xmlns:a16="http://schemas.microsoft.com/office/drawing/2014/main" id="{9138BC38-EFC3-E94C-B959-656870EFED4D}"/>
                  </a:ext>
                </a:extLst>
              </p:cNvPr>
              <p:cNvSpPr/>
              <p:nvPr/>
            </p:nvSpPr>
            <p:spPr>
              <a:xfrm>
                <a:off x="3722289" y="1574466"/>
                <a:ext cx="568420" cy="74044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Box 115"/>
              <p:cNvSpPr txBox="1"/>
              <p:nvPr/>
            </p:nvSpPr>
            <p:spPr>
              <a:xfrm>
                <a:off x="3209357" y="2581298"/>
                <a:ext cx="1594284" cy="430887"/>
              </a:xfrm>
              <a:prstGeom prst="rect">
                <a:avLst/>
              </a:prstGeom>
              <a:noFill/>
              <a:ln>
                <a:solidFill>
                  <a:schemeClr val="bg1">
                    <a:lumMod val="65000"/>
                  </a:schemeClr>
                </a:solidFill>
              </a:ln>
            </p:spPr>
            <p:txBody>
              <a:bodyPr wrap="square" rtlCol="0">
                <a:spAutoFit/>
              </a:bodyPr>
              <a:lstStyle/>
              <a:p>
                <a:pPr algn="ctr"/>
                <a:r>
                  <a:rPr lang="en-US" sz="1100" dirty="0"/>
                  <a:t>External tools used to</a:t>
                </a:r>
              </a:p>
              <a:p>
                <a:pPr algn="ctr"/>
                <a:r>
                  <a:rPr lang="en-US" sz="1100" dirty="0"/>
                  <a:t>create coefficient files</a:t>
                </a:r>
              </a:p>
            </p:txBody>
          </p:sp>
          <p:sp>
            <p:nvSpPr>
              <p:cNvPr id="117" name="TextBox 116">
                <a:extLst>
                  <a:ext uri="{FF2B5EF4-FFF2-40B4-BE49-F238E27FC236}">
                    <a16:creationId xmlns:a16="http://schemas.microsoft.com/office/drawing/2014/main" id="{A7C5D0C3-6F5E-8D40-B0B8-8BF755AA66F6}"/>
                  </a:ext>
                </a:extLst>
              </p:cNvPr>
              <p:cNvSpPr txBox="1"/>
              <p:nvPr/>
            </p:nvSpPr>
            <p:spPr>
              <a:xfrm>
                <a:off x="3107929" y="2261420"/>
                <a:ext cx="1797140" cy="369332"/>
              </a:xfrm>
              <a:prstGeom prst="rect">
                <a:avLst/>
              </a:prstGeom>
              <a:noFill/>
            </p:spPr>
            <p:txBody>
              <a:bodyPr wrap="square" rtlCol="0">
                <a:spAutoFit/>
              </a:bodyPr>
              <a:lstStyle/>
              <a:p>
                <a:pPr algn="ctr"/>
                <a:r>
                  <a:rPr lang="en-US" dirty="0" err="1"/>
                  <a:t>CRTM_externals</a:t>
                </a:r>
                <a:endParaRPr lang="en-US" dirty="0"/>
              </a:p>
            </p:txBody>
          </p:sp>
        </p:grpSp>
        <p:grpSp>
          <p:nvGrpSpPr>
            <p:cNvPr id="47" name="Group 46"/>
            <p:cNvGrpSpPr/>
            <p:nvPr/>
          </p:nvGrpSpPr>
          <p:grpSpPr>
            <a:xfrm>
              <a:off x="3162840" y="1551250"/>
              <a:ext cx="1383712" cy="1437719"/>
              <a:chOff x="4763476" y="1574466"/>
              <a:chExt cx="1383712" cy="1437719"/>
            </a:xfrm>
          </p:grpSpPr>
          <p:sp>
            <p:nvSpPr>
              <p:cNvPr id="11" name="Multidocument 10">
                <a:extLst>
                  <a:ext uri="{FF2B5EF4-FFF2-40B4-BE49-F238E27FC236}">
                    <a16:creationId xmlns:a16="http://schemas.microsoft.com/office/drawing/2014/main" id="{0D518E83-C916-594B-9971-ABD258533212}"/>
                  </a:ext>
                </a:extLst>
              </p:cNvPr>
              <p:cNvSpPr/>
              <p:nvPr/>
            </p:nvSpPr>
            <p:spPr>
              <a:xfrm>
                <a:off x="5171122" y="1574466"/>
                <a:ext cx="568420" cy="740442"/>
              </a:xfrm>
              <a:prstGeom prst="flowChartMultidocument">
                <a:avLst/>
              </a:prstGeom>
              <a:solidFill>
                <a:schemeClr val="accent3">
                  <a:lumMod val="7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4763476" y="2581298"/>
                <a:ext cx="1383712" cy="430887"/>
              </a:xfrm>
              <a:prstGeom prst="rect">
                <a:avLst/>
              </a:prstGeom>
              <a:noFill/>
              <a:ln>
                <a:solidFill>
                  <a:schemeClr val="bg1">
                    <a:lumMod val="65000"/>
                  </a:schemeClr>
                </a:solidFill>
              </a:ln>
            </p:spPr>
            <p:txBody>
              <a:bodyPr wrap="none" rtlCol="0">
                <a:spAutoFit/>
              </a:bodyPr>
              <a:lstStyle/>
              <a:p>
                <a:pPr algn="ctr"/>
                <a:r>
                  <a:rPr lang="en-US" sz="1100" dirty="0"/>
                  <a:t>Authoritative Master</a:t>
                </a:r>
              </a:p>
              <a:p>
                <a:pPr algn="ctr"/>
                <a:r>
                  <a:rPr lang="en-US" sz="1100" dirty="0"/>
                  <a:t>Source Code</a:t>
                </a:r>
              </a:p>
            </p:txBody>
          </p:sp>
          <p:sp>
            <p:nvSpPr>
              <p:cNvPr id="118" name="TextBox 117">
                <a:extLst>
                  <a:ext uri="{FF2B5EF4-FFF2-40B4-BE49-F238E27FC236}">
                    <a16:creationId xmlns:a16="http://schemas.microsoft.com/office/drawing/2014/main" id="{A7C5D0C3-6F5E-8D40-B0B8-8BF755AA66F6}"/>
                  </a:ext>
                </a:extLst>
              </p:cNvPr>
              <p:cNvSpPr txBox="1"/>
              <p:nvPr/>
            </p:nvSpPr>
            <p:spPr>
              <a:xfrm>
                <a:off x="4857832" y="2261420"/>
                <a:ext cx="1195001" cy="369332"/>
              </a:xfrm>
              <a:prstGeom prst="rect">
                <a:avLst/>
              </a:prstGeom>
              <a:noFill/>
            </p:spPr>
            <p:txBody>
              <a:bodyPr wrap="square" rtlCol="0">
                <a:spAutoFit/>
              </a:bodyPr>
              <a:lstStyle/>
              <a:p>
                <a:pPr algn="ctr"/>
                <a:r>
                  <a:rPr lang="en-US" dirty="0" err="1"/>
                  <a:t>CRTM_dev</a:t>
                </a:r>
                <a:endParaRPr lang="en-US" dirty="0"/>
              </a:p>
            </p:txBody>
          </p:sp>
        </p:grpSp>
        <p:cxnSp>
          <p:nvCxnSpPr>
            <p:cNvPr id="52" name="Straight Connector 51"/>
            <p:cNvCxnSpPr/>
            <p:nvPr/>
          </p:nvCxnSpPr>
          <p:spPr>
            <a:xfrm>
              <a:off x="4588919" y="1342098"/>
              <a:ext cx="0" cy="188556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1239823" y="3380059"/>
            <a:ext cx="9568664" cy="1485799"/>
            <a:chOff x="1147985" y="3380059"/>
            <a:chExt cx="9568664" cy="1485799"/>
          </a:xfrm>
        </p:grpSpPr>
        <p:sp>
          <p:nvSpPr>
            <p:cNvPr id="25" name="Rounded Rectangle 24">
              <a:extLst>
                <a:ext uri="{FF2B5EF4-FFF2-40B4-BE49-F238E27FC236}">
                  <a16:creationId xmlns:a16="http://schemas.microsoft.com/office/drawing/2014/main" id="{31081FDA-7A1E-9C41-A2D1-A8B96BCCF495}"/>
                </a:ext>
              </a:extLst>
            </p:cNvPr>
            <p:cNvSpPr/>
            <p:nvPr/>
          </p:nvSpPr>
          <p:spPr>
            <a:xfrm>
              <a:off x="1147985" y="3380059"/>
              <a:ext cx="9106439" cy="1485799"/>
            </a:xfrm>
            <a:prstGeom prst="round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Can 16">
              <a:extLst>
                <a:ext uri="{FF2B5EF4-FFF2-40B4-BE49-F238E27FC236}">
                  <a16:creationId xmlns:a16="http://schemas.microsoft.com/office/drawing/2014/main" id="{BFB71370-1368-F14A-A425-E093A1A50739}"/>
                </a:ext>
              </a:extLst>
            </p:cNvPr>
            <p:cNvSpPr/>
            <p:nvPr/>
          </p:nvSpPr>
          <p:spPr>
            <a:xfrm>
              <a:off x="5347682" y="3846711"/>
              <a:ext cx="440440" cy="558450"/>
            </a:xfrm>
            <a:prstGeom prst="ca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3BE1F244-E8A9-FC42-8EE5-DC5883FFC04D}"/>
                </a:ext>
              </a:extLst>
            </p:cNvPr>
            <p:cNvSpPr/>
            <p:nvPr/>
          </p:nvSpPr>
          <p:spPr>
            <a:xfrm>
              <a:off x="4075136" y="3846711"/>
              <a:ext cx="440440" cy="558450"/>
            </a:xfrm>
            <a:prstGeom prst="can">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an 18">
              <a:extLst>
                <a:ext uri="{FF2B5EF4-FFF2-40B4-BE49-F238E27FC236}">
                  <a16:creationId xmlns:a16="http://schemas.microsoft.com/office/drawing/2014/main" id="{1AD78B7A-B489-2C43-99AD-54D2B484B6E6}"/>
                </a:ext>
              </a:extLst>
            </p:cNvPr>
            <p:cNvSpPr/>
            <p:nvPr/>
          </p:nvSpPr>
          <p:spPr>
            <a:xfrm>
              <a:off x="2802590" y="3846711"/>
              <a:ext cx="440440" cy="558450"/>
            </a:xfrm>
            <a:prstGeom prst="ca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an 19">
              <a:extLst>
                <a:ext uri="{FF2B5EF4-FFF2-40B4-BE49-F238E27FC236}">
                  <a16:creationId xmlns:a16="http://schemas.microsoft.com/office/drawing/2014/main" id="{7AFF276F-F02A-774E-8ABC-848813D81D36}"/>
                </a:ext>
              </a:extLst>
            </p:cNvPr>
            <p:cNvSpPr/>
            <p:nvPr/>
          </p:nvSpPr>
          <p:spPr>
            <a:xfrm>
              <a:off x="1530044" y="3846711"/>
              <a:ext cx="440440" cy="558450"/>
            </a:xfrm>
            <a:prstGeom prst="ca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9A648BE-0DF6-A04C-8E19-B90A5CA6DDD7}"/>
                </a:ext>
              </a:extLst>
            </p:cNvPr>
            <p:cNvSpPr/>
            <p:nvPr/>
          </p:nvSpPr>
          <p:spPr>
            <a:xfrm>
              <a:off x="1217027" y="3411662"/>
              <a:ext cx="9499622" cy="369332"/>
            </a:xfrm>
            <a:prstGeom prst="rect">
              <a:avLst/>
            </a:prstGeom>
          </p:spPr>
          <p:txBody>
            <a:bodyPr wrap="square">
              <a:spAutoFit/>
            </a:bodyPr>
            <a:lstStyle/>
            <a:p>
              <a:r>
                <a:rPr lang="en-US" b="1" dirty="0"/>
                <a:t>Gold Master Repositories forked from </a:t>
              </a:r>
              <a:r>
                <a:rPr lang="en-US" b="1" dirty="0" err="1"/>
                <a:t>CRTM_dev</a:t>
              </a:r>
              <a:r>
                <a:rPr lang="en-US" dirty="0"/>
                <a:t>, reside on branch/division local repositories</a:t>
              </a:r>
            </a:p>
          </p:txBody>
        </p:sp>
        <p:sp>
          <p:nvSpPr>
            <p:cNvPr id="28" name="TextBox 27">
              <a:extLst>
                <a:ext uri="{FF2B5EF4-FFF2-40B4-BE49-F238E27FC236}">
                  <a16:creationId xmlns:a16="http://schemas.microsoft.com/office/drawing/2014/main" id="{7C67A2FB-10C8-3149-AFC7-E5FEB3027DF6}"/>
                </a:ext>
              </a:extLst>
            </p:cNvPr>
            <p:cNvSpPr txBox="1"/>
            <p:nvPr/>
          </p:nvSpPr>
          <p:spPr>
            <a:xfrm>
              <a:off x="1444405" y="4406317"/>
              <a:ext cx="641138" cy="369332"/>
            </a:xfrm>
            <a:prstGeom prst="rect">
              <a:avLst/>
            </a:prstGeom>
            <a:noFill/>
          </p:spPr>
          <p:txBody>
            <a:bodyPr wrap="none" rtlCol="0">
              <a:spAutoFit/>
            </a:bodyPr>
            <a:lstStyle/>
            <a:p>
              <a:r>
                <a:rPr lang="en-US" dirty="0"/>
                <a:t>STAR</a:t>
              </a:r>
            </a:p>
          </p:txBody>
        </p:sp>
        <p:sp>
          <p:nvSpPr>
            <p:cNvPr id="29" name="TextBox 28">
              <a:extLst>
                <a:ext uri="{FF2B5EF4-FFF2-40B4-BE49-F238E27FC236}">
                  <a16:creationId xmlns:a16="http://schemas.microsoft.com/office/drawing/2014/main" id="{93B55AAE-8D9D-5D42-A5F2-C704ACFF2B6E}"/>
                </a:ext>
              </a:extLst>
            </p:cNvPr>
            <p:cNvSpPr txBox="1"/>
            <p:nvPr/>
          </p:nvSpPr>
          <p:spPr>
            <a:xfrm>
              <a:off x="2731326" y="4406317"/>
              <a:ext cx="617477" cy="369332"/>
            </a:xfrm>
            <a:prstGeom prst="rect">
              <a:avLst/>
            </a:prstGeom>
            <a:noFill/>
          </p:spPr>
          <p:txBody>
            <a:bodyPr wrap="none" rtlCol="0">
              <a:spAutoFit/>
            </a:bodyPr>
            <a:lstStyle/>
            <a:p>
              <a:r>
                <a:rPr lang="en-US" dirty="0"/>
                <a:t>EMC</a:t>
              </a:r>
            </a:p>
          </p:txBody>
        </p:sp>
        <p:sp>
          <p:nvSpPr>
            <p:cNvPr id="30" name="TextBox 29">
              <a:extLst>
                <a:ext uri="{FF2B5EF4-FFF2-40B4-BE49-F238E27FC236}">
                  <a16:creationId xmlns:a16="http://schemas.microsoft.com/office/drawing/2014/main" id="{74C97E2B-29E1-2C4A-A3A2-FD0AF435D13F}"/>
                </a:ext>
              </a:extLst>
            </p:cNvPr>
            <p:cNvSpPr txBox="1"/>
            <p:nvPr/>
          </p:nvSpPr>
          <p:spPr>
            <a:xfrm>
              <a:off x="3687242" y="4406317"/>
              <a:ext cx="1370647" cy="369332"/>
            </a:xfrm>
            <a:prstGeom prst="rect">
              <a:avLst/>
            </a:prstGeom>
            <a:noFill/>
          </p:spPr>
          <p:txBody>
            <a:bodyPr wrap="square" rtlCol="0">
              <a:spAutoFit/>
            </a:bodyPr>
            <a:lstStyle/>
            <a:p>
              <a:r>
                <a:rPr lang="en-US" dirty="0"/>
                <a:t>NOAA Public</a:t>
              </a:r>
            </a:p>
          </p:txBody>
        </p:sp>
        <p:sp>
          <p:nvSpPr>
            <p:cNvPr id="31" name="TextBox 30">
              <a:extLst>
                <a:ext uri="{FF2B5EF4-FFF2-40B4-BE49-F238E27FC236}">
                  <a16:creationId xmlns:a16="http://schemas.microsoft.com/office/drawing/2014/main" id="{E7DF00A0-937E-0C4F-BCE1-2F97A588C506}"/>
                </a:ext>
              </a:extLst>
            </p:cNvPr>
            <p:cNvSpPr txBox="1"/>
            <p:nvPr/>
          </p:nvSpPr>
          <p:spPr>
            <a:xfrm>
              <a:off x="6445031" y="4406317"/>
              <a:ext cx="810478" cy="369332"/>
            </a:xfrm>
            <a:prstGeom prst="rect">
              <a:avLst/>
            </a:prstGeom>
            <a:noFill/>
          </p:spPr>
          <p:txBody>
            <a:bodyPr wrap="none" rtlCol="0">
              <a:spAutoFit/>
            </a:bodyPr>
            <a:lstStyle/>
            <a:p>
              <a:r>
                <a:rPr lang="en-US" dirty="0"/>
                <a:t>GMAO</a:t>
              </a:r>
            </a:p>
          </p:txBody>
        </p:sp>
        <p:sp>
          <p:nvSpPr>
            <p:cNvPr id="32" name="TextBox 31">
              <a:extLst>
                <a:ext uri="{FF2B5EF4-FFF2-40B4-BE49-F238E27FC236}">
                  <a16:creationId xmlns:a16="http://schemas.microsoft.com/office/drawing/2014/main" id="{271D9D12-59C9-C542-9F93-B227E94CB87D}"/>
                </a:ext>
              </a:extLst>
            </p:cNvPr>
            <p:cNvSpPr txBox="1"/>
            <p:nvPr/>
          </p:nvSpPr>
          <p:spPr>
            <a:xfrm>
              <a:off x="5321341" y="4406317"/>
              <a:ext cx="556563" cy="369332"/>
            </a:xfrm>
            <a:prstGeom prst="rect">
              <a:avLst/>
            </a:prstGeom>
            <a:noFill/>
          </p:spPr>
          <p:txBody>
            <a:bodyPr wrap="none" rtlCol="0">
              <a:spAutoFit/>
            </a:bodyPr>
            <a:lstStyle/>
            <a:p>
              <a:r>
                <a:rPr lang="en-US" dirty="0"/>
                <a:t>NRL</a:t>
              </a:r>
            </a:p>
          </p:txBody>
        </p:sp>
        <p:sp>
          <p:nvSpPr>
            <p:cNvPr id="33" name="TextBox 32">
              <a:extLst>
                <a:ext uri="{FF2B5EF4-FFF2-40B4-BE49-F238E27FC236}">
                  <a16:creationId xmlns:a16="http://schemas.microsoft.com/office/drawing/2014/main" id="{A0CD961B-44A6-1C48-8C22-A4431FCFAC87}"/>
                </a:ext>
              </a:extLst>
            </p:cNvPr>
            <p:cNvSpPr txBox="1"/>
            <p:nvPr/>
          </p:nvSpPr>
          <p:spPr>
            <a:xfrm>
              <a:off x="7625990" y="4406317"/>
              <a:ext cx="1018099" cy="369332"/>
            </a:xfrm>
            <a:prstGeom prst="rect">
              <a:avLst/>
            </a:prstGeom>
            <a:noFill/>
          </p:spPr>
          <p:txBody>
            <a:bodyPr wrap="none" rtlCol="0">
              <a:spAutoFit/>
            </a:bodyPr>
            <a:lstStyle/>
            <a:p>
              <a:r>
                <a:rPr lang="en-US" dirty="0"/>
                <a:t>Air Force</a:t>
              </a:r>
            </a:p>
          </p:txBody>
        </p:sp>
        <p:sp>
          <p:nvSpPr>
            <p:cNvPr id="34" name="TextBox 33">
              <a:extLst>
                <a:ext uri="{FF2B5EF4-FFF2-40B4-BE49-F238E27FC236}">
                  <a16:creationId xmlns:a16="http://schemas.microsoft.com/office/drawing/2014/main" id="{CF509302-6352-5445-A588-6E0CEFD27F09}"/>
                </a:ext>
              </a:extLst>
            </p:cNvPr>
            <p:cNvSpPr txBox="1"/>
            <p:nvPr/>
          </p:nvSpPr>
          <p:spPr>
            <a:xfrm>
              <a:off x="8886748" y="4406317"/>
              <a:ext cx="1278107" cy="369332"/>
            </a:xfrm>
            <a:prstGeom prst="rect">
              <a:avLst/>
            </a:prstGeom>
            <a:noFill/>
          </p:spPr>
          <p:txBody>
            <a:bodyPr wrap="none" rtlCol="0">
              <a:spAutoFit/>
            </a:bodyPr>
            <a:lstStyle/>
            <a:p>
              <a:r>
                <a:rPr lang="en-US" dirty="0"/>
                <a:t>Universities</a:t>
              </a:r>
            </a:p>
          </p:txBody>
        </p:sp>
        <p:sp>
          <p:nvSpPr>
            <p:cNvPr id="36" name="Can 35">
              <a:extLst>
                <a:ext uri="{FF2B5EF4-FFF2-40B4-BE49-F238E27FC236}">
                  <a16:creationId xmlns:a16="http://schemas.microsoft.com/office/drawing/2014/main" id="{5F8E8383-764F-9B44-96F8-54ADE8B0657F}"/>
                </a:ext>
              </a:extLst>
            </p:cNvPr>
            <p:cNvSpPr/>
            <p:nvPr/>
          </p:nvSpPr>
          <p:spPr>
            <a:xfrm>
              <a:off x="7892774" y="3841829"/>
              <a:ext cx="440440" cy="558450"/>
            </a:xfrm>
            <a:prstGeom prst="ca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an 36">
              <a:extLst>
                <a:ext uri="{FF2B5EF4-FFF2-40B4-BE49-F238E27FC236}">
                  <a16:creationId xmlns:a16="http://schemas.microsoft.com/office/drawing/2014/main" id="{84D45B1E-A6E3-DB4A-9344-9DB8CF4437D4}"/>
                </a:ext>
              </a:extLst>
            </p:cNvPr>
            <p:cNvSpPr/>
            <p:nvPr/>
          </p:nvSpPr>
          <p:spPr>
            <a:xfrm>
              <a:off x="6620228" y="3841829"/>
              <a:ext cx="440440" cy="558450"/>
            </a:xfrm>
            <a:prstGeom prst="ca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3590BE6-4348-594C-819E-6C9D3ECD643A}"/>
                </a:ext>
              </a:extLst>
            </p:cNvPr>
            <p:cNvGrpSpPr/>
            <p:nvPr/>
          </p:nvGrpSpPr>
          <p:grpSpPr>
            <a:xfrm>
              <a:off x="9165318" y="3788173"/>
              <a:ext cx="585140" cy="690376"/>
              <a:chOff x="9165318" y="4161842"/>
              <a:chExt cx="585140" cy="690376"/>
            </a:xfrm>
            <a:solidFill>
              <a:schemeClr val="accent3">
                <a:lumMod val="75000"/>
              </a:schemeClr>
            </a:solidFill>
          </p:grpSpPr>
          <p:sp>
            <p:nvSpPr>
              <p:cNvPr id="35" name="Can 34">
                <a:extLst>
                  <a:ext uri="{FF2B5EF4-FFF2-40B4-BE49-F238E27FC236}">
                    <a16:creationId xmlns:a16="http://schemas.microsoft.com/office/drawing/2014/main" id="{18F7AD17-178C-474E-B9C9-DF02B8842095}"/>
                  </a:ext>
                </a:extLst>
              </p:cNvPr>
              <p:cNvSpPr/>
              <p:nvPr/>
            </p:nvSpPr>
            <p:spPr>
              <a:xfrm>
                <a:off x="9165318" y="4161842"/>
                <a:ext cx="440440" cy="55845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an 37">
                <a:extLst>
                  <a:ext uri="{FF2B5EF4-FFF2-40B4-BE49-F238E27FC236}">
                    <a16:creationId xmlns:a16="http://schemas.microsoft.com/office/drawing/2014/main" id="{B1C9E488-DF30-B54E-933B-64A3CBEE753E}"/>
                  </a:ext>
                </a:extLst>
              </p:cNvPr>
              <p:cNvSpPr/>
              <p:nvPr/>
            </p:nvSpPr>
            <p:spPr>
              <a:xfrm>
                <a:off x="9229539" y="4234291"/>
                <a:ext cx="440440" cy="55845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an 38">
                <a:extLst>
                  <a:ext uri="{FF2B5EF4-FFF2-40B4-BE49-F238E27FC236}">
                    <a16:creationId xmlns:a16="http://schemas.microsoft.com/office/drawing/2014/main" id="{B0DDF9F2-F451-7247-8924-AE468DC4CB20}"/>
                  </a:ext>
                </a:extLst>
              </p:cNvPr>
              <p:cNvSpPr/>
              <p:nvPr/>
            </p:nvSpPr>
            <p:spPr>
              <a:xfrm>
                <a:off x="9310018" y="4293768"/>
                <a:ext cx="440440" cy="55845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Right Arrow 55"/>
            <p:cNvSpPr/>
            <p:nvPr/>
          </p:nvSpPr>
          <p:spPr>
            <a:xfrm>
              <a:off x="3243030" y="3968781"/>
              <a:ext cx="832106" cy="338919"/>
            </a:xfrm>
            <a:prstGeom prst="rightArrow">
              <a:avLst/>
            </a:prstGeom>
            <a:gradFill flip="none" rotWithShape="1">
              <a:gsLst>
                <a:gs pos="0">
                  <a:schemeClr val="accent3">
                    <a:lumMod val="75000"/>
                  </a:schemeClr>
                </a:gs>
                <a:gs pos="100000">
                  <a:schemeClr val="accent4">
                    <a:lumMod val="40000"/>
                    <a:lumOff val="6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Up-Down Arrow 42">
            <a:extLst>
              <a:ext uri="{FF2B5EF4-FFF2-40B4-BE49-F238E27FC236}">
                <a16:creationId xmlns:a16="http://schemas.microsoft.com/office/drawing/2014/main" id="{1E78518C-4D3B-CD4F-A8C2-7A0079AA7CC6}"/>
              </a:ext>
            </a:extLst>
          </p:cNvPr>
          <p:cNvSpPr/>
          <p:nvPr/>
        </p:nvSpPr>
        <p:spPr>
          <a:xfrm>
            <a:off x="4063126" y="2917016"/>
            <a:ext cx="378466" cy="631920"/>
          </a:xfrm>
          <a:prstGeom prst="upDownArrow">
            <a:avLst/>
          </a:prstGeom>
          <a:gradFill flip="none" rotWithShape="1">
            <a:gsLst>
              <a:gs pos="0">
                <a:schemeClr val="accent1">
                  <a:lumMod val="5000"/>
                  <a:lumOff val="95000"/>
                </a:schemeClr>
              </a:gs>
              <a:gs pos="100000">
                <a:schemeClr val="bg2">
                  <a:lumMod val="75000"/>
                </a:schemeClr>
              </a:gs>
            </a:gsLst>
            <a:lin ang="16200000" scaled="1"/>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915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3584" y="1148815"/>
            <a:ext cx="10972800" cy="5584741"/>
          </a:xfrm>
        </p:spPr>
        <p:txBody>
          <a:bodyPr>
            <a:normAutofit fontScale="55000" lnSpcReduction="20000"/>
          </a:bodyPr>
          <a:lstStyle/>
          <a:p>
            <a:pPr marL="0" indent="0">
              <a:buNone/>
            </a:pPr>
            <a:r>
              <a:rPr lang="en-US" b="1" dirty="0"/>
              <a:t>Please join our new CRTM google groups:</a:t>
            </a:r>
            <a:br>
              <a:rPr lang="en-US" dirty="0"/>
            </a:br>
            <a:endParaRPr lang="en-US" dirty="0"/>
          </a:p>
          <a:p>
            <a:pPr marL="0" indent="0">
              <a:buNone/>
            </a:pPr>
            <a:r>
              <a:rPr lang="en-US" dirty="0"/>
              <a:t>Announcements:</a:t>
            </a:r>
            <a:br>
              <a:rPr lang="en-US" dirty="0"/>
            </a:br>
            <a:r>
              <a:rPr lang="en-US" u="sng" dirty="0">
                <a:hlinkClick r:id="rId3"/>
              </a:rPr>
              <a:t>https://groups.google.com/forum/#!forum/crtm</a:t>
            </a:r>
            <a:br>
              <a:rPr lang="en-US" dirty="0"/>
            </a:br>
            <a:endParaRPr lang="en-US" dirty="0"/>
          </a:p>
          <a:p>
            <a:pPr marL="0" indent="0">
              <a:buNone/>
            </a:pPr>
            <a:r>
              <a:rPr lang="en-US" dirty="0"/>
              <a:t>Support:</a:t>
            </a:r>
          </a:p>
          <a:p>
            <a:pPr marL="0" indent="0">
              <a:buNone/>
            </a:pPr>
            <a:r>
              <a:rPr lang="en-US" u="sng" dirty="0">
                <a:hlinkClick r:id="rId4"/>
              </a:rPr>
              <a:t>https://groups.google.com/forum/#!forum/crtm-support</a:t>
            </a:r>
            <a:br>
              <a:rPr lang="en-US" dirty="0"/>
            </a:br>
            <a:endParaRPr lang="en-US" dirty="0"/>
          </a:p>
          <a:p>
            <a:pPr marL="0" indent="0">
              <a:buNone/>
            </a:pPr>
            <a:r>
              <a:rPr lang="en-US" dirty="0"/>
              <a:t>Developer Discussion:</a:t>
            </a:r>
          </a:p>
          <a:p>
            <a:pPr marL="0" indent="0">
              <a:buNone/>
            </a:pPr>
            <a:r>
              <a:rPr lang="en-US" u="sng" dirty="0">
                <a:hlinkClick r:id="rId5"/>
              </a:rPr>
              <a:t>https://groups.google.com/forum/#!forum/crtm-developers</a:t>
            </a:r>
            <a:endParaRPr lang="en-US" u="sng" dirty="0"/>
          </a:p>
          <a:p>
            <a:pPr marL="0" indent="0">
              <a:buNone/>
            </a:pPr>
            <a:endParaRPr lang="en-US" dirty="0"/>
          </a:p>
          <a:p>
            <a:pPr marL="0" indent="0">
              <a:buNone/>
            </a:pPr>
            <a:r>
              <a:rPr lang="en-US" dirty="0"/>
              <a:t>New support email:</a:t>
            </a:r>
          </a:p>
          <a:p>
            <a:pPr marL="0" indent="0">
              <a:buNone/>
            </a:pPr>
            <a:r>
              <a:rPr lang="en-US" u="sng" dirty="0">
                <a:hlinkClick r:id="rId6"/>
              </a:rPr>
              <a:t>crtm-support@googlegroups.com</a:t>
            </a:r>
            <a:endParaRPr lang="en-US" u="sng" dirty="0"/>
          </a:p>
          <a:p>
            <a:pPr marL="0" indent="0">
              <a:buNone/>
            </a:pPr>
            <a:endParaRPr lang="en-US" u="sng" dirty="0"/>
          </a:p>
          <a:p>
            <a:pPr marL="0" indent="0">
              <a:buNone/>
            </a:pPr>
            <a:r>
              <a:rPr lang="en-US" dirty="0"/>
              <a:t>This will post to the support forum, so anything you email will be available to the members of the support group.</a:t>
            </a:r>
          </a:p>
          <a:p>
            <a:pPr marL="0" indent="0">
              <a:buNone/>
            </a:pPr>
            <a:endParaRPr lang="en-US" dirty="0"/>
          </a:p>
          <a:p>
            <a:pPr marL="0" indent="0">
              <a:buNone/>
            </a:pPr>
            <a:r>
              <a:rPr lang="en-US" dirty="0"/>
              <a:t>Email: </a:t>
            </a:r>
            <a:r>
              <a:rPr lang="en-US" u="sng" dirty="0">
                <a:hlinkClick r:id="rId7"/>
              </a:rPr>
              <a:t>Benjamin.T.Johnson@noaa.gov</a:t>
            </a:r>
            <a:r>
              <a:rPr lang="en-US" u="sng" dirty="0"/>
              <a:t> </a:t>
            </a:r>
            <a:r>
              <a:rPr lang="en-US" dirty="0"/>
              <a:t>for direct support, questions, and comments</a:t>
            </a:r>
            <a:br>
              <a:rPr lang="en-US" dirty="0"/>
            </a:br>
            <a:br>
              <a:rPr lang="en-US" dirty="0"/>
            </a:br>
            <a:r>
              <a:rPr lang="en-US" dirty="0"/>
              <a:t>These groups replace the legacy listserv groups.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sp>
        <p:nvSpPr>
          <p:cNvPr id="8" name="Rectangle 7">
            <a:extLst>
              <a:ext uri="{FF2B5EF4-FFF2-40B4-BE49-F238E27FC236}">
                <a16:creationId xmlns:a16="http://schemas.microsoft.com/office/drawing/2014/main" id="{96A72310-04C5-B949-9692-6101D5467788}"/>
              </a:ext>
            </a:extLst>
          </p:cNvPr>
          <p:cNvSpPr/>
          <p:nvPr/>
        </p:nvSpPr>
        <p:spPr>
          <a:xfrm>
            <a:off x="0" y="14822"/>
            <a:ext cx="9144000" cy="1066800"/>
          </a:xfrm>
          <a:prstGeom prst="rect">
            <a:avLst/>
          </a:prstGeom>
          <a:blipFill dpi="0" rotWithShape="1">
            <a:blip r:embed="rId8"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a:extLst>
              <a:ext uri="{FF2B5EF4-FFF2-40B4-BE49-F238E27FC236}">
                <a16:creationId xmlns:a16="http://schemas.microsoft.com/office/drawing/2014/main" id="{2B06C5BA-0941-7A49-A2A9-14828BF48024}"/>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0" name="Title 1">
            <a:extLst>
              <a:ext uri="{FF2B5EF4-FFF2-40B4-BE49-F238E27FC236}">
                <a16:creationId xmlns:a16="http://schemas.microsoft.com/office/drawing/2014/main" id="{81FDF7C6-5AC6-D34C-8FF5-5250116457F7}"/>
              </a:ext>
            </a:extLst>
          </p:cNvPr>
          <p:cNvSpPr txBox="1">
            <a:spLocks/>
          </p:cNvSpPr>
          <p:nvPr/>
        </p:nvSpPr>
        <p:spPr>
          <a:xfrm>
            <a:off x="273918" y="0"/>
            <a:ext cx="8249653"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User and Developer Support</a:t>
            </a:r>
          </a:p>
        </p:txBody>
      </p:sp>
      <p:pic>
        <p:nvPicPr>
          <p:cNvPr id="11" name="Picture 10" descr="JCSDA_transp.png">
            <a:extLst>
              <a:ext uri="{FF2B5EF4-FFF2-40B4-BE49-F238E27FC236}">
                <a16:creationId xmlns:a16="http://schemas.microsoft.com/office/drawing/2014/main" id="{6849B0FD-6EE8-3242-BAEF-812CA72C5C63}"/>
              </a:ext>
            </a:extLst>
          </p:cNvPr>
          <p:cNvPicPr>
            <a:picLocks noChangeAspect="1"/>
          </p:cNvPicPr>
          <p:nvPr/>
        </p:nvPicPr>
        <p:blipFill>
          <a:blip r:embed="rId9"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21853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solidFill>
                  <a:schemeClr val="bg1">
                    <a:lumMod val="85000"/>
                  </a:schemeClr>
                </a:solidFill>
              </a:rPr>
              <a:t>JCSDA Overview</a:t>
            </a:r>
          </a:p>
          <a:p>
            <a:pPr marL="0" indent="0">
              <a:buNone/>
            </a:pPr>
            <a:r>
              <a:rPr lang="en-US" sz="2800" dirty="0">
                <a:solidFill>
                  <a:schemeClr val="bg1">
                    <a:lumMod val="85000"/>
                  </a:schemeClr>
                </a:solidFill>
              </a:rPr>
              <a:t>What is the CRTM?</a:t>
            </a:r>
            <a:endParaRPr lang="en-US" dirty="0">
              <a:solidFill>
                <a:schemeClr val="bg1">
                  <a:lumMod val="85000"/>
                </a:schemeClr>
              </a:solidFill>
            </a:endParaRPr>
          </a:p>
          <a:p>
            <a:pPr marL="0" indent="0">
              <a:buNone/>
            </a:pPr>
            <a:r>
              <a:rPr lang="en-US" sz="2800" dirty="0">
                <a:solidFill>
                  <a:schemeClr val="bg1">
                    <a:lumMod val="85000"/>
                  </a:schemeClr>
                </a:solidFill>
              </a:rPr>
              <a:t>Code and Solver Optimization</a:t>
            </a:r>
          </a:p>
          <a:p>
            <a:pPr marL="0" indent="0">
              <a:buNone/>
            </a:pPr>
            <a:r>
              <a:rPr lang="en-US" sz="2800" dirty="0">
                <a:solidFill>
                  <a:schemeClr val="bg1">
                    <a:lumMod val="85000"/>
                  </a:schemeClr>
                </a:solidFill>
              </a:rPr>
              <a:t>Scientific Capabilities and Progress</a:t>
            </a:r>
          </a:p>
          <a:p>
            <a:pPr marL="0" indent="0">
              <a:buNone/>
            </a:pPr>
            <a:r>
              <a:rPr lang="en-US" sz="2800" dirty="0">
                <a:solidFill>
                  <a:schemeClr val="bg1">
                    <a:lumMod val="85000"/>
                  </a:schemeClr>
                </a:solidFill>
              </a:rPr>
              <a:t>CRTM v2.3.x and v3.0.0</a:t>
            </a:r>
          </a:p>
          <a:p>
            <a:pPr marL="0" indent="0">
              <a:buNone/>
            </a:pPr>
            <a:r>
              <a:rPr lang="en-US" sz="2800" dirty="0">
                <a:solidFill>
                  <a:schemeClr val="bg1">
                    <a:lumMod val="85000"/>
                  </a:schemeClr>
                </a:solidFill>
              </a:rPr>
              <a:t>Operations and Support</a:t>
            </a:r>
          </a:p>
          <a:p>
            <a:pPr marL="0" indent="0">
              <a:buNone/>
            </a:pPr>
            <a:r>
              <a:rPr lang="en-US" sz="2800" dirty="0"/>
              <a:t>Education / Outreach</a:t>
            </a:r>
          </a:p>
        </p:txBody>
      </p:sp>
    </p:spTree>
    <p:extLst>
      <p:ext uri="{BB962C8B-B14F-4D97-AF65-F5344CB8AC3E}">
        <p14:creationId xmlns:p14="http://schemas.microsoft.com/office/powerpoint/2010/main" val="639848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4" name="Picture 33">
            <a:extLst>
              <a:ext uri="{FF2B5EF4-FFF2-40B4-BE49-F238E27FC236}">
                <a16:creationId xmlns:a16="http://schemas.microsoft.com/office/drawing/2014/main" id="{1D92F356-9041-4449-8B59-E7BA9674099A}"/>
              </a:ext>
            </a:extLst>
          </p:cNvPr>
          <p:cNvPicPr>
            <a:picLocks noChangeAspect="1"/>
          </p:cNvPicPr>
          <p:nvPr/>
        </p:nvPicPr>
        <p:blipFill>
          <a:blip r:embed="rId3"/>
          <a:stretch>
            <a:fillRect/>
          </a:stretch>
        </p:blipFill>
        <p:spPr>
          <a:xfrm>
            <a:off x="9525" y="0"/>
            <a:ext cx="12192000" cy="1361671"/>
          </a:xfrm>
          <a:prstGeom prst="rect">
            <a:avLst/>
          </a:prstGeom>
        </p:spPr>
      </p:pic>
      <p:grpSp>
        <p:nvGrpSpPr>
          <p:cNvPr id="306" name="Google Shape;306;p25"/>
          <p:cNvGrpSpPr/>
          <p:nvPr/>
        </p:nvGrpSpPr>
        <p:grpSpPr>
          <a:xfrm>
            <a:off x="2625349" y="1226610"/>
            <a:ext cx="7207089" cy="4380531"/>
            <a:chOff x="639555" y="933876"/>
            <a:chExt cx="8410838" cy="3834134"/>
          </a:xfrm>
        </p:grpSpPr>
        <p:sp>
          <p:nvSpPr>
            <p:cNvPr id="307" name="Google Shape;307;p25"/>
            <p:cNvSpPr/>
            <p:nvPr/>
          </p:nvSpPr>
          <p:spPr>
            <a:xfrm>
              <a:off x="4784857" y="1681348"/>
              <a:ext cx="3320375" cy="1760293"/>
            </a:xfrm>
            <a:custGeom>
              <a:avLst/>
              <a:gdLst/>
              <a:ahLst/>
              <a:cxnLst/>
              <a:rect l="l" t="t" r="r" b="b"/>
              <a:pathLst>
                <a:path w="120000" h="120000" extrusionOk="0">
                  <a:moveTo>
                    <a:pt x="0" y="0"/>
                  </a:moveTo>
                  <a:lnTo>
                    <a:pt x="0" y="111835"/>
                  </a:lnTo>
                  <a:lnTo>
                    <a:pt x="120000" y="111835"/>
                  </a:lnTo>
                  <a:lnTo>
                    <a:pt x="120000" y="120000"/>
                  </a:lnTo>
                </a:path>
              </a:pathLst>
            </a:custGeom>
            <a:noFill/>
            <a:ln w="25400" cap="flat" cmpd="sng">
              <a:solidFill>
                <a:srgbClr val="49ACC5"/>
              </a:solidFill>
              <a:prstDash val="solid"/>
              <a:round/>
              <a:headEnd type="none" w="sm" len="sm"/>
              <a:tailEnd type="none" w="sm" len="sm"/>
            </a:ln>
          </p:spPr>
        </p:sp>
        <p:sp>
          <p:nvSpPr>
            <p:cNvPr id="308" name="Google Shape;308;p25"/>
            <p:cNvSpPr/>
            <p:nvPr/>
          </p:nvSpPr>
          <p:spPr>
            <a:xfrm>
              <a:off x="4784857" y="1465971"/>
              <a:ext cx="1706152" cy="1985953"/>
            </a:xfrm>
            <a:custGeom>
              <a:avLst/>
              <a:gdLst/>
              <a:ahLst/>
              <a:cxnLst/>
              <a:rect l="l" t="t" r="r" b="b"/>
              <a:pathLst>
                <a:path w="120000" h="120000" extrusionOk="0">
                  <a:moveTo>
                    <a:pt x="0" y="0"/>
                  </a:moveTo>
                  <a:lnTo>
                    <a:pt x="0" y="111883"/>
                  </a:lnTo>
                  <a:lnTo>
                    <a:pt x="120000" y="111883"/>
                  </a:lnTo>
                  <a:lnTo>
                    <a:pt x="120000" y="120000"/>
                  </a:lnTo>
                </a:path>
              </a:pathLst>
            </a:custGeom>
            <a:noFill/>
            <a:ln w="25400" cap="flat" cmpd="sng">
              <a:solidFill>
                <a:srgbClr val="49ACC5"/>
              </a:solidFill>
              <a:prstDash val="solid"/>
              <a:round/>
              <a:headEnd type="none" w="sm" len="sm"/>
              <a:tailEnd type="none" w="sm" len="sm"/>
            </a:ln>
          </p:spPr>
        </p:sp>
        <p:sp>
          <p:nvSpPr>
            <p:cNvPr id="309" name="Google Shape;309;p25"/>
            <p:cNvSpPr/>
            <p:nvPr/>
          </p:nvSpPr>
          <p:spPr>
            <a:xfrm>
              <a:off x="4739137" y="1681348"/>
              <a:ext cx="91440" cy="1757339"/>
            </a:xfrm>
            <a:custGeom>
              <a:avLst/>
              <a:gdLst/>
              <a:ahLst/>
              <a:cxnLst/>
              <a:rect l="l" t="t" r="r" b="b"/>
              <a:pathLst>
                <a:path w="120000" h="120000" extrusionOk="0">
                  <a:moveTo>
                    <a:pt x="60000" y="0"/>
                  </a:moveTo>
                  <a:lnTo>
                    <a:pt x="60000" y="111822"/>
                  </a:lnTo>
                  <a:lnTo>
                    <a:pt x="82932" y="111822"/>
                  </a:lnTo>
                  <a:lnTo>
                    <a:pt x="82932" y="120000"/>
                  </a:lnTo>
                </a:path>
              </a:pathLst>
            </a:custGeom>
            <a:noFill/>
            <a:ln w="25400" cap="flat" cmpd="sng">
              <a:solidFill>
                <a:srgbClr val="49ACC5"/>
              </a:solidFill>
              <a:prstDash val="solid"/>
              <a:round/>
              <a:headEnd type="none" w="sm" len="sm"/>
              <a:tailEnd type="none" w="sm" len="sm"/>
            </a:ln>
          </p:spPr>
        </p:sp>
        <p:sp>
          <p:nvSpPr>
            <p:cNvPr id="310" name="Google Shape;310;p25"/>
            <p:cNvSpPr/>
            <p:nvPr/>
          </p:nvSpPr>
          <p:spPr>
            <a:xfrm>
              <a:off x="3087242" y="1681348"/>
              <a:ext cx="1697615" cy="1762078"/>
            </a:xfrm>
            <a:custGeom>
              <a:avLst/>
              <a:gdLst/>
              <a:ahLst/>
              <a:cxnLst/>
              <a:rect l="l" t="t" r="r" b="b"/>
              <a:pathLst>
                <a:path w="120000" h="120000" extrusionOk="0">
                  <a:moveTo>
                    <a:pt x="120000" y="0"/>
                  </a:moveTo>
                  <a:lnTo>
                    <a:pt x="120000" y="111844"/>
                  </a:lnTo>
                  <a:lnTo>
                    <a:pt x="0" y="111844"/>
                  </a:lnTo>
                  <a:lnTo>
                    <a:pt x="0" y="120000"/>
                  </a:lnTo>
                </a:path>
              </a:pathLst>
            </a:custGeom>
            <a:noFill/>
            <a:ln w="25400" cap="flat" cmpd="sng">
              <a:solidFill>
                <a:srgbClr val="49ACC5"/>
              </a:solidFill>
              <a:prstDash val="solid"/>
              <a:round/>
              <a:headEnd type="none" w="sm" len="sm"/>
              <a:tailEnd type="none" w="sm" len="sm"/>
            </a:ln>
          </p:spPr>
        </p:sp>
        <p:sp>
          <p:nvSpPr>
            <p:cNvPr id="311" name="Google Shape;311;p25"/>
            <p:cNvSpPr/>
            <p:nvPr/>
          </p:nvSpPr>
          <p:spPr>
            <a:xfrm>
              <a:off x="1376332" y="1681348"/>
              <a:ext cx="3408524" cy="1762261"/>
            </a:xfrm>
            <a:custGeom>
              <a:avLst/>
              <a:gdLst/>
              <a:ahLst/>
              <a:cxnLst/>
              <a:rect l="l" t="t" r="r" b="b"/>
              <a:pathLst>
                <a:path w="120000" h="120000" extrusionOk="0">
                  <a:moveTo>
                    <a:pt x="120000" y="0"/>
                  </a:moveTo>
                  <a:lnTo>
                    <a:pt x="120000" y="111844"/>
                  </a:lnTo>
                  <a:lnTo>
                    <a:pt x="0" y="111844"/>
                  </a:lnTo>
                  <a:lnTo>
                    <a:pt x="0" y="120000"/>
                  </a:lnTo>
                </a:path>
              </a:pathLst>
            </a:custGeom>
            <a:noFill/>
            <a:ln w="25400" cap="flat" cmpd="sng">
              <a:solidFill>
                <a:srgbClr val="49ACC5"/>
              </a:solidFill>
              <a:prstDash val="solid"/>
              <a:round/>
              <a:headEnd type="none" w="sm" len="sm"/>
              <a:tailEnd type="none" w="sm" len="sm"/>
            </a:ln>
          </p:spPr>
        </p:sp>
        <p:sp>
          <p:nvSpPr>
            <p:cNvPr id="312" name="Google Shape;312;p25"/>
            <p:cNvSpPr/>
            <p:nvPr/>
          </p:nvSpPr>
          <p:spPr>
            <a:xfrm>
              <a:off x="4784857" y="1681348"/>
              <a:ext cx="1482728" cy="388772"/>
            </a:xfrm>
            <a:custGeom>
              <a:avLst/>
              <a:gdLst/>
              <a:ahLst/>
              <a:cxnLst/>
              <a:rect l="l" t="t" r="r" b="b"/>
              <a:pathLst>
                <a:path w="120000" h="120000" extrusionOk="0">
                  <a:moveTo>
                    <a:pt x="0" y="0"/>
                  </a:moveTo>
                  <a:lnTo>
                    <a:pt x="0" y="83032"/>
                  </a:lnTo>
                  <a:lnTo>
                    <a:pt x="120000" y="83032"/>
                  </a:lnTo>
                  <a:lnTo>
                    <a:pt x="120000" y="120000"/>
                  </a:lnTo>
                </a:path>
              </a:pathLst>
            </a:custGeom>
            <a:noFill/>
            <a:ln w="25400" cap="flat" cmpd="sng">
              <a:solidFill>
                <a:srgbClr val="49ACC5"/>
              </a:solidFill>
              <a:prstDash val="solid"/>
              <a:round/>
              <a:headEnd type="none" w="sm" len="sm"/>
              <a:tailEnd type="none" w="sm" len="sm"/>
            </a:ln>
          </p:spPr>
        </p:sp>
        <p:sp>
          <p:nvSpPr>
            <p:cNvPr id="313" name="Google Shape;313;p25"/>
            <p:cNvSpPr/>
            <p:nvPr/>
          </p:nvSpPr>
          <p:spPr>
            <a:xfrm>
              <a:off x="3854271" y="933876"/>
              <a:ext cx="1861172" cy="747472"/>
            </a:xfrm>
            <a:prstGeom prst="rect">
              <a:avLst/>
            </a:prstGeom>
            <a:solidFill>
              <a:schemeClr val="dk2"/>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14" name="Google Shape;314;p25"/>
            <p:cNvSpPr txBox="1"/>
            <p:nvPr/>
          </p:nvSpPr>
          <p:spPr>
            <a:xfrm>
              <a:off x="3854271" y="933876"/>
              <a:ext cx="1861172" cy="747472"/>
            </a:xfrm>
            <a:prstGeom prst="rect">
              <a:avLst/>
            </a:prstGeom>
            <a:noFill/>
            <a:ln>
              <a:noFill/>
            </a:ln>
          </p:spPr>
          <p:txBody>
            <a:bodyPr spcFirstLastPara="1" wrap="square" lIns="11425" tIns="11425" rIns="11425" bIns="11425" anchor="ctr" anchorCtr="0">
              <a:noAutofit/>
            </a:bodyPr>
            <a:lstStyle/>
            <a:p>
              <a:pPr algn="ctr">
                <a:lnSpc>
                  <a:spcPct val="90000"/>
                </a:lnSpc>
                <a:buClr>
                  <a:srgbClr val="000000"/>
                </a:buClr>
                <a:buSzPts val="1600"/>
              </a:pPr>
              <a:r>
                <a:rPr lang="en-US" sz="1600" b="1">
                  <a:solidFill>
                    <a:schemeClr val="lt1"/>
                  </a:solidFill>
                  <a:latin typeface="Calibri"/>
                  <a:ea typeface="Calibri"/>
                  <a:cs typeface="Calibri"/>
                  <a:sym typeface="Calibri"/>
                </a:rPr>
                <a:t>Director</a:t>
              </a:r>
              <a:endParaRPr sz="1600">
                <a:solidFill>
                  <a:schemeClr val="dk1"/>
                </a:solidFill>
                <a:latin typeface="Calibri"/>
                <a:ea typeface="Calibri"/>
                <a:cs typeface="Calibri"/>
                <a:sym typeface="Calibri"/>
              </a:endParaRPr>
            </a:p>
            <a:p>
              <a:pPr algn="ctr">
                <a:lnSpc>
                  <a:spcPct val="90000"/>
                </a:lnSpc>
                <a:spcBef>
                  <a:spcPts val="840"/>
                </a:spcBef>
                <a:buClr>
                  <a:srgbClr val="000000"/>
                </a:buClr>
                <a:buSzPts val="1600"/>
              </a:pPr>
              <a:r>
                <a:rPr lang="en-US" sz="1600" b="1">
                  <a:solidFill>
                    <a:schemeClr val="lt1"/>
                  </a:solidFill>
                  <a:latin typeface="Calibri"/>
                  <a:ea typeface="Calibri"/>
                  <a:cs typeface="Calibri"/>
                  <a:sym typeface="Calibri"/>
                </a:rPr>
                <a:t>(Tom Auligné)</a:t>
              </a:r>
              <a:endParaRPr sz="1600" b="1">
                <a:solidFill>
                  <a:schemeClr val="lt1"/>
                </a:solidFill>
                <a:latin typeface="Calibri"/>
                <a:ea typeface="Calibri"/>
                <a:cs typeface="Calibri"/>
                <a:sym typeface="Calibri"/>
              </a:endParaRPr>
            </a:p>
          </p:txBody>
        </p:sp>
        <p:sp>
          <p:nvSpPr>
            <p:cNvPr id="315" name="Google Shape;315;p25"/>
            <p:cNvSpPr/>
            <p:nvPr/>
          </p:nvSpPr>
          <p:spPr>
            <a:xfrm>
              <a:off x="5530253" y="2070121"/>
              <a:ext cx="1474664" cy="954922"/>
            </a:xfrm>
            <a:prstGeom prst="rect">
              <a:avLst/>
            </a:prstGeom>
            <a:solidFill>
              <a:srgbClr val="49ACC5"/>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16" name="Google Shape;316;p25"/>
            <p:cNvSpPr txBox="1"/>
            <p:nvPr/>
          </p:nvSpPr>
          <p:spPr>
            <a:xfrm>
              <a:off x="5530253" y="2070121"/>
              <a:ext cx="1474664" cy="954922"/>
            </a:xfrm>
            <a:prstGeom prst="rect">
              <a:avLst/>
            </a:prstGeom>
            <a:solidFill>
              <a:schemeClr val="tx1">
                <a:lumMod val="65000"/>
                <a:lumOff val="35000"/>
              </a:schemeClr>
            </a:solidFill>
            <a:ln>
              <a:noFill/>
            </a:ln>
          </p:spPr>
          <p:txBody>
            <a:bodyPr spcFirstLastPara="1" wrap="square" lIns="10150" tIns="10150" rIns="10150" bIns="10150" anchor="ctr" anchorCtr="0">
              <a:noAutofit/>
            </a:bodyPr>
            <a:lstStyle/>
            <a:p>
              <a:pPr algn="ctr">
                <a:lnSpc>
                  <a:spcPct val="90000"/>
                </a:lnSpc>
                <a:buClr>
                  <a:srgbClr val="000000"/>
                </a:buClr>
                <a:buSzPts val="1400"/>
              </a:pPr>
              <a:r>
                <a:rPr lang="en-US" sz="1400" b="1">
                  <a:solidFill>
                    <a:schemeClr val="lt1"/>
                  </a:solidFill>
                  <a:latin typeface="Calibri"/>
                  <a:ea typeface="Calibri"/>
                  <a:cs typeface="Calibri"/>
                  <a:sym typeface="Calibri"/>
                </a:rPr>
                <a:t>Director’s Office (DOF)</a:t>
              </a:r>
              <a:r>
                <a:rPr lang="en-US" sz="1400">
                  <a:solidFill>
                    <a:schemeClr val="lt1"/>
                  </a:solidFill>
                  <a:latin typeface="Calibri"/>
                  <a:ea typeface="Calibri"/>
                  <a:cs typeface="Calibri"/>
                  <a:sym typeface="Calibri"/>
                </a:rPr>
                <a:t> </a:t>
              </a:r>
              <a:endParaRPr sz="1400">
                <a:solidFill>
                  <a:schemeClr val="lt1"/>
                </a:solidFill>
                <a:latin typeface="Calibri"/>
                <a:ea typeface="Calibri"/>
                <a:cs typeface="Calibri"/>
                <a:sym typeface="Calibri"/>
              </a:endParaRPr>
            </a:p>
          </p:txBody>
        </p:sp>
        <p:sp>
          <p:nvSpPr>
            <p:cNvPr id="317" name="Google Shape;317;p25"/>
            <p:cNvSpPr/>
            <p:nvPr/>
          </p:nvSpPr>
          <p:spPr>
            <a:xfrm>
              <a:off x="719102" y="3443610"/>
              <a:ext cx="1314459" cy="1314465"/>
            </a:xfrm>
            <a:prstGeom prst="rect">
              <a:avLst/>
            </a:prstGeom>
            <a:solidFill>
              <a:schemeClr val="accent5"/>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18" name="Google Shape;318;p25"/>
            <p:cNvSpPr txBox="1"/>
            <p:nvPr/>
          </p:nvSpPr>
          <p:spPr>
            <a:xfrm>
              <a:off x="639555" y="3443610"/>
              <a:ext cx="1394006" cy="1314465"/>
            </a:xfrm>
            <a:prstGeom prst="rect">
              <a:avLst/>
            </a:prstGeom>
            <a:solidFill>
              <a:srgbClr val="00B050"/>
            </a:solidFill>
            <a:ln>
              <a:noFill/>
            </a:ln>
          </p:spPr>
          <p:txBody>
            <a:bodyPr spcFirstLastPara="1" wrap="square" lIns="10150" tIns="10150" rIns="10150" bIns="10150" anchor="ctr" anchorCtr="0">
              <a:noAutofit/>
            </a:bodyPr>
            <a:lstStyle/>
            <a:p>
              <a:pPr algn="ctr">
                <a:lnSpc>
                  <a:spcPct val="90000"/>
                </a:lnSpc>
                <a:buClr>
                  <a:srgbClr val="000000"/>
                </a:buClr>
                <a:buSzPts val="1400"/>
              </a:pPr>
              <a:r>
                <a:rPr lang="en-US" sz="1600" b="1" dirty="0">
                  <a:solidFill>
                    <a:schemeClr val="lt1"/>
                  </a:solidFill>
                  <a:latin typeface="Calibri"/>
                  <a:ea typeface="Calibri"/>
                  <a:cs typeface="Calibri"/>
                  <a:sym typeface="Calibri"/>
                </a:rPr>
                <a:t>Community Radiative Transfer Model </a:t>
              </a:r>
              <a:endParaRPr dirty="0">
                <a:solidFill>
                  <a:schemeClr val="dk1"/>
                </a:solidFill>
                <a:latin typeface="Calibri"/>
                <a:ea typeface="Calibri"/>
                <a:cs typeface="Calibri"/>
                <a:sym typeface="Calibri"/>
              </a:endParaRPr>
            </a:p>
            <a:p>
              <a:pPr algn="ctr">
                <a:lnSpc>
                  <a:spcPct val="90000"/>
                </a:lnSpc>
                <a:spcBef>
                  <a:spcPts val="747"/>
                </a:spcBef>
                <a:buClr>
                  <a:srgbClr val="000000"/>
                </a:buClr>
                <a:buSzPts val="1400"/>
              </a:pPr>
              <a:r>
                <a:rPr lang="en-US" sz="1600" b="1" dirty="0">
                  <a:solidFill>
                    <a:schemeClr val="lt1"/>
                  </a:solidFill>
                  <a:latin typeface="Calibri"/>
                  <a:ea typeface="Calibri"/>
                  <a:cs typeface="Calibri"/>
                  <a:sym typeface="Calibri"/>
                </a:rPr>
                <a:t>(CRTM) </a:t>
              </a:r>
              <a:endParaRPr dirty="0">
                <a:solidFill>
                  <a:schemeClr val="dk1"/>
                </a:solidFill>
                <a:latin typeface="Calibri"/>
                <a:ea typeface="Calibri"/>
                <a:cs typeface="Calibri"/>
                <a:sym typeface="Calibri"/>
              </a:endParaRPr>
            </a:p>
          </p:txBody>
        </p:sp>
        <p:sp>
          <p:nvSpPr>
            <p:cNvPr id="319" name="Google Shape;319;p25"/>
            <p:cNvSpPr/>
            <p:nvPr/>
          </p:nvSpPr>
          <p:spPr>
            <a:xfrm>
              <a:off x="2427576" y="3443427"/>
              <a:ext cx="1319330" cy="1319330"/>
            </a:xfrm>
            <a:prstGeom prst="rect">
              <a:avLst/>
            </a:prstGeom>
            <a:solidFill>
              <a:schemeClr val="accent5"/>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20" name="Google Shape;320;p25"/>
            <p:cNvSpPr txBox="1"/>
            <p:nvPr/>
          </p:nvSpPr>
          <p:spPr>
            <a:xfrm>
              <a:off x="2299986" y="3443427"/>
              <a:ext cx="1586287" cy="1319330"/>
            </a:xfrm>
            <a:prstGeom prst="rect">
              <a:avLst/>
            </a:prstGeom>
            <a:solidFill>
              <a:schemeClr val="accent3"/>
            </a:solidFill>
            <a:ln>
              <a:noFill/>
            </a:ln>
          </p:spPr>
          <p:txBody>
            <a:bodyPr spcFirstLastPara="1" wrap="square" lIns="10150" tIns="10150" rIns="10150" bIns="10150" anchor="ctr" anchorCtr="0">
              <a:noAutofit/>
            </a:bodyPr>
            <a:lstStyle/>
            <a:p>
              <a:pPr lvl="0" algn="ctr">
                <a:lnSpc>
                  <a:spcPct val="90000"/>
                </a:lnSpc>
              </a:pPr>
              <a:r>
                <a:rPr lang="en-US" b="1" dirty="0">
                  <a:solidFill>
                    <a:schemeClr val="lt1"/>
                  </a:solidFill>
                  <a:latin typeface="Calibri"/>
                  <a:ea typeface="Calibri"/>
                  <a:cs typeface="Calibri"/>
                  <a:sym typeface="Calibri"/>
                </a:rPr>
                <a:t>New &amp; Improved Observations </a:t>
              </a:r>
              <a:endParaRPr lang="en-US" dirty="0">
                <a:solidFill>
                  <a:schemeClr val="dk1"/>
                </a:solidFill>
                <a:latin typeface="Calibri"/>
                <a:ea typeface="Calibri"/>
                <a:cs typeface="Calibri"/>
                <a:sym typeface="Calibri"/>
              </a:endParaRPr>
            </a:p>
            <a:p>
              <a:pPr algn="ctr">
                <a:lnSpc>
                  <a:spcPct val="90000"/>
                </a:lnSpc>
                <a:spcBef>
                  <a:spcPts val="747"/>
                </a:spcBef>
              </a:pPr>
              <a:r>
                <a:rPr lang="en-US" b="1" dirty="0">
                  <a:solidFill>
                    <a:schemeClr val="lt1"/>
                  </a:solidFill>
                  <a:latin typeface="Calibri"/>
                  <a:ea typeface="Calibri"/>
                  <a:cs typeface="Calibri"/>
                  <a:sym typeface="Calibri"/>
                </a:rPr>
                <a:t>(NIO)</a:t>
              </a:r>
              <a:endParaRPr lang="en-US" dirty="0">
                <a:solidFill>
                  <a:schemeClr val="dk1"/>
                </a:solidFill>
                <a:latin typeface="Calibri"/>
                <a:ea typeface="Calibri"/>
                <a:cs typeface="Calibri"/>
                <a:sym typeface="Calibri"/>
              </a:endParaRPr>
            </a:p>
          </p:txBody>
        </p:sp>
        <p:sp>
          <p:nvSpPr>
            <p:cNvPr id="321" name="Google Shape;321;p25"/>
            <p:cNvSpPr/>
            <p:nvPr/>
          </p:nvSpPr>
          <p:spPr>
            <a:xfrm>
              <a:off x="4140214" y="3438688"/>
              <a:ext cx="1324235" cy="1324235"/>
            </a:xfrm>
            <a:prstGeom prst="rect">
              <a:avLst/>
            </a:prstGeom>
            <a:solidFill>
              <a:schemeClr val="accent5"/>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22" name="Google Shape;322;p25"/>
            <p:cNvSpPr txBox="1"/>
            <p:nvPr/>
          </p:nvSpPr>
          <p:spPr>
            <a:xfrm>
              <a:off x="4140214" y="3438688"/>
              <a:ext cx="1324235" cy="1324235"/>
            </a:xfrm>
            <a:prstGeom prst="rect">
              <a:avLst/>
            </a:prstGeom>
            <a:noFill/>
            <a:ln>
              <a:noFill/>
            </a:ln>
          </p:spPr>
          <p:txBody>
            <a:bodyPr spcFirstLastPara="1" wrap="square" lIns="10150" tIns="10150" rIns="10150" bIns="10150" anchor="ctr" anchorCtr="0">
              <a:noAutofit/>
            </a:bodyPr>
            <a:lstStyle/>
            <a:p>
              <a:pPr lvl="0" algn="ctr">
                <a:lnSpc>
                  <a:spcPct val="90000"/>
                </a:lnSpc>
                <a:buSzPts val="1400"/>
              </a:pPr>
              <a:r>
                <a:rPr lang="en-US" b="1" dirty="0">
                  <a:solidFill>
                    <a:schemeClr val="lt1"/>
                  </a:solidFill>
                  <a:latin typeface="Calibri"/>
                  <a:ea typeface="Calibri"/>
                  <a:cs typeface="Calibri"/>
                  <a:sym typeface="Calibri"/>
                </a:rPr>
                <a:t>Impact of Observing Systems</a:t>
              </a:r>
              <a:endParaRPr lang="en-US" sz="1600" dirty="0">
                <a:solidFill>
                  <a:schemeClr val="dk1"/>
                </a:solidFill>
                <a:latin typeface="Calibri"/>
                <a:ea typeface="Calibri"/>
                <a:cs typeface="Calibri"/>
                <a:sym typeface="Calibri"/>
              </a:endParaRPr>
            </a:p>
            <a:p>
              <a:pPr algn="ctr">
                <a:lnSpc>
                  <a:spcPct val="90000"/>
                </a:lnSpc>
                <a:spcBef>
                  <a:spcPts val="747"/>
                </a:spcBef>
                <a:buSzPts val="1400"/>
              </a:pPr>
              <a:r>
                <a:rPr lang="en-US" b="1" dirty="0">
                  <a:solidFill>
                    <a:schemeClr val="lt1"/>
                  </a:solidFill>
                  <a:latin typeface="Calibri"/>
                  <a:ea typeface="Calibri"/>
                  <a:cs typeface="Calibri"/>
                  <a:sym typeface="Calibri"/>
                </a:rPr>
                <a:t>(IOS)</a:t>
              </a:r>
              <a:endParaRPr lang="en-US" sz="1600" dirty="0">
                <a:solidFill>
                  <a:schemeClr val="dk1"/>
                </a:solidFill>
                <a:latin typeface="Calibri"/>
                <a:ea typeface="Calibri"/>
                <a:cs typeface="Calibri"/>
                <a:sym typeface="Calibri"/>
              </a:endParaRPr>
            </a:p>
          </p:txBody>
        </p:sp>
        <p:sp>
          <p:nvSpPr>
            <p:cNvPr id="323" name="Google Shape;323;p25"/>
            <p:cNvSpPr/>
            <p:nvPr/>
          </p:nvSpPr>
          <p:spPr>
            <a:xfrm>
              <a:off x="5832970" y="3451925"/>
              <a:ext cx="1316079" cy="1316085"/>
            </a:xfrm>
            <a:prstGeom prst="rect">
              <a:avLst/>
            </a:prstGeom>
            <a:solidFill>
              <a:schemeClr val="accent5"/>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24" name="Google Shape;324;p25"/>
            <p:cNvSpPr txBox="1"/>
            <p:nvPr/>
          </p:nvSpPr>
          <p:spPr>
            <a:xfrm>
              <a:off x="5754087" y="3451925"/>
              <a:ext cx="1394962" cy="1316085"/>
            </a:xfrm>
            <a:prstGeom prst="rect">
              <a:avLst/>
            </a:prstGeom>
            <a:solidFill>
              <a:schemeClr val="accent1"/>
            </a:solidFill>
            <a:ln>
              <a:noFill/>
            </a:ln>
          </p:spPr>
          <p:txBody>
            <a:bodyPr spcFirstLastPara="1" wrap="square" lIns="10150" tIns="10150" rIns="10150" bIns="10150" anchor="ctr" anchorCtr="0">
              <a:noAutofit/>
            </a:bodyPr>
            <a:lstStyle/>
            <a:p>
              <a:pPr lvl="0" algn="ctr">
                <a:lnSpc>
                  <a:spcPct val="90000"/>
                </a:lnSpc>
              </a:pPr>
              <a:r>
                <a:rPr lang="en-US" b="1" dirty="0">
                  <a:solidFill>
                    <a:schemeClr val="lt1"/>
                  </a:solidFill>
                  <a:latin typeface="Calibri"/>
                  <a:ea typeface="Calibri"/>
                  <a:cs typeface="Calibri"/>
                  <a:sym typeface="Calibri"/>
                </a:rPr>
                <a:t>Sea-ice, Ocean, Coupled Analysis  </a:t>
              </a:r>
              <a:endParaRPr lang="en-US" sz="1600" dirty="0">
                <a:solidFill>
                  <a:schemeClr val="dk1"/>
                </a:solidFill>
                <a:latin typeface="Calibri"/>
                <a:ea typeface="Calibri"/>
                <a:cs typeface="Calibri"/>
                <a:sym typeface="Calibri"/>
              </a:endParaRPr>
            </a:p>
            <a:p>
              <a:pPr algn="ctr">
                <a:lnSpc>
                  <a:spcPct val="90000"/>
                </a:lnSpc>
                <a:spcBef>
                  <a:spcPts val="747"/>
                </a:spcBef>
              </a:pPr>
              <a:r>
                <a:rPr lang="en-US" b="1" dirty="0">
                  <a:solidFill>
                    <a:schemeClr val="lt1"/>
                  </a:solidFill>
                  <a:latin typeface="Calibri"/>
                  <a:ea typeface="Calibri"/>
                  <a:cs typeface="Calibri"/>
                  <a:sym typeface="Calibri"/>
                </a:rPr>
                <a:t>(SOCA)</a:t>
              </a:r>
              <a:endParaRPr lang="en-US" sz="1600" dirty="0">
                <a:solidFill>
                  <a:schemeClr val="dk1"/>
                </a:solidFill>
                <a:latin typeface="Calibri"/>
                <a:ea typeface="Calibri"/>
                <a:cs typeface="Calibri"/>
                <a:sym typeface="Calibri"/>
              </a:endParaRPr>
            </a:p>
          </p:txBody>
        </p:sp>
        <p:sp>
          <p:nvSpPr>
            <p:cNvPr id="325" name="Google Shape;325;p25"/>
            <p:cNvSpPr/>
            <p:nvPr/>
          </p:nvSpPr>
          <p:spPr>
            <a:xfrm>
              <a:off x="7444751" y="3441642"/>
              <a:ext cx="1320961" cy="1320961"/>
            </a:xfrm>
            <a:prstGeom prst="rect">
              <a:avLst/>
            </a:prstGeom>
            <a:solidFill>
              <a:schemeClr val="accent5"/>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a:buClr>
                  <a:srgbClr val="000000"/>
                </a:buClr>
                <a:buSzPts val="1600"/>
              </a:pPr>
              <a:endParaRPr sz="1600">
                <a:solidFill>
                  <a:schemeClr val="dk1"/>
                </a:solidFill>
                <a:latin typeface="Calibri"/>
                <a:ea typeface="Calibri"/>
                <a:cs typeface="Calibri"/>
                <a:sym typeface="Calibri"/>
              </a:endParaRPr>
            </a:p>
          </p:txBody>
        </p:sp>
        <p:sp>
          <p:nvSpPr>
            <p:cNvPr id="326" name="Google Shape;326;p25"/>
            <p:cNvSpPr txBox="1"/>
            <p:nvPr/>
          </p:nvSpPr>
          <p:spPr>
            <a:xfrm>
              <a:off x="7351959" y="3441642"/>
              <a:ext cx="1698434" cy="1320961"/>
            </a:xfrm>
            <a:prstGeom prst="rect">
              <a:avLst/>
            </a:prstGeom>
            <a:solidFill>
              <a:schemeClr val="accent2"/>
            </a:solidFill>
            <a:ln>
              <a:noFill/>
            </a:ln>
          </p:spPr>
          <p:txBody>
            <a:bodyPr spcFirstLastPara="1" wrap="square" lIns="10150" tIns="10150" rIns="10150" bIns="10150" anchor="ctr" anchorCtr="0">
              <a:noAutofit/>
            </a:bodyPr>
            <a:lstStyle/>
            <a:p>
              <a:pPr lvl="0" algn="ctr">
                <a:lnSpc>
                  <a:spcPct val="90000"/>
                </a:lnSpc>
              </a:pPr>
              <a:r>
                <a:rPr lang="en-US" b="1" dirty="0">
                  <a:solidFill>
                    <a:schemeClr val="lt1"/>
                  </a:solidFill>
                  <a:latin typeface="Calibri"/>
                  <a:ea typeface="Calibri"/>
                  <a:cs typeface="Calibri"/>
                  <a:sym typeface="Calibri"/>
                </a:rPr>
                <a:t>Joint Effort for Data assimilation Integration </a:t>
              </a:r>
              <a:endParaRPr lang="en-US" sz="1600" dirty="0">
                <a:solidFill>
                  <a:schemeClr val="dk1"/>
                </a:solidFill>
                <a:latin typeface="Calibri"/>
                <a:ea typeface="Calibri"/>
                <a:cs typeface="Calibri"/>
                <a:sym typeface="Calibri"/>
              </a:endParaRPr>
            </a:p>
            <a:p>
              <a:pPr algn="ctr">
                <a:lnSpc>
                  <a:spcPct val="90000"/>
                </a:lnSpc>
                <a:spcBef>
                  <a:spcPts val="747"/>
                </a:spcBef>
              </a:pPr>
              <a:r>
                <a:rPr lang="en-US" b="1" dirty="0">
                  <a:solidFill>
                    <a:schemeClr val="lt1"/>
                  </a:solidFill>
                  <a:latin typeface="Calibri"/>
                  <a:ea typeface="Calibri"/>
                  <a:cs typeface="Calibri"/>
                  <a:sym typeface="Calibri"/>
                </a:rPr>
                <a:t>(JEDI) </a:t>
              </a:r>
              <a:endParaRPr lang="en-US" sz="1600" dirty="0">
                <a:solidFill>
                  <a:schemeClr val="dk1"/>
                </a:solidFill>
                <a:latin typeface="Calibri"/>
                <a:ea typeface="Calibri"/>
                <a:cs typeface="Calibri"/>
                <a:sym typeface="Calibri"/>
              </a:endParaRPr>
            </a:p>
          </p:txBody>
        </p:sp>
      </p:grpSp>
      <p:sp>
        <p:nvSpPr>
          <p:cNvPr id="329" name="Google Shape;329;p25"/>
          <p:cNvSpPr txBox="1">
            <a:spLocks noGrp="1"/>
          </p:cNvSpPr>
          <p:nvPr>
            <p:ph type="sldNum" idx="12"/>
          </p:nvPr>
        </p:nvSpPr>
        <p:spPr>
          <a:xfrm>
            <a:off x="8077200" y="6356367"/>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solidFill>
                  <a:srgbClr val="7F7F7F"/>
                </a:solidFill>
                <a:latin typeface="Calibri"/>
                <a:ea typeface="Calibri"/>
                <a:cs typeface="Calibri"/>
                <a:sym typeface="Calibri"/>
              </a:rPr>
              <a:pPr>
                <a:buClr>
                  <a:srgbClr val="000000"/>
                </a:buClr>
                <a:buSzPts val="1200"/>
              </a:pPr>
              <a:t>5</a:t>
            </a:fld>
            <a:endParaRPr>
              <a:solidFill>
                <a:srgbClr val="7F7F7F"/>
              </a:solidFill>
              <a:latin typeface="Calibri"/>
              <a:ea typeface="Calibri"/>
              <a:cs typeface="Calibri"/>
              <a:sym typeface="Calibri"/>
            </a:endParaRPr>
          </a:p>
        </p:txBody>
      </p:sp>
      <p:sp>
        <p:nvSpPr>
          <p:cNvPr id="331" name="Google Shape;331;p25"/>
          <p:cNvSpPr txBox="1"/>
          <p:nvPr/>
        </p:nvSpPr>
        <p:spPr>
          <a:xfrm>
            <a:off x="1905000" y="-228600"/>
            <a:ext cx="7467600" cy="1470000"/>
          </a:xfrm>
          <a:prstGeom prst="rect">
            <a:avLst/>
          </a:prstGeom>
          <a:noFill/>
          <a:ln>
            <a:noFill/>
          </a:ln>
          <a:effectLst>
            <a:outerShdw blurRad="50800" dist="50800" dir="2700000" algn="tl" rotWithShape="0">
              <a:srgbClr val="000000">
                <a:alpha val="86274"/>
              </a:srgbClr>
            </a:outerShdw>
          </a:effectLst>
        </p:spPr>
        <p:txBody>
          <a:bodyPr spcFirstLastPara="1" wrap="square" lIns="91400" tIns="45675" rIns="91400" bIns="45675" anchor="ctr" anchorCtr="0">
            <a:noAutofit/>
          </a:bodyPr>
          <a:lstStyle/>
          <a:p>
            <a:pPr>
              <a:buClr>
                <a:srgbClr val="000000"/>
              </a:buClr>
              <a:buSzPts val="3300"/>
            </a:pPr>
            <a:r>
              <a:rPr lang="en-US" sz="4000" b="1" dirty="0">
                <a:solidFill>
                  <a:srgbClr val="FFFFFF"/>
                </a:solidFill>
                <a:latin typeface="Calibri"/>
                <a:ea typeface="Calibri"/>
                <a:cs typeface="Calibri"/>
                <a:sym typeface="Calibri"/>
              </a:rPr>
              <a:t>JCSDA Project Structure</a:t>
            </a:r>
            <a:endParaRPr sz="4000" b="1" dirty="0">
              <a:solidFill>
                <a:srgbClr val="FFFF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44EEA38A-011E-2C47-8409-ED351258E26D}"/>
              </a:ext>
            </a:extLst>
          </p:cNvPr>
          <p:cNvSpPr txBox="1"/>
          <p:nvPr/>
        </p:nvSpPr>
        <p:spPr>
          <a:xfrm>
            <a:off x="2652654" y="5741135"/>
            <a:ext cx="1262913" cy="830997"/>
          </a:xfrm>
          <a:prstGeom prst="rect">
            <a:avLst/>
          </a:prstGeom>
          <a:noFill/>
        </p:spPr>
        <p:txBody>
          <a:bodyPr wrap="square" rtlCol="0">
            <a:spAutoFit/>
          </a:bodyPr>
          <a:lstStyle/>
          <a:p>
            <a:r>
              <a:rPr lang="en-US" sz="1200" dirty="0"/>
              <a:t>Accurately  and efficiently simulate satellite radiances</a:t>
            </a:r>
          </a:p>
        </p:txBody>
      </p:sp>
      <p:sp>
        <p:nvSpPr>
          <p:cNvPr id="30" name="TextBox 29">
            <a:extLst>
              <a:ext uri="{FF2B5EF4-FFF2-40B4-BE49-F238E27FC236}">
                <a16:creationId xmlns:a16="http://schemas.microsoft.com/office/drawing/2014/main" id="{7B349ED3-8C25-094D-88D7-F6E145EF0136}"/>
              </a:ext>
            </a:extLst>
          </p:cNvPr>
          <p:cNvSpPr txBox="1"/>
          <p:nvPr/>
        </p:nvSpPr>
        <p:spPr>
          <a:xfrm>
            <a:off x="4085573" y="5741135"/>
            <a:ext cx="1262913" cy="830997"/>
          </a:xfrm>
          <a:prstGeom prst="rect">
            <a:avLst/>
          </a:prstGeom>
          <a:noFill/>
        </p:spPr>
        <p:txBody>
          <a:bodyPr wrap="square" rtlCol="0">
            <a:spAutoFit/>
          </a:bodyPr>
          <a:lstStyle/>
          <a:p>
            <a:r>
              <a:rPr lang="en-US" sz="1200" dirty="0"/>
              <a:t>Accelerate use of new sensors and improve use of current ones</a:t>
            </a:r>
          </a:p>
        </p:txBody>
      </p:sp>
      <p:sp>
        <p:nvSpPr>
          <p:cNvPr id="31" name="TextBox 30">
            <a:extLst>
              <a:ext uri="{FF2B5EF4-FFF2-40B4-BE49-F238E27FC236}">
                <a16:creationId xmlns:a16="http://schemas.microsoft.com/office/drawing/2014/main" id="{2442A413-8533-DE4A-9C80-8CD6BA14F996}"/>
              </a:ext>
            </a:extLst>
          </p:cNvPr>
          <p:cNvSpPr txBox="1"/>
          <p:nvPr/>
        </p:nvSpPr>
        <p:spPr>
          <a:xfrm>
            <a:off x="5564791" y="5741135"/>
            <a:ext cx="1262913" cy="1015663"/>
          </a:xfrm>
          <a:prstGeom prst="rect">
            <a:avLst/>
          </a:prstGeom>
          <a:noFill/>
        </p:spPr>
        <p:txBody>
          <a:bodyPr wrap="square" rtlCol="0">
            <a:spAutoFit/>
          </a:bodyPr>
          <a:lstStyle/>
          <a:p>
            <a:r>
              <a:rPr lang="en-US" sz="1200" dirty="0"/>
              <a:t>Monitor impact of observations and provide guidance for improvements</a:t>
            </a:r>
          </a:p>
        </p:txBody>
      </p:sp>
      <p:sp>
        <p:nvSpPr>
          <p:cNvPr id="32" name="TextBox 31">
            <a:extLst>
              <a:ext uri="{FF2B5EF4-FFF2-40B4-BE49-F238E27FC236}">
                <a16:creationId xmlns:a16="http://schemas.microsoft.com/office/drawing/2014/main" id="{7F51080B-E013-3341-B0B7-0184538F54F4}"/>
              </a:ext>
            </a:extLst>
          </p:cNvPr>
          <p:cNvSpPr txBox="1"/>
          <p:nvPr/>
        </p:nvSpPr>
        <p:spPr>
          <a:xfrm>
            <a:off x="7007895" y="5741135"/>
            <a:ext cx="1262913" cy="830997"/>
          </a:xfrm>
          <a:prstGeom prst="rect">
            <a:avLst/>
          </a:prstGeom>
          <a:noFill/>
        </p:spPr>
        <p:txBody>
          <a:bodyPr wrap="square" rtlCol="0">
            <a:spAutoFit/>
          </a:bodyPr>
          <a:lstStyle/>
          <a:p>
            <a:r>
              <a:rPr lang="en-US" sz="1200" dirty="0"/>
              <a:t>Implement science for coupled, marine system</a:t>
            </a:r>
          </a:p>
        </p:txBody>
      </p:sp>
      <p:sp>
        <p:nvSpPr>
          <p:cNvPr id="33" name="TextBox 32">
            <a:extLst>
              <a:ext uri="{FF2B5EF4-FFF2-40B4-BE49-F238E27FC236}">
                <a16:creationId xmlns:a16="http://schemas.microsoft.com/office/drawing/2014/main" id="{DFEF3C0E-34E7-2C41-A5AF-526680F9E767}"/>
              </a:ext>
            </a:extLst>
          </p:cNvPr>
          <p:cNvSpPr txBox="1"/>
          <p:nvPr/>
        </p:nvSpPr>
        <p:spPr>
          <a:xfrm>
            <a:off x="8444780" y="5741135"/>
            <a:ext cx="1262913" cy="646331"/>
          </a:xfrm>
          <a:prstGeom prst="rect">
            <a:avLst/>
          </a:prstGeom>
          <a:noFill/>
        </p:spPr>
        <p:txBody>
          <a:bodyPr wrap="square" rtlCol="0">
            <a:spAutoFit/>
          </a:bodyPr>
          <a:lstStyle/>
          <a:p>
            <a:r>
              <a:rPr lang="en-US" sz="1200" dirty="0"/>
              <a:t>Next-generation data assimilation for the Nation</a:t>
            </a:r>
          </a:p>
        </p:txBody>
      </p:sp>
    </p:spTree>
    <p:extLst>
      <p:ext uri="{BB962C8B-B14F-4D97-AF65-F5344CB8AC3E}">
        <p14:creationId xmlns:p14="http://schemas.microsoft.com/office/powerpoint/2010/main" val="3754337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3AA974-F95D-D943-AB01-449C7416C5F1}"/>
              </a:ext>
            </a:extLst>
          </p:cNvPr>
          <p:cNvSpPr/>
          <p:nvPr/>
        </p:nvSpPr>
        <p:spPr>
          <a:xfrm>
            <a:off x="0" y="5154158"/>
            <a:ext cx="12192000" cy="2308324"/>
          </a:xfrm>
          <a:prstGeom prst="rect">
            <a:avLst/>
          </a:prstGeom>
        </p:spPr>
        <p:txBody>
          <a:bodyPr wrap="square">
            <a:spAutoFit/>
          </a:bodyPr>
          <a:lstStyle/>
          <a:p>
            <a:r>
              <a:rPr lang="en-US" dirty="0">
                <a:solidFill>
                  <a:srgbClr val="000000"/>
                </a:solidFill>
                <a:latin typeface="Arial" panose="020B0604020202020204" pitchFamily="34" charset="0"/>
              </a:rPr>
              <a:t>The CRTM team successfully held the CRTM User/Developer’s workshop on May 16, 2017 in conjunction with the CRTM Scientific and Technical workshop (May 17 – May 19).  The workshop consisted of a series of tutorials on CRTM operation and development. A particular focus was on covering the </a:t>
            </a:r>
            <a:r>
              <a:rPr lang="en-US" dirty="0" err="1">
                <a:solidFill>
                  <a:srgbClr val="000000"/>
                </a:solidFill>
                <a:latin typeface="Arial" panose="020B0604020202020204" pitchFamily="34" charset="0"/>
              </a:rPr>
              <a:t>adjoint</a:t>
            </a:r>
            <a:r>
              <a:rPr lang="en-US" dirty="0">
                <a:solidFill>
                  <a:srgbClr val="000000"/>
                </a:solidFill>
                <a:latin typeface="Arial" panose="020B0604020202020204" pitchFamily="34" charset="0"/>
              </a:rPr>
              <a:t> and tangent-linear programming. Also covered was spectral and transmittance coefficient generation, and regression / unit testing. There were 7 instructors more than 40 participants -- with about 16 in-person and more than 25 online.  Feedback was overwhelmingly positive.  </a:t>
            </a:r>
            <a:endParaRPr lang="en-US" dirty="0"/>
          </a:p>
          <a:p>
            <a:br>
              <a:rPr lang="en-US" dirty="0"/>
            </a:br>
            <a:endParaRPr lang="en-US" dirty="0"/>
          </a:p>
        </p:txBody>
      </p:sp>
      <p:pic>
        <p:nvPicPr>
          <p:cNvPr id="7" name="Picture 6">
            <a:extLst>
              <a:ext uri="{FF2B5EF4-FFF2-40B4-BE49-F238E27FC236}">
                <a16:creationId xmlns:a16="http://schemas.microsoft.com/office/drawing/2014/main" id="{1743AF0A-067D-1F40-8D64-473438BB8720}"/>
              </a:ext>
            </a:extLst>
          </p:cNvPr>
          <p:cNvPicPr>
            <a:picLocks noChangeAspect="1"/>
          </p:cNvPicPr>
          <p:nvPr/>
        </p:nvPicPr>
        <p:blipFill>
          <a:blip r:embed="rId2"/>
          <a:stretch>
            <a:fillRect/>
          </a:stretch>
        </p:blipFill>
        <p:spPr>
          <a:xfrm>
            <a:off x="2742432" y="1096444"/>
            <a:ext cx="6401568" cy="4111490"/>
          </a:xfrm>
          <a:prstGeom prst="rect">
            <a:avLst/>
          </a:prstGeom>
        </p:spPr>
      </p:pic>
      <p:sp>
        <p:nvSpPr>
          <p:cNvPr id="19" name="Rectangle 18">
            <a:extLst>
              <a:ext uri="{FF2B5EF4-FFF2-40B4-BE49-F238E27FC236}">
                <a16:creationId xmlns:a16="http://schemas.microsoft.com/office/drawing/2014/main" id="{53089B2A-BF00-0942-9ACC-F261466C0DBD}"/>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0" name="Rectangle 19">
            <a:extLst>
              <a:ext uri="{FF2B5EF4-FFF2-40B4-BE49-F238E27FC236}">
                <a16:creationId xmlns:a16="http://schemas.microsoft.com/office/drawing/2014/main" id="{478E0369-5A0B-4244-B671-0D31F3FA27C1}"/>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21" name="Title 1">
            <a:extLst>
              <a:ext uri="{FF2B5EF4-FFF2-40B4-BE49-F238E27FC236}">
                <a16:creationId xmlns:a16="http://schemas.microsoft.com/office/drawing/2014/main" id="{837CA210-EFC1-6B4C-8765-21F9CBB9EEBA}"/>
              </a:ext>
            </a:extLst>
          </p:cNvPr>
          <p:cNvSpPr txBox="1">
            <a:spLocks/>
          </p:cNvSpPr>
          <p:nvPr/>
        </p:nvSpPr>
        <p:spPr>
          <a:xfrm>
            <a:off x="273918" y="0"/>
            <a:ext cx="8249653"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Education / Training / Outreach</a:t>
            </a:r>
          </a:p>
        </p:txBody>
      </p:sp>
      <p:pic>
        <p:nvPicPr>
          <p:cNvPr id="22" name="Picture 21" descr="JCSDA_transp.png">
            <a:extLst>
              <a:ext uri="{FF2B5EF4-FFF2-40B4-BE49-F238E27FC236}">
                <a16:creationId xmlns:a16="http://schemas.microsoft.com/office/drawing/2014/main" id="{2308EDAD-5659-B64E-AB6B-F18D9C65199D}"/>
              </a:ext>
            </a:extLst>
          </p:cNvPr>
          <p:cNvPicPr>
            <a:picLocks noChangeAspect="1"/>
          </p:cNvPicPr>
          <p:nvPr/>
        </p:nvPicPr>
        <p:blipFill>
          <a:blip r:embed="rId4"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3744289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52DD-7E68-154F-B24E-795F4318836D}"/>
              </a:ext>
            </a:extLst>
          </p:cNvPr>
          <p:cNvSpPr>
            <a:spLocks noGrp="1"/>
          </p:cNvSpPr>
          <p:nvPr>
            <p:ph type="title"/>
          </p:nvPr>
        </p:nvSpPr>
        <p:spPr>
          <a:xfrm>
            <a:off x="0" y="390138"/>
            <a:ext cx="12192000" cy="1143000"/>
          </a:xfrm>
        </p:spPr>
        <p:txBody>
          <a:bodyPr>
            <a:noAutofit/>
          </a:bodyPr>
          <a:lstStyle/>
          <a:p>
            <a:r>
              <a:rPr lang="en-US" sz="3200" b="1" dirty="0"/>
              <a:t>JCSDA Summer Colloquium on Satellite Data Assimilation</a:t>
            </a:r>
            <a:br>
              <a:rPr lang="en-US" sz="3200" dirty="0"/>
            </a:br>
            <a:r>
              <a:rPr lang="en-US" sz="3200" dirty="0"/>
              <a:t>Bozeman, Montana  July 22 – August 3, 2018</a:t>
            </a:r>
          </a:p>
        </p:txBody>
      </p:sp>
      <p:sp>
        <p:nvSpPr>
          <p:cNvPr id="3" name="Content Placeholder 2">
            <a:extLst>
              <a:ext uri="{FF2B5EF4-FFF2-40B4-BE49-F238E27FC236}">
                <a16:creationId xmlns:a16="http://schemas.microsoft.com/office/drawing/2014/main" id="{FFAF99F0-D3D2-9E4D-AD27-F0326A993DF8}"/>
              </a:ext>
            </a:extLst>
          </p:cNvPr>
          <p:cNvSpPr>
            <a:spLocks noGrp="1"/>
          </p:cNvSpPr>
          <p:nvPr>
            <p:ph idx="1"/>
          </p:nvPr>
        </p:nvSpPr>
        <p:spPr>
          <a:xfrm>
            <a:off x="388218" y="2071838"/>
            <a:ext cx="11210223" cy="4525963"/>
          </a:xfrm>
        </p:spPr>
        <p:txBody>
          <a:bodyPr>
            <a:normAutofit fontScale="85000" lnSpcReduction="10000"/>
          </a:bodyPr>
          <a:lstStyle/>
          <a:p>
            <a:r>
              <a:rPr lang="en-US" b="1" dirty="0"/>
              <a:t>Objective:</a:t>
            </a:r>
            <a:r>
              <a:rPr lang="en-US" dirty="0"/>
              <a:t> Foster the education of the next generation of data assimilation scientists. </a:t>
            </a:r>
          </a:p>
          <a:p>
            <a:r>
              <a:rPr lang="en-US" b="1" dirty="0"/>
              <a:t>Colloquium Topics:</a:t>
            </a:r>
          </a:p>
          <a:p>
            <a:pPr lvl="1"/>
            <a:r>
              <a:rPr lang="en-US" dirty="0"/>
              <a:t>Data assimilation fundamentals including </a:t>
            </a:r>
            <a:r>
              <a:rPr lang="en-US" dirty="0" err="1"/>
              <a:t>variational</a:t>
            </a:r>
            <a:r>
              <a:rPr lang="en-US" dirty="0"/>
              <a:t> and ensemble techniques</a:t>
            </a:r>
          </a:p>
          <a:p>
            <a:pPr lvl="1"/>
            <a:r>
              <a:rPr lang="en-US" dirty="0"/>
              <a:t>Satellite data observation techniques, including infrared and microwave</a:t>
            </a:r>
          </a:p>
          <a:p>
            <a:pPr lvl="1"/>
            <a:r>
              <a:rPr lang="en-US" dirty="0"/>
              <a:t>Satellite data assimilation techniques</a:t>
            </a:r>
          </a:p>
          <a:p>
            <a:pPr lvl="1"/>
            <a:r>
              <a:rPr lang="en-US" dirty="0"/>
              <a:t>Overview of atmospheric, ocean, land, sea-ice, wave and aerosol data assimilation</a:t>
            </a:r>
          </a:p>
          <a:p>
            <a:pPr lvl="1"/>
            <a:r>
              <a:rPr lang="en-US" dirty="0"/>
              <a:t>Overview of the global observing system.</a:t>
            </a:r>
          </a:p>
          <a:p>
            <a:r>
              <a:rPr lang="en-US" b="1" dirty="0"/>
              <a:t>Summary Article: </a:t>
            </a:r>
          </a:p>
          <a:p>
            <a:pPr lvl="1"/>
            <a:r>
              <a:rPr lang="en-US" dirty="0"/>
              <a:t>https://</a:t>
            </a:r>
            <a:r>
              <a:rPr lang="en-US" dirty="0" err="1"/>
              <a:t>repository.library.noaa.gov</a:t>
            </a:r>
            <a:r>
              <a:rPr lang="en-US" dirty="0"/>
              <a:t>/view/</a:t>
            </a:r>
            <a:r>
              <a:rPr lang="en-US" dirty="0" err="1"/>
              <a:t>noaa</a:t>
            </a:r>
            <a:r>
              <a:rPr lang="en-US" dirty="0"/>
              <a:t>/19248</a:t>
            </a:r>
          </a:p>
        </p:txBody>
      </p:sp>
    </p:spTree>
    <p:extLst>
      <p:ext uri="{BB962C8B-B14F-4D97-AF65-F5344CB8AC3E}">
        <p14:creationId xmlns:p14="http://schemas.microsoft.com/office/powerpoint/2010/main" val="3945305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9" name="Picture 8">
            <a:extLst>
              <a:ext uri="{FF2B5EF4-FFF2-40B4-BE49-F238E27FC236}">
                <a16:creationId xmlns:a16="http://schemas.microsoft.com/office/drawing/2014/main" id="{C2702763-2521-0748-9009-B04D0BA855A6}"/>
              </a:ext>
            </a:extLst>
          </p:cNvPr>
          <p:cNvPicPr>
            <a:picLocks noChangeAspect="1"/>
          </p:cNvPicPr>
          <p:nvPr/>
        </p:nvPicPr>
        <p:blipFill>
          <a:blip r:embed="rId3"/>
          <a:stretch>
            <a:fillRect/>
          </a:stretch>
        </p:blipFill>
        <p:spPr>
          <a:xfrm>
            <a:off x="9525" y="0"/>
            <a:ext cx="12192000" cy="1361671"/>
          </a:xfrm>
          <a:prstGeom prst="rect">
            <a:avLst/>
          </a:prstGeom>
        </p:spPr>
      </p:pic>
      <p:sp>
        <p:nvSpPr>
          <p:cNvPr id="471" name="Google Shape;471;p35"/>
          <p:cNvSpPr txBox="1">
            <a:spLocks noGrp="1"/>
          </p:cNvSpPr>
          <p:nvPr>
            <p:ph type="subTitle" idx="1"/>
          </p:nvPr>
        </p:nvSpPr>
        <p:spPr>
          <a:xfrm>
            <a:off x="1981202" y="1470025"/>
            <a:ext cx="8229600" cy="5241018"/>
          </a:xfrm>
          <a:prstGeom prst="rect">
            <a:avLst/>
          </a:prstGeom>
          <a:noFill/>
          <a:ln>
            <a:noFill/>
          </a:ln>
        </p:spPr>
        <p:txBody>
          <a:bodyPr spcFirstLastPara="1" vert="horz" wrap="square" lIns="91425" tIns="45700" rIns="91425" bIns="45700" rtlCol="0" anchor="t" anchorCtr="0">
            <a:noAutofit/>
          </a:bodyPr>
          <a:lstStyle/>
          <a:p>
            <a:pPr algn="l">
              <a:spcBef>
                <a:spcPts val="0"/>
              </a:spcBef>
              <a:buClr>
                <a:schemeClr val="dk2"/>
              </a:buClr>
              <a:buSzPts val="1800"/>
            </a:pPr>
            <a:r>
              <a:rPr lang="en-US" sz="1800" b="1" dirty="0">
                <a:solidFill>
                  <a:schemeClr val="tx1"/>
                </a:solidFill>
              </a:rPr>
              <a:t>Conceptual leap</a:t>
            </a:r>
          </a:p>
          <a:p>
            <a:pPr marL="285750" indent="-285750" algn="l">
              <a:spcBef>
                <a:spcPts val="0"/>
              </a:spcBef>
              <a:buClr>
                <a:schemeClr val="dk2"/>
              </a:buClr>
              <a:buSzPts val="1800"/>
              <a:buFont typeface="Arial" charset="0"/>
              <a:buChar char="•"/>
            </a:pPr>
            <a:r>
              <a:rPr lang="en-US" sz="1800" dirty="0">
                <a:solidFill>
                  <a:schemeClr val="tx1"/>
                </a:solidFill>
              </a:rPr>
              <a:t>New and more unified approach to development, distribution, and maintenance of software</a:t>
            </a:r>
          </a:p>
          <a:p>
            <a:pPr algn="l">
              <a:spcBef>
                <a:spcPts val="0"/>
              </a:spcBef>
              <a:buClr>
                <a:schemeClr val="dk2"/>
              </a:buClr>
              <a:buSzPts val="1800"/>
            </a:pPr>
            <a:endParaRPr lang="en-US" sz="1800" b="1" dirty="0">
              <a:solidFill>
                <a:schemeClr val="tx1"/>
              </a:solidFill>
              <a:latin typeface="Calibri"/>
              <a:ea typeface="Calibri"/>
              <a:cs typeface="Calibri"/>
              <a:sym typeface="Calibri"/>
            </a:endParaRPr>
          </a:p>
          <a:p>
            <a:pPr algn="l">
              <a:spcBef>
                <a:spcPts val="0"/>
              </a:spcBef>
              <a:buClr>
                <a:schemeClr val="dk2"/>
              </a:buClr>
              <a:buSzPts val="1800"/>
            </a:pPr>
            <a:r>
              <a:rPr lang="en-US" sz="1800" b="1" dirty="0">
                <a:solidFill>
                  <a:schemeClr val="dk2"/>
                </a:solidFill>
                <a:latin typeface="Calibri"/>
                <a:ea typeface="Calibri"/>
                <a:cs typeface="Calibri"/>
                <a:sym typeface="Calibri"/>
              </a:rPr>
              <a:t>Streamlined processes and operations</a:t>
            </a:r>
            <a:endParaRPr sz="1800" b="1" dirty="0">
              <a:solidFill>
                <a:schemeClr val="dk2"/>
              </a:solidFill>
              <a:latin typeface="Calibri"/>
              <a:ea typeface="Calibri"/>
              <a:cs typeface="Calibri"/>
              <a:sym typeface="Calibri"/>
            </a:endParaRPr>
          </a:p>
          <a:p>
            <a:pPr marL="342900" lvl="1" indent="-342900" algn="l">
              <a:spcBef>
                <a:spcPts val="360"/>
              </a:spcBef>
              <a:buClr>
                <a:srgbClr val="000000"/>
              </a:buClr>
              <a:buSzPts val="1800"/>
              <a:buFont typeface="Arial"/>
              <a:buChar char="•"/>
            </a:pPr>
            <a:r>
              <a:rPr lang="en-US" sz="1800" dirty="0">
                <a:solidFill>
                  <a:srgbClr val="000000"/>
                </a:solidFill>
                <a:latin typeface="Calibri"/>
                <a:ea typeface="Calibri"/>
                <a:cs typeface="Calibri"/>
                <a:sym typeface="Calibri"/>
              </a:rPr>
              <a:t>Targeted inter-dependent activities with measurable deliverables</a:t>
            </a:r>
          </a:p>
          <a:p>
            <a:pPr marL="342900" lvl="1" indent="-342900" algn="l">
              <a:spcBef>
                <a:spcPts val="360"/>
              </a:spcBef>
              <a:buClr>
                <a:srgbClr val="000000"/>
              </a:buClr>
              <a:buSzPts val="1800"/>
              <a:buFont typeface="Arial"/>
              <a:buChar char="•"/>
            </a:pPr>
            <a:r>
              <a:rPr lang="en-US" sz="1800" dirty="0">
                <a:solidFill>
                  <a:srgbClr val="000000"/>
                </a:solidFill>
              </a:rPr>
              <a:t>Annual Operating Plan improving coordination and accountability</a:t>
            </a:r>
            <a:endParaRPr lang="en-US" dirty="0"/>
          </a:p>
          <a:p>
            <a:pPr marL="342900" lvl="1" indent="-342900" algn="l">
              <a:spcBef>
                <a:spcPts val="360"/>
              </a:spcBef>
              <a:buClr>
                <a:srgbClr val="000000"/>
              </a:buClr>
              <a:buSzPts val="1800"/>
              <a:buFont typeface="Arial"/>
              <a:buChar char="•"/>
            </a:pPr>
            <a:r>
              <a:rPr lang="en-US" sz="1800" dirty="0">
                <a:solidFill>
                  <a:srgbClr val="000000"/>
                </a:solidFill>
              </a:rPr>
              <a:t>State-of-the-art collaborative ecosystem</a:t>
            </a:r>
            <a:endParaRPr sz="1800" dirty="0">
              <a:solidFill>
                <a:srgbClr val="000000"/>
              </a:solidFill>
              <a:latin typeface="Calibri"/>
              <a:ea typeface="Calibri"/>
              <a:cs typeface="Calibri"/>
              <a:sym typeface="Calibri"/>
            </a:endParaRPr>
          </a:p>
          <a:p>
            <a:pPr algn="l">
              <a:spcBef>
                <a:spcPts val="360"/>
              </a:spcBef>
              <a:buClr>
                <a:srgbClr val="000000"/>
              </a:buClr>
              <a:buSzPts val="1800"/>
            </a:pPr>
            <a:endParaRPr sz="1800" dirty="0">
              <a:solidFill>
                <a:srgbClr val="000000"/>
              </a:solidFill>
              <a:latin typeface="Calibri"/>
              <a:ea typeface="Calibri"/>
              <a:cs typeface="Calibri"/>
              <a:sym typeface="Calibri"/>
            </a:endParaRPr>
          </a:p>
          <a:p>
            <a:pPr algn="l">
              <a:spcBef>
                <a:spcPts val="360"/>
              </a:spcBef>
              <a:buClr>
                <a:srgbClr val="000000"/>
              </a:buClr>
              <a:buSzPts val="1800"/>
            </a:pPr>
            <a:r>
              <a:rPr lang="en-US" sz="1800" b="1" dirty="0">
                <a:solidFill>
                  <a:schemeClr val="dk2"/>
                </a:solidFill>
                <a:latin typeface="Calibri"/>
                <a:ea typeface="Calibri"/>
                <a:cs typeface="Calibri"/>
                <a:sym typeface="Calibri"/>
              </a:rPr>
              <a:t>Operating within a Center of excellence</a:t>
            </a:r>
            <a:endParaRPr dirty="0"/>
          </a:p>
          <a:p>
            <a:pPr marL="342900" indent="-342900" algn="l">
              <a:spcBef>
                <a:spcPts val="360"/>
              </a:spcBef>
              <a:buClr>
                <a:srgbClr val="000000"/>
              </a:buClr>
              <a:buSzPts val="1800"/>
              <a:buFont typeface="Arial"/>
              <a:buChar char="•"/>
            </a:pPr>
            <a:r>
              <a:rPr lang="en-US" sz="1800" dirty="0">
                <a:solidFill>
                  <a:srgbClr val="000000"/>
                </a:solidFill>
              </a:rPr>
              <a:t>Unprecedented level of collaboration at scientific/technical level</a:t>
            </a:r>
          </a:p>
          <a:p>
            <a:pPr marL="342900" indent="-342900" algn="l">
              <a:spcBef>
                <a:spcPts val="360"/>
              </a:spcBef>
              <a:buClr>
                <a:srgbClr val="000000"/>
              </a:buClr>
              <a:buSzPts val="1800"/>
              <a:buFont typeface="Arial"/>
              <a:buChar char="•"/>
            </a:pPr>
            <a:r>
              <a:rPr lang="en-US" sz="1800" dirty="0">
                <a:solidFill>
                  <a:srgbClr val="000000"/>
                </a:solidFill>
              </a:rPr>
              <a:t>Highly skilled core staff committed to the success of JCSDA projects</a:t>
            </a:r>
          </a:p>
          <a:p>
            <a:pPr marL="342900" indent="-228600" algn="l">
              <a:spcBef>
                <a:spcPts val="360"/>
              </a:spcBef>
              <a:buClr>
                <a:srgbClr val="888888"/>
              </a:buClr>
              <a:buSzPts val="1800"/>
            </a:pPr>
            <a:endParaRPr lang="en-US" sz="1800" dirty="0">
              <a:solidFill>
                <a:srgbClr val="FFFFFF"/>
              </a:solidFill>
              <a:latin typeface="Calibri"/>
              <a:ea typeface="Calibri"/>
              <a:cs typeface="Calibri"/>
              <a:sym typeface="Calibri"/>
            </a:endParaRPr>
          </a:p>
          <a:p>
            <a:pPr algn="l">
              <a:spcBef>
                <a:spcPts val="360"/>
              </a:spcBef>
              <a:buClr>
                <a:srgbClr val="000000"/>
              </a:buClr>
              <a:buSzPts val="1800"/>
            </a:pPr>
            <a:r>
              <a:rPr lang="en-US" sz="1800" b="1" dirty="0">
                <a:solidFill>
                  <a:schemeClr val="dk2"/>
                </a:solidFill>
              </a:rPr>
              <a:t>Focus on transitional research</a:t>
            </a:r>
            <a:endParaRPr lang="en-US" sz="1800" dirty="0"/>
          </a:p>
          <a:p>
            <a:pPr marL="342900" indent="-342900" algn="l">
              <a:spcBef>
                <a:spcPts val="360"/>
              </a:spcBef>
              <a:buClr>
                <a:srgbClr val="000000"/>
              </a:buClr>
              <a:buSzPts val="1800"/>
              <a:buFont typeface="Arial"/>
              <a:buChar char="•"/>
            </a:pPr>
            <a:r>
              <a:rPr lang="en-US" sz="1800" dirty="0">
                <a:solidFill>
                  <a:srgbClr val="000000"/>
                </a:solidFill>
                <a:latin typeface="Calibri"/>
                <a:ea typeface="Calibri"/>
                <a:cs typeface="Calibri"/>
                <a:sym typeface="Calibri"/>
              </a:rPr>
              <a:t>Faster, better, cheaper, safer transition </a:t>
            </a:r>
            <a:r>
              <a:rPr lang="en-US" sz="1800" dirty="0">
                <a:solidFill>
                  <a:srgbClr val="000000"/>
                </a:solidFill>
              </a:rPr>
              <a:t>between research </a:t>
            </a:r>
            <a:r>
              <a:rPr lang="en-US" sz="1800" dirty="0">
                <a:solidFill>
                  <a:srgbClr val="000000"/>
                </a:solidFill>
                <a:latin typeface="Calibri"/>
                <a:ea typeface="Calibri"/>
                <a:cs typeface="Calibri"/>
                <a:sym typeface="Calibri"/>
              </a:rPr>
              <a:t>and operations</a:t>
            </a:r>
          </a:p>
          <a:p>
            <a:pPr marL="342900" indent="-342900" algn="l">
              <a:spcBef>
                <a:spcPts val="360"/>
              </a:spcBef>
              <a:buClr>
                <a:srgbClr val="000000"/>
              </a:buClr>
              <a:buSzPts val="1800"/>
              <a:buFont typeface="Arial"/>
              <a:buChar char="•"/>
            </a:pPr>
            <a:r>
              <a:rPr lang="en-US" sz="1800" dirty="0">
                <a:solidFill>
                  <a:srgbClr val="000000"/>
                </a:solidFill>
                <a:latin typeface="Calibri"/>
                <a:ea typeface="Calibri"/>
                <a:cs typeface="Calibri"/>
                <a:sym typeface="Calibri"/>
              </a:rPr>
              <a:t>Constantly striving to be proactive and available to operational requirements </a:t>
            </a:r>
            <a:endParaRPr sz="1800" dirty="0">
              <a:solidFill>
                <a:srgbClr val="FFFFFF"/>
              </a:solidFill>
              <a:latin typeface="Calibri"/>
              <a:ea typeface="Calibri"/>
              <a:cs typeface="Calibri"/>
              <a:sym typeface="Calibri"/>
            </a:endParaRPr>
          </a:p>
        </p:txBody>
      </p:sp>
      <p:sp>
        <p:nvSpPr>
          <p:cNvPr id="474" name="Google Shape;474;p35"/>
          <p:cNvSpPr txBox="1"/>
          <p:nvPr/>
        </p:nvSpPr>
        <p:spPr>
          <a:xfrm>
            <a:off x="516835" y="-228600"/>
            <a:ext cx="8855765" cy="1470025"/>
          </a:xfrm>
          <a:prstGeom prst="rect">
            <a:avLst/>
          </a:prstGeom>
          <a:noFill/>
          <a:ln>
            <a:noFill/>
          </a:ln>
          <a:effectLst>
            <a:outerShdw blurRad="50800" dist="50800" dir="2700000" algn="tl" rotWithShape="0">
              <a:srgbClr val="000000">
                <a:alpha val="86274"/>
              </a:srgbClr>
            </a:outerShdw>
          </a:effectLst>
        </p:spPr>
        <p:txBody>
          <a:bodyPr spcFirstLastPara="1" wrap="square" lIns="91425" tIns="45700" rIns="91425" bIns="45700" anchor="ctr" anchorCtr="0">
            <a:noAutofit/>
          </a:bodyPr>
          <a:lstStyle/>
          <a:p>
            <a:pPr>
              <a:buClr>
                <a:schemeClr val="lt1"/>
              </a:buClr>
              <a:buSzPts val="3300"/>
            </a:pPr>
            <a:r>
              <a:rPr lang="en-US" sz="4000" b="1" dirty="0">
                <a:solidFill>
                  <a:schemeClr val="lt1"/>
                </a:solidFill>
                <a:latin typeface="Calibri"/>
                <a:ea typeface="Calibri"/>
                <a:cs typeface="Calibri"/>
                <a:sym typeface="Calibri"/>
              </a:rPr>
              <a:t>Final Remarks about the CRTM Workflow </a:t>
            </a:r>
          </a:p>
        </p:txBody>
      </p:sp>
      <p:sp>
        <p:nvSpPr>
          <p:cNvPr id="475" name="Google Shape;475;p35"/>
          <p:cNvSpPr txBox="1">
            <a:spLocks noGrp="1"/>
          </p:cNvSpPr>
          <p:nvPr>
            <p:ph type="sldNum" idx="12"/>
          </p:nvPr>
        </p:nvSpPr>
        <p:spPr>
          <a:xfrm>
            <a:off x="8077200" y="6356367"/>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solidFill>
                  <a:srgbClr val="7F7F7F"/>
                </a:solidFill>
                <a:latin typeface="Calibri"/>
                <a:ea typeface="Calibri"/>
                <a:cs typeface="Calibri"/>
                <a:sym typeface="Calibri"/>
              </a:rPr>
              <a:pPr>
                <a:buClr>
                  <a:srgbClr val="000000"/>
                </a:buClr>
                <a:buSzPts val="1200"/>
              </a:pPr>
              <a:t>52</a:t>
            </a:fld>
            <a:endParaRPr>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1406896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3584" y="1148815"/>
            <a:ext cx="10972800" cy="5584741"/>
          </a:xfrm>
        </p:spPr>
        <p:txBody>
          <a:bodyPr>
            <a:normAutofit fontScale="55000" lnSpcReduction="20000"/>
          </a:bodyPr>
          <a:lstStyle/>
          <a:p>
            <a:pPr marL="0" indent="0">
              <a:buNone/>
            </a:pPr>
            <a:r>
              <a:rPr lang="en-US" b="1" dirty="0"/>
              <a:t>Please join our new CRTM google groups:</a:t>
            </a:r>
            <a:br>
              <a:rPr lang="en-US" dirty="0"/>
            </a:br>
            <a:endParaRPr lang="en-US" dirty="0"/>
          </a:p>
          <a:p>
            <a:pPr marL="0" indent="0">
              <a:buNone/>
            </a:pPr>
            <a:r>
              <a:rPr lang="en-US" dirty="0"/>
              <a:t>Announcements:</a:t>
            </a:r>
            <a:br>
              <a:rPr lang="en-US" dirty="0"/>
            </a:br>
            <a:r>
              <a:rPr lang="en-US" u="sng" dirty="0">
                <a:hlinkClick r:id="rId3"/>
              </a:rPr>
              <a:t>https://groups.google.com/forum/#!forum/crtm</a:t>
            </a:r>
            <a:br>
              <a:rPr lang="en-US" dirty="0"/>
            </a:br>
            <a:endParaRPr lang="en-US" dirty="0"/>
          </a:p>
          <a:p>
            <a:pPr marL="0" indent="0">
              <a:buNone/>
            </a:pPr>
            <a:r>
              <a:rPr lang="en-US" dirty="0"/>
              <a:t>Support:</a:t>
            </a:r>
          </a:p>
          <a:p>
            <a:pPr marL="0" indent="0">
              <a:buNone/>
            </a:pPr>
            <a:r>
              <a:rPr lang="en-US" u="sng" dirty="0">
                <a:hlinkClick r:id="rId4"/>
              </a:rPr>
              <a:t>https://groups.google.com/forum/#!forum/crtm-support</a:t>
            </a:r>
            <a:br>
              <a:rPr lang="en-US" dirty="0"/>
            </a:br>
            <a:endParaRPr lang="en-US" dirty="0"/>
          </a:p>
          <a:p>
            <a:pPr marL="0" indent="0">
              <a:buNone/>
            </a:pPr>
            <a:r>
              <a:rPr lang="en-US" dirty="0"/>
              <a:t>Developer Discussion:</a:t>
            </a:r>
          </a:p>
          <a:p>
            <a:pPr marL="0" indent="0">
              <a:buNone/>
            </a:pPr>
            <a:r>
              <a:rPr lang="en-US" u="sng" dirty="0">
                <a:hlinkClick r:id="rId5"/>
              </a:rPr>
              <a:t>https://groups.google.com/forum/#!forum/crtm-developers</a:t>
            </a:r>
            <a:endParaRPr lang="en-US" u="sng" dirty="0"/>
          </a:p>
          <a:p>
            <a:pPr marL="0" indent="0">
              <a:buNone/>
            </a:pPr>
            <a:endParaRPr lang="en-US" dirty="0"/>
          </a:p>
          <a:p>
            <a:pPr marL="0" indent="0">
              <a:buNone/>
            </a:pPr>
            <a:r>
              <a:rPr lang="en-US" dirty="0"/>
              <a:t>New support email:</a:t>
            </a:r>
          </a:p>
          <a:p>
            <a:pPr marL="0" indent="0">
              <a:buNone/>
            </a:pPr>
            <a:r>
              <a:rPr lang="en-US" u="sng" dirty="0">
                <a:hlinkClick r:id="rId6"/>
              </a:rPr>
              <a:t>crtm-support@googlegroups.com</a:t>
            </a:r>
            <a:endParaRPr lang="en-US" u="sng" dirty="0"/>
          </a:p>
          <a:p>
            <a:pPr marL="0" indent="0">
              <a:buNone/>
            </a:pPr>
            <a:endParaRPr lang="en-US" u="sng" dirty="0"/>
          </a:p>
          <a:p>
            <a:pPr marL="0" indent="0">
              <a:buNone/>
            </a:pPr>
            <a:r>
              <a:rPr lang="en-US" dirty="0"/>
              <a:t>This will post to the support forum, so anything you email will be available to the members of the support group.</a:t>
            </a:r>
          </a:p>
          <a:p>
            <a:pPr marL="0" indent="0">
              <a:buNone/>
            </a:pPr>
            <a:endParaRPr lang="en-US" dirty="0"/>
          </a:p>
          <a:p>
            <a:pPr marL="0" indent="0">
              <a:buNone/>
            </a:pPr>
            <a:r>
              <a:rPr lang="en-US" dirty="0"/>
              <a:t>Email: </a:t>
            </a:r>
            <a:r>
              <a:rPr lang="en-US" u="sng" dirty="0">
                <a:hlinkClick r:id="rId7"/>
              </a:rPr>
              <a:t>Benjamin.T.Johnson@noaa.gov</a:t>
            </a:r>
            <a:r>
              <a:rPr lang="en-US" u="sng" dirty="0"/>
              <a:t> </a:t>
            </a:r>
            <a:r>
              <a:rPr lang="en-US" dirty="0"/>
              <a:t>for direct support, questions, and comments</a:t>
            </a:r>
            <a:br>
              <a:rPr lang="en-US" dirty="0"/>
            </a:br>
            <a:br>
              <a:rPr lang="en-US" dirty="0"/>
            </a:br>
            <a:r>
              <a:rPr lang="en-US" dirty="0"/>
              <a:t>These groups replace the legacy listserv groups.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sp>
        <p:nvSpPr>
          <p:cNvPr id="8" name="Rectangle 7">
            <a:extLst>
              <a:ext uri="{FF2B5EF4-FFF2-40B4-BE49-F238E27FC236}">
                <a16:creationId xmlns:a16="http://schemas.microsoft.com/office/drawing/2014/main" id="{96A72310-04C5-B949-9692-6101D5467788}"/>
              </a:ext>
            </a:extLst>
          </p:cNvPr>
          <p:cNvSpPr/>
          <p:nvPr/>
        </p:nvSpPr>
        <p:spPr>
          <a:xfrm>
            <a:off x="0" y="14822"/>
            <a:ext cx="9144000" cy="1066800"/>
          </a:xfrm>
          <a:prstGeom prst="rect">
            <a:avLst/>
          </a:prstGeom>
          <a:blipFill dpi="0" rotWithShape="1">
            <a:blip r:embed="rId8"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a:extLst>
              <a:ext uri="{FF2B5EF4-FFF2-40B4-BE49-F238E27FC236}">
                <a16:creationId xmlns:a16="http://schemas.microsoft.com/office/drawing/2014/main" id="{2B06C5BA-0941-7A49-A2A9-14828BF48024}"/>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0" name="Title 1">
            <a:extLst>
              <a:ext uri="{FF2B5EF4-FFF2-40B4-BE49-F238E27FC236}">
                <a16:creationId xmlns:a16="http://schemas.microsoft.com/office/drawing/2014/main" id="{81FDF7C6-5AC6-D34C-8FF5-5250116457F7}"/>
              </a:ext>
            </a:extLst>
          </p:cNvPr>
          <p:cNvSpPr txBox="1">
            <a:spLocks/>
          </p:cNvSpPr>
          <p:nvPr/>
        </p:nvSpPr>
        <p:spPr>
          <a:xfrm>
            <a:off x="273918" y="0"/>
            <a:ext cx="8249653"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Questions / Comments?</a:t>
            </a:r>
          </a:p>
        </p:txBody>
      </p:sp>
      <p:pic>
        <p:nvPicPr>
          <p:cNvPr id="11" name="Picture 10" descr="JCSDA_transp.png">
            <a:extLst>
              <a:ext uri="{FF2B5EF4-FFF2-40B4-BE49-F238E27FC236}">
                <a16:creationId xmlns:a16="http://schemas.microsoft.com/office/drawing/2014/main" id="{6849B0FD-6EE8-3242-BAEF-812CA72C5C63}"/>
              </a:ext>
            </a:extLst>
          </p:cNvPr>
          <p:cNvPicPr>
            <a:picLocks noChangeAspect="1"/>
          </p:cNvPicPr>
          <p:nvPr/>
        </p:nvPicPr>
        <p:blipFill>
          <a:blip r:embed="rId9" cstate="print"/>
          <a:stretch>
            <a:fillRect/>
          </a:stretch>
        </p:blipFill>
        <p:spPr>
          <a:xfrm>
            <a:off x="10724146" y="12056"/>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63142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31520"/>
          </a:xfrm>
          <a:solidFill>
            <a:schemeClr val="accent6">
              <a:lumMod val="50000"/>
            </a:schemeClr>
          </a:solidFill>
        </p:spPr>
        <p:txBody>
          <a:bodyPr>
            <a:normAutofit/>
          </a:bodyPr>
          <a:lstStyle/>
          <a:p>
            <a:pPr algn="ctr"/>
            <a:r>
              <a:rPr lang="en-US" sz="3600" dirty="0">
                <a:solidFill>
                  <a:schemeClr val="bg1"/>
                </a:solidFill>
              </a:rPr>
              <a:t>Field 07 Snow Particle Size Distribution</a:t>
            </a:r>
          </a:p>
        </p:txBody>
      </p:sp>
      <p:sp>
        <p:nvSpPr>
          <p:cNvPr id="14" name="AutoShape 6"/>
          <p:cNvSpPr>
            <a:spLocks noChangeArrowheads="1"/>
          </p:cNvSpPr>
          <p:nvPr/>
        </p:nvSpPr>
        <p:spPr bwMode="auto">
          <a:xfrm>
            <a:off x="3881620" y="1994057"/>
            <a:ext cx="2176280" cy="548640"/>
          </a:xfrm>
          <a:prstGeom prst="rightArrow">
            <a:avLst>
              <a:gd name="adj1" fmla="val 50000"/>
              <a:gd name="adj2" fmla="val 71456"/>
            </a:avLst>
          </a:prstGeom>
          <a:solidFill>
            <a:schemeClr val="bg1">
              <a:lumMod val="65000"/>
            </a:schemeClr>
          </a:solidFill>
          <a:ln>
            <a:noFill/>
          </a:ln>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5000"/>
              </a:lnSpc>
            </a:pPr>
            <a:endParaRPr lang="en-US" altLang="en-US" sz="4400">
              <a:solidFill>
                <a:srgbClr val="000000"/>
              </a:solidFill>
            </a:endParaRPr>
          </a:p>
        </p:txBody>
      </p:sp>
      <mc:AlternateContent xmlns:mc="http://schemas.openxmlformats.org/markup-compatibility/2006" xmlns:a14="http://schemas.microsoft.com/office/drawing/2010/main">
        <mc:Choice Requires="a14">
          <p:sp>
            <p:nvSpPr>
              <p:cNvPr id="15" name="Text Box 10"/>
              <p:cNvSpPr txBox="1">
                <a:spLocks noChangeArrowheads="1"/>
              </p:cNvSpPr>
              <p:nvPr/>
            </p:nvSpPr>
            <p:spPr bwMode="auto">
              <a:xfrm>
                <a:off x="308984" y="1213859"/>
                <a:ext cx="3497056" cy="1738938"/>
              </a:xfrm>
              <a:prstGeom prst="rect">
                <a:avLst/>
              </a:prstGeom>
              <a:solidFill>
                <a:schemeClr val="accent5">
                  <a:lumMod val="20000"/>
                  <a:lumOff val="80000"/>
                </a:schemeClr>
              </a:solidFill>
              <a:ln>
                <a:noFill/>
              </a:ln>
            </p:spPr>
            <p:txBody>
              <a:bodyPr wrap="square" lIns="91440" tIns="182880" rIns="91440" bIns="18288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pPr>
                <a:r>
                  <a:rPr lang="en-GB" altLang="en-US" dirty="0"/>
                  <a:t>IWC </a:t>
                </a:r>
              </a:p>
              <a:p>
                <a:pPr algn="ctr" eaLnBrk="1" hangingPunct="1">
                  <a:spcAft>
                    <a:spcPts val="600"/>
                  </a:spcAft>
                </a:pPr>
                <a:r>
                  <a:rPr lang="en-GB" altLang="en-US" dirty="0"/>
                  <a:t>T</a:t>
                </a:r>
                <a:r>
                  <a:rPr lang="en-GB" altLang="en-US" baseline="-25000" dirty="0"/>
                  <a:t>c</a:t>
                </a:r>
                <a:r>
                  <a:rPr lang="en-GB" altLang="en-US" dirty="0">
                    <a:solidFill>
                      <a:srgbClr val="FF0000"/>
                    </a:solidFill>
                  </a:rPr>
                  <a:t> </a:t>
                </a:r>
              </a:p>
              <a:p>
                <a:pPr algn="ctr" eaLnBrk="1" hangingPunct="1">
                  <a:spcAft>
                    <a:spcPts val="600"/>
                  </a:spcAft>
                </a:pPr>
                <a:r>
                  <a:rPr lang="en-GB" altLang="en-US" dirty="0"/>
                  <a:t>Mass-Dimensional Relationship</a:t>
                </a:r>
              </a:p>
              <a:p>
                <a:pPr algn="ctr" eaLnBrk="1" hangingPunct="1">
                  <a:spcAft>
                    <a:spcPts val="600"/>
                  </a:spcAft>
                </a:pPr>
                <a14:m>
                  <m:oMath xmlns:m="http://schemas.openxmlformats.org/officeDocument/2006/math">
                    <m:r>
                      <a:rPr lang="en-US" altLang="en-US" b="0" i="1" smtClean="0">
                        <a:latin typeface="Cambria Math" charset="0"/>
                      </a:rPr>
                      <m:t>𝑚</m:t>
                    </m:r>
                    <m:d>
                      <m:dPr>
                        <m:ctrlPr>
                          <a:rPr lang="is-IS" altLang="en-US" b="0" i="1" smtClean="0">
                            <a:latin typeface="Cambria Math" panose="02040503050406030204" pitchFamily="18" charset="0"/>
                          </a:rPr>
                        </m:ctrlPr>
                      </m:dPr>
                      <m:e>
                        <m:r>
                          <a:rPr lang="en-US" altLang="en-US" b="0" i="1" smtClean="0">
                            <a:latin typeface="Cambria Math" charset="0"/>
                          </a:rPr>
                          <m:t>𝐷</m:t>
                        </m:r>
                      </m:e>
                    </m:d>
                    <m:r>
                      <a:rPr lang="en-US" altLang="en-US" b="0" i="1" smtClean="0">
                        <a:latin typeface="Cambria Math" charset="0"/>
                      </a:rPr>
                      <m:t>=</m:t>
                    </m:r>
                    <m:r>
                      <a:rPr lang="en-US" altLang="en-US" b="0" i="1" smtClean="0">
                        <a:latin typeface="Cambria Math" charset="0"/>
                      </a:rPr>
                      <m:t>𝑎</m:t>
                    </m:r>
                    <m:sSup>
                      <m:sSupPr>
                        <m:ctrlPr>
                          <a:rPr lang="en-US" altLang="en-US" b="0" i="1" smtClean="0">
                            <a:latin typeface="Cambria Math" panose="02040503050406030204" pitchFamily="18" charset="0"/>
                          </a:rPr>
                        </m:ctrlPr>
                      </m:sSupPr>
                      <m:e>
                        <m:r>
                          <a:rPr lang="en-US" altLang="en-US" b="0" i="1" smtClean="0">
                            <a:latin typeface="Cambria Math" charset="0"/>
                          </a:rPr>
                          <m:t>𝐷</m:t>
                        </m:r>
                      </m:e>
                      <m:sup>
                        <m:r>
                          <a:rPr lang="en-US" altLang="en-US" b="0" i="1" smtClean="0">
                            <a:latin typeface="Cambria Math" charset="0"/>
                          </a:rPr>
                          <m:t>𝑏</m:t>
                        </m:r>
                      </m:sup>
                    </m:sSup>
                  </m:oMath>
                </a14:m>
                <a:r>
                  <a:rPr lang="en-GB" altLang="en-US" dirty="0"/>
                  <a:t> </a:t>
                </a:r>
                <a:r>
                  <a:rPr lang="en-GB" altLang="en-US" b="1" dirty="0"/>
                  <a:t>   </a:t>
                </a:r>
                <a:r>
                  <a:rPr lang="en-GB" altLang="en-US" sz="2000" b="1" dirty="0"/>
                  <a:t>             </a:t>
                </a:r>
              </a:p>
            </p:txBody>
          </p:sp>
        </mc:Choice>
        <mc:Fallback xmlns="">
          <p:sp>
            <p:nvSpPr>
              <p:cNvPr id="15" name="Text Box 10"/>
              <p:cNvSpPr txBox="1">
                <a:spLocks noRot="1" noChangeAspect="1" noMove="1" noResize="1" noEditPoints="1" noAdjustHandles="1" noChangeArrowheads="1" noChangeShapeType="1" noTextEdit="1"/>
              </p:cNvSpPr>
              <p:nvPr/>
            </p:nvSpPr>
            <p:spPr bwMode="auto">
              <a:xfrm>
                <a:off x="308984" y="1213859"/>
                <a:ext cx="3497056" cy="1738938"/>
              </a:xfrm>
              <a:prstGeom prst="rect">
                <a:avLst/>
              </a:prstGeom>
              <a:blipFill rotWithShape="0">
                <a:blip r:embed="rId3"/>
                <a:stretch>
                  <a:fillRect l="-175"/>
                </a:stretch>
              </a:blipFill>
              <a:ln>
                <a:noFill/>
              </a:ln>
            </p:spPr>
            <p:txBody>
              <a:bodyPr/>
              <a:lstStyle/>
              <a:p>
                <a:r>
                  <a:rPr lang="en-US">
                    <a:noFill/>
                  </a:rPr>
                  <a:t> </a:t>
                </a:r>
              </a:p>
            </p:txBody>
          </p:sp>
        </mc:Fallback>
      </mc:AlternateContent>
      <p:sp>
        <p:nvSpPr>
          <p:cNvPr id="7" name="Rectangle 6"/>
          <p:cNvSpPr/>
          <p:nvPr/>
        </p:nvSpPr>
        <p:spPr>
          <a:xfrm>
            <a:off x="6057900" y="3885055"/>
            <a:ext cx="5983380" cy="28527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chemeClr val="tx1"/>
              </a:solidFill>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3" name="Rectangle 2"/>
              <p:cNvSpPr/>
              <p:nvPr/>
            </p:nvSpPr>
            <p:spPr>
              <a:xfrm>
                <a:off x="6302234" y="4070806"/>
                <a:ext cx="1884190" cy="2013372"/>
              </a:xfrm>
              <a:prstGeom prst="rect">
                <a:avLst/>
              </a:prstGeom>
              <a:solidFill>
                <a:schemeClr val="bg1">
                  <a:lumMod val="95000"/>
                </a:schemeClr>
              </a:solidFill>
            </p:spPr>
            <p:txBody>
              <a:bodyPr wrap="square" tIns="91440" bIns="91440">
                <a:spAutoFit/>
              </a:bodyPr>
              <a:lstStyle/>
              <a:p>
                <a:pPr defTabSz="914400">
                  <a:spcAft>
                    <a:spcPts val="1200"/>
                  </a:spcAft>
                  <a:defRPr/>
                </a:pPr>
                <a14:m>
                  <m:oMathPara xmlns:m="http://schemas.openxmlformats.org/officeDocument/2006/math">
                    <m:oMathParaPr>
                      <m:jc m:val="center"/>
                    </m:oMathParaPr>
                    <m:oMath xmlns:m="http://schemas.openxmlformats.org/officeDocument/2006/math">
                      <m:d>
                        <m:dPr>
                          <m:begChr m:val="{"/>
                          <m:endChr m:val=""/>
                          <m:ctrlPr>
                            <a:rPr lang="cs-CZ" sz="1400" i="1">
                              <a:latin typeface="Cambria Math" panose="02040503050406030204" pitchFamily="18" charset="0"/>
                              <a:ea typeface="Cambria Math" charset="0"/>
                              <a:cs typeface="Cambria Math" charset="0"/>
                            </a:rPr>
                          </m:ctrlPr>
                        </m:dPr>
                        <m:e>
                          <m:eqArr>
                            <m:eqArrPr>
                              <m:ctrlPr>
                                <a:rPr lang="cs-CZ" sz="1400" i="1">
                                  <a:latin typeface="Cambria Math" panose="02040503050406030204" pitchFamily="18" charset="0"/>
                                  <a:ea typeface="Cambria Math" charset="0"/>
                                  <a:cs typeface="Cambria Math" charset="0"/>
                                </a:rPr>
                              </m:ctrlPr>
                            </m:eqArrPr>
                            <m:e>
                              <m:r>
                                <a:rPr lang="en-US" sz="1400">
                                  <a:latin typeface="Cambria Math" charset="0"/>
                                  <a:ea typeface="Cambria Math" charset="0"/>
                                  <a:cs typeface="Cambria Math" charset="0"/>
                                </a:rPr>
                                <m:t>𝑥</m:t>
                              </m:r>
                              <m:r>
                                <a:rPr lang="en-US" sz="1400">
                                  <a:latin typeface="Cambria Math" charset="0"/>
                                  <a:ea typeface="Cambria Math" charset="0"/>
                                  <a:cs typeface="Cambria Math" charset="0"/>
                                </a:rPr>
                                <m:t>=</m:t>
                              </m:r>
                              <m:r>
                                <a:rPr lang="en-US" sz="1400">
                                  <a:latin typeface="Cambria Math" charset="0"/>
                                  <a:ea typeface="Cambria Math" charset="0"/>
                                  <a:cs typeface="Cambria Math" charset="0"/>
                                </a:rPr>
                                <m:t>𝐷</m:t>
                              </m:r>
                              <m:f>
                                <m:fPr>
                                  <m:ctrlPr>
                                    <a:rPr lang="bg-BG" sz="1400" i="1">
                                      <a:latin typeface="Cambria Math" panose="02040503050406030204" pitchFamily="18" charset="0"/>
                                      <a:ea typeface="Cambria Math" charset="0"/>
                                      <a:cs typeface="Cambria Math" charset="0"/>
                                    </a:rPr>
                                  </m:ctrlPr>
                                </m:fPr>
                                <m:num>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2</m:t>
                                      </m:r>
                                    </m:sub>
                                  </m:sSub>
                                </m:num>
                                <m:den>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3</m:t>
                                      </m:r>
                                    </m:sub>
                                  </m:sSub>
                                </m:den>
                              </m:f>
                              <m:r>
                                <m:rPr>
                                  <m:nor/>
                                </m:rPr>
                                <a:rPr lang="en-US" sz="1400" dirty="0">
                                  <a:latin typeface="Cambria Math" charset="0"/>
                                  <a:ea typeface="Cambria Math" charset="0"/>
                                  <a:cs typeface="Cambria Math" charset="0"/>
                                </a:rPr>
                                <m:t> </m:t>
                              </m:r>
                            </m:e>
                            <m:e>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   </m:t>
                                  </m:r>
                                  <m:r>
                                    <m:rPr>
                                      <m:sty m:val="p"/>
                                    </m:rPr>
                                    <a:rPr lang="el-GR" sz="1400">
                                      <a:latin typeface="Cambria Math" charset="0"/>
                                      <a:ea typeface="Cambria Math" charset="0"/>
                                      <a:cs typeface="Cambria Math" charset="0"/>
                                    </a:rPr>
                                    <m:t>Φ</m:t>
                                  </m:r>
                                </m:e>
                                <m:sub>
                                  <m:r>
                                    <a:rPr lang="en-US" sz="1400">
                                      <a:latin typeface="Cambria Math" charset="0"/>
                                      <a:ea typeface="Cambria Math" charset="0"/>
                                      <a:cs typeface="Cambria Math" charset="0"/>
                                    </a:rPr>
                                    <m:t>23</m:t>
                                  </m:r>
                                </m:sub>
                              </m:sSub>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𝑥</m:t>
                                  </m:r>
                                </m:e>
                              </m:d>
                              <m:r>
                                <a:rPr lang="en-US" sz="1400">
                                  <a:latin typeface="Cambria Math" charset="0"/>
                                  <a:ea typeface="Cambria Math" charset="0"/>
                                  <a:cs typeface="Cambria Math" charset="0"/>
                                </a:rPr>
                                <m:t>=</m:t>
                              </m:r>
                              <m:r>
                                <a:rPr lang="en-US" sz="1400">
                                  <a:latin typeface="Cambria Math" charset="0"/>
                                  <a:ea typeface="Cambria Math" charset="0"/>
                                  <a:cs typeface="Cambria Math" charset="0"/>
                                </a:rPr>
                                <m:t>𝑁</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𝐷</m:t>
                                  </m:r>
                                </m:e>
                              </m:d>
                              <m:f>
                                <m:fPr>
                                  <m:ctrlPr>
                                    <a:rPr lang="bg-BG" sz="1400" i="1">
                                      <a:latin typeface="Cambria Math" panose="02040503050406030204" pitchFamily="18" charset="0"/>
                                      <a:ea typeface="Cambria Math" charset="0"/>
                                      <a:cs typeface="Cambria Math" charset="0"/>
                                    </a:rPr>
                                  </m:ctrlPr>
                                </m:fPr>
                                <m:num>
                                  <m:sSubSup>
                                    <m:sSubSupPr>
                                      <m:ctrlPr>
                                        <a:rPr lang="en-US" sz="1400" i="1">
                                          <a:latin typeface="Cambria Math" panose="02040503050406030204" pitchFamily="18" charset="0"/>
                                          <a:ea typeface="Cambria Math" charset="0"/>
                                          <a:cs typeface="Cambria Math" charset="0"/>
                                        </a:rPr>
                                      </m:ctrlPr>
                                    </m:sSubSup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3</m:t>
                                      </m:r>
                                    </m:sub>
                                    <m:sup>
                                      <m:r>
                                        <a:rPr lang="en-US" sz="1400">
                                          <a:latin typeface="Cambria Math" charset="0"/>
                                          <a:ea typeface="Cambria Math" charset="0"/>
                                          <a:cs typeface="Cambria Math" charset="0"/>
                                        </a:rPr>
                                        <m:t>3</m:t>
                                      </m:r>
                                    </m:sup>
                                  </m:sSubSup>
                                </m:num>
                                <m:den>
                                  <m:sSubSup>
                                    <m:sSubSupPr>
                                      <m:ctrlPr>
                                        <a:rPr lang="en-US" sz="1400" i="1">
                                          <a:latin typeface="Cambria Math" panose="02040503050406030204" pitchFamily="18" charset="0"/>
                                          <a:ea typeface="Cambria Math" charset="0"/>
                                          <a:cs typeface="Cambria Math" charset="0"/>
                                        </a:rPr>
                                      </m:ctrlPr>
                                    </m:sSubSup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2</m:t>
                                      </m:r>
                                    </m:sub>
                                    <m:sup>
                                      <m:r>
                                        <a:rPr lang="en-US" sz="1400">
                                          <a:latin typeface="Cambria Math" charset="0"/>
                                          <a:ea typeface="Cambria Math" charset="0"/>
                                          <a:cs typeface="Cambria Math" charset="0"/>
                                        </a:rPr>
                                        <m:t>4</m:t>
                                      </m:r>
                                    </m:sup>
                                  </m:sSubSup>
                                </m:den>
                              </m:f>
                            </m:e>
                          </m:eqArr>
                        </m:e>
                      </m:d>
                    </m:oMath>
                  </m:oMathPara>
                </a14:m>
                <a:endParaRPr lang="en-US" sz="1400" dirty="0">
                  <a:latin typeface="Cambria Math" charset="0"/>
                  <a:ea typeface="Cambria Math" charset="0"/>
                  <a:cs typeface="Cambria Math" charset="0"/>
                </a:endParaRPr>
              </a:p>
              <a:p>
                <a:pPr defTabSz="914400">
                  <a:spcAft>
                    <a:spcPts val="1200"/>
                  </a:spcAft>
                  <a:defRPr/>
                </a:pPr>
                <a14:m>
                  <m:oMathPara xmlns:m="http://schemas.openxmlformats.org/officeDocument/2006/math">
                    <m:oMathParaPr>
                      <m:jc m:val="center"/>
                    </m:oMathParaPr>
                    <m:oMath xmlns:m="http://schemas.openxmlformats.org/officeDocument/2006/math">
                      <m:r>
                        <a:rPr lang="en-US" sz="1400">
                          <a:latin typeface="Cambria Math" charset="0"/>
                          <a:ea typeface="Cambria Math" charset="0"/>
                          <a:cs typeface="Cambria Math" charset="0"/>
                        </a:rPr>
                        <m:t>𝑁</m:t>
                      </m:r>
                      <m:d>
                        <m:dPr>
                          <m:ctrlPr>
                            <a:rPr lang="en-U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𝐷</m:t>
                          </m:r>
                        </m:e>
                      </m:d>
                      <m:r>
                        <a:rPr lang="en-US" sz="1400">
                          <a:latin typeface="Cambria Math" charset="0"/>
                          <a:ea typeface="Cambria Math" charset="0"/>
                          <a:cs typeface="Cambria Math" charset="0"/>
                        </a:rPr>
                        <m:t>=</m:t>
                      </m:r>
                      <m:sSub>
                        <m:sSubPr>
                          <m:ctrlPr>
                            <a:rPr lang="en-US" sz="1400" i="1">
                              <a:latin typeface="Cambria Math" panose="02040503050406030204" pitchFamily="18" charset="0"/>
                              <a:ea typeface="Cambria Math" charset="0"/>
                              <a:cs typeface="Cambria Math" charset="0"/>
                            </a:rPr>
                          </m:ctrlPr>
                        </m:sSubPr>
                        <m:e>
                          <m:r>
                            <m:rPr>
                              <m:sty m:val="p"/>
                            </m:rPr>
                            <a:rPr lang="el-GR" sz="1400">
                              <a:latin typeface="Cambria Math" charset="0"/>
                              <a:ea typeface="Cambria Math" charset="0"/>
                              <a:cs typeface="Cambria Math" charset="0"/>
                            </a:rPr>
                            <m:t>Φ</m:t>
                          </m:r>
                        </m:e>
                        <m:sub>
                          <m:r>
                            <a:rPr lang="en-US" sz="1400">
                              <a:latin typeface="Cambria Math" charset="0"/>
                              <a:ea typeface="Cambria Math" charset="0"/>
                              <a:cs typeface="Cambria Math" charset="0"/>
                            </a:rPr>
                            <m:t>23</m:t>
                          </m:r>
                        </m:sub>
                      </m:sSub>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𝑥</m:t>
                          </m:r>
                        </m:e>
                      </m:d>
                      <m:f>
                        <m:fPr>
                          <m:ctrlPr>
                            <a:rPr lang="bg-BG" sz="1400" i="1">
                              <a:latin typeface="Cambria Math" panose="02040503050406030204" pitchFamily="18" charset="0"/>
                              <a:ea typeface="Cambria Math" charset="0"/>
                              <a:cs typeface="Cambria Math" charset="0"/>
                            </a:rPr>
                          </m:ctrlPr>
                        </m:fPr>
                        <m:num>
                          <m:sSubSup>
                            <m:sSubSupPr>
                              <m:ctrlPr>
                                <a:rPr lang="en-US" sz="1400" i="1">
                                  <a:latin typeface="Cambria Math" panose="02040503050406030204" pitchFamily="18" charset="0"/>
                                  <a:ea typeface="Cambria Math" charset="0"/>
                                  <a:cs typeface="Cambria Math" charset="0"/>
                                </a:rPr>
                              </m:ctrlPr>
                            </m:sSubSup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2</m:t>
                              </m:r>
                            </m:sub>
                            <m:sup>
                              <m:r>
                                <a:rPr lang="en-US" sz="1400">
                                  <a:latin typeface="Cambria Math" charset="0"/>
                                  <a:ea typeface="Cambria Math" charset="0"/>
                                  <a:cs typeface="Cambria Math" charset="0"/>
                                </a:rPr>
                                <m:t>4</m:t>
                              </m:r>
                            </m:sup>
                          </m:sSubSup>
                        </m:num>
                        <m:den>
                          <m:sSubSup>
                            <m:sSubSupPr>
                              <m:ctrlPr>
                                <a:rPr lang="en-US" sz="1400" i="1">
                                  <a:latin typeface="Cambria Math" panose="02040503050406030204" pitchFamily="18" charset="0"/>
                                  <a:ea typeface="Cambria Math" charset="0"/>
                                  <a:cs typeface="Cambria Math" charset="0"/>
                                </a:rPr>
                              </m:ctrlPr>
                            </m:sSubSup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3</m:t>
                              </m:r>
                            </m:sub>
                            <m:sup>
                              <m:r>
                                <a:rPr lang="en-US" sz="1400">
                                  <a:latin typeface="Cambria Math" charset="0"/>
                                  <a:ea typeface="Cambria Math" charset="0"/>
                                  <a:cs typeface="Cambria Math" charset="0"/>
                                </a:rPr>
                                <m:t>3</m:t>
                              </m:r>
                            </m:sup>
                          </m:sSubSup>
                        </m:den>
                      </m:f>
                    </m:oMath>
                  </m:oMathPara>
                </a14:m>
                <a:endParaRPr lang="en-US" sz="1400" dirty="0">
                  <a:latin typeface="Cambria Math" charset="0"/>
                  <a:ea typeface="Cambria Math" charset="0"/>
                  <a:cs typeface="Cambria Math"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302234" y="4070806"/>
                <a:ext cx="1884190" cy="201337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8332963" y="4044302"/>
                <a:ext cx="3681046" cy="2651688"/>
              </a:xfrm>
              <a:prstGeom prst="rect">
                <a:avLst/>
              </a:prstGeom>
            </p:spPr>
            <p:txBody>
              <a:bodyPr wrap="square" tIns="91440" bIns="91440">
                <a:spAutoFit/>
              </a:bodyPr>
              <a:lstStyle/>
              <a:p>
                <a:pPr>
                  <a:spcAft>
                    <a:spcPts val="600"/>
                  </a:spcAft>
                </a:pPr>
                <a14:m>
                  <m:oMathPara xmlns:m="http://schemas.openxmlformats.org/officeDocument/2006/math">
                    <m:oMathParaPr>
                      <m:jc m:val="left"/>
                    </m:oMathParaPr>
                    <m:oMath xmlns:m="http://schemas.openxmlformats.org/officeDocument/2006/math">
                      <m:sSub>
                        <m:sSubPr>
                          <m:ctrlPr>
                            <a:rPr lang="en-US" sz="1400" i="1" smtClean="0">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𝑛</m:t>
                          </m:r>
                        </m:sub>
                      </m:sSub>
                      <m:r>
                        <a:rPr lang="en-US" sz="1400">
                          <a:latin typeface="Cambria Math" charset="0"/>
                          <a:ea typeface="Cambria Math" charset="0"/>
                          <a:cs typeface="Cambria Math" charset="0"/>
                        </a:rPr>
                        <m:t>=</m:t>
                      </m:r>
                      <m:r>
                        <a:rPr lang="en-US" sz="1400">
                          <a:latin typeface="Cambria Math" charset="0"/>
                          <a:ea typeface="Cambria Math" charset="0"/>
                          <a:cs typeface="Cambria Math" charset="0"/>
                        </a:rPr>
                        <m:t>𝐴</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func>
                        <m:funcPr>
                          <m:ctrlPr>
                            <a:rPr lang="en-US" sz="1400" i="1">
                              <a:latin typeface="Cambria Math" panose="02040503050406030204" pitchFamily="18" charset="0"/>
                              <a:ea typeface="Cambria Math" charset="0"/>
                              <a:cs typeface="Cambria Math" charset="0"/>
                            </a:rPr>
                          </m:ctrlPr>
                        </m:funcPr>
                        <m:fName>
                          <m:r>
                            <m:rPr>
                              <m:sty m:val="p"/>
                            </m:rPr>
                            <a:rPr lang="en-US" sz="1400">
                              <a:latin typeface="Cambria Math" charset="0"/>
                              <a:ea typeface="Cambria Math" charset="0"/>
                              <a:cs typeface="Cambria Math" charset="0"/>
                            </a:rPr>
                            <m:t>exp</m:t>
                          </m:r>
                        </m:fName>
                        <m:e>
                          <m:d>
                            <m:dPr>
                              <m:begChr m:val="["/>
                              <m:endChr m:val="]"/>
                              <m:ctrlPr>
                                <a:rPr lang="pt-BR"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𝐵</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𝑇</m:t>
                                  </m:r>
                                </m:e>
                                <m:sub>
                                  <m:r>
                                    <a:rPr lang="en-US" sz="1400">
                                      <a:latin typeface="Cambria Math" charset="0"/>
                                      <a:ea typeface="Cambria Math" charset="0"/>
                                      <a:cs typeface="Cambria Math" charset="0"/>
                                    </a:rPr>
                                    <m:t>𝑐</m:t>
                                  </m:r>
                                </m:sub>
                              </m:sSub>
                            </m:e>
                          </m:d>
                          <m:sSubSup>
                            <m:sSubSupPr>
                              <m:ctrlPr>
                                <a:rPr lang="en-US" sz="1400" i="1">
                                  <a:latin typeface="Cambria Math" panose="02040503050406030204" pitchFamily="18" charset="0"/>
                                  <a:ea typeface="Cambria Math" charset="0"/>
                                  <a:cs typeface="Cambria Math" charset="0"/>
                                </a:rPr>
                              </m:ctrlPr>
                            </m:sSubSupPr>
                            <m:e>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2</m:t>
                              </m:r>
                            </m:sub>
                            <m:sup>
                              <m:r>
                                <a:rPr lang="en-US" sz="1400">
                                  <a:latin typeface="Cambria Math" charset="0"/>
                                  <a:ea typeface="Cambria Math" charset="0"/>
                                  <a:cs typeface="Cambria Math" charset="0"/>
                                </a:rPr>
                                <m:t>𝐶</m:t>
                              </m:r>
                              <m:d>
                                <m:dPr>
                                  <m:ctrlPr>
                                    <a:rPr lang="en-U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sup>
                          </m:sSubSup>
                        </m:e>
                      </m:func>
                    </m:oMath>
                  </m:oMathPara>
                </a14:m>
                <a:endParaRPr lang="en-US" sz="1400" dirty="0">
                  <a:latin typeface="Cambria Math" charset="0"/>
                  <a:ea typeface="Cambria Math" charset="0"/>
                  <a:cs typeface="Cambria Math" charset="0"/>
                </a:endParaRPr>
              </a:p>
              <a:p>
                <a:pPr>
                  <a:spcAft>
                    <a:spcPts val="600"/>
                  </a:spcAft>
                </a:pPr>
                <a14:m>
                  <m:oMathPara xmlns:m="http://schemas.openxmlformats.org/officeDocument/2006/math">
                    <m:oMathParaPr>
                      <m:jc m:val="left"/>
                    </m:oMathParaPr>
                    <m:oMath xmlns:m="http://schemas.openxmlformats.org/officeDocument/2006/math">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𝐴</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r>
                        <a:rPr lang="en-US" sz="1400">
                          <a:latin typeface="Cambria Math" charset="0"/>
                          <a:ea typeface="Cambria Math" charset="0"/>
                          <a:cs typeface="Cambria Math" charset="0"/>
                        </a:rPr>
                        <m:t>=</m:t>
                      </m:r>
                      <m:r>
                        <a:rPr lang="en-US" sz="1400">
                          <a:latin typeface="Cambria Math" charset="0"/>
                          <a:ea typeface="Cambria Math" charset="0"/>
                          <a:cs typeface="Cambria Math" charset="0"/>
                        </a:rPr>
                        <m:t>𝑒𝑥𝑝</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13.6−7.76</m:t>
                          </m:r>
                          <m:r>
                            <a:rPr lang="en-US" sz="1400">
                              <a:latin typeface="Cambria Math" charset="0"/>
                              <a:ea typeface="Cambria Math" charset="0"/>
                              <a:cs typeface="Cambria Math" charset="0"/>
                            </a:rPr>
                            <m:t>𝑛</m:t>
                          </m:r>
                          <m:r>
                            <a:rPr lang="en-US" sz="1400">
                              <a:latin typeface="Cambria Math" charset="0"/>
                              <a:ea typeface="Cambria Math" charset="0"/>
                              <a:cs typeface="Cambria Math" charset="0"/>
                            </a:rPr>
                            <m:t>+0.479</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𝑛</m:t>
                              </m:r>
                            </m:e>
                            <m:sup>
                              <m:r>
                                <a:rPr lang="en-US" sz="1400">
                                  <a:latin typeface="Cambria Math" charset="0"/>
                                  <a:ea typeface="Cambria Math" charset="0"/>
                                  <a:cs typeface="Cambria Math" charset="0"/>
                                </a:rPr>
                                <m:t>2</m:t>
                              </m:r>
                            </m:sup>
                          </m:sSup>
                        </m:e>
                      </m:d>
                    </m:oMath>
                  </m:oMathPara>
                </a14:m>
                <a:endParaRPr lang="en-US" sz="1400" dirty="0">
                  <a:latin typeface="Cambria Math" charset="0"/>
                  <a:ea typeface="Cambria Math" charset="0"/>
                  <a:cs typeface="Cambria Math" charset="0"/>
                </a:endParaRPr>
              </a:p>
              <a:p>
                <a:pPr>
                  <a:spcAft>
                    <a:spcPts val="600"/>
                  </a:spcAft>
                </a:pPr>
                <a:r>
                  <a:rPr lang="is-IS" sz="1400" dirty="0">
                    <a:latin typeface="Cambria Math" charset="0"/>
                    <a:ea typeface="Cambria Math" charset="0"/>
                    <a:cs typeface="Cambria Math" charset="0"/>
                  </a:rPr>
                  <a:t>        B</a:t>
                </a:r>
                <a14:m>
                  <m:oMath xmlns:m="http://schemas.openxmlformats.org/officeDocument/2006/math">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r>
                      <a:rPr lang="en-US" sz="1400">
                        <a:latin typeface="Cambria Math" charset="0"/>
                        <a:ea typeface="Cambria Math" charset="0"/>
                        <a:cs typeface="Cambria Math" charset="0"/>
                      </a:rPr>
                      <m:t>=−0.0361+0.0151</m:t>
                    </m:r>
                    <m:r>
                      <a:rPr lang="en-US" sz="1400">
                        <a:latin typeface="Cambria Math" charset="0"/>
                        <a:ea typeface="Cambria Math" charset="0"/>
                        <a:cs typeface="Cambria Math" charset="0"/>
                      </a:rPr>
                      <m:t>𝑛</m:t>
                    </m:r>
                    <m:r>
                      <a:rPr lang="en-US" sz="1400">
                        <a:latin typeface="Cambria Math" charset="0"/>
                        <a:ea typeface="Cambria Math" charset="0"/>
                        <a:cs typeface="Cambria Math" charset="0"/>
                      </a:rPr>
                      <m:t>+0.00149</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𝑛</m:t>
                        </m:r>
                      </m:e>
                      <m:sup>
                        <m:r>
                          <a:rPr lang="en-US" sz="1400">
                            <a:latin typeface="Cambria Math" charset="0"/>
                            <a:ea typeface="Cambria Math" charset="0"/>
                            <a:cs typeface="Cambria Math" charset="0"/>
                          </a:rPr>
                          <m:t>2</m:t>
                        </m:r>
                      </m:sup>
                    </m:sSup>
                  </m:oMath>
                </a14:m>
                <a:endParaRPr lang="en-US" sz="1400" dirty="0">
                  <a:latin typeface="Cambria Math" charset="0"/>
                  <a:ea typeface="Cambria Math" charset="0"/>
                  <a:cs typeface="Cambria Math" charset="0"/>
                </a:endParaRPr>
              </a:p>
              <a:p>
                <a:pPr>
                  <a:spcAft>
                    <a:spcPts val="1200"/>
                  </a:spcAft>
                </a:pPr>
                <a14:m>
                  <m:oMathPara xmlns:m="http://schemas.openxmlformats.org/officeDocument/2006/math">
                    <m:oMathParaPr>
                      <m:jc m:val="left"/>
                    </m:oMathParaPr>
                    <m:oMath xmlns:m="http://schemas.openxmlformats.org/officeDocument/2006/math">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𝐶</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r>
                        <a:rPr lang="en-US" sz="1400">
                          <a:latin typeface="Cambria Math" charset="0"/>
                          <a:ea typeface="Cambria Math" charset="0"/>
                          <a:cs typeface="Cambria Math" charset="0"/>
                        </a:rPr>
                        <m:t>=0.807+0.00581</m:t>
                      </m:r>
                      <m:r>
                        <a:rPr lang="en-US" sz="1400">
                          <a:latin typeface="Cambria Math" charset="0"/>
                          <a:ea typeface="Cambria Math" charset="0"/>
                          <a:cs typeface="Cambria Math" charset="0"/>
                        </a:rPr>
                        <m:t>𝑛</m:t>
                      </m:r>
                      <m:r>
                        <a:rPr lang="en-US" sz="1400">
                          <a:latin typeface="Cambria Math" charset="0"/>
                          <a:ea typeface="Cambria Math" charset="0"/>
                          <a:cs typeface="Cambria Math" charset="0"/>
                        </a:rPr>
                        <m:t>+0.0457</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𝑛</m:t>
                          </m:r>
                        </m:e>
                        <m:sup>
                          <m:r>
                            <a:rPr lang="en-US" sz="1400">
                              <a:latin typeface="Cambria Math" charset="0"/>
                              <a:ea typeface="Cambria Math" charset="0"/>
                              <a:cs typeface="Cambria Math" charset="0"/>
                            </a:rPr>
                            <m:t>2</m:t>
                          </m:r>
                        </m:sup>
                      </m:sSup>
                    </m:oMath>
                  </m:oMathPara>
                </a14:m>
                <a:endParaRPr lang="en-US" sz="1400" dirty="0">
                  <a:latin typeface="Cambria Math" charset="0"/>
                  <a:ea typeface="Cambria Math" charset="0"/>
                  <a:cs typeface="Cambria Math" charset="0"/>
                </a:endParaRPr>
              </a:p>
              <a:p>
                <a:pPr>
                  <a:spcAft>
                    <a:spcPts val="600"/>
                  </a:spcAft>
                </a:pPr>
                <a:r>
                  <a:rPr lang="en-US" sz="1400" dirty="0">
                    <a:latin typeface="Cambria Math" charset="0"/>
                    <a:ea typeface="Cambria Math" charset="0"/>
                    <a:cs typeface="Cambria Math" charset="0"/>
                  </a:rPr>
                  <a:t>Tropical Regime: </a:t>
                </a:r>
              </a:p>
              <a:p>
                <a:pPr>
                  <a:spcAft>
                    <a:spcPts val="600"/>
                  </a:spcAft>
                </a:pPr>
                <a14:m>
                  <m:oMathPara xmlns:m="http://schemas.openxmlformats.org/officeDocument/2006/math">
                    <m:oMathParaPr>
                      <m:jc m:val="left"/>
                    </m:oMathParaPr>
                    <m:oMath xmlns:m="http://schemas.openxmlformats.org/officeDocument/2006/math">
                      <m:sSub>
                        <m:sSubPr>
                          <m:ctrlPr>
                            <a:rPr lang="en-US" sz="1400" i="1">
                              <a:latin typeface="Cambria Math" panose="02040503050406030204" pitchFamily="18" charset="0"/>
                              <a:ea typeface="Cambria Math" charset="0"/>
                              <a:cs typeface="Cambria Math" charset="0"/>
                            </a:rPr>
                          </m:ctrlPr>
                        </m:sSubPr>
                        <m:e>
                          <m:r>
                            <m:rPr>
                              <m:sty m:val="p"/>
                            </m:rPr>
                            <a:rPr lang="el-GR" sz="1400">
                              <a:latin typeface="Cambria Math" charset="0"/>
                              <a:ea typeface="Cambria Math" charset="0"/>
                              <a:cs typeface="Cambria Math" charset="0"/>
                            </a:rPr>
                            <m:t>Φ</m:t>
                          </m:r>
                        </m:e>
                        <m:sub>
                          <m:r>
                            <a:rPr lang="en-US" sz="1400">
                              <a:latin typeface="Cambria Math" charset="0"/>
                              <a:ea typeface="Cambria Math" charset="0"/>
                              <a:cs typeface="Cambria Math" charset="0"/>
                            </a:rPr>
                            <m:t>23</m:t>
                          </m:r>
                        </m:sub>
                      </m:sSub>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𝑥</m:t>
                          </m:r>
                        </m:e>
                      </m:d>
                      <m:r>
                        <a:rPr lang="en-US" sz="1400">
                          <a:latin typeface="Cambria Math" charset="0"/>
                          <a:ea typeface="Cambria Math" charset="0"/>
                          <a:cs typeface="Cambria Math" charset="0"/>
                        </a:rPr>
                        <m:t>=152</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𝑒</m:t>
                          </m:r>
                        </m:e>
                        <m:sup>
                          <m:r>
                            <a:rPr lang="en-US" sz="1400">
                              <a:latin typeface="Cambria Math" charset="0"/>
                              <a:ea typeface="Cambria Math" charset="0"/>
                              <a:cs typeface="Cambria Math" charset="0"/>
                            </a:rPr>
                            <m:t>−12.4</m:t>
                          </m:r>
                          <m:r>
                            <a:rPr lang="en-US" sz="1400">
                              <a:latin typeface="Cambria Math" charset="0"/>
                              <a:ea typeface="Cambria Math" charset="0"/>
                              <a:cs typeface="Cambria Math" charset="0"/>
                            </a:rPr>
                            <m:t>𝑥</m:t>
                          </m:r>
                        </m:sup>
                      </m:sSup>
                      <m:r>
                        <a:rPr lang="en-US" sz="1400">
                          <a:latin typeface="Cambria Math" charset="0"/>
                          <a:ea typeface="Cambria Math" charset="0"/>
                          <a:cs typeface="Cambria Math" charset="0"/>
                        </a:rPr>
                        <m:t>+3.28</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𝑥</m:t>
                          </m:r>
                        </m:e>
                        <m:sup>
                          <m:r>
                            <a:rPr lang="en-US" sz="1400" b="0" i="0" smtClean="0">
                              <a:latin typeface="Cambria Math" charset="0"/>
                              <a:ea typeface="Cambria Math" charset="0"/>
                              <a:cs typeface="Cambria Math" charset="0"/>
                            </a:rPr>
                            <m:t>−</m:t>
                          </m:r>
                          <m:r>
                            <a:rPr lang="en-US" sz="1400">
                              <a:latin typeface="Cambria Math" charset="0"/>
                              <a:ea typeface="Cambria Math" charset="0"/>
                              <a:cs typeface="Cambria Math" charset="0"/>
                            </a:rPr>
                            <m:t>0.78</m:t>
                          </m:r>
                        </m:sup>
                      </m:sSup>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𝑒</m:t>
                          </m:r>
                        </m:e>
                        <m:sup>
                          <m:r>
                            <a:rPr lang="en-US" sz="1400">
                              <a:latin typeface="Cambria Math" charset="0"/>
                              <a:ea typeface="Cambria Math" charset="0"/>
                              <a:cs typeface="Cambria Math" charset="0"/>
                            </a:rPr>
                            <m:t>−1.94</m:t>
                          </m:r>
                          <m:r>
                            <a:rPr lang="en-US" sz="1400">
                              <a:latin typeface="Cambria Math" charset="0"/>
                              <a:ea typeface="Cambria Math" charset="0"/>
                              <a:cs typeface="Cambria Math" charset="0"/>
                            </a:rPr>
                            <m:t>𝑥</m:t>
                          </m:r>
                        </m:sup>
                      </m:sSup>
                    </m:oMath>
                  </m:oMathPara>
                </a14:m>
                <a:endParaRPr lang="en-US" sz="1400" dirty="0">
                  <a:latin typeface="Cambria Math" charset="0"/>
                  <a:ea typeface="Cambria Math" charset="0"/>
                  <a:cs typeface="Cambria Math" charset="0"/>
                </a:endParaRPr>
              </a:p>
              <a:p>
                <a:pPr>
                  <a:spcAft>
                    <a:spcPts val="600"/>
                  </a:spcAft>
                </a:pPr>
                <a:r>
                  <a:rPr lang="en-US" sz="1400" dirty="0">
                    <a:latin typeface="Cambria Math" charset="0"/>
                    <a:ea typeface="Cambria Math" charset="0"/>
                    <a:cs typeface="Cambria Math" charset="0"/>
                  </a:rPr>
                  <a:t>Mid-latitude Regime:</a:t>
                </a:r>
              </a:p>
              <a:p>
                <a:pPr defTabSz="914400">
                  <a:spcAft>
                    <a:spcPts val="600"/>
                  </a:spcAft>
                  <a:defRPr/>
                </a:pPr>
                <a14:m>
                  <m:oMathPara xmlns:m="http://schemas.openxmlformats.org/officeDocument/2006/math">
                    <m:oMathParaPr>
                      <m:jc m:val="left"/>
                    </m:oMathParaPr>
                    <m:oMath xmlns:m="http://schemas.openxmlformats.org/officeDocument/2006/math">
                      <m:sSub>
                        <m:sSubPr>
                          <m:ctrlPr>
                            <a:rPr lang="en-US" sz="1400" i="1">
                              <a:latin typeface="Cambria Math" panose="02040503050406030204" pitchFamily="18" charset="0"/>
                              <a:ea typeface="Cambria Math" charset="0"/>
                              <a:cs typeface="Cambria Math" charset="0"/>
                            </a:rPr>
                          </m:ctrlPr>
                        </m:sSubPr>
                        <m:e>
                          <m:r>
                            <m:rPr>
                              <m:sty m:val="p"/>
                            </m:rPr>
                            <a:rPr lang="el-GR" sz="1400">
                              <a:latin typeface="Cambria Math" charset="0"/>
                              <a:ea typeface="Cambria Math" charset="0"/>
                              <a:cs typeface="Cambria Math" charset="0"/>
                            </a:rPr>
                            <m:t>Φ</m:t>
                          </m:r>
                        </m:e>
                        <m:sub>
                          <m:r>
                            <a:rPr lang="en-US" sz="1400">
                              <a:latin typeface="Cambria Math" charset="0"/>
                              <a:ea typeface="Cambria Math" charset="0"/>
                              <a:cs typeface="Cambria Math" charset="0"/>
                            </a:rPr>
                            <m:t>23</m:t>
                          </m:r>
                        </m:sub>
                      </m:sSub>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𝑥</m:t>
                          </m:r>
                        </m:e>
                      </m:d>
                      <m:r>
                        <a:rPr lang="en-US" sz="1400">
                          <a:latin typeface="Cambria Math" charset="0"/>
                          <a:ea typeface="Cambria Math" charset="0"/>
                          <a:cs typeface="Cambria Math" charset="0"/>
                        </a:rPr>
                        <m:t>=1</m:t>
                      </m:r>
                      <m:r>
                        <a:rPr lang="en-US" sz="1400" b="0" i="1" smtClean="0">
                          <a:latin typeface="Cambria Math" charset="0"/>
                          <a:ea typeface="Cambria Math" charset="0"/>
                          <a:cs typeface="Cambria Math" charset="0"/>
                        </a:rPr>
                        <m:t>41</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𝑒</m:t>
                          </m:r>
                        </m:e>
                        <m:sup>
                          <m:r>
                            <a:rPr lang="en-US" sz="1400">
                              <a:latin typeface="Cambria Math" charset="0"/>
                              <a:ea typeface="Cambria Math" charset="0"/>
                              <a:cs typeface="Cambria Math" charset="0"/>
                            </a:rPr>
                            <m:t>−1</m:t>
                          </m:r>
                          <m:r>
                            <a:rPr lang="en-US" sz="1400" b="0" i="0" smtClean="0">
                              <a:latin typeface="Cambria Math" charset="0"/>
                              <a:ea typeface="Cambria Math" charset="0"/>
                              <a:cs typeface="Cambria Math" charset="0"/>
                            </a:rPr>
                            <m:t>6.8</m:t>
                          </m:r>
                          <m:r>
                            <a:rPr lang="en-US" sz="1400">
                              <a:latin typeface="Cambria Math" charset="0"/>
                              <a:ea typeface="Cambria Math" charset="0"/>
                              <a:cs typeface="Cambria Math" charset="0"/>
                            </a:rPr>
                            <m:t>𝑥</m:t>
                          </m:r>
                        </m:sup>
                      </m:sSup>
                      <m:r>
                        <a:rPr lang="en-US" sz="1400">
                          <a:latin typeface="Cambria Math" charset="0"/>
                          <a:ea typeface="Cambria Math" charset="0"/>
                          <a:cs typeface="Cambria Math" charset="0"/>
                        </a:rPr>
                        <m:t>+</m:t>
                      </m:r>
                      <m:r>
                        <a:rPr lang="en-US" sz="1400" b="0" i="1" smtClean="0">
                          <a:latin typeface="Cambria Math" charset="0"/>
                          <a:ea typeface="Cambria Math" charset="0"/>
                          <a:cs typeface="Cambria Math" charset="0"/>
                        </a:rPr>
                        <m:t>102</m:t>
                      </m:r>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𝑥</m:t>
                          </m:r>
                        </m:e>
                        <m:sup>
                          <m:r>
                            <a:rPr lang="en-US" sz="1400" b="0" i="0" smtClean="0">
                              <a:latin typeface="Cambria Math" charset="0"/>
                              <a:ea typeface="Cambria Math" charset="0"/>
                              <a:cs typeface="Cambria Math" charset="0"/>
                            </a:rPr>
                            <m:t>2.07</m:t>
                          </m:r>
                        </m:sup>
                      </m:sSup>
                      <m:sSup>
                        <m:sSupPr>
                          <m:ctrlPr>
                            <a:rPr lang="en-US" sz="1400" i="1">
                              <a:latin typeface="Cambria Math" panose="02040503050406030204" pitchFamily="18" charset="0"/>
                              <a:ea typeface="Cambria Math" charset="0"/>
                              <a:cs typeface="Cambria Math" charset="0"/>
                            </a:rPr>
                          </m:ctrlPr>
                        </m:sSupPr>
                        <m:e>
                          <m:r>
                            <a:rPr lang="en-US" sz="1400">
                              <a:latin typeface="Cambria Math" charset="0"/>
                              <a:ea typeface="Cambria Math" charset="0"/>
                              <a:cs typeface="Cambria Math" charset="0"/>
                            </a:rPr>
                            <m:t>𝑒</m:t>
                          </m:r>
                        </m:e>
                        <m:sup>
                          <m:r>
                            <a:rPr lang="en-US" sz="1400">
                              <a:latin typeface="Cambria Math" charset="0"/>
                              <a:ea typeface="Cambria Math" charset="0"/>
                              <a:cs typeface="Cambria Math" charset="0"/>
                            </a:rPr>
                            <m:t>−</m:t>
                          </m:r>
                          <m:r>
                            <a:rPr lang="en-US" sz="1400" b="0" i="0" smtClean="0">
                              <a:latin typeface="Cambria Math" charset="0"/>
                              <a:ea typeface="Cambria Math" charset="0"/>
                              <a:cs typeface="Cambria Math" charset="0"/>
                            </a:rPr>
                            <m:t>4.82</m:t>
                          </m:r>
                          <m:r>
                            <a:rPr lang="en-US" sz="1400">
                              <a:latin typeface="Cambria Math" charset="0"/>
                              <a:ea typeface="Cambria Math" charset="0"/>
                              <a:cs typeface="Cambria Math" charset="0"/>
                            </a:rPr>
                            <m:t>𝑥</m:t>
                          </m:r>
                        </m:sup>
                      </m:sSup>
                    </m:oMath>
                  </m:oMathPara>
                </a14:m>
                <a:endParaRPr lang="en-US" sz="1400" dirty="0">
                  <a:latin typeface="Cambria Math" charset="0"/>
                  <a:ea typeface="Cambria Math" charset="0"/>
                  <a:cs typeface="Cambria Math"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32963" y="4044302"/>
                <a:ext cx="3681046" cy="2651688"/>
              </a:xfrm>
              <a:prstGeom prst="rect">
                <a:avLst/>
              </a:prstGeom>
              <a:blipFill rotWithShape="0">
                <a:blip r:embed="rId5"/>
                <a:stretch>
                  <a:fillRect l="-497" t="-6207"/>
                </a:stretch>
              </a:blipFill>
            </p:spPr>
            <p:txBody>
              <a:bodyPr/>
              <a:lstStyle/>
              <a:p>
                <a:r>
                  <a:rPr lang="en-US">
                    <a:noFill/>
                  </a:rPr>
                  <a:t> </a:t>
                </a:r>
              </a:p>
            </p:txBody>
          </p:sp>
        </mc:Fallback>
      </mc:AlternateContent>
      <p:sp>
        <p:nvSpPr>
          <p:cNvPr id="9" name="TextBox 8"/>
          <p:cNvSpPr txBox="1"/>
          <p:nvPr/>
        </p:nvSpPr>
        <p:spPr>
          <a:xfrm>
            <a:off x="457551" y="3557114"/>
            <a:ext cx="5235192" cy="1985159"/>
          </a:xfrm>
          <a:prstGeom prst="rect">
            <a:avLst/>
          </a:prstGeom>
          <a:noFill/>
        </p:spPr>
        <p:txBody>
          <a:bodyPr wrap="square" rtlCol="0">
            <a:spAutoFit/>
          </a:bodyPr>
          <a:lstStyle/>
          <a:p>
            <a:pPr>
              <a:spcAft>
                <a:spcPts val="600"/>
              </a:spcAft>
            </a:pPr>
            <a:r>
              <a:rPr lang="en-US" dirty="0"/>
              <a:t>F07 PSD Parameterization</a:t>
            </a:r>
          </a:p>
          <a:p>
            <a:pPr marL="285750" indent="-285750">
              <a:spcAft>
                <a:spcPts val="600"/>
              </a:spcAft>
              <a:buFont typeface="Wingdings" charset="2"/>
              <a:buChar char="§"/>
            </a:pPr>
            <a:r>
              <a:rPr lang="en-US" dirty="0"/>
              <a:t>Based on 10,000 in situ PSDs</a:t>
            </a:r>
          </a:p>
          <a:p>
            <a:pPr marL="285750" indent="-285750">
              <a:spcAft>
                <a:spcPts val="600"/>
              </a:spcAft>
              <a:buFont typeface="Wingdings" charset="2"/>
              <a:buChar char="§"/>
            </a:pPr>
            <a:r>
              <a:rPr lang="en-US" dirty="0"/>
              <a:t>Second moment is linked to any other moment via polynomial fits to the in-cloud temperature</a:t>
            </a:r>
          </a:p>
          <a:p>
            <a:pPr marL="285750" indent="-285750">
              <a:spcAft>
                <a:spcPts val="600"/>
              </a:spcAft>
              <a:buFont typeface="Wingdings" charset="2"/>
              <a:buChar char="§"/>
            </a:pPr>
            <a:r>
              <a:rPr lang="en-US" dirty="0"/>
              <a:t>Any given IWC and in-cloud temperature, the original PSD can be estimated </a:t>
            </a:r>
          </a:p>
        </p:txBody>
      </p:sp>
      <mc:AlternateContent xmlns:mc="http://schemas.openxmlformats.org/markup-compatibility/2006" xmlns:a14="http://schemas.microsoft.com/office/drawing/2010/main">
        <mc:Choice Requires="a14">
          <p:sp>
            <p:nvSpPr>
              <p:cNvPr id="11" name="Rectangle 10"/>
              <p:cNvSpPr/>
              <p:nvPr/>
            </p:nvSpPr>
            <p:spPr>
              <a:xfrm>
                <a:off x="547983" y="5593199"/>
                <a:ext cx="4993884" cy="1062342"/>
              </a:xfrm>
              <a:prstGeom prst="rect">
                <a:avLst/>
              </a:prstGeom>
              <a:solidFill>
                <a:schemeClr val="accent6">
                  <a:lumMod val="20000"/>
                  <a:lumOff val="80000"/>
                </a:schemeClr>
              </a:solidFill>
            </p:spPr>
            <p:txBody>
              <a:bodyPr wrap="square" lIns="91440" tIns="91440" bIns="91440">
                <a:spAutoFit/>
              </a:bodyPr>
              <a:lstStyle/>
              <a:p>
                <a:pPr>
                  <a:spcAft>
                    <a:spcPts val="600"/>
                  </a:spcAft>
                </a:pPr>
                <a14:m>
                  <m:oMathPara xmlns:m="http://schemas.openxmlformats.org/officeDocument/2006/math">
                    <m:oMathParaPr>
                      <m:jc m:val="left"/>
                    </m:oMathParaPr>
                    <m:oMath xmlns:m="http://schemas.openxmlformats.org/officeDocument/2006/math">
                      <m:sSub>
                        <m:sSubPr>
                          <m:ctrlPr>
                            <a:rPr lang="en-US" sz="1400" i="1" smtClean="0">
                              <a:latin typeface="Cambria Math" panose="02040503050406030204" pitchFamily="18" charset="0"/>
                              <a:ea typeface="Cambria Math" charset="0"/>
                              <a:cs typeface="Cambria Math" charset="0"/>
                            </a:rPr>
                          </m:ctrlPr>
                        </m:sSubPr>
                        <m:e>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𝑤</m:t>
                              </m:r>
                            </m:e>
                            <m:sub>
                              <m:r>
                                <a:rPr lang="en-US" sz="1400">
                                  <a:latin typeface="Cambria Math" charset="0"/>
                                  <a:ea typeface="Cambria Math" charset="0"/>
                                  <a:cs typeface="Cambria Math" charset="0"/>
                                </a:rPr>
                                <m:t>𝑠</m:t>
                              </m:r>
                            </m:sub>
                          </m:sSub>
                          <m:r>
                            <a:rPr lang="en-US" sz="1400">
                              <a:latin typeface="Cambria Math" charset="0"/>
                              <a:ea typeface="Cambria Math" charset="0"/>
                              <a:cs typeface="Cambria Math" charset="0"/>
                            </a:rPr>
                            <m:t>=</m:t>
                          </m:r>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𝜌</m:t>
                              </m:r>
                            </m:e>
                            <m:sub>
                              <m:r>
                                <a:rPr lang="en-US" sz="1400">
                                  <a:latin typeface="Cambria Math" charset="0"/>
                                  <a:ea typeface="Cambria Math" charset="0"/>
                                  <a:cs typeface="Cambria Math" charset="0"/>
                                </a:rPr>
                                <m:t>𝑎</m:t>
                              </m:r>
                              <m:r>
                                <a:rPr lang="en-US" sz="1400">
                                  <a:latin typeface="Cambria Math" charset="0"/>
                                  <a:ea typeface="Cambria Math" charset="0"/>
                                  <a:cs typeface="Cambria Math" charset="0"/>
                                </a:rPr>
                                <m:t> </m:t>
                              </m:r>
                            </m:sub>
                          </m:sSub>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𝑞</m:t>
                              </m:r>
                            </m:e>
                            <m:sub>
                              <m:r>
                                <a:rPr lang="en-US" sz="1400">
                                  <a:latin typeface="Cambria Math" charset="0"/>
                                  <a:ea typeface="Cambria Math" charset="0"/>
                                  <a:cs typeface="Cambria Math" charset="0"/>
                                </a:rPr>
                                <m:t>𝑠</m:t>
                              </m:r>
                            </m:sub>
                          </m:sSub>
                          <m:r>
                            <a:rPr lang="en-US" sz="1400">
                              <a:latin typeface="Cambria Math" charset="0"/>
                              <a:ea typeface="Cambria Math" charset="0"/>
                              <a:cs typeface="Cambria Math" charset="0"/>
                            </a:rPr>
                            <m:t>=</m:t>
                          </m:r>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𝑎</m:t>
                              </m:r>
                            </m:e>
                            <m:sub>
                              <m:r>
                                <a:rPr lang="en-US" sz="1400">
                                  <a:latin typeface="Cambria Math" charset="0"/>
                                  <a:ea typeface="Cambria Math" charset="0"/>
                                  <a:cs typeface="Cambria Math" charset="0"/>
                                </a:rPr>
                                <m:t>𝑠</m:t>
                              </m:r>
                            </m:sub>
                          </m:sSub>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𝑀</m:t>
                          </m:r>
                        </m:e>
                        <m:sub>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𝑏</m:t>
                              </m:r>
                            </m:e>
                            <m:sub>
                              <m:r>
                                <a:rPr lang="en-US" sz="1400">
                                  <a:latin typeface="Cambria Math" charset="0"/>
                                  <a:ea typeface="Cambria Math" charset="0"/>
                                  <a:cs typeface="Cambria Math" charset="0"/>
                                </a:rPr>
                                <m:t>𝑠</m:t>
                              </m:r>
                            </m:sub>
                          </m:sSub>
                        </m:sub>
                      </m:sSub>
                      <m:r>
                        <a:rPr lang="is-IS" sz="1400">
                          <a:latin typeface="Cambria Math" charset="0"/>
                          <a:ea typeface="Cambria Math" charset="0"/>
                          <a:cs typeface="Cambria Math" charset="0"/>
                        </a:rPr>
                        <m:t>→</m:t>
                      </m:r>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𝑀</m:t>
                          </m:r>
                        </m:e>
                        <m:sub>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𝑏</m:t>
                              </m:r>
                            </m:e>
                            <m:sub>
                              <m:r>
                                <a:rPr lang="en-US" sz="1400">
                                  <a:latin typeface="Cambria Math" charset="0"/>
                                  <a:ea typeface="Cambria Math" charset="0"/>
                                  <a:cs typeface="Cambria Math" charset="0"/>
                                </a:rPr>
                                <m:t>𝑠</m:t>
                              </m:r>
                            </m:sub>
                          </m:sSub>
                        </m:sub>
                      </m:sSub>
                      <m:r>
                        <a:rPr lang="en-US" sz="1400">
                          <a:latin typeface="Cambria Math" charset="0"/>
                          <a:ea typeface="Cambria Math" charset="0"/>
                          <a:cs typeface="Cambria Math" charset="0"/>
                        </a:rPr>
                        <m:t>=</m:t>
                      </m:r>
                      <m:f>
                        <m:fPr>
                          <m:ctrlPr>
                            <a:rPr lang="bg-BG" sz="1400" i="1">
                              <a:latin typeface="Cambria Math" panose="02040503050406030204" pitchFamily="18" charset="0"/>
                              <a:ea typeface="Cambria Math" charset="0"/>
                              <a:cs typeface="Cambria Math" charset="0"/>
                            </a:rPr>
                          </m:ctrlPr>
                        </m:fPr>
                        <m:num>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𝑤</m:t>
                              </m:r>
                            </m:e>
                            <m:sub>
                              <m:r>
                                <a:rPr lang="en-US" sz="1400">
                                  <a:latin typeface="Cambria Math" charset="0"/>
                                  <a:ea typeface="Cambria Math" charset="0"/>
                                  <a:cs typeface="Cambria Math" charset="0"/>
                                </a:rPr>
                                <m:t>𝑠</m:t>
                              </m:r>
                            </m:sub>
                          </m:sSub>
                        </m:num>
                        <m:den>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𝑎</m:t>
                              </m:r>
                            </m:e>
                            <m:sub>
                              <m:r>
                                <a:rPr lang="en-US" sz="1400">
                                  <a:latin typeface="Cambria Math" charset="0"/>
                                  <a:ea typeface="Cambria Math" charset="0"/>
                                  <a:cs typeface="Cambria Math" charset="0"/>
                                </a:rPr>
                                <m:t>𝑠</m:t>
                              </m:r>
                            </m:sub>
                          </m:sSub>
                        </m:den>
                      </m:f>
                      <m:r>
                        <a:rPr lang="en-US" sz="1400">
                          <a:latin typeface="Cambria Math" charset="0"/>
                          <a:ea typeface="Cambria Math" charset="0"/>
                          <a:cs typeface="Cambria Math" charset="0"/>
                        </a:rPr>
                        <m:t>=</m:t>
                      </m:r>
                      <m:f>
                        <m:fPr>
                          <m:ctrlPr>
                            <a:rPr lang="bg-BG" sz="1400" i="1">
                              <a:latin typeface="Cambria Math" panose="02040503050406030204" pitchFamily="18" charset="0"/>
                              <a:ea typeface="Cambria Math" charset="0"/>
                              <a:cs typeface="Cambria Math" charset="0"/>
                            </a:rPr>
                          </m:ctrlPr>
                        </m:fPr>
                        <m:num>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𝜌</m:t>
                              </m:r>
                            </m:e>
                            <m:sub>
                              <m:r>
                                <a:rPr lang="en-US" sz="1400">
                                  <a:latin typeface="Cambria Math" charset="0"/>
                                  <a:ea typeface="Cambria Math" charset="0"/>
                                  <a:cs typeface="Cambria Math" charset="0"/>
                                </a:rPr>
                                <m:t>𝑎</m:t>
                              </m:r>
                            </m:sub>
                          </m:sSub>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𝑞</m:t>
                              </m:r>
                            </m:e>
                            <m:sub>
                              <m:r>
                                <a:rPr lang="en-US" sz="1400">
                                  <a:latin typeface="Cambria Math" charset="0"/>
                                  <a:ea typeface="Cambria Math" charset="0"/>
                                  <a:cs typeface="Cambria Math" charset="0"/>
                                </a:rPr>
                                <m:t>𝑠</m:t>
                              </m:r>
                            </m:sub>
                          </m:sSub>
                        </m:num>
                        <m:den>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𝑎</m:t>
                              </m:r>
                            </m:e>
                            <m:sub>
                              <m:r>
                                <a:rPr lang="en-US" sz="1400">
                                  <a:latin typeface="Cambria Math" charset="0"/>
                                  <a:ea typeface="Cambria Math" charset="0"/>
                                  <a:cs typeface="Cambria Math" charset="0"/>
                                </a:rPr>
                                <m:t>𝑠</m:t>
                              </m:r>
                            </m:sub>
                          </m:sSub>
                        </m:den>
                      </m:f>
                    </m:oMath>
                  </m:oMathPara>
                </a14:m>
                <a:endParaRPr lang="en-US" sz="1400" dirty="0">
                  <a:latin typeface="Cambria Math" charset="0"/>
                  <a:ea typeface="Cambria Math" charset="0"/>
                  <a:cs typeface="Cambria Math" charset="0"/>
                </a:endParaRPr>
              </a:p>
              <a:p>
                <a:pPr>
                  <a:spcAft>
                    <a:spcPts val="600"/>
                  </a:spcAft>
                </a:pPr>
                <a14:m>
                  <m:oMath xmlns:m="http://schemas.openxmlformats.org/officeDocument/2006/math">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2</m:t>
                        </m:r>
                      </m:sub>
                    </m:sSub>
                    <m:r>
                      <a:rPr lang="en-US" sz="1400">
                        <a:latin typeface="Cambria Math" charset="0"/>
                        <a:ea typeface="Cambria Math" charset="0"/>
                        <a:cs typeface="Cambria Math" charset="0"/>
                      </a:rPr>
                      <m:t>=</m:t>
                    </m:r>
                    <m:sSup>
                      <m:sSupPr>
                        <m:ctrlPr>
                          <a:rPr lang="en-US" sz="1400" i="1">
                            <a:latin typeface="Cambria Math" panose="02040503050406030204" pitchFamily="18" charset="0"/>
                            <a:ea typeface="Cambria Math" charset="0"/>
                            <a:cs typeface="Cambria Math" charset="0"/>
                          </a:rPr>
                        </m:ctrlPr>
                      </m:sSupPr>
                      <m:e>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 </m:t>
                            </m:r>
                            <m:f>
                              <m:fPr>
                                <m:ctrlPr>
                                  <a:rPr lang="bg-BG" sz="1400" i="1">
                                    <a:latin typeface="Cambria Math" panose="02040503050406030204" pitchFamily="18" charset="0"/>
                                    <a:ea typeface="Cambria Math" charset="0"/>
                                    <a:cs typeface="Cambria Math" charset="0"/>
                                  </a:rPr>
                                </m:ctrlPr>
                              </m:fPr>
                              <m:num>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𝑀</m:t>
                                    </m:r>
                                  </m:e>
                                  <m:sub>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𝑏</m:t>
                                        </m:r>
                                      </m:e>
                                      <m:sub>
                                        <m:r>
                                          <a:rPr lang="en-US" sz="1400">
                                            <a:latin typeface="Cambria Math" charset="0"/>
                                            <a:ea typeface="Cambria Math" charset="0"/>
                                            <a:cs typeface="Cambria Math" charset="0"/>
                                          </a:rPr>
                                          <m:t>𝑠</m:t>
                                        </m:r>
                                      </m:sub>
                                    </m:sSub>
                                  </m:sub>
                                </m:sSub>
                              </m:num>
                              <m:den>
                                <m:r>
                                  <a:rPr lang="en-US" sz="1400">
                                    <a:latin typeface="Cambria Math" charset="0"/>
                                    <a:ea typeface="Cambria Math" charset="0"/>
                                    <a:cs typeface="Cambria Math" charset="0"/>
                                  </a:rPr>
                                  <m:t>𝐴</m:t>
                                </m:r>
                                <m:d>
                                  <m:dPr>
                                    <m:ctrlPr>
                                      <a:rPr lang="is-IS" sz="1400" i="1">
                                        <a:latin typeface="Cambria Math" panose="02040503050406030204" pitchFamily="18" charset="0"/>
                                        <a:ea typeface="Cambria Math" charset="0"/>
                                        <a:cs typeface="Cambria Math" charset="0"/>
                                      </a:rPr>
                                    </m:ctrlPr>
                                  </m:dPr>
                                  <m:e>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𝑏</m:t>
                                        </m:r>
                                      </m:e>
                                      <m:sub>
                                        <m:r>
                                          <a:rPr lang="en-US" sz="1400">
                                            <a:latin typeface="Cambria Math" charset="0"/>
                                            <a:ea typeface="Cambria Math" charset="0"/>
                                            <a:cs typeface="Cambria Math" charset="0"/>
                                          </a:rPr>
                                          <m:t>𝑠</m:t>
                                        </m:r>
                                      </m:sub>
                                    </m:sSub>
                                  </m:e>
                                </m:d>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𝑒𝑥𝑝</m:t>
                                </m:r>
                                <m:d>
                                  <m:dPr>
                                    <m:begChr m:val="["/>
                                    <m:endChr m:val="]"/>
                                    <m:ctrlPr>
                                      <a:rPr lang="pt-BR"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𝐵</m:t>
                                    </m:r>
                                    <m:d>
                                      <m:dPr>
                                        <m:ctrlPr>
                                          <a:rPr lang="is-IS" sz="1400" i="1">
                                            <a:latin typeface="Cambria Math" panose="02040503050406030204" pitchFamily="18" charset="0"/>
                                            <a:ea typeface="Cambria Math" charset="0"/>
                                            <a:cs typeface="Cambria Math" charset="0"/>
                                          </a:rPr>
                                        </m:ctrlPr>
                                      </m:dPr>
                                      <m:e>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𝑏</m:t>
                                            </m:r>
                                          </m:e>
                                          <m:sub>
                                            <m:r>
                                              <a:rPr lang="en-US" sz="1400">
                                                <a:latin typeface="Cambria Math" charset="0"/>
                                                <a:ea typeface="Cambria Math" charset="0"/>
                                                <a:cs typeface="Cambria Math" charset="0"/>
                                              </a:rPr>
                                              <m:t>𝑠</m:t>
                                            </m:r>
                                          </m:sub>
                                        </m:sSub>
                                      </m:e>
                                    </m:d>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𝑇</m:t>
                                        </m:r>
                                      </m:e>
                                      <m:sub>
                                        <m:r>
                                          <a:rPr lang="en-US" sz="1400">
                                            <a:latin typeface="Cambria Math" charset="0"/>
                                            <a:ea typeface="Cambria Math" charset="0"/>
                                            <a:cs typeface="Cambria Math" charset="0"/>
                                          </a:rPr>
                                          <m:t>𝑐</m:t>
                                        </m:r>
                                      </m:sub>
                                    </m:sSub>
                                  </m:e>
                                </m:d>
                              </m:den>
                            </m:f>
                            <m:r>
                              <a:rPr lang="en-US" sz="1400">
                                <a:latin typeface="Cambria Math" charset="0"/>
                                <a:ea typeface="Cambria Math" charset="0"/>
                                <a:cs typeface="Cambria Math" charset="0"/>
                              </a:rPr>
                              <m:t> </m:t>
                            </m:r>
                          </m:e>
                        </m:d>
                        <m:r>
                          <a:rPr lang="en-US" sz="1400">
                            <a:latin typeface="Cambria Math" charset="0"/>
                            <a:ea typeface="Cambria Math" charset="0"/>
                            <a:cs typeface="Cambria Math" charset="0"/>
                          </a:rPr>
                          <m:t> </m:t>
                        </m:r>
                      </m:e>
                      <m:sup>
                        <m:f>
                          <m:fPr>
                            <m:ctrlPr>
                              <a:rPr lang="bg-BG" sz="1400" i="1">
                                <a:latin typeface="Cambria Math" panose="02040503050406030204" pitchFamily="18" charset="0"/>
                                <a:ea typeface="Cambria Math" charset="0"/>
                                <a:cs typeface="Cambria Math" charset="0"/>
                              </a:rPr>
                            </m:ctrlPr>
                          </m:fPr>
                          <m:num>
                            <m:r>
                              <a:rPr lang="en-US" sz="1400">
                                <a:latin typeface="Cambria Math" charset="0"/>
                                <a:ea typeface="Cambria Math" charset="0"/>
                                <a:cs typeface="Cambria Math" charset="0"/>
                              </a:rPr>
                              <m:t>1</m:t>
                            </m:r>
                          </m:num>
                          <m:den>
                            <m:r>
                              <a:rPr lang="en-US" sz="1400">
                                <a:latin typeface="Cambria Math" charset="0"/>
                                <a:ea typeface="Cambria Math" charset="0"/>
                                <a:cs typeface="Cambria Math" charset="0"/>
                              </a:rPr>
                              <m:t>𝐶</m:t>
                            </m:r>
                            <m:d>
                              <m:dPr>
                                <m:ctrlPr>
                                  <a:rPr lang="is-IS" sz="1400" i="1">
                                    <a:latin typeface="Cambria Math" panose="02040503050406030204" pitchFamily="18" charset="0"/>
                                    <a:ea typeface="Cambria Math" charset="0"/>
                                    <a:cs typeface="Cambria Math" charset="0"/>
                                  </a:rPr>
                                </m:ctrlPr>
                              </m:dPr>
                              <m:e>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𝑏</m:t>
                                    </m:r>
                                  </m:e>
                                  <m:sub>
                                    <m:r>
                                      <a:rPr lang="en-US" sz="1400">
                                        <a:latin typeface="Cambria Math" charset="0"/>
                                        <a:ea typeface="Cambria Math" charset="0"/>
                                        <a:cs typeface="Cambria Math" charset="0"/>
                                      </a:rPr>
                                      <m:t>𝑠</m:t>
                                    </m:r>
                                  </m:sub>
                                </m:sSub>
                                <m:r>
                                  <a:rPr lang="en-US" sz="1400">
                                    <a:latin typeface="Cambria Math" charset="0"/>
                                    <a:ea typeface="Cambria Math" charset="0"/>
                                    <a:cs typeface="Cambria Math" charset="0"/>
                                  </a:rPr>
                                  <m:t> </m:t>
                                </m:r>
                              </m:e>
                            </m:d>
                          </m:den>
                        </m:f>
                      </m:sup>
                    </m:sSup>
                    <m:r>
                      <a:rPr lang="en-US" sz="1400">
                        <a:latin typeface="Cambria Math" charset="0"/>
                        <a:ea typeface="Cambria Math" charset="0"/>
                        <a:cs typeface="Cambria Math" charset="0"/>
                      </a:rPr>
                      <m:t> </m:t>
                    </m:r>
                    <m:r>
                      <a:rPr lang="is-IS" sz="1400">
                        <a:latin typeface="Cambria Math" charset="0"/>
                        <a:ea typeface="Cambria Math" charset="0"/>
                        <a:cs typeface="Cambria Math" charset="0"/>
                      </a:rPr>
                      <m:t>→</m:t>
                    </m:r>
                  </m:oMath>
                </a14:m>
                <a:r>
                  <a:rPr lang="en-US" sz="1400" dirty="0">
                    <a:latin typeface="Cambria Math" charset="0"/>
                    <a:ea typeface="Cambria Math" charset="0"/>
                    <a:cs typeface="Cambria Math" charset="0"/>
                  </a:rPr>
                  <a:t> </a:t>
                </a:r>
                <a14:m>
                  <m:oMath xmlns:m="http://schemas.openxmlformats.org/officeDocument/2006/math">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𝑛</m:t>
                        </m:r>
                      </m:sub>
                    </m:sSub>
                    <m:r>
                      <a:rPr lang="en-US" sz="1400" b="0" i="1" smtClean="0">
                        <a:latin typeface="Cambria Math" charset="0"/>
                        <a:ea typeface="Cambria Math" charset="0"/>
                        <a:cs typeface="Cambria Math" charset="0"/>
                      </a:rPr>
                      <m:t> </m:t>
                    </m:r>
                    <m:r>
                      <a:rPr lang="en-US" sz="1400">
                        <a:latin typeface="Cambria Math" charset="0"/>
                        <a:ea typeface="Cambria Math" charset="0"/>
                        <a:cs typeface="Cambria Math" charset="0"/>
                      </a:rPr>
                      <m:t>=</m:t>
                    </m:r>
                    <m:r>
                      <a:rPr lang="en-US" sz="1400">
                        <a:latin typeface="Cambria Math" charset="0"/>
                        <a:ea typeface="Cambria Math" charset="0"/>
                        <a:cs typeface="Cambria Math" charset="0"/>
                      </a:rPr>
                      <m:t>𝐴</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func>
                      <m:funcPr>
                        <m:ctrlPr>
                          <a:rPr lang="en-US" sz="1400" i="1">
                            <a:latin typeface="Cambria Math" panose="02040503050406030204" pitchFamily="18" charset="0"/>
                            <a:ea typeface="Cambria Math" charset="0"/>
                            <a:cs typeface="Cambria Math" charset="0"/>
                          </a:rPr>
                        </m:ctrlPr>
                      </m:funcPr>
                      <m:fName>
                        <m:r>
                          <m:rPr>
                            <m:sty m:val="p"/>
                          </m:rPr>
                          <a:rPr lang="en-US" sz="1400">
                            <a:latin typeface="Cambria Math" charset="0"/>
                            <a:ea typeface="Cambria Math" charset="0"/>
                            <a:cs typeface="Cambria Math" charset="0"/>
                          </a:rPr>
                          <m:t>exp</m:t>
                        </m:r>
                      </m:fName>
                      <m:e>
                        <m:d>
                          <m:dPr>
                            <m:begChr m:val="["/>
                            <m:endChr m:val="]"/>
                            <m:ctrlPr>
                              <a:rPr lang="pt-BR"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𝐵</m:t>
                            </m:r>
                            <m:d>
                              <m:dPr>
                                <m:ctrlPr>
                                  <a:rPr lang="is-I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sSub>
                              <m:sSubPr>
                                <m:ctrlPr>
                                  <a:rPr lang="en-US" sz="1400" i="1">
                                    <a:latin typeface="Cambria Math" panose="02040503050406030204" pitchFamily="18" charset="0"/>
                                    <a:ea typeface="Cambria Math" charset="0"/>
                                    <a:cs typeface="Cambria Math" charset="0"/>
                                  </a:rPr>
                                </m:ctrlPr>
                              </m:sSubPr>
                              <m:e>
                                <m:r>
                                  <a:rPr lang="en-US" sz="1400">
                                    <a:latin typeface="Cambria Math" charset="0"/>
                                    <a:ea typeface="Cambria Math" charset="0"/>
                                    <a:cs typeface="Cambria Math" charset="0"/>
                                  </a:rPr>
                                  <m:t>𝑇</m:t>
                                </m:r>
                              </m:e>
                              <m:sub>
                                <m:r>
                                  <a:rPr lang="en-US" sz="1400">
                                    <a:latin typeface="Cambria Math" charset="0"/>
                                    <a:ea typeface="Cambria Math" charset="0"/>
                                    <a:cs typeface="Cambria Math" charset="0"/>
                                  </a:rPr>
                                  <m:t>𝑐</m:t>
                                </m:r>
                              </m:sub>
                            </m:sSub>
                          </m:e>
                        </m:d>
                        <m:sSubSup>
                          <m:sSubSupPr>
                            <m:ctrlPr>
                              <a:rPr lang="en-US" sz="1400" i="1">
                                <a:latin typeface="Cambria Math" panose="02040503050406030204" pitchFamily="18" charset="0"/>
                                <a:ea typeface="Cambria Math" charset="0"/>
                                <a:cs typeface="Cambria Math" charset="0"/>
                              </a:rPr>
                            </m:ctrlPr>
                          </m:sSubSupPr>
                          <m:e>
                            <m:r>
                              <a:rPr lang="en-US" sz="1400">
                                <a:latin typeface="Cambria Math" charset="0"/>
                                <a:ea typeface="Cambria Math" charset="0"/>
                                <a:cs typeface="Cambria Math" charset="0"/>
                              </a:rPr>
                              <m:t> </m:t>
                            </m:r>
                            <m:r>
                              <a:rPr lang="en-US" sz="1400">
                                <a:latin typeface="Cambria Math" charset="0"/>
                                <a:ea typeface="Cambria Math" charset="0"/>
                                <a:cs typeface="Cambria Math" charset="0"/>
                              </a:rPr>
                              <m:t>𝑀</m:t>
                            </m:r>
                          </m:e>
                          <m:sub>
                            <m:r>
                              <a:rPr lang="en-US" sz="1400">
                                <a:latin typeface="Cambria Math" charset="0"/>
                                <a:ea typeface="Cambria Math" charset="0"/>
                                <a:cs typeface="Cambria Math" charset="0"/>
                              </a:rPr>
                              <m:t>2</m:t>
                            </m:r>
                          </m:sub>
                          <m:sup>
                            <m:r>
                              <a:rPr lang="en-US" sz="1400">
                                <a:latin typeface="Cambria Math" charset="0"/>
                                <a:ea typeface="Cambria Math" charset="0"/>
                                <a:cs typeface="Cambria Math" charset="0"/>
                              </a:rPr>
                              <m:t>𝐶</m:t>
                            </m:r>
                            <m:d>
                              <m:dPr>
                                <m:ctrlPr>
                                  <a:rPr lang="en-US" sz="1400" i="1">
                                    <a:latin typeface="Cambria Math" panose="02040503050406030204" pitchFamily="18" charset="0"/>
                                    <a:ea typeface="Cambria Math" charset="0"/>
                                    <a:cs typeface="Cambria Math" charset="0"/>
                                  </a:rPr>
                                </m:ctrlPr>
                              </m:dPr>
                              <m:e>
                                <m:r>
                                  <a:rPr lang="en-US" sz="1400">
                                    <a:latin typeface="Cambria Math" charset="0"/>
                                    <a:ea typeface="Cambria Math" charset="0"/>
                                    <a:cs typeface="Cambria Math" charset="0"/>
                                  </a:rPr>
                                  <m:t>𝑛</m:t>
                                </m:r>
                              </m:e>
                            </m:d>
                          </m:sup>
                        </m:sSubSup>
                      </m:e>
                    </m:func>
                  </m:oMath>
                </a14:m>
                <a:endParaRPr lang="en-US" sz="1400" dirty="0">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47983" y="5593199"/>
                <a:ext cx="4993884" cy="1062342"/>
              </a:xfrm>
              <a:prstGeom prst="rect">
                <a:avLst/>
              </a:prstGeom>
              <a:blipFill rotWithShape="0">
                <a:blip r:embed="rId6"/>
                <a:stretch>
                  <a:fillRect b="-19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286303" y="2594147"/>
                <a:ext cx="136691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charset="0"/>
                        </a:rPr>
                        <m:t>𝑚</m:t>
                      </m:r>
                      <m:d>
                        <m:dPr>
                          <m:ctrlPr>
                            <a:rPr lang="is-IS" altLang="en-US" sz="1600" i="1">
                              <a:latin typeface="Cambria Math" panose="02040503050406030204" pitchFamily="18" charset="0"/>
                            </a:rPr>
                          </m:ctrlPr>
                        </m:dPr>
                        <m:e>
                          <m:r>
                            <a:rPr lang="en-US" altLang="en-US" sz="1600" i="1">
                              <a:latin typeface="Cambria Math" charset="0"/>
                            </a:rPr>
                            <m:t>𝐷</m:t>
                          </m:r>
                        </m:e>
                      </m:d>
                      <m:r>
                        <a:rPr lang="en-US" altLang="en-US" sz="1600" i="1">
                          <a:latin typeface="Cambria Math" charset="0"/>
                        </a:rPr>
                        <m:t>=</m:t>
                      </m:r>
                      <m:r>
                        <a:rPr lang="en-US" altLang="en-US" sz="1600" i="1">
                          <a:latin typeface="Cambria Math" charset="0"/>
                        </a:rPr>
                        <m:t>𝑎</m:t>
                      </m:r>
                      <m:sSup>
                        <m:sSupPr>
                          <m:ctrlPr>
                            <a:rPr lang="en-US" altLang="en-US" sz="1600" i="1">
                              <a:latin typeface="Cambria Math" panose="02040503050406030204" pitchFamily="18" charset="0"/>
                            </a:rPr>
                          </m:ctrlPr>
                        </m:sSupPr>
                        <m:e>
                          <m:r>
                            <a:rPr lang="en-US" altLang="en-US" sz="1600" i="1">
                              <a:latin typeface="Cambria Math" charset="0"/>
                            </a:rPr>
                            <m:t>𝐷</m:t>
                          </m:r>
                        </m:e>
                        <m:sup>
                          <m:r>
                            <a:rPr lang="en-US" altLang="en-US" sz="1600" b="0" i="1" smtClean="0">
                              <a:latin typeface="Cambria Math" charset="0"/>
                            </a:rPr>
                            <m:t>2</m:t>
                          </m:r>
                        </m:sup>
                      </m:sSup>
                    </m:oMath>
                  </m:oMathPara>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4286303" y="2594147"/>
                <a:ext cx="1366913" cy="338554"/>
              </a:xfrm>
              <a:prstGeom prst="rect">
                <a:avLst/>
              </a:prstGeom>
              <a:blipFill rotWithShape="0">
                <a:blip r:embed="rId7"/>
                <a:stretch>
                  <a:fillRect/>
                </a:stretch>
              </a:blipFill>
            </p:spPr>
            <p:txBody>
              <a:bodyPr/>
              <a:lstStyle/>
              <a:p>
                <a:r>
                  <a:rPr lang="en-US">
                    <a:noFill/>
                  </a:rPr>
                  <a:t> </a:t>
                </a:r>
              </a:p>
            </p:txBody>
          </p:sp>
        </mc:Fallback>
      </mc:AlternateContent>
      <p:grpSp>
        <p:nvGrpSpPr>
          <p:cNvPr id="20" name="Group 19"/>
          <p:cNvGrpSpPr/>
          <p:nvPr/>
        </p:nvGrpSpPr>
        <p:grpSpPr>
          <a:xfrm>
            <a:off x="6074646" y="871997"/>
            <a:ext cx="5980176" cy="3053593"/>
            <a:chOff x="6074646" y="871997"/>
            <a:chExt cx="5980176" cy="3053593"/>
          </a:xfrm>
        </p:grpSpPr>
        <p:sp>
          <p:nvSpPr>
            <p:cNvPr id="18" name="Rectangle 17"/>
            <p:cNvSpPr/>
            <p:nvPr/>
          </p:nvSpPr>
          <p:spPr>
            <a:xfrm>
              <a:off x="6074646" y="871997"/>
              <a:ext cx="5980176" cy="30535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1526" y="1003270"/>
              <a:ext cx="5596128" cy="279806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085653" y="2368990"/>
                  <a:ext cx="1280023" cy="338554"/>
                </a:xfrm>
                <a:prstGeom prst="rect">
                  <a:avLst/>
                </a:prstGeom>
                <a:solidFill>
                  <a:schemeClr val="bg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1600" b="0" i="1" smtClean="0">
                            <a:solidFill>
                              <a:srgbClr val="C00000"/>
                            </a:solidFill>
                            <a:latin typeface="Cambria Math" charset="0"/>
                          </a:rPr>
                          <m:t>𝑎</m:t>
                        </m:r>
                        <m:r>
                          <a:rPr lang="en-US" altLang="en-US" sz="1600" b="0" i="1" smtClean="0">
                            <a:solidFill>
                              <a:srgbClr val="C00000"/>
                            </a:solidFill>
                            <a:latin typeface="Cambria Math" charset="0"/>
                          </a:rPr>
                          <m:t>=0.0257</m:t>
                        </m:r>
                      </m:oMath>
                    </m:oMathPara>
                  </a14:m>
                  <a:endParaRPr lang="en-US" sz="1600" dirty="0">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0085653" y="2368990"/>
                  <a:ext cx="1280023" cy="33855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623019" y="2518638"/>
                  <a:ext cx="1251919" cy="338554"/>
                </a:xfrm>
                <a:prstGeom prst="rect">
                  <a:avLst/>
                </a:prstGeom>
                <a:solidFill>
                  <a:schemeClr val="bg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1600" b="0" i="1" smtClean="0">
                            <a:solidFill>
                              <a:schemeClr val="accent5">
                                <a:lumMod val="75000"/>
                              </a:schemeClr>
                            </a:solidFill>
                            <a:latin typeface="Cambria Math" charset="0"/>
                          </a:rPr>
                          <m:t>𝑎</m:t>
                        </m:r>
                        <m:r>
                          <a:rPr lang="en-US" altLang="en-US" sz="1600" b="0" i="1" smtClean="0">
                            <a:solidFill>
                              <a:schemeClr val="accent5">
                                <a:lumMod val="75000"/>
                              </a:schemeClr>
                            </a:solidFill>
                            <a:latin typeface="Cambria Math" charset="0"/>
                          </a:rPr>
                          <m:t>=0.04</m:t>
                        </m:r>
                      </m:oMath>
                    </m:oMathPara>
                  </a14:m>
                  <a:endParaRPr lang="en-US" sz="1600" dirty="0">
                    <a:solidFill>
                      <a:schemeClr val="accent5">
                        <a:lumMod val="75000"/>
                      </a:schemeClr>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8623019" y="2518638"/>
                  <a:ext cx="1251919" cy="338554"/>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051094" y="2647944"/>
                  <a:ext cx="1251919" cy="338554"/>
                </a:xfrm>
                <a:prstGeom prst="rect">
                  <a:avLst/>
                </a:prstGeom>
                <a:solidFill>
                  <a:schemeClr val="bg1">
                    <a:lumMod val="95000"/>
                  </a:schemeClr>
                </a:solidFill>
              </p:spPr>
              <p:txBody>
                <a:bodyPr wrap="square">
                  <a:spAutoFit/>
                </a:bodyPr>
                <a:lstStyle/>
                <a:p>
                  <a:pPr/>
                  <a14:m>
                    <m:oMathPara xmlns:m="http://schemas.openxmlformats.org/officeDocument/2006/math">
                      <m:oMathParaPr>
                        <m:jc m:val="center"/>
                      </m:oMathParaPr>
                      <m:oMath xmlns:m="http://schemas.openxmlformats.org/officeDocument/2006/math">
                        <m:r>
                          <a:rPr lang="en-US" altLang="en-US" sz="1600" b="0" i="1" smtClean="0">
                            <a:solidFill>
                              <a:schemeClr val="accent6">
                                <a:lumMod val="75000"/>
                              </a:schemeClr>
                            </a:solidFill>
                            <a:latin typeface="Cambria Math" charset="0"/>
                          </a:rPr>
                          <m:t>𝑎</m:t>
                        </m:r>
                        <m:r>
                          <a:rPr lang="en-US" altLang="en-US" sz="1600" b="0" i="1" smtClean="0">
                            <a:solidFill>
                              <a:schemeClr val="accent6">
                                <a:lumMod val="75000"/>
                              </a:schemeClr>
                            </a:solidFill>
                            <a:latin typeface="Cambria Math" charset="0"/>
                          </a:rPr>
                          <m:t>=0.069</m:t>
                        </m:r>
                      </m:oMath>
                    </m:oMathPara>
                  </a14:m>
                  <a:endParaRPr lang="en-US" sz="1600" dirty="0">
                    <a:solidFill>
                      <a:schemeClr val="accent6">
                        <a:lumMod val="75000"/>
                      </a:schemeClr>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051094" y="2647944"/>
                  <a:ext cx="1251919" cy="338554"/>
                </a:xfrm>
                <a:prstGeom prst="rect">
                  <a:avLst/>
                </a:prstGeom>
                <a:blipFill rotWithShape="0">
                  <a:blip r:embed="rId11"/>
                  <a:stretch>
                    <a:fillRect/>
                  </a:stretch>
                </a:blipFill>
              </p:spPr>
              <p:txBody>
                <a:bodyPr/>
                <a:lstStyle/>
                <a:p>
                  <a:r>
                    <a:rPr lang="en-US">
                      <a:noFill/>
                    </a:rPr>
                    <a:t> </a:t>
                  </a:r>
                </a:p>
              </p:txBody>
            </p:sp>
          </mc:Fallback>
        </mc:AlternateContent>
        <p:sp>
          <p:nvSpPr>
            <p:cNvPr id="10" name="TextBox 9"/>
            <p:cNvSpPr txBox="1"/>
            <p:nvPr/>
          </p:nvSpPr>
          <p:spPr>
            <a:xfrm>
              <a:off x="7457980" y="1120233"/>
              <a:ext cx="3339376" cy="384721"/>
            </a:xfrm>
            <a:prstGeom prst="rect">
              <a:avLst/>
            </a:prstGeom>
            <a:solidFill>
              <a:schemeClr val="bg1"/>
            </a:solidFill>
          </p:spPr>
          <p:txBody>
            <a:bodyPr wrap="none" bIns="91440" rtlCol="0">
              <a:spAutoFit/>
            </a:bodyPr>
            <a:lstStyle/>
            <a:p>
              <a:r>
                <a:rPr lang="en-US" sz="1600" dirty="0"/>
                <a:t>Retrieved Particle Size Distribution</a:t>
              </a:r>
            </a:p>
          </p:txBody>
        </p:sp>
      </p:grpSp>
      <mc:AlternateContent xmlns:mc="http://schemas.openxmlformats.org/markup-compatibility/2006" xmlns:a14="http://schemas.microsoft.com/office/drawing/2010/main">
        <mc:Choice Requires="a14">
          <p:sp>
            <p:nvSpPr>
              <p:cNvPr id="12" name="TextBox 11"/>
              <p:cNvSpPr txBox="1"/>
              <p:nvPr/>
            </p:nvSpPr>
            <p:spPr>
              <a:xfrm>
                <a:off x="3903738" y="1251578"/>
                <a:ext cx="2078582" cy="738664"/>
              </a:xfrm>
              <a:prstGeom prst="rect">
                <a:avLst/>
              </a:prstGeom>
              <a:noFill/>
            </p:spPr>
            <p:txBody>
              <a:bodyPr wrap="none" rtlCol="0">
                <a:spAutoFit/>
              </a:bodyPr>
              <a:lstStyle/>
              <a:p>
                <a:pPr>
                  <a:spcAft>
                    <a:spcPts val="600"/>
                  </a:spcAft>
                </a:pPr>
                <a14:m>
                  <m:oMathPara xmlns:m="http://schemas.openxmlformats.org/officeDocument/2006/math">
                    <m:oMathParaPr>
                      <m:jc m:val="center"/>
                    </m:oMathParaPr>
                    <m:oMath xmlns:m="http://schemas.openxmlformats.org/officeDocument/2006/math">
                      <m:r>
                        <a:rPr lang="en-US" sz="1600" b="0" i="1" smtClean="0">
                          <a:latin typeface="Cambria Math" charset="0"/>
                        </a:rPr>
                        <m:t>𝐼𝑊𝐶</m:t>
                      </m:r>
                      <m:r>
                        <a:rPr lang="en-US" sz="1600" b="0" i="1" smtClean="0">
                          <a:latin typeface="Cambria Math" charset="0"/>
                        </a:rPr>
                        <m:t>=0.0931 </m:t>
                      </m:r>
                      <m:r>
                        <a:rPr lang="en-US" sz="1600" b="0" i="1" smtClean="0">
                          <a:latin typeface="Cambria Math" charset="0"/>
                        </a:rPr>
                        <m:t>𝑔</m:t>
                      </m:r>
                      <m:sSup>
                        <m:sSupPr>
                          <m:ctrlPr>
                            <a:rPr lang="en-US" sz="1600" b="0" i="1" smtClean="0">
                              <a:latin typeface="Cambria Math" panose="02040503050406030204" pitchFamily="18" charset="0"/>
                            </a:rPr>
                          </m:ctrlPr>
                        </m:sSupPr>
                        <m:e>
                          <m:r>
                            <a:rPr lang="en-US" sz="1600" b="0" i="1" smtClean="0">
                              <a:latin typeface="Cambria Math" charset="0"/>
                            </a:rPr>
                            <m:t>𝑚</m:t>
                          </m:r>
                        </m:e>
                        <m:sup>
                          <m:r>
                            <a:rPr lang="en-US" sz="1600" b="0" i="1" smtClean="0">
                              <a:latin typeface="Cambria Math" charset="0"/>
                            </a:rPr>
                            <m:t>−3</m:t>
                          </m:r>
                        </m:sup>
                      </m:sSup>
                    </m:oMath>
                  </m:oMathPara>
                </a14:m>
                <a:endParaRPr lang="en-US" sz="1600" dirty="0"/>
              </a:p>
              <a:p>
                <a:pPr>
                  <a:spcAft>
                    <a:spcPts val="600"/>
                  </a:spcAft>
                </a:pPr>
                <a14:m>
                  <m:oMathPara xmlns:m="http://schemas.openxmlformats.org/officeDocument/2006/math">
                    <m:oMathParaPr>
                      <m:jc m:val="center"/>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𝑇</m:t>
                          </m:r>
                        </m:e>
                        <m:sub>
                          <m:r>
                            <a:rPr lang="en-US" sz="1600" b="0" i="1" smtClean="0">
                              <a:latin typeface="Cambria Math" charset="0"/>
                            </a:rPr>
                            <m:t>𝑐</m:t>
                          </m:r>
                        </m:sub>
                      </m:sSub>
                      <m:r>
                        <a:rPr lang="en-US" sz="1600" b="0" i="1" smtClean="0">
                          <a:latin typeface="Cambria Math" charset="0"/>
                        </a:rPr>
                        <m:t>=−49.7 </m:t>
                      </m:r>
                      <m:r>
                        <a:rPr lang="en-US" sz="1600" i="1">
                          <a:latin typeface="Cambria Math" charset="0"/>
                          <a:ea typeface="Cambria Math" charset="0"/>
                          <a:cs typeface="Cambria Math" charset="0"/>
                        </a:rPr>
                        <m:t>°</m:t>
                      </m:r>
                      <m:r>
                        <a:rPr lang="en-US" sz="1600" b="0" i="1" smtClean="0">
                          <a:latin typeface="Cambria Math" charset="0"/>
                          <a:ea typeface="Cambria Math" charset="0"/>
                          <a:cs typeface="Cambria Math" charset="0"/>
                        </a:rPr>
                        <m:t>𝐶</m:t>
                      </m:r>
                    </m:oMath>
                  </m:oMathPara>
                </a14:m>
                <a:endParaRPr lang="en-US" sz="1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903738" y="1251578"/>
                <a:ext cx="2078582" cy="738664"/>
              </a:xfrm>
              <a:prstGeom prst="rect">
                <a:avLst/>
              </a:prstGeom>
              <a:blipFill rotWithShape="0">
                <a:blip r:embed="rId12"/>
                <a:stretch>
                  <a:fillRect t="-39669" b="-42975"/>
                </a:stretch>
              </a:blipFill>
            </p:spPr>
            <p:txBody>
              <a:bodyPr/>
              <a:lstStyle/>
              <a:p>
                <a:r>
                  <a:rPr lang="en-US">
                    <a:noFill/>
                  </a:rPr>
                  <a:t> </a:t>
                </a:r>
              </a:p>
            </p:txBody>
          </p:sp>
        </mc:Fallback>
      </mc:AlternateContent>
      <p:cxnSp>
        <p:nvCxnSpPr>
          <p:cNvPr id="23" name="Straight Connector 22"/>
          <p:cNvCxnSpPr/>
          <p:nvPr/>
        </p:nvCxnSpPr>
        <p:spPr>
          <a:xfrm>
            <a:off x="9997249" y="1718646"/>
            <a:ext cx="385314"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003632" y="1938020"/>
            <a:ext cx="385314"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423635" y="1551049"/>
            <a:ext cx="764697" cy="307777"/>
          </a:xfrm>
          <a:prstGeom prst="rect">
            <a:avLst/>
          </a:prstGeom>
          <a:noFill/>
        </p:spPr>
        <p:txBody>
          <a:bodyPr wrap="none" rtlCol="0">
            <a:spAutoFit/>
          </a:bodyPr>
          <a:lstStyle/>
          <a:p>
            <a:r>
              <a:rPr lang="en-US" sz="1400" dirty="0"/>
              <a:t>Tropics</a:t>
            </a:r>
          </a:p>
        </p:txBody>
      </p:sp>
      <p:sp>
        <p:nvSpPr>
          <p:cNvPr id="27" name="TextBox 26"/>
          <p:cNvSpPr txBox="1"/>
          <p:nvPr/>
        </p:nvSpPr>
        <p:spPr>
          <a:xfrm>
            <a:off x="10426629" y="1772647"/>
            <a:ext cx="1109599" cy="307777"/>
          </a:xfrm>
          <a:prstGeom prst="rect">
            <a:avLst/>
          </a:prstGeom>
          <a:noFill/>
        </p:spPr>
        <p:txBody>
          <a:bodyPr wrap="none" rtlCol="0">
            <a:spAutoFit/>
          </a:bodyPr>
          <a:lstStyle/>
          <a:p>
            <a:r>
              <a:rPr lang="en-US" sz="1400" dirty="0"/>
              <a:t>Mid-latitude</a:t>
            </a:r>
          </a:p>
        </p:txBody>
      </p:sp>
    </p:spTree>
    <p:extLst>
      <p:ext uri="{BB962C8B-B14F-4D97-AF65-F5344CB8AC3E}">
        <p14:creationId xmlns:p14="http://schemas.microsoft.com/office/powerpoint/2010/main" val="309314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6">
              <a:lumMod val="50000"/>
            </a:schemeClr>
          </a:solidFill>
        </p:spPr>
        <p:txBody>
          <a:bodyPr/>
          <a:lstStyle/>
          <a:p>
            <a:r>
              <a:rPr lang="en-US" dirty="0">
                <a:solidFill>
                  <a:schemeClr val="bg1"/>
                </a:solidFill>
              </a:rPr>
              <a:t> Thompson Cloud Scheme</a:t>
            </a:r>
          </a:p>
        </p:txBody>
      </p:sp>
      <p:sp>
        <p:nvSpPr>
          <p:cNvPr id="5" name="Text Placeholder 4"/>
          <p:cNvSpPr>
            <a:spLocks noGrp="1"/>
          </p:cNvSpPr>
          <p:nvPr>
            <p:ph type="body" idx="1"/>
          </p:nvPr>
        </p:nvSpPr>
        <p:spPr>
          <a:solidFill>
            <a:schemeClr val="accent6">
              <a:lumMod val="40000"/>
              <a:lumOff val="60000"/>
            </a:schemeClr>
          </a:solidFill>
        </p:spPr>
        <p:txBody>
          <a:bodyPr/>
          <a:lstStyle/>
          <a:p>
            <a:r>
              <a:rPr lang="en-US" dirty="0"/>
              <a:t>    </a:t>
            </a:r>
          </a:p>
          <a:p>
            <a:r>
              <a:rPr lang="en-US" dirty="0"/>
              <a:t>   WRF with modification from </a:t>
            </a:r>
            <a:r>
              <a:rPr lang="en-US" dirty="0" err="1"/>
              <a:t>Ruiyu</a:t>
            </a:r>
            <a:r>
              <a:rPr lang="en-US" dirty="0"/>
              <a:t> Sun</a:t>
            </a:r>
          </a:p>
        </p:txBody>
      </p:sp>
    </p:spTree>
    <p:extLst>
      <p:ext uri="{BB962C8B-B14F-4D97-AF65-F5344CB8AC3E}">
        <p14:creationId xmlns:p14="http://schemas.microsoft.com/office/powerpoint/2010/main" val="4282203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08438" y="1055439"/>
              <a:ext cx="11975124" cy="5311171"/>
            </p:xfrm>
            <a:graphic>
              <a:graphicData uri="http://schemas.openxmlformats.org/drawingml/2006/table">
                <a:tbl>
                  <a:tblPr firstRow="1" bandRow="1">
                    <a:tableStyleId>{0505E3EF-67EA-436B-97B2-0124C06EBD24}</a:tableStyleId>
                  </a:tblPr>
                  <a:tblGrid>
                    <a:gridCol w="913721">
                      <a:extLst>
                        <a:ext uri="{9D8B030D-6E8A-4147-A177-3AD203B41FA5}">
                          <a16:colId xmlns:a16="http://schemas.microsoft.com/office/drawing/2014/main" val="20000"/>
                        </a:ext>
                      </a:extLst>
                    </a:gridCol>
                    <a:gridCol w="966303">
                      <a:extLst>
                        <a:ext uri="{9D8B030D-6E8A-4147-A177-3AD203B41FA5}">
                          <a16:colId xmlns:a16="http://schemas.microsoft.com/office/drawing/2014/main" val="20001"/>
                        </a:ext>
                      </a:extLst>
                    </a:gridCol>
                    <a:gridCol w="775176">
                      <a:extLst>
                        <a:ext uri="{9D8B030D-6E8A-4147-A177-3AD203B41FA5}">
                          <a16:colId xmlns:a16="http://schemas.microsoft.com/office/drawing/2014/main" val="20002"/>
                        </a:ext>
                      </a:extLst>
                    </a:gridCol>
                    <a:gridCol w="1336509">
                      <a:extLst>
                        <a:ext uri="{9D8B030D-6E8A-4147-A177-3AD203B41FA5}">
                          <a16:colId xmlns:a16="http://schemas.microsoft.com/office/drawing/2014/main" val="20003"/>
                        </a:ext>
                      </a:extLst>
                    </a:gridCol>
                    <a:gridCol w="2441330">
                      <a:extLst>
                        <a:ext uri="{9D8B030D-6E8A-4147-A177-3AD203B41FA5}">
                          <a16:colId xmlns:a16="http://schemas.microsoft.com/office/drawing/2014/main" val="20004"/>
                        </a:ext>
                      </a:extLst>
                    </a:gridCol>
                    <a:gridCol w="3247982">
                      <a:extLst>
                        <a:ext uri="{9D8B030D-6E8A-4147-A177-3AD203B41FA5}">
                          <a16:colId xmlns:a16="http://schemas.microsoft.com/office/drawing/2014/main" val="20005"/>
                        </a:ext>
                      </a:extLst>
                    </a:gridCol>
                    <a:gridCol w="2294103">
                      <a:extLst>
                        <a:ext uri="{9D8B030D-6E8A-4147-A177-3AD203B41FA5}">
                          <a16:colId xmlns:a16="http://schemas.microsoft.com/office/drawing/2014/main" val="20006"/>
                        </a:ext>
                      </a:extLst>
                    </a:gridCol>
                  </a:tblGrid>
                  <a:tr h="858931">
                    <a:tc>
                      <a:txBody>
                        <a:bodyPr/>
                        <a:lstStyle/>
                        <a:p>
                          <a:pPr algn="ctr"/>
                          <a:r>
                            <a:rPr lang="en-US" sz="1200" b="1" dirty="0"/>
                            <a:t>Variable</a:t>
                          </a: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Habit</a:t>
                          </a:r>
                        </a:p>
                      </a:txBody>
                      <a:tcPr anchor="ctr">
                        <a:solidFill>
                          <a:schemeClr val="accent6">
                            <a:lumMod val="20000"/>
                            <a:lumOff val="80000"/>
                          </a:schemeClr>
                        </a:solidFill>
                      </a:tcPr>
                    </a:tc>
                    <a:tc>
                      <a:txBody>
                        <a:bodyPr/>
                        <a:lstStyle/>
                        <a:p>
                          <a:pPr algn="ctr"/>
                          <a:r>
                            <a:rPr lang="en-US" sz="1200" dirty="0"/>
                            <a:t>Density</a:t>
                          </a:r>
                        </a:p>
                        <a:p>
                          <a:pPr algn="ctr"/>
                          <a:r>
                            <a:rPr lang="en-US" sz="1200" dirty="0"/>
                            <a:t> </a:t>
                          </a:r>
                          <a14:m>
                            <m:oMath xmlns:m="http://schemas.openxmlformats.org/officeDocument/2006/math">
                              <m:r>
                                <a:rPr lang="en-US" sz="1200" smtClean="0">
                                  <a:latin typeface="Cambria Math" charset="0"/>
                                </a:rPr>
                                <m:t>𝝆</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Mass</a:t>
                          </a:r>
                          <a:r>
                            <a:rPr lang="en-US" sz="1200" baseline="0" dirty="0"/>
                            <a:t>-</a:t>
                          </a:r>
                          <a:r>
                            <a:rPr lang="en-US" sz="1200" dirty="0"/>
                            <a:t>Diameter</a:t>
                          </a:r>
                        </a:p>
                        <a:p>
                          <a:pPr algn="ctr"/>
                          <a14:m>
                            <m:oMathPara xmlns:m="http://schemas.openxmlformats.org/officeDocument/2006/math">
                              <m:oMathParaPr>
                                <m:jc m:val="centerGroup"/>
                              </m:oMathParaPr>
                              <m:oMath xmlns:m="http://schemas.openxmlformats.org/officeDocument/2006/math">
                                <m:r>
                                  <a:rPr lang="en-US" sz="1200" smtClean="0">
                                    <a:latin typeface="Cambria Math" charset="0"/>
                                  </a:rPr>
                                  <m:t>𝒎</m:t>
                                </m:r>
                                <m:r>
                                  <a:rPr lang="en-US" sz="1200" smtClean="0">
                                    <a:latin typeface="Cambria Math" charset="0"/>
                                  </a:rPr>
                                  <m:t>−</m:t>
                                </m:r>
                                <m:r>
                                  <a:rPr lang="en-US" sz="1200" smtClean="0">
                                    <a:latin typeface="Cambria Math" charset="0"/>
                                  </a:rPr>
                                  <m:t>𝑫</m:t>
                                </m:r>
                              </m:oMath>
                            </m:oMathPara>
                          </a14:m>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Size Distribution</a:t>
                          </a:r>
                        </a:p>
                        <a:p>
                          <a:pPr algn="ctr"/>
                          <a:r>
                            <a:rPr lang="en-US" sz="1200" dirty="0"/>
                            <a:t> </a:t>
                          </a:r>
                          <a14:m>
                            <m:oMath xmlns:m="http://schemas.openxmlformats.org/officeDocument/2006/math">
                              <m:r>
                                <a:rPr lang="en-US" sz="1200" smtClean="0">
                                  <a:latin typeface="Cambria Math" charset="0"/>
                                </a:rPr>
                                <m:t>𝑵</m:t>
                              </m:r>
                              <m:r>
                                <a:rPr lang="en-US" sz="1200" smtClean="0">
                                  <a:latin typeface="Cambria Math" charset="0"/>
                                </a:rPr>
                                <m:t>(</m:t>
                              </m:r>
                              <m:r>
                                <a:rPr lang="en-US" sz="1200" smtClean="0">
                                  <a:latin typeface="Cambria Math" charset="0"/>
                                </a:rPr>
                                <m:t>𝑫</m:t>
                              </m:r>
                              <m:r>
                                <a:rPr lang="en-US" sz="1200" smtClean="0">
                                  <a:latin typeface="Cambria Math" charset="0"/>
                                </a:rPr>
                                <m:t>)</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Distribution</a:t>
                          </a:r>
                        </a:p>
                        <a:p>
                          <a:pPr algn="ctr"/>
                          <a:r>
                            <a:rPr lang="en-US" sz="1200" dirty="0"/>
                            <a:t>Parameters</a:t>
                          </a: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Effective</a:t>
                          </a:r>
                          <a:r>
                            <a:rPr lang="en-US" sz="1200" baseline="0" dirty="0"/>
                            <a:t> (Characteristic)</a:t>
                          </a:r>
                        </a:p>
                        <a:p>
                          <a:pPr algn="ctr"/>
                          <a:r>
                            <a:rPr lang="en-US" sz="1200" dirty="0"/>
                            <a:t>Diameter </a:t>
                          </a:r>
                          <a14:m>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𝑫</m:t>
                                  </m:r>
                                </m:e>
                                <m:sub>
                                  <m:r>
                                    <a:rPr lang="en-US" sz="1200" smtClean="0">
                                      <a:latin typeface="Cambria Math" charset="0"/>
                                    </a:rPr>
                                    <m:t>𝒆</m:t>
                                  </m:r>
                                </m:sub>
                              </m:sSub>
                            </m:oMath>
                          </a14:m>
                          <a:endParaRPr lang="en-US" sz="1200" b="1" dirty="0">
                            <a:latin typeface="Arial" charset="0"/>
                            <a:ea typeface="Arial" charset="0"/>
                            <a:cs typeface="Arial" charset="0"/>
                          </a:endParaRPr>
                        </a:p>
                      </a:txBody>
                      <a:tcPr anchor="ctr">
                        <a:solidFill>
                          <a:schemeClr val="accent6">
                            <a:lumMod val="20000"/>
                            <a:lumOff val="80000"/>
                          </a:schemeClr>
                        </a:solidFill>
                      </a:tcPr>
                    </a:tc>
                    <a:extLst>
                      <a:ext uri="{0D108BD9-81ED-4DB2-BD59-A6C34878D82A}">
                        <a16:rowId xmlns:a16="http://schemas.microsoft.com/office/drawing/2014/main" val="10000"/>
                      </a:ext>
                    </a:extLst>
                  </a:tr>
                  <a:tr h="2292041">
                    <a:tc>
                      <a:txBody>
                        <a:bodyPr/>
                        <a:lstStyle/>
                        <a:p>
                          <a:pPr algn="ctr"/>
                          <a:r>
                            <a:rPr lang="en-US" sz="1200" b="1" dirty="0"/>
                            <a:t>Cloud</a:t>
                          </a:r>
                          <a:endParaRPr lang="en-US" sz="1200" b="1" baseline="0" dirty="0"/>
                        </a:p>
                        <a:p>
                          <a:pPr algn="ctr"/>
                          <a:r>
                            <a:rPr lang="en-US" sz="1200" b="1" baseline="0" dirty="0"/>
                            <a:t>Water</a:t>
                          </a:r>
                        </a:p>
                        <a:p>
                          <a:pPr algn="ctr"/>
                          <a14:m>
                            <m:oMathPara xmlns:m="http://schemas.openxmlformats.org/officeDocument/2006/math">
                              <m:oMathParaPr>
                                <m:jc m:val="centerGroup"/>
                              </m:oMathParaPr>
                              <m:oMath xmlns:m="http://schemas.openxmlformats.org/officeDocument/2006/math">
                                <m:sSub>
                                  <m:sSubPr>
                                    <m:ctrlPr>
                                      <a:rPr lang="en-US" sz="1200" b="1" i="1" baseline="0" smtClean="0">
                                        <a:solidFill>
                                          <a:schemeClr val="accent5"/>
                                        </a:solidFill>
                                        <a:latin typeface="Cambria Math" panose="02040503050406030204" pitchFamily="18" charset="0"/>
                                      </a:rPr>
                                    </m:ctrlPr>
                                  </m:sSubPr>
                                  <m:e>
                                    <m:r>
                                      <a:rPr lang="en-US" sz="1200" b="1" i="1" baseline="0" smtClean="0">
                                        <a:solidFill>
                                          <a:schemeClr val="accent5"/>
                                        </a:solidFill>
                                        <a:latin typeface="Cambria Math" charset="0"/>
                                      </a:rPr>
                                      <m:t>𝐪</m:t>
                                    </m:r>
                                  </m:e>
                                  <m:sub>
                                    <m:r>
                                      <a:rPr lang="en-US" sz="1200" b="1" i="1" baseline="0" smtClean="0">
                                        <a:solidFill>
                                          <a:schemeClr val="accent5"/>
                                        </a:solidFill>
                                        <a:latin typeface="Cambria Math" charset="0"/>
                                      </a:rPr>
                                      <m:t>𝐜</m:t>
                                    </m:r>
                                  </m:sub>
                                </m:sSub>
                              </m:oMath>
                            </m:oMathPara>
                          </a14:m>
                          <a:endParaRPr lang="en-US" sz="1200" b="1" baseline="0" dirty="0"/>
                        </a:p>
                        <a:p>
                          <a:pPr algn="ctr"/>
                          <a:endParaRPr lang="en-US" sz="1200" b="1" baseline="0" dirty="0"/>
                        </a:p>
                        <a:p>
                          <a:pPr algn="ctr"/>
                          <a14:m>
                            <m:oMathPara xmlns:m="http://schemas.openxmlformats.org/officeDocument/2006/math">
                              <m:oMathParaPr>
                                <m:jc m:val="centerGroup"/>
                              </m:oMathParaPr>
                              <m:oMath xmlns:m="http://schemas.openxmlformats.org/officeDocument/2006/math">
                                <m:sSub>
                                  <m:sSubPr>
                                    <m:ctrlPr>
                                      <a:rPr lang="en-US" sz="1200" b="1" i="1" baseline="0" smtClean="0">
                                        <a:latin typeface="Cambria Math" panose="02040503050406030204" pitchFamily="18" charset="0"/>
                                      </a:rPr>
                                    </m:ctrlPr>
                                  </m:sSubPr>
                                  <m:e>
                                    <m:r>
                                      <a:rPr lang="en-US" sz="1200" b="1" i="1" baseline="0" smtClean="0">
                                        <a:latin typeface="Cambria Math" charset="0"/>
                                      </a:rPr>
                                      <m:t>𝐰</m:t>
                                    </m:r>
                                  </m:e>
                                  <m:sub>
                                    <m:r>
                                      <a:rPr lang="en-US" sz="1200" b="1" i="1" baseline="0" smtClean="0">
                                        <a:latin typeface="Cambria Math" charset="0"/>
                                      </a:rPr>
                                      <m:t>𝐜</m:t>
                                    </m:r>
                                  </m:sub>
                                </m:sSub>
                                <m:r>
                                  <a:rPr lang="en-US" sz="1200" b="1" baseline="0" smtClean="0">
                                    <a:latin typeface="Cambria Math" charset="0"/>
                                  </a:rPr>
                                  <m:t>=</m:t>
                                </m:r>
                                <m:sSub>
                                  <m:sSubPr>
                                    <m:ctrlPr>
                                      <a:rPr lang="en-US" sz="1200" b="1" i="1" baseline="0" smtClean="0">
                                        <a:latin typeface="Cambria Math" panose="02040503050406030204" pitchFamily="18" charset="0"/>
                                      </a:rPr>
                                    </m:ctrlPr>
                                  </m:sSubPr>
                                  <m:e>
                                    <m:r>
                                      <a:rPr lang="en-US" sz="1200" b="1" i="1" baseline="0" smtClean="0">
                                        <a:latin typeface="Cambria Math" charset="0"/>
                                      </a:rPr>
                                      <m:t>𝛒</m:t>
                                    </m:r>
                                  </m:e>
                                  <m:sub>
                                    <m:r>
                                      <a:rPr lang="en-US" sz="1200" b="1" i="1" baseline="0" smtClean="0">
                                        <a:latin typeface="Cambria Math" charset="0"/>
                                      </a:rPr>
                                      <m:t>𝐚</m:t>
                                    </m:r>
                                  </m:sub>
                                </m:sSub>
                                <m:sSub>
                                  <m:sSubPr>
                                    <m:ctrlPr>
                                      <a:rPr lang="en-US" sz="1200" b="1" i="1" baseline="0" smtClean="0">
                                        <a:latin typeface="Cambria Math" panose="02040503050406030204" pitchFamily="18" charset="0"/>
                                      </a:rPr>
                                    </m:ctrlPr>
                                  </m:sSubPr>
                                  <m:e>
                                    <m:r>
                                      <a:rPr lang="en-US" sz="1200" b="1" i="1" baseline="0" smtClean="0">
                                        <a:latin typeface="Cambria Math" charset="0"/>
                                      </a:rPr>
                                      <m:t>𝐪</m:t>
                                    </m:r>
                                  </m:e>
                                  <m:sub>
                                    <m:r>
                                      <a:rPr lang="en-US" sz="1200" b="1" i="1" baseline="0" smtClean="0">
                                        <a:latin typeface="Cambria Math" charset="0"/>
                                      </a:rPr>
                                      <m:t>𝐜</m:t>
                                    </m:r>
                                  </m:sub>
                                </m:sSub>
                              </m:oMath>
                            </m:oMathPara>
                          </a14:m>
                          <a:endParaRPr lang="en-US" sz="1200" b="1" baseline="0" dirty="0">
                            <a:latin typeface="Arial" charset="0"/>
                            <a:ea typeface="Arial" charset="0"/>
                            <a:cs typeface="Arial" charset="0"/>
                          </a:endParaRPr>
                        </a:p>
                      </a:txBody>
                      <a:tcPr marT="91440" marB="91440" anchor="ctr">
                        <a:solidFill>
                          <a:schemeClr val="accent6">
                            <a:lumMod val="20000"/>
                            <a:lumOff val="80000"/>
                          </a:schemeClr>
                        </a:solidFill>
                      </a:tcPr>
                    </a:tc>
                    <a:tc>
                      <a:txBody>
                        <a:bodyPr/>
                        <a:lstStyle/>
                        <a:p>
                          <a:pPr algn="ctr"/>
                          <a:r>
                            <a:rPr lang="en-US" sz="1200" dirty="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r>
                            <a:rPr lang="en-US" sz="1200" dirty="0"/>
                            <a:t>1.00</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𝑐</m:t>
                                    </m:r>
                                  </m:sub>
                                </m:sSub>
                                <m:sSup>
                                  <m:sSupPr>
                                    <m:ctrlPr>
                                      <a:rPr lang="en-US" sz="1200" i="1" smtClean="0">
                                        <a:latin typeface="Cambria Math" panose="02040503050406030204" pitchFamily="18" charset="0"/>
                                      </a:rPr>
                                    </m:ctrlPr>
                                  </m:sSupPr>
                                  <m:e>
                                    <m:r>
                                      <a:rPr lang="en-US" sz="1200" smtClean="0">
                                        <a:latin typeface="Cambria Math" charset="0"/>
                                      </a:rPr>
                                      <m:t>𝐷</m:t>
                                    </m:r>
                                  </m:e>
                                  <m:sup>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𝑐</m:t>
                                        </m:r>
                                      </m:sub>
                                    </m:sSub>
                                  </m:sup>
                                </m:sSup>
                                <m:r>
                                  <a:rPr lang="en-US" sz="1200" smtClean="0">
                                    <a:latin typeface="Cambria Math" charset="0"/>
                                  </a:rPr>
                                  <m:t>=</m:t>
                                </m:r>
                                <m:sSup>
                                  <m:sSupPr>
                                    <m:ctrlPr>
                                      <a:rPr lang="en-US" sz="1200" i="1" smtClean="0">
                                        <a:latin typeface="Cambria Math" panose="02040503050406030204" pitchFamily="18" charset="0"/>
                                      </a:rPr>
                                    </m:ctrlPr>
                                  </m:sSupPr>
                                  <m:e>
                                    <m:f>
                                      <m:fPr>
                                        <m:ctrlPr>
                                          <a:rPr lang="bg-BG" sz="1200" i="1" smtClean="0">
                                            <a:latin typeface="Cambria Math" panose="02040503050406030204" pitchFamily="18" charset="0"/>
                                          </a:rPr>
                                        </m:ctrlPr>
                                      </m:fPr>
                                      <m:num>
                                        <m:r>
                                          <a:rPr lang="en-US" sz="1200" smtClean="0">
                                            <a:latin typeface="Cambria Math" charset="0"/>
                                          </a:rPr>
                                          <m:t>𝜋</m:t>
                                        </m:r>
                                      </m:num>
                                      <m:den>
                                        <m:r>
                                          <a:rPr lang="en-US" sz="1200" smtClean="0">
                                            <a:latin typeface="Cambria Math" charset="0"/>
                                          </a:rPr>
                                          <m:t>6</m:t>
                                        </m:r>
                                      </m:den>
                                    </m:f>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𝑐</m:t>
                                        </m:r>
                                      </m:sub>
                                    </m:sSub>
                                    <m:r>
                                      <a:rPr lang="en-US" sz="1200" smtClean="0">
                                        <a:latin typeface="Cambria Math" charset="0"/>
                                      </a:rPr>
                                      <m:t>𝐷</m:t>
                                    </m:r>
                                  </m:e>
                                  <m:sup>
                                    <m:r>
                                      <a:rPr lang="en-US" sz="1200" smtClean="0">
                                        <a:latin typeface="Cambria Math" charset="0"/>
                                      </a:rPr>
                                      <m:t>3</m:t>
                                    </m:r>
                                  </m:sup>
                                </m:sSup>
                              </m:oMath>
                            </m:oMathPara>
                          </a14:m>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r>
                            <a:rPr lang="en-US" sz="1200" dirty="0"/>
                            <a:t>Gamma</a:t>
                          </a:r>
                        </a:p>
                        <a:p>
                          <a:pPr algn="l">
                            <a:spcAft>
                              <a:spcPts val="600"/>
                            </a:spcAft>
                          </a:pPr>
                          <a14:m>
                            <m:oMathPara xmlns:m="http://schemas.openxmlformats.org/officeDocument/2006/math">
                              <m:oMathParaPr>
                                <m:jc m:val="centerGroup"/>
                              </m:oMathParaPr>
                              <m:oMath xmlns:m="http://schemas.openxmlformats.org/officeDocument/2006/math">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𝑵</m:t>
                                    </m:r>
                                  </m:e>
                                  <m:sub>
                                    <m:r>
                                      <a:rPr lang="en-US" sz="1600" b="1" i="1" smtClean="0">
                                        <a:solidFill>
                                          <a:srgbClr val="C00000"/>
                                        </a:solidFill>
                                        <a:latin typeface="Cambria Math" charset="0"/>
                                      </a:rPr>
                                      <m:t>𝒐𝒄</m:t>
                                    </m:r>
                                  </m:sub>
                                </m:sSub>
                                <m:sSup>
                                  <m:sSupPr>
                                    <m:ctrlPr>
                                      <a:rPr lang="en-US" sz="1600" i="1" smtClean="0">
                                        <a:latin typeface="Cambria Math" panose="02040503050406030204" pitchFamily="18" charset="0"/>
                                      </a:rPr>
                                    </m:ctrlPr>
                                  </m:sSupPr>
                                  <m:e>
                                    <m:r>
                                      <a:rPr lang="en-US" sz="1600" smtClean="0">
                                        <a:latin typeface="Cambria Math" charset="0"/>
                                      </a:rPr>
                                      <m:t> </m:t>
                                    </m:r>
                                    <m:r>
                                      <a:rPr lang="en-US" sz="1600" smtClean="0">
                                        <a:latin typeface="Cambria Math" charset="0"/>
                                      </a:rPr>
                                      <m:t>𝐷</m:t>
                                    </m:r>
                                  </m:e>
                                  <m:sup>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𝝁</m:t>
                                        </m:r>
                                      </m:e>
                                      <m:sub>
                                        <m:r>
                                          <a:rPr lang="en-US" sz="1600" b="1" i="1" smtClean="0">
                                            <a:solidFill>
                                              <a:srgbClr val="C00000"/>
                                            </a:solidFill>
                                            <a:latin typeface="Cambria Math" charset="0"/>
                                          </a:rPr>
                                          <m:t>𝒄</m:t>
                                        </m:r>
                                      </m:sub>
                                    </m:sSub>
                                  </m:sup>
                                </m:sSup>
                                <m:sSup>
                                  <m:sSupPr>
                                    <m:ctrlPr>
                                      <a:rPr lang="el-GR" sz="1600" i="1" smtClean="0">
                                        <a:latin typeface="Cambria Math" panose="02040503050406030204" pitchFamily="18" charset="0"/>
                                      </a:rPr>
                                    </m:ctrlPr>
                                  </m:sSupPr>
                                  <m:e>
                                    <m:r>
                                      <a:rPr lang="en-US" sz="1600" smtClean="0">
                                        <a:latin typeface="Cambria Math" charset="0"/>
                                      </a:rPr>
                                      <m:t> </m:t>
                                    </m:r>
                                    <m:r>
                                      <a:rPr lang="el-GR" sz="1600" smtClean="0">
                                        <a:latin typeface="Cambria Math" charset="0"/>
                                      </a:rPr>
                                      <m:t>𝑒</m:t>
                                    </m:r>
                                  </m:e>
                                  <m:sup>
                                    <m:r>
                                      <a:rPr lang="el-GR" sz="1600" smtClean="0">
                                        <a:latin typeface="Cambria Math" charset="0"/>
                                      </a:rPr>
                                      <m:t>−</m:t>
                                    </m:r>
                                    <m:sSub>
                                      <m:sSubPr>
                                        <m:ctrlPr>
                                          <a:rPr lang="en-US" sz="1600" b="1" i="1" smtClean="0">
                                            <a:solidFill>
                                              <a:srgbClr val="C00000"/>
                                            </a:solidFill>
                                            <a:latin typeface="Cambria Math" panose="02040503050406030204" pitchFamily="18" charset="0"/>
                                          </a:rPr>
                                        </m:ctrlPr>
                                      </m:sSubPr>
                                      <m:e>
                                        <m:r>
                                          <a:rPr lang="el-GR" sz="1600" b="1" i="1" smtClean="0">
                                            <a:solidFill>
                                              <a:srgbClr val="C00000"/>
                                            </a:solidFill>
                                            <a:latin typeface="Cambria Math" charset="0"/>
                                          </a:rPr>
                                          <m:t>𝝀</m:t>
                                        </m:r>
                                      </m:e>
                                      <m:sub>
                                        <m:r>
                                          <a:rPr lang="en-US" sz="1600" b="1" i="1" smtClean="0">
                                            <a:solidFill>
                                              <a:srgbClr val="C00000"/>
                                            </a:solidFill>
                                            <a:latin typeface="Cambria Math" charset="0"/>
                                          </a:rPr>
                                          <m:t>𝒄</m:t>
                                        </m:r>
                                      </m:sub>
                                    </m:sSub>
                                    <m:r>
                                      <a:rPr lang="en-US" sz="1600" smtClean="0">
                                        <a:latin typeface="Cambria Math" charset="0"/>
                                      </a:rPr>
                                      <m:t>𝐷</m:t>
                                    </m:r>
                                  </m:sup>
                                </m:sSup>
                              </m:oMath>
                            </m:oMathPara>
                          </a14:m>
                          <a:endParaRPr lang="en-US" sz="1600" dirty="0">
                            <a:latin typeface="Arial" charset="0"/>
                            <a:ea typeface="Arial" charset="0"/>
                            <a:cs typeface="Arial" charset="0"/>
                          </a:endParaRPr>
                        </a:p>
                      </a:txBody>
                      <a:tcPr marT="91440" marB="91440" anchor="ctr">
                        <a:solidFill>
                          <a:schemeClr val="bg2"/>
                        </a:solidFill>
                      </a:tcPr>
                    </a:tc>
                    <a:tc>
                      <a:txBody>
                        <a:bodyPr/>
                        <a:lstStyle/>
                        <a:p>
                          <a:pPr algn="l">
                            <a:spcAft>
                              <a:spcPts val="600"/>
                            </a:spcAft>
                          </a:pPr>
                          <a14:m>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𝑡𝑐</m:t>
                                  </m:r>
                                </m:sub>
                              </m:sSub>
                              <m:r>
                                <a:rPr lang="en-US" sz="1200" smtClean="0">
                                  <a:latin typeface="Cambria Math" charset="0"/>
                                </a:rPr>
                                <m:t>=</m:t>
                              </m:r>
                              <m:sSup>
                                <m:sSupPr>
                                  <m:ctrlPr>
                                    <a:rPr lang="en-US" sz="1200" i="1" smtClean="0">
                                      <a:latin typeface="Cambria Math" panose="02040503050406030204" pitchFamily="18" charset="0"/>
                                    </a:rPr>
                                  </m:ctrlPr>
                                </m:sSupPr>
                                <m:e>
                                  <m:r>
                                    <a:rPr lang="en-US" sz="1200" smtClean="0">
                                      <a:latin typeface="Cambria Math" charset="0"/>
                                    </a:rPr>
                                    <m:t>10</m:t>
                                  </m:r>
                                </m:e>
                                <m:sup>
                                  <m:r>
                                    <a:rPr lang="en-US" sz="1200" smtClean="0">
                                      <a:latin typeface="Cambria Math" charset="0"/>
                                    </a:rPr>
                                    <m:t>8</m:t>
                                  </m:r>
                                </m:sup>
                              </m:sSup>
                              <m:r>
                                <a:rPr lang="en-US" sz="1200" smtClean="0">
                                  <a:latin typeface="Cambria Math" charset="0"/>
                                </a:rPr>
                                <m:t>  </m:t>
                              </m:r>
                              <m:sSup>
                                <m:sSupPr>
                                  <m:ctrlPr>
                                    <a:rPr lang="en-US" sz="1200" i="1" smtClean="0">
                                      <a:latin typeface="Cambria Math" panose="02040503050406030204" pitchFamily="18" charset="0"/>
                                    </a:rPr>
                                  </m:ctrlPr>
                                </m:sSupPr>
                                <m:e>
                                  <m:r>
                                    <a:rPr lang="en-US" sz="1200" smtClean="0">
                                      <a:latin typeface="Cambria Math" charset="0"/>
                                    </a:rPr>
                                    <m:t>𝑚</m:t>
                                  </m:r>
                                </m:e>
                                <m:sup>
                                  <m:r>
                                    <a:rPr lang="en-US" sz="1200" smtClean="0">
                                      <a:latin typeface="Cambria Math" charset="0"/>
                                    </a:rPr>
                                    <m:t>−3</m:t>
                                  </m:r>
                                </m:sup>
                              </m:sSup>
                            </m:oMath>
                          </a14:m>
                          <a:r>
                            <a:rPr lang="en-US" sz="1200" dirty="0"/>
                            <a:t>  (maritime)     Prescribed</a:t>
                          </a:r>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smtClean="0">
                                    <a:latin typeface="Cambria Math" charset="0"/>
                                  </a:rPr>
                                  <m:t>=</m:t>
                                </m:r>
                                <m:r>
                                  <a:rPr lang="en-US" sz="1200" smtClean="0">
                                    <a:latin typeface="Cambria Math" charset="0"/>
                                  </a:rPr>
                                  <m:t>𝑚𝑖𝑛</m:t>
                                </m:r>
                                <m:d>
                                  <m:dPr>
                                    <m:ctrlPr>
                                      <a:rPr lang="is-IS" sz="1200" i="1" smtClean="0">
                                        <a:latin typeface="Cambria Math" panose="02040503050406030204" pitchFamily="18" charset="0"/>
                                      </a:rPr>
                                    </m:ctrlPr>
                                  </m:dPr>
                                  <m:e>
                                    <m:r>
                                      <a:rPr lang="en-US" sz="1200" smtClean="0">
                                        <a:latin typeface="Cambria Math" charset="0"/>
                                      </a:rPr>
                                      <m:t> 15,</m:t>
                                    </m:r>
                                    <m:f>
                                      <m:fPr>
                                        <m:ctrlPr>
                                          <a:rPr lang="bg-BG" sz="1200" i="1" smtClean="0">
                                            <a:latin typeface="Cambria Math" panose="02040503050406030204" pitchFamily="18" charset="0"/>
                                          </a:rPr>
                                        </m:ctrlPr>
                                      </m:fPr>
                                      <m:num>
                                        <m:sSup>
                                          <m:sSupPr>
                                            <m:ctrlPr>
                                              <a:rPr lang="bg-BG" sz="1200" i="1" smtClean="0">
                                                <a:latin typeface="Cambria Math" panose="02040503050406030204" pitchFamily="18" charset="0"/>
                                              </a:rPr>
                                            </m:ctrlPr>
                                          </m:sSupPr>
                                          <m:e>
                                            <m:r>
                                              <a:rPr lang="en-US" sz="1200" smtClean="0">
                                                <a:latin typeface="Cambria Math" charset="0"/>
                                              </a:rPr>
                                              <m:t>10</m:t>
                                            </m:r>
                                          </m:e>
                                          <m:sup>
                                            <m:r>
                                              <a:rPr lang="en-US" sz="1200" smtClean="0">
                                                <a:latin typeface="Cambria Math" charset="0"/>
                                              </a:rPr>
                                              <m:t>9</m:t>
                                            </m:r>
                                          </m:sup>
                                        </m:sSup>
                                      </m:num>
                                      <m:den>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𝑡𝑐</m:t>
                                            </m:r>
                                          </m:sub>
                                        </m:sSub>
                                      </m:den>
                                    </m:f>
                                    <m:r>
                                      <a:rPr lang="en-US" sz="1200" smtClean="0">
                                        <a:latin typeface="Cambria Math" charset="0"/>
                                      </a:rPr>
                                      <m:t>+2 </m:t>
                                    </m:r>
                                  </m:e>
                                </m:d>
                                <m:r>
                                  <a:rPr lang="en-US" sz="1200" smtClean="0">
                                    <a:latin typeface="Cambria Math" charset="0"/>
                                  </a:rPr>
                                  <m:t>;  2&lt;</m:t>
                                </m:r>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smtClean="0">
                                    <a:latin typeface="Cambria Math" charset="0"/>
                                  </a:rPr>
                                  <m:t>&lt;=15</m:t>
                                </m:r>
                              </m:oMath>
                            </m:oMathPara>
                          </a14:m>
                          <a:endParaRPr lang="en-US" sz="1200" dirty="0"/>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𝜆</m:t>
                                    </m:r>
                                  </m:e>
                                  <m:sub>
                                    <m:r>
                                      <a:rPr lang="en-US" sz="1200" smtClean="0">
                                        <a:latin typeface="Cambria Math" charset="0"/>
                                      </a:rPr>
                                      <m:t>𝑐</m:t>
                                    </m:r>
                                  </m:sub>
                                </m:sSub>
                                <m:r>
                                  <a:rPr lang="en-US" sz="1200" smtClean="0">
                                    <a:latin typeface="Cambria Math" charset="0"/>
                                  </a:rPr>
                                  <m:t>=</m:t>
                                </m:r>
                                <m:sSup>
                                  <m:sSupPr>
                                    <m:ctrlPr>
                                      <a:rPr lang="en-US" sz="1200" i="1" smtClean="0">
                                        <a:latin typeface="Cambria Math" panose="02040503050406030204" pitchFamily="18" charset="0"/>
                                      </a:rPr>
                                    </m:ctrlPr>
                                  </m:sSupPr>
                                  <m:e>
                                    <m:d>
                                      <m:dPr>
                                        <m:ctrlPr>
                                          <a:rPr lang="is-IS" sz="1200" i="1" smtClean="0">
                                            <a:latin typeface="Cambria Math" panose="02040503050406030204" pitchFamily="18" charset="0"/>
                                          </a:rPr>
                                        </m:ctrlPr>
                                      </m:dPr>
                                      <m:e>
                                        <m:r>
                                          <a:rPr lang="en-US" sz="1200" smtClean="0">
                                            <a:latin typeface="Cambria Math" charset="0"/>
                                          </a:rPr>
                                          <m:t> </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𝑐</m:t>
                                                </m:r>
                                                <m:r>
                                                  <a:rPr lang="en-US" sz="1200" smtClean="0">
                                                    <a:latin typeface="Cambria Math" charset="0"/>
                                                  </a:rPr>
                                                  <m:t> </m:t>
                                                </m:r>
                                              </m:sub>
                                            </m:sSub>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𝑡𝑐</m:t>
                                                </m:r>
                                              </m:sub>
                                            </m:sSub>
                                            <m:r>
                                              <a:rPr lang="en-US" sz="1200" smtClean="0">
                                                <a:latin typeface="Cambria Math" charset="0"/>
                                              </a:rPr>
                                              <m:t> </m:t>
                                            </m:r>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𝑐</m:t>
                                                    </m:r>
                                                  </m:sub>
                                                </m:sSub>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𝑐</m:t>
                                                    </m:r>
                                                  </m:sub>
                                                </m:sSub>
                                                <m:r>
                                                  <a:rPr lang="en-US" sz="1200" smtClean="0">
                                                    <a:latin typeface="Cambria Math" charset="0"/>
                                                  </a:rPr>
                                                  <m:t>+1 </m:t>
                                                </m:r>
                                              </m:e>
                                            </m:d>
                                          </m:num>
                                          <m:den>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𝑎</m:t>
                                                </m:r>
                                              </m:sub>
                                            </m:sSub>
                                            <m:sSub>
                                              <m:sSubPr>
                                                <m:ctrlPr>
                                                  <a:rPr lang="en-US" sz="1200" i="1" smtClean="0">
                                                    <a:solidFill>
                                                      <a:srgbClr val="0070C0"/>
                                                    </a:solidFill>
                                                    <a:latin typeface="Cambria Math" panose="02040503050406030204" pitchFamily="18" charset="0"/>
                                                  </a:rPr>
                                                </m:ctrlPr>
                                              </m:sSubPr>
                                              <m:e>
                                                <m:r>
                                                  <a:rPr lang="en-US" sz="1200" smtClean="0">
                                                    <a:solidFill>
                                                      <a:srgbClr val="0070C0"/>
                                                    </a:solidFill>
                                                    <a:latin typeface="Cambria Math" charset="0"/>
                                                  </a:rPr>
                                                  <m:t> </m:t>
                                                </m:r>
                                                <m:r>
                                                  <a:rPr lang="en-US" sz="1200" smtClean="0">
                                                    <a:solidFill>
                                                      <a:srgbClr val="0070C0"/>
                                                    </a:solidFill>
                                                    <a:latin typeface="Cambria Math" charset="0"/>
                                                  </a:rPr>
                                                  <m:t>𝑞</m:t>
                                                </m:r>
                                              </m:e>
                                              <m:sub>
                                                <m:r>
                                                  <a:rPr lang="en-US" sz="1200" smtClean="0">
                                                    <a:solidFill>
                                                      <a:srgbClr val="0070C0"/>
                                                    </a:solidFill>
                                                    <a:latin typeface="Cambria Math" charset="0"/>
                                                  </a:rPr>
                                                  <m:t>𝑐</m:t>
                                                </m:r>
                                              </m:sub>
                                            </m:sSub>
                                            <m:r>
                                              <a:rPr lang="en-US" sz="1200" smtClean="0">
                                                <a:latin typeface="Cambria Math" charset="0"/>
                                              </a:rPr>
                                              <m:t> </m:t>
                                            </m:r>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𝑐</m:t>
                                                    </m:r>
                                                  </m:sub>
                                                </m:sSub>
                                                <m:r>
                                                  <a:rPr lang="en-US" sz="1200" smtClean="0">
                                                    <a:latin typeface="Cambria Math" charset="0"/>
                                                  </a:rPr>
                                                  <m:t>+1 </m:t>
                                                </m:r>
                                              </m:e>
                                            </m:d>
                                          </m:den>
                                        </m:f>
                                        <m:r>
                                          <a:rPr lang="en-US" sz="1200" smtClean="0">
                                            <a:latin typeface="Cambria Math" charset="0"/>
                                          </a:rPr>
                                          <m:t> </m:t>
                                        </m:r>
                                      </m:e>
                                    </m:d>
                                  </m:e>
                                  <m:sup>
                                    <m:f>
                                      <m:fPr>
                                        <m:ctrlPr>
                                          <a:rPr lang="bg-BG" sz="1200" i="1" smtClean="0">
                                            <a:latin typeface="Cambria Math" panose="02040503050406030204" pitchFamily="18" charset="0"/>
                                          </a:rPr>
                                        </m:ctrlPr>
                                      </m:fPr>
                                      <m:num>
                                        <m:r>
                                          <a:rPr lang="en-US" sz="1200" smtClean="0">
                                            <a:latin typeface="Cambria Math" charset="0"/>
                                          </a:rPr>
                                          <m:t>1</m:t>
                                        </m:r>
                                      </m:num>
                                      <m:den>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𝑏</m:t>
                                            </m:r>
                                          </m:e>
                                          <m:sub>
                                            <m:r>
                                              <a:rPr lang="en-US" sz="1200" smtClean="0">
                                                <a:latin typeface="Cambria Math" charset="0"/>
                                              </a:rPr>
                                              <m:t>𝑐</m:t>
                                            </m:r>
                                          </m:sub>
                                        </m:sSub>
                                      </m:den>
                                    </m:f>
                                  </m:sup>
                                </m:sSup>
                              </m:oMath>
                            </m:oMathPara>
                          </a14:m>
                          <a:endParaRPr lang="en-US" sz="1200" dirty="0"/>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𝑜𝑐</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𝑡𝑐</m:t>
                                        </m:r>
                                      </m:sub>
                                    </m:sSub>
                                    <m:sSup>
                                      <m:sSupPr>
                                        <m:ctrlPr>
                                          <a:rPr lang="is-IS" sz="1200" i="1" smtClean="0">
                                            <a:latin typeface="Cambria Math" panose="02040503050406030204" pitchFamily="18" charset="0"/>
                                          </a:rPr>
                                        </m:ctrlPr>
                                      </m:sSupPr>
                                      <m:e>
                                        <m:r>
                                          <a:rPr lang="en-US" sz="1200" smtClean="0">
                                            <a:latin typeface="Cambria Math" charset="0"/>
                                          </a:rPr>
                                          <m:t> </m:t>
                                        </m:r>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𝑐</m:t>
                                            </m:r>
                                          </m:sub>
                                        </m:sSub>
                                      </m:e>
                                      <m:sup>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smtClean="0">
                                            <a:latin typeface="Cambria Math" charset="0"/>
                                          </a:rPr>
                                          <m:t>+1</m:t>
                                        </m:r>
                                      </m:sup>
                                    </m:sSup>
                                  </m:num>
                                  <m:den>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𝑐</m:t>
                                            </m:r>
                                          </m:sub>
                                        </m:sSub>
                                        <m:r>
                                          <a:rPr lang="en-US" sz="1200" smtClean="0">
                                            <a:latin typeface="Cambria Math" charset="0"/>
                                          </a:rPr>
                                          <m:t>+1 </m:t>
                                        </m:r>
                                      </m:e>
                                    </m:d>
                                  </m:den>
                                </m:f>
                              </m:oMath>
                            </m:oMathPara>
                          </a14:m>
                          <a:endParaRPr lang="en-US" sz="1200" dirty="0">
                            <a:latin typeface="Arial" charset="0"/>
                            <a:ea typeface="Arial" charset="0"/>
                            <a:cs typeface="Arial" charset="0"/>
                          </a:endParaRPr>
                        </a:p>
                      </a:txBody>
                      <a:tcPr marL="182880" marT="91440" marB="91440" anchor="ctr">
                        <a:solidFill>
                          <a:schemeClr val="bg2"/>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𝐷</m:t>
                                    </m:r>
                                  </m:e>
                                  <m:sub>
                                    <m:r>
                                      <a:rPr lang="en-US" sz="1200" smtClean="0">
                                        <a:latin typeface="Cambria Math" charset="0"/>
                                      </a:rPr>
                                      <m:t>𝑒𝑐</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3</m:t>
                                        </m:r>
                                      </m:sub>
                                    </m:sSub>
                                  </m:num>
                                  <m:den>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2</m:t>
                                        </m:r>
                                      </m:sub>
                                    </m:sSub>
                                  </m:den>
                                </m:f>
                                <m:r>
                                  <a:rPr lang="en-US" sz="1200" smtClean="0">
                                    <a:latin typeface="Cambria Math" charset="0"/>
                                  </a:rPr>
                                  <m:t>  </m:t>
                                </m:r>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 =</m:t>
                                </m:r>
                                <m:f>
                                  <m:fPr>
                                    <m:ctrlPr>
                                      <a:rPr lang="bg-BG" sz="1200" i="1" smtClean="0">
                                        <a:latin typeface="Cambria Math" panose="02040503050406030204" pitchFamily="18" charset="0"/>
                                      </a:rPr>
                                    </m:ctrlPr>
                                  </m:fPr>
                                  <m:num>
                                    <m:nary>
                                      <m:naryPr>
                                        <m:ctrlPr>
                                          <a:rPr lang="is-IS" sz="1200" i="1" smtClean="0">
                                            <a:latin typeface="Cambria Math" panose="02040503050406030204" pitchFamily="18" charset="0"/>
                                          </a:rPr>
                                        </m:ctrlPr>
                                      </m:naryPr>
                                      <m:sub>
                                        <m:r>
                                          <m:rPr>
                                            <m:brk m:alnAt="23"/>
                                          </m:rPr>
                                          <a:rPr lang="en-US" sz="1200" smtClean="0">
                                            <a:latin typeface="Cambria Math" charset="0"/>
                                          </a:rPr>
                                          <m:t>0</m:t>
                                        </m:r>
                                      </m:sub>
                                      <m:sup>
                                        <m:r>
                                          <a:rPr lang="is-IS" sz="1200" smtClean="0">
                                            <a:latin typeface="Cambria Math" charset="0"/>
                                          </a:rPr>
                                          <m:t>∞</m:t>
                                        </m:r>
                                      </m:sup>
                                      <m:e>
                                        <m:sSup>
                                          <m:sSupPr>
                                            <m:ctrlPr>
                                              <a:rPr lang="is-IS" sz="1200" i="1" smtClean="0">
                                                <a:latin typeface="Cambria Math" panose="02040503050406030204" pitchFamily="18" charset="0"/>
                                              </a:rPr>
                                            </m:ctrlPr>
                                          </m:sSupPr>
                                          <m:e>
                                            <m:r>
                                              <a:rPr lang="en-US" sz="1200" smtClean="0">
                                                <a:latin typeface="Cambria Math" charset="0"/>
                                              </a:rPr>
                                              <m:t>𝐷</m:t>
                                            </m:r>
                                          </m:e>
                                          <m:sup>
                                            <m:r>
                                              <a:rPr lang="en-US" sz="1200" smtClean="0">
                                                <a:latin typeface="Cambria Math" charset="0"/>
                                              </a:rPr>
                                              <m:t>3</m:t>
                                            </m:r>
                                          </m:sup>
                                        </m:sSup>
                                        <m:r>
                                          <a:rPr lang="en-US" sz="1200" smtClean="0">
                                            <a:latin typeface="Cambria Math" charset="0"/>
                                          </a:rPr>
                                          <m:t>𝑁</m:t>
                                        </m:r>
                                        <m:d>
                                          <m:dPr>
                                            <m:ctrlPr>
                                              <a:rPr lang="en-US" sz="1200" i="1" smtClean="0">
                                                <a:latin typeface="Cambria Math" panose="02040503050406030204" pitchFamily="18" charset="0"/>
                                              </a:rPr>
                                            </m:ctrlPr>
                                          </m:dPr>
                                          <m:e>
                                            <m:r>
                                              <a:rPr lang="en-US" sz="1200" smtClean="0">
                                                <a:latin typeface="Cambria Math" charset="0"/>
                                              </a:rPr>
                                              <m:t>𝐷</m:t>
                                            </m:r>
                                          </m:e>
                                        </m:d>
                                        <m:r>
                                          <a:rPr lang="en-US" sz="1200" smtClean="0">
                                            <a:latin typeface="Cambria Math" charset="0"/>
                                          </a:rPr>
                                          <m:t>𝑑𝐷</m:t>
                                        </m:r>
                                      </m:e>
                                    </m:nary>
                                  </m:num>
                                  <m:den>
                                    <m:nary>
                                      <m:naryPr>
                                        <m:ctrlPr>
                                          <a:rPr lang="is-IS" sz="1200" i="1">
                                            <a:latin typeface="Cambria Math" panose="02040503050406030204" pitchFamily="18" charset="0"/>
                                          </a:rPr>
                                        </m:ctrlPr>
                                      </m:naryPr>
                                      <m:sub>
                                        <m:r>
                                          <m:rPr>
                                            <m:brk m:alnAt="23"/>
                                          </m:rPr>
                                          <a:rPr lang="en-US" sz="1200">
                                            <a:latin typeface="Cambria Math" charset="0"/>
                                          </a:rPr>
                                          <m:t>0</m:t>
                                        </m:r>
                                      </m:sub>
                                      <m:sup>
                                        <m:r>
                                          <a:rPr lang="is-IS" sz="1200">
                                            <a:latin typeface="Cambria Math" charset="0"/>
                                          </a:rPr>
                                          <m:t>∞</m:t>
                                        </m:r>
                                      </m:sup>
                                      <m:e>
                                        <m:sSup>
                                          <m:sSupPr>
                                            <m:ctrlPr>
                                              <a:rPr lang="is-IS" sz="1200" i="1">
                                                <a:latin typeface="Cambria Math" panose="02040503050406030204" pitchFamily="18" charset="0"/>
                                              </a:rPr>
                                            </m:ctrlPr>
                                          </m:sSupPr>
                                          <m:e>
                                            <m:r>
                                              <a:rPr lang="en-US" sz="1200">
                                                <a:latin typeface="Cambria Math" charset="0"/>
                                              </a:rPr>
                                              <m:t>𝐷</m:t>
                                            </m:r>
                                          </m:e>
                                          <m:sup>
                                            <m:r>
                                              <a:rPr lang="en-US" sz="1200" smtClean="0">
                                                <a:latin typeface="Cambria Math" charset="0"/>
                                              </a:rPr>
                                              <m:t>2</m:t>
                                            </m:r>
                                          </m:sup>
                                        </m:sSup>
                                        <m:r>
                                          <a:rPr lang="en-US" sz="1200">
                                            <a:latin typeface="Cambria Math" charset="0"/>
                                          </a:rPr>
                                          <m:t>𝑁</m:t>
                                        </m:r>
                                        <m:d>
                                          <m:dPr>
                                            <m:ctrlPr>
                                              <a:rPr lang="en-US" sz="1200" i="1">
                                                <a:latin typeface="Cambria Math" panose="02040503050406030204" pitchFamily="18" charset="0"/>
                                              </a:rPr>
                                            </m:ctrlPr>
                                          </m:dPr>
                                          <m:e>
                                            <m:r>
                                              <a:rPr lang="en-US" sz="1200">
                                                <a:latin typeface="Cambria Math" charset="0"/>
                                              </a:rPr>
                                              <m:t>𝐷</m:t>
                                            </m:r>
                                          </m:e>
                                        </m:d>
                                        <m:r>
                                          <a:rPr lang="en-US" sz="1200">
                                            <a:latin typeface="Cambria Math" charset="0"/>
                                          </a:rPr>
                                          <m:t>𝑑𝐷</m:t>
                                        </m:r>
                                      </m:e>
                                    </m:nary>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r>
                                              <a:rPr lang="en-US" sz="1200" smtClean="0">
                                                <a:latin typeface="Cambria Math" charset="0"/>
                                              </a:rPr>
                                              <m:t> </m:t>
                                            </m:r>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smtClean="0">
                                                <a:latin typeface="Cambria Math" charset="0"/>
                                              </a:rPr>
                                              <m:t>+4 </m:t>
                                            </m:r>
                                          </m:e>
                                        </m:d>
                                        <m:r>
                                          <a:rPr lang="en-US" sz="1200" smtClean="0">
                                            <a:latin typeface="Cambria Math" charset="0"/>
                                          </a:rPr>
                                          <m:t>𝜆</m:t>
                                        </m:r>
                                      </m:e>
                                      <m:sup>
                                        <m:r>
                                          <a:rPr lang="en-US" sz="1200" smtClean="0">
                                            <a:latin typeface="Cambria Math" charset="0"/>
                                          </a:rPr>
                                          <m:t>−( </m:t>
                                        </m:r>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a:latin typeface="Cambria Math" charset="0"/>
                                          </a:rPr>
                                          <m:t>+</m:t>
                                        </m:r>
                                        <m:r>
                                          <a:rPr lang="en-US" sz="1200" smtClean="0">
                                            <a:latin typeface="Cambria Math" charset="0"/>
                                          </a:rPr>
                                          <m:t>4 )</m:t>
                                        </m:r>
                                      </m:sup>
                                    </m:sSup>
                                  </m:num>
                                  <m:den>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𝑐</m:t>
                                                </m:r>
                                              </m:sub>
                                            </m:sSub>
                                            <m:r>
                                              <a:rPr lang="en-US" sz="1200" smtClean="0">
                                                <a:latin typeface="Cambria Math" charset="0"/>
                                              </a:rPr>
                                              <m:t>+3 </m:t>
                                            </m:r>
                                          </m:e>
                                        </m:d>
                                        <m:r>
                                          <a:rPr lang="en-US" sz="1200" smtClean="0">
                                            <a:latin typeface="Cambria Math" charset="0"/>
                                          </a:rPr>
                                          <m:t>𝜆</m:t>
                                        </m:r>
                                      </m:e>
                                      <m:sup>
                                        <m:r>
                                          <a:rPr lang="en-US" sz="1200" smtClean="0">
                                            <a:latin typeface="Cambria Math" charset="0"/>
                                          </a:rPr>
                                          <m:t>−( </m:t>
                                        </m:r>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a:latin typeface="Cambria Math" charset="0"/>
                                          </a:rPr>
                                          <m:t>+</m:t>
                                        </m:r>
                                        <m:r>
                                          <a:rPr lang="en-US" sz="1200" smtClean="0">
                                            <a:latin typeface="Cambria Math" charset="0"/>
                                          </a:rPr>
                                          <m:t>3 )</m:t>
                                        </m:r>
                                      </m:sup>
                                    </m:sSup>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𝑐</m:t>
                                        </m:r>
                                      </m:sub>
                                    </m:sSub>
                                    <m:r>
                                      <a:rPr lang="en-US" sz="1200" smtClean="0">
                                        <a:latin typeface="Cambria Math" charset="0"/>
                                      </a:rPr>
                                      <m:t>+3</m:t>
                                    </m:r>
                                  </m:num>
                                  <m:den>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𝑐</m:t>
                                        </m:r>
                                      </m:sub>
                                    </m:sSub>
                                  </m:den>
                                </m:f>
                              </m:oMath>
                            </m:oMathPara>
                          </a14:m>
                          <a:endParaRPr lang="en-US" sz="1200" dirty="0"/>
                        </a:p>
                        <a:p>
                          <a:pPr algn="l">
                            <a:spcAft>
                              <a:spcPts val="600"/>
                            </a:spcAft>
                          </a:pPr>
                          <a:endParaRPr lang="en-US" sz="1200" dirty="0">
                            <a:latin typeface="Arial" charset="0"/>
                            <a:ea typeface="Arial" charset="0"/>
                            <a:cs typeface="Arial" charset="0"/>
                          </a:endParaRPr>
                        </a:p>
                      </a:txBody>
                      <a:tcPr marL="182880" marT="91440" marB="91440" anchor="ctr">
                        <a:solidFill>
                          <a:schemeClr val="bg2"/>
                        </a:solidFill>
                      </a:tcPr>
                    </a:tc>
                    <a:extLst>
                      <a:ext uri="{0D108BD9-81ED-4DB2-BD59-A6C34878D82A}">
                        <a16:rowId xmlns:a16="http://schemas.microsoft.com/office/drawing/2014/main" val="10001"/>
                      </a:ext>
                    </a:extLst>
                  </a:tr>
                  <a:tr h="1725397">
                    <a:tc>
                      <a:txBody>
                        <a:bodyPr/>
                        <a:lstStyle/>
                        <a:p>
                          <a:pPr algn="ctr"/>
                          <a:r>
                            <a:rPr lang="en-US" sz="1200" b="1" dirty="0"/>
                            <a:t>Rain</a:t>
                          </a:r>
                        </a:p>
                        <a:p>
                          <a:pPr algn="ctr"/>
                          <a14:m>
                            <m:oMathPara xmlns:m="http://schemas.openxmlformats.org/officeDocument/2006/math">
                              <m:oMathParaPr>
                                <m:jc m:val="centerGroup"/>
                              </m:oMathParaPr>
                              <m:oMath xmlns:m="http://schemas.openxmlformats.org/officeDocument/2006/math">
                                <m:sSub>
                                  <m:sSubPr>
                                    <m:ctrlPr>
                                      <a:rPr lang="en-US" sz="1200" b="1" i="1" smtClean="0">
                                        <a:solidFill>
                                          <a:srgbClr val="0070C0"/>
                                        </a:solidFill>
                                        <a:latin typeface="Cambria Math" panose="02040503050406030204" pitchFamily="18" charset="0"/>
                                      </a:rPr>
                                    </m:ctrlPr>
                                  </m:sSubPr>
                                  <m:e>
                                    <m:r>
                                      <a:rPr lang="en-US" sz="1200" b="1" i="1" smtClean="0">
                                        <a:solidFill>
                                          <a:srgbClr val="0070C0"/>
                                        </a:solidFill>
                                        <a:latin typeface="Cambria Math" charset="0"/>
                                      </a:rPr>
                                      <m:t>𝐪</m:t>
                                    </m:r>
                                  </m:e>
                                  <m:sub>
                                    <m:r>
                                      <a:rPr lang="en-US" sz="1200" b="1" i="1" smtClean="0">
                                        <a:solidFill>
                                          <a:srgbClr val="0070C0"/>
                                        </a:solidFill>
                                        <a:latin typeface="Cambria Math" charset="0"/>
                                      </a:rPr>
                                      <m:t>𝐫</m:t>
                                    </m:r>
                                  </m:sub>
                                </m:sSub>
                              </m:oMath>
                            </m:oMathPara>
                          </a14:m>
                          <a:endParaRPr lang="en-US" sz="1200" b="1" dirty="0">
                            <a:solidFill>
                              <a:srgbClr val="0070C0"/>
                            </a:solidFill>
                          </a:endParaRPr>
                        </a:p>
                        <a:p>
                          <a:pPr algn="ctr"/>
                          <a14:m>
                            <m:oMathPara xmlns:m="http://schemas.openxmlformats.org/officeDocument/2006/math">
                              <m:oMathParaPr>
                                <m:jc m:val="centerGroup"/>
                              </m:oMathParaPr>
                              <m:oMath xmlns:m="http://schemas.openxmlformats.org/officeDocument/2006/math">
                                <m:sSub>
                                  <m:sSubPr>
                                    <m:ctrlPr>
                                      <a:rPr lang="en-US" sz="1200" b="1" i="1" smtClean="0">
                                        <a:solidFill>
                                          <a:srgbClr val="0070C0"/>
                                        </a:solidFill>
                                        <a:latin typeface="Cambria Math" panose="02040503050406030204" pitchFamily="18" charset="0"/>
                                      </a:rPr>
                                    </m:ctrlPr>
                                  </m:sSubPr>
                                  <m:e>
                                    <m:r>
                                      <a:rPr lang="en-US" sz="1200" b="1" i="1" smtClean="0">
                                        <a:solidFill>
                                          <a:srgbClr val="0070C0"/>
                                        </a:solidFill>
                                        <a:latin typeface="Cambria Math" charset="0"/>
                                      </a:rPr>
                                      <m:t>𝐍</m:t>
                                    </m:r>
                                  </m:e>
                                  <m:sub>
                                    <m:r>
                                      <a:rPr lang="en-US" sz="1200" b="1" i="1" smtClean="0">
                                        <a:solidFill>
                                          <a:srgbClr val="0070C0"/>
                                        </a:solidFill>
                                        <a:latin typeface="Cambria Math" charset="0"/>
                                      </a:rPr>
                                      <m:t>𝐭𝐫</m:t>
                                    </m:r>
                                  </m:sub>
                                </m:sSub>
                              </m:oMath>
                            </m:oMathPara>
                          </a14:m>
                          <a:endParaRPr lang="en-US" sz="1200" b="1" dirty="0"/>
                        </a:p>
                        <a:p>
                          <a:pPr algn="ctr"/>
                          <a:endParaRPr lang="en-US" sz="1200" b="1" dirty="0"/>
                        </a:p>
                        <a:p>
                          <a:pPr algn="ctr"/>
                          <a14:m>
                            <m:oMathPara xmlns:m="http://schemas.openxmlformats.org/officeDocument/2006/math">
                              <m:oMathParaPr>
                                <m:jc m:val="centerGroup"/>
                              </m:oMathParaPr>
                              <m:oMath xmlns:m="http://schemas.openxmlformats.org/officeDocument/2006/math">
                                <m:sSub>
                                  <m:sSubPr>
                                    <m:ctrlPr>
                                      <a:rPr lang="en-US" sz="1200" b="1" i="1" baseline="0" smtClean="0">
                                        <a:latin typeface="Cambria Math" panose="02040503050406030204" pitchFamily="18" charset="0"/>
                                      </a:rPr>
                                    </m:ctrlPr>
                                  </m:sSubPr>
                                  <m:e>
                                    <m:r>
                                      <a:rPr lang="en-US" sz="1200" b="1" i="1" baseline="0" smtClean="0">
                                        <a:latin typeface="Cambria Math" charset="0"/>
                                      </a:rPr>
                                      <m:t>𝐰</m:t>
                                    </m:r>
                                  </m:e>
                                  <m:sub>
                                    <m:r>
                                      <a:rPr lang="en-US" sz="1200" b="1" i="1" baseline="0" smtClean="0">
                                        <a:latin typeface="Cambria Math" charset="0"/>
                                      </a:rPr>
                                      <m:t>𝐫</m:t>
                                    </m:r>
                                  </m:sub>
                                </m:sSub>
                                <m:r>
                                  <a:rPr lang="en-US" sz="1200" b="1" baseline="0" smtClean="0">
                                    <a:latin typeface="Cambria Math" charset="0"/>
                                  </a:rPr>
                                  <m:t>=</m:t>
                                </m:r>
                                <m:sSub>
                                  <m:sSubPr>
                                    <m:ctrlPr>
                                      <a:rPr lang="en-US" sz="1200" b="1" i="1" baseline="0" smtClean="0">
                                        <a:latin typeface="Cambria Math" panose="02040503050406030204" pitchFamily="18" charset="0"/>
                                      </a:rPr>
                                    </m:ctrlPr>
                                  </m:sSubPr>
                                  <m:e>
                                    <m:r>
                                      <a:rPr lang="en-US" sz="1200" b="1" i="1" baseline="0" smtClean="0">
                                        <a:latin typeface="Cambria Math" charset="0"/>
                                      </a:rPr>
                                      <m:t>𝛒</m:t>
                                    </m:r>
                                  </m:e>
                                  <m:sub>
                                    <m:r>
                                      <a:rPr lang="en-US" sz="1200" b="1" i="1" baseline="0" smtClean="0">
                                        <a:latin typeface="Cambria Math" charset="0"/>
                                      </a:rPr>
                                      <m:t>𝐚</m:t>
                                    </m:r>
                                  </m:sub>
                                </m:sSub>
                                <m:sSub>
                                  <m:sSubPr>
                                    <m:ctrlPr>
                                      <a:rPr lang="en-US" sz="1200" b="1" i="1" baseline="0" smtClean="0">
                                        <a:latin typeface="Cambria Math" panose="02040503050406030204" pitchFamily="18" charset="0"/>
                                      </a:rPr>
                                    </m:ctrlPr>
                                  </m:sSubPr>
                                  <m:e>
                                    <m:r>
                                      <a:rPr lang="en-US" sz="1200" b="1" i="1" baseline="0" smtClean="0">
                                        <a:latin typeface="Cambria Math" charset="0"/>
                                      </a:rPr>
                                      <m:t>𝐪</m:t>
                                    </m:r>
                                  </m:e>
                                  <m:sub>
                                    <m:r>
                                      <a:rPr lang="en-US" sz="1200" b="1" i="1" baseline="0" smtClean="0">
                                        <a:latin typeface="Cambria Math" charset="0"/>
                                      </a:rPr>
                                      <m:t>𝐫</m:t>
                                    </m:r>
                                  </m:sub>
                                </m:sSub>
                              </m:oMath>
                            </m:oMathPara>
                          </a14:m>
                          <a:endParaRPr lang="en-US" sz="1200" b="1" dirty="0">
                            <a:latin typeface="Arial" charset="0"/>
                            <a:ea typeface="Arial" charset="0"/>
                            <a:cs typeface="Arial" charset="0"/>
                          </a:endParaRPr>
                        </a:p>
                      </a:txBody>
                      <a:tcPr marT="91440" marB="91440" anchor="ctr">
                        <a:solidFill>
                          <a:schemeClr val="accent6">
                            <a:lumMod val="20000"/>
                            <a:lumOff val="80000"/>
                          </a:schemeClr>
                        </a:solidFill>
                      </a:tcPr>
                    </a:tc>
                    <a:tc>
                      <a:txBody>
                        <a:bodyPr/>
                        <a:lstStyle/>
                        <a:p>
                          <a:pPr algn="ctr"/>
                          <a:r>
                            <a:rPr lang="en-US" sz="1200" dirty="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1.00</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𝑟</m:t>
                                    </m:r>
                                  </m:sub>
                                </m:sSub>
                                <m:sSup>
                                  <m:sSupPr>
                                    <m:ctrlPr>
                                      <a:rPr lang="en-US" sz="1200" i="1" smtClean="0">
                                        <a:latin typeface="Cambria Math" panose="02040503050406030204" pitchFamily="18" charset="0"/>
                                      </a:rPr>
                                    </m:ctrlPr>
                                  </m:sSupPr>
                                  <m:e>
                                    <m:r>
                                      <a:rPr lang="en-US" sz="1200" smtClean="0">
                                        <a:latin typeface="Cambria Math" charset="0"/>
                                      </a:rPr>
                                      <m:t>𝐷</m:t>
                                    </m:r>
                                  </m:e>
                                  <m:sup>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𝑟</m:t>
                                        </m:r>
                                      </m:sub>
                                    </m:sSub>
                                  </m:sup>
                                </m:sSup>
                                <m:r>
                                  <a:rPr lang="en-US" sz="1200" smtClean="0">
                                    <a:latin typeface="Cambria Math" charset="0"/>
                                  </a:rPr>
                                  <m:t>=</m:t>
                                </m:r>
                                <m:sSup>
                                  <m:sSupPr>
                                    <m:ctrlPr>
                                      <a:rPr lang="en-US" sz="1200" i="1" smtClean="0">
                                        <a:latin typeface="Cambria Math" panose="02040503050406030204" pitchFamily="18" charset="0"/>
                                      </a:rPr>
                                    </m:ctrlPr>
                                  </m:sSupPr>
                                  <m:e>
                                    <m:f>
                                      <m:fPr>
                                        <m:ctrlPr>
                                          <a:rPr lang="bg-BG" sz="1200" i="1" smtClean="0">
                                            <a:latin typeface="Cambria Math" panose="02040503050406030204" pitchFamily="18" charset="0"/>
                                          </a:rPr>
                                        </m:ctrlPr>
                                      </m:fPr>
                                      <m:num>
                                        <m:r>
                                          <a:rPr lang="en-US" sz="1200" smtClean="0">
                                            <a:latin typeface="Cambria Math" charset="0"/>
                                          </a:rPr>
                                          <m:t>𝜋</m:t>
                                        </m:r>
                                      </m:num>
                                      <m:den>
                                        <m:r>
                                          <a:rPr lang="en-US" sz="1200" smtClean="0">
                                            <a:latin typeface="Cambria Math" charset="0"/>
                                          </a:rPr>
                                          <m:t>6</m:t>
                                        </m:r>
                                      </m:den>
                                    </m:f>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𝑟</m:t>
                                        </m:r>
                                      </m:sub>
                                    </m:sSub>
                                    <m:r>
                                      <a:rPr lang="en-US" sz="1200" smtClean="0">
                                        <a:latin typeface="Cambria Math" charset="0"/>
                                      </a:rPr>
                                      <m:t>𝐷</m:t>
                                    </m:r>
                                  </m:e>
                                  <m:sup>
                                    <m:r>
                                      <a:rPr lang="en-US" sz="1200" smtClean="0">
                                        <a:latin typeface="Cambria Math" charset="0"/>
                                      </a:rPr>
                                      <m:t>3</m:t>
                                    </m:r>
                                  </m:sup>
                                </m:sSup>
                              </m:oMath>
                            </m:oMathPara>
                          </a14:m>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dirty="0"/>
                            <a:t>Exponential  </a:t>
                          </a:r>
                        </a:p>
                        <a:p>
                          <a:pPr marL="0" marR="0" indent="0" algn="ctr"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𝑵</m:t>
                                    </m:r>
                                  </m:e>
                                  <m:sub>
                                    <m:r>
                                      <a:rPr lang="en-US" sz="1600" b="1" i="1" smtClean="0">
                                        <a:solidFill>
                                          <a:srgbClr val="C00000"/>
                                        </a:solidFill>
                                        <a:latin typeface="Cambria Math" charset="0"/>
                                      </a:rPr>
                                      <m:t>𝒐𝒓</m:t>
                                    </m:r>
                                  </m:sub>
                                </m:sSub>
                                <m:sSup>
                                  <m:sSupPr>
                                    <m:ctrlPr>
                                      <a:rPr lang="en-US" sz="1600" i="1" smtClean="0">
                                        <a:latin typeface="Cambria Math" panose="02040503050406030204" pitchFamily="18" charset="0"/>
                                      </a:rPr>
                                    </m:ctrlPr>
                                  </m:sSupPr>
                                  <m:e>
                                    <m:r>
                                      <a:rPr lang="en-US" sz="1600" smtClean="0">
                                        <a:latin typeface="Cambria Math" charset="0"/>
                                      </a:rPr>
                                      <m:t> </m:t>
                                    </m:r>
                                    <m:r>
                                      <a:rPr lang="en-US" sz="1600" smtClean="0">
                                        <a:latin typeface="Cambria Math" charset="0"/>
                                      </a:rPr>
                                      <m:t>𝐷</m:t>
                                    </m:r>
                                  </m:e>
                                  <m:sup>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𝝁</m:t>
                                        </m:r>
                                      </m:e>
                                      <m:sub>
                                        <m:r>
                                          <a:rPr lang="en-US" sz="1600" b="1" i="1" smtClean="0">
                                            <a:solidFill>
                                              <a:srgbClr val="C00000"/>
                                            </a:solidFill>
                                            <a:latin typeface="Cambria Math" charset="0"/>
                                          </a:rPr>
                                          <m:t>𝒓</m:t>
                                        </m:r>
                                      </m:sub>
                                    </m:sSub>
                                  </m:sup>
                                </m:sSup>
                                <m:r>
                                  <a:rPr lang="en-US" sz="1600" smtClean="0">
                                    <a:latin typeface="Cambria Math" charset="0"/>
                                  </a:rPr>
                                  <m:t> </m:t>
                                </m:r>
                                <m:sSup>
                                  <m:sSupPr>
                                    <m:ctrlPr>
                                      <a:rPr lang="el-GR" sz="1600" i="1" smtClean="0">
                                        <a:latin typeface="Cambria Math" panose="02040503050406030204" pitchFamily="18" charset="0"/>
                                      </a:rPr>
                                    </m:ctrlPr>
                                  </m:sSupPr>
                                  <m:e>
                                    <m:r>
                                      <a:rPr lang="el-GR" sz="1600" smtClean="0">
                                        <a:latin typeface="Cambria Math" charset="0"/>
                                      </a:rPr>
                                      <m:t>𝑒</m:t>
                                    </m:r>
                                  </m:e>
                                  <m:sup>
                                    <m:r>
                                      <a:rPr lang="el-GR" sz="1600" smtClean="0">
                                        <a:latin typeface="Cambria Math" charset="0"/>
                                      </a:rPr>
                                      <m:t>−</m:t>
                                    </m:r>
                                    <m:sSub>
                                      <m:sSubPr>
                                        <m:ctrlPr>
                                          <a:rPr lang="en-US" sz="1600" b="1" i="1" smtClean="0">
                                            <a:solidFill>
                                              <a:srgbClr val="C00000"/>
                                            </a:solidFill>
                                            <a:latin typeface="Cambria Math" panose="02040503050406030204" pitchFamily="18" charset="0"/>
                                          </a:rPr>
                                        </m:ctrlPr>
                                      </m:sSubPr>
                                      <m:e>
                                        <m:r>
                                          <a:rPr lang="el-GR" sz="1600" b="1" i="1" smtClean="0">
                                            <a:solidFill>
                                              <a:srgbClr val="C00000"/>
                                            </a:solidFill>
                                            <a:latin typeface="Cambria Math" charset="0"/>
                                          </a:rPr>
                                          <m:t>𝝀</m:t>
                                        </m:r>
                                      </m:e>
                                      <m:sub>
                                        <m:r>
                                          <a:rPr lang="en-US" sz="1600" b="1" i="1" smtClean="0">
                                            <a:solidFill>
                                              <a:srgbClr val="C00000"/>
                                            </a:solidFill>
                                            <a:latin typeface="Cambria Math" charset="0"/>
                                          </a:rPr>
                                          <m:t>𝒓</m:t>
                                        </m:r>
                                      </m:sub>
                                    </m:sSub>
                                    <m:r>
                                      <a:rPr lang="en-US" sz="1600" smtClean="0">
                                        <a:latin typeface="Cambria Math" charset="0"/>
                                      </a:rPr>
                                      <m:t>𝐷</m:t>
                                    </m:r>
                                  </m:sup>
                                </m:sSup>
                              </m:oMath>
                            </m:oMathPara>
                          </a14:m>
                          <a:endParaRPr lang="en-US" sz="1600" dirty="0">
                            <a:latin typeface="Arial" charset="0"/>
                            <a:ea typeface="Arial" charset="0"/>
                            <a:cs typeface="Arial" charset="0"/>
                          </a:endParaRPr>
                        </a:p>
                      </a:txBody>
                      <a:tcPr marT="91440" marB="91440" anchor="ctr">
                        <a:solidFill>
                          <a:schemeClr val="bg2"/>
                        </a:solidFill>
                      </a:tcPr>
                    </a:tc>
                    <a:tc>
                      <a:txBody>
                        <a:bodyPr/>
                        <a:lstStyle/>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𝑟</m:t>
                                    </m:r>
                                  </m:sub>
                                </m:sSub>
                                <m:r>
                                  <a:rPr lang="en-US" sz="1200" smtClean="0">
                                    <a:latin typeface="Cambria Math" charset="0"/>
                                  </a:rPr>
                                  <m:t>=0</m:t>
                                </m:r>
                              </m:oMath>
                            </m:oMathPara>
                          </a14:m>
                          <a:endParaRPr lang="en-US" sz="1200" dirty="0"/>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𝜆</m:t>
                                    </m:r>
                                  </m:e>
                                  <m:sub>
                                    <m:r>
                                      <a:rPr lang="en-US" sz="1200" smtClean="0">
                                        <a:latin typeface="Cambria Math" charset="0"/>
                                      </a:rPr>
                                      <m:t>𝑟</m:t>
                                    </m:r>
                                  </m:sub>
                                </m:sSub>
                                <m:r>
                                  <a:rPr lang="en-US" sz="1200" smtClean="0">
                                    <a:latin typeface="Cambria Math" charset="0"/>
                                  </a:rPr>
                                  <m:t>=</m:t>
                                </m:r>
                                <m:sSup>
                                  <m:sSupPr>
                                    <m:ctrlPr>
                                      <a:rPr lang="en-US" sz="1200" i="1" smtClean="0">
                                        <a:latin typeface="Cambria Math" panose="02040503050406030204" pitchFamily="18" charset="0"/>
                                      </a:rPr>
                                    </m:ctrlPr>
                                  </m:sSupPr>
                                  <m:e>
                                    <m:d>
                                      <m:dPr>
                                        <m:ctrlPr>
                                          <a:rPr lang="is-IS" sz="1200" i="1" smtClean="0">
                                            <a:latin typeface="Cambria Math" panose="02040503050406030204" pitchFamily="18" charset="0"/>
                                          </a:rPr>
                                        </m:ctrlPr>
                                      </m:dPr>
                                      <m:e>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𝑟</m:t>
                                                </m:r>
                                                <m:r>
                                                  <a:rPr lang="en-US" sz="1200" smtClean="0">
                                                    <a:latin typeface="Cambria Math" charset="0"/>
                                                  </a:rPr>
                                                  <m:t> </m:t>
                                                </m:r>
                                              </m:sub>
                                            </m:sSub>
                                            <m:sSub>
                                              <m:sSubPr>
                                                <m:ctrlPr>
                                                  <a:rPr lang="en-US" sz="1200" i="1" smtClean="0">
                                                    <a:solidFill>
                                                      <a:schemeClr val="accent1"/>
                                                    </a:solidFill>
                                                    <a:latin typeface="Cambria Math" panose="02040503050406030204" pitchFamily="18" charset="0"/>
                                                  </a:rPr>
                                                </m:ctrlPr>
                                              </m:sSubPr>
                                              <m:e>
                                                <m:r>
                                                  <a:rPr lang="en-US" sz="1200" smtClean="0">
                                                    <a:solidFill>
                                                      <a:schemeClr val="accent1"/>
                                                    </a:solidFill>
                                                    <a:latin typeface="Cambria Math" charset="0"/>
                                                  </a:rPr>
                                                  <m:t>𝑁</m:t>
                                                </m:r>
                                              </m:e>
                                              <m:sub>
                                                <m:r>
                                                  <a:rPr lang="en-US" sz="1200" smtClean="0">
                                                    <a:solidFill>
                                                      <a:schemeClr val="accent1"/>
                                                    </a:solidFill>
                                                    <a:latin typeface="Cambria Math" charset="0"/>
                                                  </a:rPr>
                                                  <m:t>𝑡𝑟</m:t>
                                                </m:r>
                                              </m:sub>
                                            </m:sSub>
                                            <m:r>
                                              <a:rPr lang="en-US" sz="1200" smtClean="0">
                                                <a:latin typeface="Cambria Math" charset="0"/>
                                              </a:rPr>
                                              <m:t> </m:t>
                                            </m:r>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𝑟</m:t>
                                                    </m:r>
                                                  </m:sub>
                                                </m:sSub>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𝑟</m:t>
                                                    </m:r>
                                                  </m:sub>
                                                </m:sSub>
                                                <m:r>
                                                  <a:rPr lang="en-US" sz="1200" smtClean="0">
                                                    <a:latin typeface="Cambria Math" charset="0"/>
                                                  </a:rPr>
                                                  <m:t>+1 </m:t>
                                                </m:r>
                                              </m:e>
                                            </m:d>
                                          </m:num>
                                          <m:den>
                                            <m:sSub>
                                              <m:sSubPr>
                                                <m:ctrlPr>
                                                  <a:rPr lang="en-US" sz="1200" i="1" smtClean="0">
                                                    <a:latin typeface="Cambria Math" panose="02040503050406030204" pitchFamily="18" charset="0"/>
                                                  </a:rPr>
                                                </m:ctrlPr>
                                              </m:sSubPr>
                                              <m:e>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𝑎</m:t>
                                                    </m:r>
                                                  </m:sub>
                                                </m:sSub>
                                                <m:r>
                                                  <a:rPr lang="en-US" sz="1200" smtClean="0">
                                                    <a:latin typeface="Cambria Math" charset="0"/>
                                                  </a:rPr>
                                                  <m:t> </m:t>
                                                </m:r>
                                                <m:r>
                                                  <a:rPr lang="en-US" sz="1200" smtClean="0">
                                                    <a:solidFill>
                                                      <a:schemeClr val="accent1"/>
                                                    </a:solidFill>
                                                    <a:latin typeface="Cambria Math" charset="0"/>
                                                  </a:rPr>
                                                  <m:t>𝑞</m:t>
                                                </m:r>
                                              </m:e>
                                              <m:sub>
                                                <m:r>
                                                  <a:rPr lang="en-US" sz="1200" smtClean="0">
                                                    <a:solidFill>
                                                      <a:schemeClr val="accent1"/>
                                                    </a:solidFill>
                                                    <a:latin typeface="Cambria Math" charset="0"/>
                                                  </a:rPr>
                                                  <m:t>𝑟</m:t>
                                                </m:r>
                                              </m:sub>
                                            </m:sSub>
                                            <m:r>
                                              <a:rPr lang="en-US" sz="1200" smtClean="0">
                                                <a:latin typeface="Cambria Math" charset="0"/>
                                              </a:rPr>
                                              <m:t> </m:t>
                                            </m:r>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𝑟</m:t>
                                                    </m:r>
                                                  </m:sub>
                                                </m:sSub>
                                                <m:r>
                                                  <a:rPr lang="en-US" sz="1200" smtClean="0">
                                                    <a:latin typeface="Cambria Math" charset="0"/>
                                                  </a:rPr>
                                                  <m:t>+1</m:t>
                                                </m:r>
                                              </m:e>
                                            </m:d>
                                          </m:den>
                                        </m:f>
                                      </m:e>
                                    </m:d>
                                  </m:e>
                                  <m:sup>
                                    <m:f>
                                      <m:fPr>
                                        <m:ctrlPr>
                                          <a:rPr lang="bg-BG" sz="1200" i="1" smtClean="0">
                                            <a:latin typeface="Cambria Math" panose="02040503050406030204" pitchFamily="18" charset="0"/>
                                          </a:rPr>
                                        </m:ctrlPr>
                                      </m:fPr>
                                      <m:num>
                                        <m:r>
                                          <a:rPr lang="en-US" sz="1200" smtClean="0">
                                            <a:latin typeface="Cambria Math" charset="0"/>
                                          </a:rPr>
                                          <m:t>1</m:t>
                                        </m:r>
                                      </m:num>
                                      <m:den>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𝑟</m:t>
                                            </m:r>
                                          </m:sub>
                                        </m:sSub>
                                      </m:den>
                                    </m:f>
                                  </m:sup>
                                </m:sSup>
                              </m:oMath>
                            </m:oMathPara>
                          </a14:m>
                          <a:endParaRPr lang="en-US" sz="1200" dirty="0"/>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𝑜𝑟</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solidFill>
                                              <a:schemeClr val="accent1"/>
                                            </a:solidFill>
                                            <a:latin typeface="Cambria Math" panose="02040503050406030204" pitchFamily="18" charset="0"/>
                                          </a:rPr>
                                        </m:ctrlPr>
                                      </m:sSubPr>
                                      <m:e>
                                        <m:r>
                                          <a:rPr lang="en-US" sz="1200" smtClean="0">
                                            <a:solidFill>
                                              <a:schemeClr val="accent1"/>
                                            </a:solidFill>
                                            <a:latin typeface="Cambria Math" charset="0"/>
                                          </a:rPr>
                                          <m:t>𝑁</m:t>
                                        </m:r>
                                      </m:e>
                                      <m:sub>
                                        <m:r>
                                          <a:rPr lang="en-US" sz="1200" smtClean="0">
                                            <a:solidFill>
                                              <a:schemeClr val="accent1"/>
                                            </a:solidFill>
                                            <a:latin typeface="Cambria Math" charset="0"/>
                                          </a:rPr>
                                          <m:t>𝑡𝑟</m:t>
                                        </m:r>
                                      </m:sub>
                                    </m:sSub>
                                    <m:sSup>
                                      <m:sSupPr>
                                        <m:ctrlPr>
                                          <a:rPr lang="is-IS" sz="1200" i="1" smtClean="0">
                                            <a:latin typeface="Cambria Math" panose="02040503050406030204" pitchFamily="18" charset="0"/>
                                          </a:rPr>
                                        </m:ctrlPr>
                                      </m:sSupPr>
                                      <m:e>
                                        <m:r>
                                          <a:rPr lang="en-US" sz="1200" smtClean="0">
                                            <a:latin typeface="Cambria Math" charset="0"/>
                                          </a:rPr>
                                          <m:t> </m:t>
                                        </m:r>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𝑟</m:t>
                                            </m:r>
                                          </m:sub>
                                        </m:sSub>
                                      </m:e>
                                      <m:sup>
                                        <m:r>
                                          <a:rPr lang="is-IS" sz="1200" smtClean="0">
                                            <a:latin typeface="Cambria Math" charset="0"/>
                                          </a:rPr>
                                          <m:t>𝜇</m:t>
                                        </m:r>
                                        <m:r>
                                          <a:rPr lang="en-US" sz="1200" smtClean="0">
                                            <a:latin typeface="Cambria Math" charset="0"/>
                                          </a:rPr>
                                          <m:t>+1</m:t>
                                        </m:r>
                                      </m:sup>
                                    </m:sSup>
                                  </m:num>
                                  <m:den>
                                    <m:r>
                                      <m:rPr>
                                        <m:sty m:val="p"/>
                                      </m:rPr>
                                      <a:rPr lang="el-GR" sz="1200" smtClean="0">
                                        <a:latin typeface="Cambria Math" charset="0"/>
                                      </a:rPr>
                                      <m:t>Γ</m:t>
                                    </m:r>
                                    <m:d>
                                      <m:dPr>
                                        <m:ctrlPr>
                                          <a:rPr lang="is-IS" sz="1200" i="1" smtClean="0">
                                            <a:latin typeface="Cambria Math" panose="02040503050406030204" pitchFamily="18" charset="0"/>
                                          </a:rPr>
                                        </m:ctrlPr>
                                      </m:dPr>
                                      <m:e>
                                        <m:r>
                                          <a:rPr lang="en-US" sz="1200" smtClean="0">
                                            <a:latin typeface="Cambria Math" charset="0"/>
                                          </a:rPr>
                                          <m:t> </m:t>
                                        </m:r>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𝜇</m:t>
                                            </m:r>
                                          </m:e>
                                          <m:sub>
                                            <m:r>
                                              <a:rPr lang="en-US" sz="1200" b="0" i="1" smtClean="0">
                                                <a:latin typeface="Cambria Math" charset="0"/>
                                              </a:rPr>
                                              <m:t>𝑟</m:t>
                                            </m:r>
                                          </m:sub>
                                        </m:sSub>
                                        <m:r>
                                          <a:rPr lang="en-US" sz="1200" smtClean="0">
                                            <a:latin typeface="Cambria Math" charset="0"/>
                                          </a:rPr>
                                          <m:t>+1 </m:t>
                                        </m:r>
                                      </m:e>
                                    </m:d>
                                  </m:den>
                                </m:f>
                              </m:oMath>
                            </m:oMathPara>
                          </a14:m>
                          <a:endParaRPr lang="en-US" sz="1200" dirty="0">
                            <a:latin typeface="Arial" charset="0"/>
                            <a:ea typeface="Arial" charset="0"/>
                            <a:cs typeface="Arial" charset="0"/>
                          </a:endParaRPr>
                        </a:p>
                      </a:txBody>
                      <a:tcPr marL="182880" marT="91440" marB="91440" anchor="ctr">
                        <a:solidFill>
                          <a:schemeClr val="bg2"/>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𝐷</m:t>
                                    </m:r>
                                  </m:e>
                                  <m:sub>
                                    <m:r>
                                      <a:rPr lang="en-US" sz="1200" smtClean="0">
                                        <a:latin typeface="Cambria Math" charset="0"/>
                                      </a:rPr>
                                      <m:t>𝑒𝑟</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3</m:t>
                                        </m:r>
                                      </m:sub>
                                    </m:sSub>
                                  </m:num>
                                  <m:den>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2</m:t>
                                        </m:r>
                                      </m:sub>
                                    </m:sSub>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 =</m:t>
                                </m:r>
                                <m:f>
                                  <m:fPr>
                                    <m:ctrlPr>
                                      <a:rPr lang="bg-BG" sz="1200" i="1" smtClean="0">
                                        <a:latin typeface="Cambria Math" panose="02040503050406030204" pitchFamily="18" charset="0"/>
                                      </a:rPr>
                                    </m:ctrlPr>
                                  </m:fPr>
                                  <m:num>
                                    <m:nary>
                                      <m:naryPr>
                                        <m:ctrlPr>
                                          <a:rPr lang="is-IS" sz="1200" i="1" smtClean="0">
                                            <a:latin typeface="Cambria Math" panose="02040503050406030204" pitchFamily="18" charset="0"/>
                                          </a:rPr>
                                        </m:ctrlPr>
                                      </m:naryPr>
                                      <m:sub>
                                        <m:r>
                                          <m:rPr>
                                            <m:brk m:alnAt="23"/>
                                          </m:rPr>
                                          <a:rPr lang="en-US" sz="1200" smtClean="0">
                                            <a:latin typeface="Cambria Math" charset="0"/>
                                          </a:rPr>
                                          <m:t>0</m:t>
                                        </m:r>
                                      </m:sub>
                                      <m:sup>
                                        <m:r>
                                          <a:rPr lang="is-IS" sz="1200" smtClean="0">
                                            <a:latin typeface="Cambria Math" charset="0"/>
                                          </a:rPr>
                                          <m:t>∞</m:t>
                                        </m:r>
                                      </m:sup>
                                      <m:e>
                                        <m:sSup>
                                          <m:sSupPr>
                                            <m:ctrlPr>
                                              <a:rPr lang="is-IS" sz="1200" i="1" smtClean="0">
                                                <a:latin typeface="Cambria Math" panose="02040503050406030204" pitchFamily="18" charset="0"/>
                                              </a:rPr>
                                            </m:ctrlPr>
                                          </m:sSupPr>
                                          <m:e>
                                            <m:r>
                                              <a:rPr lang="en-US" sz="1200" smtClean="0">
                                                <a:latin typeface="Cambria Math" charset="0"/>
                                              </a:rPr>
                                              <m:t>𝐷</m:t>
                                            </m:r>
                                          </m:e>
                                          <m:sup>
                                            <m:r>
                                              <a:rPr lang="en-US" sz="1200" smtClean="0">
                                                <a:latin typeface="Cambria Math" charset="0"/>
                                              </a:rPr>
                                              <m:t>3</m:t>
                                            </m:r>
                                          </m:sup>
                                        </m:sSup>
                                        <m:r>
                                          <a:rPr lang="en-US" sz="1200" smtClean="0">
                                            <a:latin typeface="Cambria Math" charset="0"/>
                                          </a:rPr>
                                          <m:t>𝑁</m:t>
                                        </m:r>
                                        <m:d>
                                          <m:dPr>
                                            <m:ctrlPr>
                                              <a:rPr lang="en-US" sz="1200" i="1" smtClean="0">
                                                <a:latin typeface="Cambria Math" panose="02040503050406030204" pitchFamily="18" charset="0"/>
                                              </a:rPr>
                                            </m:ctrlPr>
                                          </m:dPr>
                                          <m:e>
                                            <m:r>
                                              <a:rPr lang="en-US" sz="1200" smtClean="0">
                                                <a:latin typeface="Cambria Math" charset="0"/>
                                              </a:rPr>
                                              <m:t>𝐷</m:t>
                                            </m:r>
                                          </m:e>
                                        </m:d>
                                        <m:r>
                                          <a:rPr lang="en-US" sz="1200" smtClean="0">
                                            <a:latin typeface="Cambria Math" charset="0"/>
                                          </a:rPr>
                                          <m:t>𝑑𝐷</m:t>
                                        </m:r>
                                      </m:e>
                                    </m:nary>
                                  </m:num>
                                  <m:den>
                                    <m:nary>
                                      <m:naryPr>
                                        <m:ctrlPr>
                                          <a:rPr lang="is-IS" sz="1200" i="1">
                                            <a:latin typeface="Cambria Math" panose="02040503050406030204" pitchFamily="18" charset="0"/>
                                          </a:rPr>
                                        </m:ctrlPr>
                                      </m:naryPr>
                                      <m:sub>
                                        <m:r>
                                          <m:rPr>
                                            <m:brk m:alnAt="23"/>
                                          </m:rPr>
                                          <a:rPr lang="en-US" sz="1200">
                                            <a:latin typeface="Cambria Math" charset="0"/>
                                          </a:rPr>
                                          <m:t>0</m:t>
                                        </m:r>
                                      </m:sub>
                                      <m:sup>
                                        <m:r>
                                          <a:rPr lang="is-IS" sz="1200">
                                            <a:latin typeface="Cambria Math" charset="0"/>
                                          </a:rPr>
                                          <m:t>∞</m:t>
                                        </m:r>
                                      </m:sup>
                                      <m:e>
                                        <m:sSup>
                                          <m:sSupPr>
                                            <m:ctrlPr>
                                              <a:rPr lang="is-IS" sz="1200" i="1">
                                                <a:latin typeface="Cambria Math" panose="02040503050406030204" pitchFamily="18" charset="0"/>
                                              </a:rPr>
                                            </m:ctrlPr>
                                          </m:sSupPr>
                                          <m:e>
                                            <m:r>
                                              <a:rPr lang="en-US" sz="1200">
                                                <a:latin typeface="Cambria Math" charset="0"/>
                                              </a:rPr>
                                              <m:t>𝐷</m:t>
                                            </m:r>
                                          </m:e>
                                          <m:sup>
                                            <m:r>
                                              <a:rPr lang="en-US" sz="1200" smtClean="0">
                                                <a:latin typeface="Cambria Math" charset="0"/>
                                              </a:rPr>
                                              <m:t>2</m:t>
                                            </m:r>
                                          </m:sup>
                                        </m:sSup>
                                        <m:r>
                                          <a:rPr lang="en-US" sz="1200">
                                            <a:latin typeface="Cambria Math" charset="0"/>
                                          </a:rPr>
                                          <m:t>𝑁</m:t>
                                        </m:r>
                                        <m:d>
                                          <m:dPr>
                                            <m:ctrlPr>
                                              <a:rPr lang="en-US" sz="1200" i="1">
                                                <a:latin typeface="Cambria Math" panose="02040503050406030204" pitchFamily="18" charset="0"/>
                                              </a:rPr>
                                            </m:ctrlPr>
                                          </m:dPr>
                                          <m:e>
                                            <m:r>
                                              <a:rPr lang="en-US" sz="1200">
                                                <a:latin typeface="Cambria Math" charset="0"/>
                                              </a:rPr>
                                              <m:t>𝐷</m:t>
                                            </m:r>
                                          </m:e>
                                        </m:d>
                                        <m:r>
                                          <a:rPr lang="en-US" sz="1200">
                                            <a:latin typeface="Cambria Math" charset="0"/>
                                          </a:rPr>
                                          <m:t>𝑑𝐷</m:t>
                                        </m:r>
                                      </m:e>
                                    </m:nary>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𝑟</m:t>
                                                </m:r>
                                              </m:sub>
                                            </m:sSub>
                                            <m:r>
                                              <a:rPr lang="en-US" sz="1200" smtClean="0">
                                                <a:latin typeface="Cambria Math" charset="0"/>
                                              </a:rPr>
                                              <m:t>+4 </m:t>
                                            </m:r>
                                          </m:e>
                                        </m:d>
                                        <m:r>
                                          <a:rPr lang="en-US" sz="1200" smtClean="0">
                                            <a:latin typeface="Cambria Math" charset="0"/>
                                          </a:rPr>
                                          <m:t> </m:t>
                                        </m:r>
                                        <m:r>
                                          <a:rPr lang="en-US" sz="1200" smtClean="0">
                                            <a:latin typeface="Cambria Math" charset="0"/>
                                          </a:rPr>
                                          <m:t>𝜆</m:t>
                                        </m:r>
                                      </m:e>
                                      <m:sup>
                                        <m:r>
                                          <a:rPr lang="en-US" sz="1200" smtClean="0">
                                            <a:latin typeface="Cambria Math" charset="0"/>
                                          </a:rPr>
                                          <m:t>−( </m:t>
                                        </m:r>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𝑟</m:t>
                                            </m:r>
                                          </m:sub>
                                        </m:sSub>
                                        <m:r>
                                          <a:rPr lang="en-US" sz="1200">
                                            <a:latin typeface="Cambria Math" charset="0"/>
                                          </a:rPr>
                                          <m:t>+</m:t>
                                        </m:r>
                                        <m:r>
                                          <a:rPr lang="en-US" sz="1200" smtClean="0">
                                            <a:latin typeface="Cambria Math" charset="0"/>
                                          </a:rPr>
                                          <m:t>4 )</m:t>
                                        </m:r>
                                      </m:sup>
                                    </m:sSup>
                                  </m:num>
                                  <m:den>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𝑟</m:t>
                                                </m:r>
                                              </m:sub>
                                            </m:sSub>
                                            <m:r>
                                              <a:rPr lang="en-US" sz="1200" smtClean="0">
                                                <a:latin typeface="Cambria Math" charset="0"/>
                                              </a:rPr>
                                              <m:t>+3 </m:t>
                                            </m:r>
                                          </m:e>
                                        </m:d>
                                        <m:r>
                                          <a:rPr lang="en-US" sz="1200" smtClean="0">
                                            <a:latin typeface="Cambria Math" charset="0"/>
                                          </a:rPr>
                                          <m:t> </m:t>
                                        </m:r>
                                        <m:r>
                                          <a:rPr lang="en-US" sz="1200" smtClean="0">
                                            <a:latin typeface="Cambria Math" charset="0"/>
                                          </a:rPr>
                                          <m:t>𝜆</m:t>
                                        </m:r>
                                      </m:e>
                                      <m:sup>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𝑟</m:t>
                                            </m:r>
                                          </m:sub>
                                        </m:sSub>
                                        <m:r>
                                          <a:rPr lang="en-US" sz="1200">
                                            <a:latin typeface="Cambria Math" charset="0"/>
                                          </a:rPr>
                                          <m:t>+</m:t>
                                        </m:r>
                                        <m:r>
                                          <a:rPr lang="en-US" sz="1200" smtClean="0">
                                            <a:latin typeface="Cambria Math" charset="0"/>
                                          </a:rPr>
                                          <m:t>3 )</m:t>
                                        </m:r>
                                      </m:sup>
                                    </m:sSup>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r>
                                      <a:rPr lang="en-US" sz="1200" smtClean="0">
                                        <a:latin typeface="Cambria Math" charset="0"/>
                                      </a:rPr>
                                      <m:t>3</m:t>
                                    </m:r>
                                  </m:num>
                                  <m:den>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𝑟</m:t>
                                        </m:r>
                                      </m:sub>
                                    </m:sSub>
                                  </m:den>
                                </m:f>
                              </m:oMath>
                            </m:oMathPara>
                          </a14:m>
                          <a:endParaRPr lang="en-US" sz="1200" b="0" dirty="0"/>
                        </a:p>
                      </a:txBody>
                      <a:tcPr marL="182880" marT="91440" marB="91440" anchor="ctr">
                        <a:solidFill>
                          <a:schemeClr val="bg2"/>
                        </a:solidFill>
                      </a:tcPr>
                    </a:tc>
                    <a:extLst>
                      <a:ext uri="{0D108BD9-81ED-4DB2-BD59-A6C34878D82A}">
                        <a16:rowId xmlns:a16="http://schemas.microsoft.com/office/drawing/2014/main" val="1000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079143939"/>
                  </p:ext>
                </p:extLst>
              </p:nvPr>
            </p:nvGraphicFramePr>
            <p:xfrm>
              <a:off x="108438" y="1055439"/>
              <a:ext cx="11975124" cy="5311171"/>
            </p:xfrm>
            <a:graphic>
              <a:graphicData uri="http://schemas.openxmlformats.org/drawingml/2006/table">
                <a:tbl>
                  <a:tblPr firstRow="1" bandRow="1">
                    <a:tableStyleId>{0505E3EF-67EA-436B-97B2-0124C06EBD24}</a:tableStyleId>
                  </a:tblPr>
                  <a:tblGrid>
                    <a:gridCol w="913721"/>
                    <a:gridCol w="966303"/>
                    <a:gridCol w="775176"/>
                    <a:gridCol w="1336509"/>
                    <a:gridCol w="2441330"/>
                    <a:gridCol w="3247982"/>
                    <a:gridCol w="2294103"/>
                  </a:tblGrid>
                  <a:tr h="858931">
                    <a:tc>
                      <a:txBody>
                        <a:bodyPr/>
                        <a:lstStyle/>
                        <a:p>
                          <a:pPr algn="ctr"/>
                          <a:r>
                            <a:rPr lang="en-US" sz="1200" b="1" dirty="0" smtClean="0"/>
                            <a:t>Variable</a:t>
                          </a: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smtClean="0"/>
                            <a:t>Habit</a:t>
                          </a:r>
                        </a:p>
                      </a:txBody>
                      <a:tcPr anchor="ctr">
                        <a:solidFill>
                          <a:schemeClr val="accent6">
                            <a:lumMod val="20000"/>
                            <a:lumOff val="80000"/>
                          </a:schemeClr>
                        </a:solidFill>
                      </a:tcPr>
                    </a:tc>
                    <a:tc>
                      <a:txBody>
                        <a:bodyPr/>
                        <a:lstStyle/>
                        <a:p>
                          <a:endParaRPr lang="en-US"/>
                        </a:p>
                      </a:txBody>
                      <a:tcPr anchor="ctr">
                        <a:blipFill rotWithShape="0">
                          <a:blip r:embed="rId3"/>
                          <a:stretch>
                            <a:fillRect l="-244094" t="-709" r="-1206299" b="-519858"/>
                          </a:stretch>
                        </a:blipFill>
                      </a:tcPr>
                    </a:tc>
                    <a:tc>
                      <a:txBody>
                        <a:bodyPr/>
                        <a:lstStyle/>
                        <a:p>
                          <a:endParaRPr lang="en-US"/>
                        </a:p>
                      </a:txBody>
                      <a:tcPr anchor="ctr">
                        <a:blipFill rotWithShape="0">
                          <a:blip r:embed="rId3"/>
                          <a:stretch>
                            <a:fillRect l="-199543" t="-709" r="-599543" b="-519858"/>
                          </a:stretch>
                        </a:blipFill>
                      </a:tcPr>
                    </a:tc>
                    <a:tc>
                      <a:txBody>
                        <a:bodyPr/>
                        <a:lstStyle/>
                        <a:p>
                          <a:endParaRPr lang="en-US"/>
                        </a:p>
                      </a:txBody>
                      <a:tcPr anchor="ctr">
                        <a:blipFill rotWithShape="0">
                          <a:blip r:embed="rId3"/>
                          <a:stretch>
                            <a:fillRect l="-163591" t="-709" r="-227431" b="-519858"/>
                          </a:stretch>
                        </a:blipFill>
                      </a:tcPr>
                    </a:tc>
                    <a:tc>
                      <a:txBody>
                        <a:bodyPr/>
                        <a:lstStyle/>
                        <a:p>
                          <a:pPr algn="ctr"/>
                          <a:r>
                            <a:rPr lang="en-US" sz="1200" dirty="0" smtClean="0"/>
                            <a:t>Distribution</a:t>
                          </a:r>
                        </a:p>
                        <a:p>
                          <a:pPr algn="ctr"/>
                          <a:r>
                            <a:rPr lang="en-US" sz="1200" dirty="0" smtClean="0"/>
                            <a:t>Parameters</a:t>
                          </a:r>
                          <a:endParaRPr lang="en-US" sz="1200" b="1" dirty="0" smtClean="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421751" t="-709" r="-531" b="-519858"/>
                          </a:stretch>
                        </a:blipFill>
                      </a:tcPr>
                    </a:tc>
                  </a:tr>
                  <a:tr h="2318576">
                    <a:tc>
                      <a:txBody>
                        <a:bodyPr/>
                        <a:lstStyle/>
                        <a:p>
                          <a:endParaRPr lang="en-US"/>
                        </a:p>
                      </a:txBody>
                      <a:tcPr marT="91440" marB="91440" anchor="ctr">
                        <a:blipFill rotWithShape="0">
                          <a:blip r:embed="rId3"/>
                          <a:stretch>
                            <a:fillRect l="-667" t="-37270" r="-1212000" b="-92388"/>
                          </a:stretch>
                        </a:blipFill>
                      </a:tcPr>
                    </a:tc>
                    <a:tc>
                      <a:txBody>
                        <a:bodyPr/>
                        <a:lstStyle/>
                        <a:p>
                          <a:pPr algn="ctr"/>
                          <a:r>
                            <a:rPr lang="en-US" sz="1200" dirty="0" smtClean="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r>
                            <a:rPr lang="en-US" sz="1200" dirty="0" smtClean="0"/>
                            <a:t>1.00</a:t>
                          </a:r>
                          <a:endParaRPr lang="en-US" sz="1200" dirty="0">
                            <a:latin typeface="Arial" charset="0"/>
                            <a:ea typeface="Arial" charset="0"/>
                            <a:cs typeface="Arial" charset="0"/>
                          </a:endParaRPr>
                        </a:p>
                      </a:txBody>
                      <a:tcPr marT="91440" marB="91440" anchor="ctr">
                        <a:solidFill>
                          <a:schemeClr val="bg2"/>
                        </a:solidFill>
                      </a:tcPr>
                    </a:tc>
                    <a:tc>
                      <a:txBody>
                        <a:bodyPr/>
                        <a:lstStyle/>
                        <a:p>
                          <a:endParaRPr lang="en-US"/>
                        </a:p>
                      </a:txBody>
                      <a:tcPr marT="91440" marB="91440" anchor="ctr">
                        <a:blipFill rotWithShape="0">
                          <a:blip r:embed="rId3"/>
                          <a:stretch>
                            <a:fillRect l="-199543" t="-37270" r="-599543" b="-92388"/>
                          </a:stretch>
                        </a:blipFill>
                      </a:tcPr>
                    </a:tc>
                    <a:tc>
                      <a:txBody>
                        <a:bodyPr/>
                        <a:lstStyle/>
                        <a:p>
                          <a:endParaRPr lang="en-US"/>
                        </a:p>
                      </a:txBody>
                      <a:tcPr marT="91440" marB="91440" anchor="ctr">
                        <a:blipFill rotWithShape="0">
                          <a:blip r:embed="rId3"/>
                          <a:stretch>
                            <a:fillRect l="-163591" t="-37270" r="-227431" b="-92388"/>
                          </a:stretch>
                        </a:blipFill>
                      </a:tcPr>
                    </a:tc>
                    <a:tc>
                      <a:txBody>
                        <a:bodyPr/>
                        <a:lstStyle/>
                        <a:p>
                          <a:endParaRPr lang="en-US"/>
                        </a:p>
                      </a:txBody>
                      <a:tcPr marL="182880" marT="91440" marB="91440" anchor="ctr">
                        <a:blipFill rotWithShape="0">
                          <a:blip r:embed="rId3"/>
                          <a:stretch>
                            <a:fillRect l="-198311" t="-37270" r="-71107" b="-92388"/>
                          </a:stretch>
                        </a:blipFill>
                      </a:tcPr>
                    </a:tc>
                    <a:tc>
                      <a:txBody>
                        <a:bodyPr/>
                        <a:lstStyle/>
                        <a:p>
                          <a:endParaRPr lang="en-US"/>
                        </a:p>
                      </a:txBody>
                      <a:tcPr marL="182880" marT="91440" marB="91440" anchor="ctr">
                        <a:blipFill rotWithShape="0">
                          <a:blip r:embed="rId3"/>
                          <a:stretch>
                            <a:fillRect l="-421751" t="-37270" r="-531" b="-92388"/>
                          </a:stretch>
                        </a:blipFill>
                      </a:tcPr>
                    </a:tc>
                  </a:tr>
                  <a:tr h="2133664">
                    <a:tc>
                      <a:txBody>
                        <a:bodyPr/>
                        <a:lstStyle/>
                        <a:p>
                          <a:endParaRPr lang="en-US"/>
                        </a:p>
                      </a:txBody>
                      <a:tcPr marT="91440" marB="91440" anchor="ctr">
                        <a:blipFill rotWithShape="0">
                          <a:blip r:embed="rId3"/>
                          <a:stretch>
                            <a:fillRect l="-667" t="-149429" r="-1212000" b="-571"/>
                          </a:stretch>
                        </a:blipFill>
                      </a:tcPr>
                    </a:tc>
                    <a:tc>
                      <a:txBody>
                        <a:bodyPr/>
                        <a:lstStyle/>
                        <a:p>
                          <a:pPr algn="ctr"/>
                          <a:r>
                            <a:rPr lang="en-US" sz="1200" dirty="0" smtClean="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1.00</a:t>
                          </a:r>
                          <a:endParaRPr lang="en-US" sz="1200" dirty="0">
                            <a:latin typeface="Arial" charset="0"/>
                            <a:ea typeface="Arial" charset="0"/>
                            <a:cs typeface="Arial" charset="0"/>
                          </a:endParaRPr>
                        </a:p>
                      </a:txBody>
                      <a:tcPr marT="91440" marB="91440" anchor="ctr">
                        <a:solidFill>
                          <a:schemeClr val="bg2"/>
                        </a:solidFill>
                      </a:tcPr>
                    </a:tc>
                    <a:tc>
                      <a:txBody>
                        <a:bodyPr/>
                        <a:lstStyle/>
                        <a:p>
                          <a:endParaRPr lang="en-US"/>
                        </a:p>
                      </a:txBody>
                      <a:tcPr marT="91440" marB="91440" anchor="ctr">
                        <a:blipFill rotWithShape="0">
                          <a:blip r:embed="rId3"/>
                          <a:stretch>
                            <a:fillRect l="-199543" t="-149429" r="-599543" b="-571"/>
                          </a:stretch>
                        </a:blipFill>
                      </a:tcPr>
                    </a:tc>
                    <a:tc>
                      <a:txBody>
                        <a:bodyPr/>
                        <a:lstStyle/>
                        <a:p>
                          <a:endParaRPr lang="en-US"/>
                        </a:p>
                      </a:txBody>
                      <a:tcPr marT="91440" marB="91440" anchor="ctr">
                        <a:blipFill rotWithShape="0">
                          <a:blip r:embed="rId3"/>
                          <a:stretch>
                            <a:fillRect l="-163591" t="-149429" r="-227431" b="-571"/>
                          </a:stretch>
                        </a:blipFill>
                      </a:tcPr>
                    </a:tc>
                    <a:tc>
                      <a:txBody>
                        <a:bodyPr/>
                        <a:lstStyle/>
                        <a:p>
                          <a:endParaRPr lang="en-US"/>
                        </a:p>
                      </a:txBody>
                      <a:tcPr marL="182880" marT="91440" marB="91440" anchor="ctr">
                        <a:blipFill rotWithShape="0">
                          <a:blip r:embed="rId3"/>
                          <a:stretch>
                            <a:fillRect l="-198311" t="-149429" r="-71107" b="-571"/>
                          </a:stretch>
                        </a:blipFill>
                      </a:tcPr>
                    </a:tc>
                    <a:tc>
                      <a:txBody>
                        <a:bodyPr/>
                        <a:lstStyle/>
                        <a:p>
                          <a:endParaRPr lang="en-US"/>
                        </a:p>
                      </a:txBody>
                      <a:tcPr marL="182880" marT="91440" marB="91440" anchor="ctr">
                        <a:blipFill rotWithShape="0">
                          <a:blip r:embed="rId3"/>
                          <a:stretch>
                            <a:fillRect l="-421751" t="-149429" r="-531" b="-571"/>
                          </a:stretch>
                        </a:blipFill>
                      </a:tcPr>
                    </a:tc>
                  </a:tr>
                </a:tbl>
              </a:graphicData>
            </a:graphic>
          </p:graphicFrame>
        </mc:Fallback>
      </mc:AlternateContent>
      <p:sp>
        <p:nvSpPr>
          <p:cNvPr id="2" name="TextBox 1"/>
          <p:cNvSpPr txBox="1"/>
          <p:nvPr/>
        </p:nvSpPr>
        <p:spPr>
          <a:xfrm>
            <a:off x="5624146" y="5928833"/>
            <a:ext cx="65" cy="276999"/>
          </a:xfrm>
          <a:prstGeom prst="rect">
            <a:avLst/>
          </a:prstGeom>
          <a:noFill/>
        </p:spPr>
        <p:txBody>
          <a:bodyPr wrap="none" lIns="0" tIns="0" rIns="0" bIns="0" rtlCol="0">
            <a:spAutoFit/>
          </a:bodyPr>
          <a:lstStyle/>
          <a:p>
            <a:endParaRPr lang="en-US" dirty="0"/>
          </a:p>
        </p:txBody>
      </p:sp>
      <p:sp>
        <p:nvSpPr>
          <p:cNvPr id="8" name="Title 1"/>
          <p:cNvSpPr>
            <a:spLocks noGrp="1"/>
          </p:cNvSpPr>
          <p:nvPr>
            <p:ph type="title"/>
          </p:nvPr>
        </p:nvSpPr>
        <p:spPr>
          <a:xfrm>
            <a:off x="0" y="0"/>
            <a:ext cx="12192000" cy="729762"/>
          </a:xfrm>
          <a:solidFill>
            <a:schemeClr val="accent6">
              <a:lumMod val="50000"/>
            </a:schemeClr>
          </a:solidFill>
        </p:spPr>
        <p:txBody>
          <a:bodyPr>
            <a:normAutofit/>
          </a:bodyPr>
          <a:lstStyle/>
          <a:p>
            <a:pPr algn="ctr"/>
            <a:r>
              <a:rPr lang="en-US" sz="3600" dirty="0">
                <a:solidFill>
                  <a:schemeClr val="bg1"/>
                </a:solidFill>
                <a:latin typeface="Arial" charset="0"/>
                <a:ea typeface="Arial" charset="0"/>
                <a:cs typeface="Arial" charset="0"/>
              </a:rPr>
              <a:t>Liquid Hydrometeors</a:t>
            </a:r>
          </a:p>
        </p:txBody>
      </p:sp>
      <p:sp>
        <p:nvSpPr>
          <p:cNvPr id="3" name="TextBox 2"/>
          <p:cNvSpPr txBox="1"/>
          <p:nvPr/>
        </p:nvSpPr>
        <p:spPr>
          <a:xfrm>
            <a:off x="108438" y="6353733"/>
            <a:ext cx="4163319" cy="338554"/>
          </a:xfrm>
          <a:prstGeom prst="rect">
            <a:avLst/>
          </a:prstGeom>
          <a:noFill/>
        </p:spPr>
        <p:txBody>
          <a:bodyPr wrap="none" rtlCol="0">
            <a:spAutoFit/>
          </a:bodyPr>
          <a:lstStyle/>
          <a:p>
            <a:r>
              <a:rPr lang="en-US" sz="1600" dirty="0"/>
              <a:t>All units are defined in SI units unless noted</a:t>
            </a:r>
          </a:p>
        </p:txBody>
      </p:sp>
    </p:spTree>
    <p:extLst>
      <p:ext uri="{BB962C8B-B14F-4D97-AF65-F5344CB8AC3E}">
        <p14:creationId xmlns:p14="http://schemas.microsoft.com/office/powerpoint/2010/main" val="561301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08438" y="1152626"/>
              <a:ext cx="11975124" cy="3112996"/>
            </p:xfrm>
            <a:graphic>
              <a:graphicData uri="http://schemas.openxmlformats.org/drawingml/2006/table">
                <a:tbl>
                  <a:tblPr firstRow="1" bandRow="1">
                    <a:tableStyleId>{0505E3EF-67EA-436B-97B2-0124C06EBD24}</a:tableStyleId>
                  </a:tblPr>
                  <a:tblGrid>
                    <a:gridCol w="1031873">
                      <a:extLst>
                        <a:ext uri="{9D8B030D-6E8A-4147-A177-3AD203B41FA5}">
                          <a16:colId xmlns:a16="http://schemas.microsoft.com/office/drawing/2014/main" val="20000"/>
                        </a:ext>
                      </a:extLst>
                    </a:gridCol>
                    <a:gridCol w="1051744">
                      <a:extLst>
                        <a:ext uri="{9D8B030D-6E8A-4147-A177-3AD203B41FA5}">
                          <a16:colId xmlns:a16="http://schemas.microsoft.com/office/drawing/2014/main" val="20001"/>
                        </a:ext>
                      </a:extLst>
                    </a:gridCol>
                    <a:gridCol w="864296">
                      <a:extLst>
                        <a:ext uri="{9D8B030D-6E8A-4147-A177-3AD203B41FA5}">
                          <a16:colId xmlns:a16="http://schemas.microsoft.com/office/drawing/2014/main" val="20002"/>
                        </a:ext>
                      </a:extLst>
                    </a:gridCol>
                    <a:gridCol w="1377863">
                      <a:extLst>
                        <a:ext uri="{9D8B030D-6E8A-4147-A177-3AD203B41FA5}">
                          <a16:colId xmlns:a16="http://schemas.microsoft.com/office/drawing/2014/main" val="20003"/>
                        </a:ext>
                      </a:extLst>
                    </a:gridCol>
                    <a:gridCol w="2091846">
                      <a:extLst>
                        <a:ext uri="{9D8B030D-6E8A-4147-A177-3AD203B41FA5}">
                          <a16:colId xmlns:a16="http://schemas.microsoft.com/office/drawing/2014/main" val="20004"/>
                        </a:ext>
                      </a:extLst>
                    </a:gridCol>
                    <a:gridCol w="3407080">
                      <a:extLst>
                        <a:ext uri="{9D8B030D-6E8A-4147-A177-3AD203B41FA5}">
                          <a16:colId xmlns:a16="http://schemas.microsoft.com/office/drawing/2014/main" val="20005"/>
                        </a:ext>
                      </a:extLst>
                    </a:gridCol>
                    <a:gridCol w="2150422">
                      <a:extLst>
                        <a:ext uri="{9D8B030D-6E8A-4147-A177-3AD203B41FA5}">
                          <a16:colId xmlns:a16="http://schemas.microsoft.com/office/drawing/2014/main" val="20006"/>
                        </a:ext>
                      </a:extLst>
                    </a:gridCol>
                  </a:tblGrid>
                  <a:tr h="738040">
                    <a:tc>
                      <a:txBody>
                        <a:bodyPr/>
                        <a:lstStyle/>
                        <a:p>
                          <a:pPr algn="ctr"/>
                          <a:r>
                            <a:rPr lang="en-US" sz="1200" b="1" dirty="0"/>
                            <a:t>Variable</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Habit</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Density</a:t>
                          </a:r>
                        </a:p>
                        <a:p>
                          <a:pPr algn="ctr"/>
                          <a:r>
                            <a:rPr lang="en-US" sz="1200" dirty="0"/>
                            <a:t> </a:t>
                          </a:r>
                          <a14:m>
                            <m:oMath xmlns:m="http://schemas.openxmlformats.org/officeDocument/2006/math">
                              <m:r>
                                <a:rPr lang="en-US" sz="1200" smtClean="0">
                                  <a:latin typeface="Cambria Math" charset="0"/>
                                </a:rPr>
                                <m:t>𝝆</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Mass</a:t>
                          </a:r>
                          <a:r>
                            <a:rPr lang="en-US" sz="1200" baseline="0" dirty="0"/>
                            <a:t>-</a:t>
                          </a:r>
                          <a:r>
                            <a:rPr lang="en-US" sz="1200" dirty="0"/>
                            <a:t>Diameter</a:t>
                          </a:r>
                        </a:p>
                        <a:p>
                          <a:pPr algn="ctr"/>
                          <a14:m>
                            <m:oMathPara xmlns:m="http://schemas.openxmlformats.org/officeDocument/2006/math">
                              <m:oMathParaPr>
                                <m:jc m:val="centerGroup"/>
                              </m:oMathParaPr>
                              <m:oMath xmlns:m="http://schemas.openxmlformats.org/officeDocument/2006/math">
                                <m:r>
                                  <a:rPr lang="en-US" sz="1200" smtClean="0">
                                    <a:latin typeface="Cambria Math" charset="0"/>
                                  </a:rPr>
                                  <m:t>𝒎</m:t>
                                </m:r>
                                <m:r>
                                  <a:rPr lang="en-US" sz="1200" smtClean="0">
                                    <a:latin typeface="Cambria Math" charset="0"/>
                                  </a:rPr>
                                  <m:t>−</m:t>
                                </m:r>
                                <m:r>
                                  <a:rPr lang="en-US" sz="1200" smtClean="0">
                                    <a:latin typeface="Cambria Math" charset="0"/>
                                  </a:rPr>
                                  <m:t>𝑫</m:t>
                                </m:r>
                              </m:oMath>
                            </m:oMathPara>
                          </a14:m>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Size Distribution</a:t>
                          </a:r>
                        </a:p>
                        <a:p>
                          <a:pPr algn="ctr"/>
                          <a:r>
                            <a:rPr lang="en-US" sz="1200" dirty="0"/>
                            <a:t> </a:t>
                          </a:r>
                          <a14:m>
                            <m:oMath xmlns:m="http://schemas.openxmlformats.org/officeDocument/2006/math">
                              <m:r>
                                <a:rPr lang="en-US" sz="1200" smtClean="0">
                                  <a:latin typeface="Cambria Math" charset="0"/>
                                </a:rPr>
                                <m:t>𝑵</m:t>
                              </m:r>
                              <m:r>
                                <a:rPr lang="en-US" sz="1200" smtClean="0">
                                  <a:latin typeface="Cambria Math" charset="0"/>
                                </a:rPr>
                                <m:t>(</m:t>
                              </m:r>
                              <m:r>
                                <a:rPr lang="en-US" sz="1200" smtClean="0">
                                  <a:latin typeface="Cambria Math" charset="0"/>
                                </a:rPr>
                                <m:t>𝑫</m:t>
                              </m:r>
                              <m:r>
                                <a:rPr lang="en-US" sz="1200" smtClean="0">
                                  <a:latin typeface="Cambria Math" charset="0"/>
                                </a:rPr>
                                <m:t>)</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Distribution</a:t>
                          </a:r>
                        </a:p>
                        <a:p>
                          <a:pPr algn="ctr"/>
                          <a:r>
                            <a:rPr lang="en-US" sz="1200" dirty="0"/>
                            <a:t>Parameters</a:t>
                          </a: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Effective (Characteristic)</a:t>
                          </a:r>
                        </a:p>
                        <a:p>
                          <a:pPr algn="ctr"/>
                          <a:r>
                            <a:rPr lang="en-US" sz="1200" dirty="0"/>
                            <a:t>Diameter </a:t>
                          </a:r>
                          <a14:m>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𝑫</m:t>
                                  </m:r>
                                </m:e>
                                <m:sub>
                                  <m:r>
                                    <a:rPr lang="en-US" sz="1200" smtClean="0">
                                      <a:latin typeface="Cambria Math" charset="0"/>
                                    </a:rPr>
                                    <m:t>𝒆</m:t>
                                  </m:r>
                                </m:sub>
                              </m:sSub>
                            </m:oMath>
                          </a14:m>
                          <a:endParaRPr lang="en-US" sz="1200" b="1" dirty="0">
                            <a:latin typeface="Arial" charset="0"/>
                            <a:ea typeface="Arial" charset="0"/>
                            <a:cs typeface="Arial" charset="0"/>
                          </a:endParaRPr>
                        </a:p>
                      </a:txBody>
                      <a:tcPr anchor="ctr">
                        <a:solidFill>
                          <a:schemeClr val="accent6">
                            <a:lumMod val="20000"/>
                            <a:lumOff val="80000"/>
                          </a:schemeClr>
                        </a:solidFill>
                      </a:tcPr>
                    </a:tc>
                    <a:extLst>
                      <a:ext uri="{0D108BD9-81ED-4DB2-BD59-A6C34878D82A}">
                        <a16:rowId xmlns:a16="http://schemas.microsoft.com/office/drawing/2014/main" val="10000"/>
                      </a:ext>
                    </a:extLst>
                  </a:tr>
                  <a:tr h="2374956">
                    <a:tc>
                      <a:txBody>
                        <a:bodyPr/>
                        <a:lstStyle/>
                        <a:p>
                          <a:pPr algn="ctr"/>
                          <a:r>
                            <a:rPr lang="en-US" sz="1200" b="1" dirty="0"/>
                            <a:t>Cloud</a:t>
                          </a:r>
                        </a:p>
                        <a:p>
                          <a:pPr algn="ctr"/>
                          <a:r>
                            <a:rPr lang="en-US" sz="1200" b="1" baseline="0" dirty="0"/>
                            <a:t> Ice</a:t>
                          </a:r>
                          <a:endParaRPr lang="en-US" sz="1200" b="1" dirty="0"/>
                        </a:p>
                        <a:p>
                          <a:pPr algn="ctr"/>
                          <a14:m>
                            <m:oMathPara xmlns:m="http://schemas.openxmlformats.org/officeDocument/2006/math">
                              <m:oMathParaPr>
                                <m:jc m:val="centerGroup"/>
                              </m:oMathParaPr>
                              <m:oMath xmlns:m="http://schemas.openxmlformats.org/officeDocument/2006/math">
                                <m:sSub>
                                  <m:sSubPr>
                                    <m:ctrlPr>
                                      <a:rPr lang="en-US" sz="1200" b="1" i="1" smtClean="0">
                                        <a:solidFill>
                                          <a:srgbClr val="0070C0"/>
                                        </a:solidFill>
                                        <a:latin typeface="Cambria Math" panose="02040503050406030204" pitchFamily="18" charset="0"/>
                                      </a:rPr>
                                    </m:ctrlPr>
                                  </m:sSubPr>
                                  <m:e>
                                    <m:r>
                                      <a:rPr lang="en-US" sz="1200" b="1" i="1" smtClean="0">
                                        <a:solidFill>
                                          <a:srgbClr val="0070C0"/>
                                        </a:solidFill>
                                        <a:latin typeface="Cambria Math" charset="0"/>
                                      </a:rPr>
                                      <m:t>𝐪</m:t>
                                    </m:r>
                                  </m:e>
                                  <m:sub>
                                    <m:r>
                                      <a:rPr lang="en-US" sz="1200" b="1" i="1" smtClean="0">
                                        <a:solidFill>
                                          <a:srgbClr val="0070C0"/>
                                        </a:solidFill>
                                        <a:latin typeface="Cambria Math" charset="0"/>
                                      </a:rPr>
                                      <m:t>𝐢</m:t>
                                    </m:r>
                                  </m:sub>
                                </m:sSub>
                              </m:oMath>
                            </m:oMathPara>
                          </a14:m>
                          <a:endParaRPr lang="en-US" sz="1200" b="1" dirty="0">
                            <a:solidFill>
                              <a:srgbClr val="0070C0"/>
                            </a:solidFill>
                          </a:endParaRPr>
                        </a:p>
                        <a:p>
                          <a:pPr algn="ctr"/>
                          <a14:m>
                            <m:oMathPara xmlns:m="http://schemas.openxmlformats.org/officeDocument/2006/math">
                              <m:oMathParaPr>
                                <m:jc m:val="centerGroup"/>
                              </m:oMathParaPr>
                              <m:oMath xmlns:m="http://schemas.openxmlformats.org/officeDocument/2006/math">
                                <m:sSub>
                                  <m:sSubPr>
                                    <m:ctrlPr>
                                      <a:rPr lang="en-US" sz="1200" b="1" i="1" smtClean="0">
                                        <a:solidFill>
                                          <a:srgbClr val="0070C0"/>
                                        </a:solidFill>
                                        <a:latin typeface="Cambria Math" panose="02040503050406030204" pitchFamily="18" charset="0"/>
                                      </a:rPr>
                                    </m:ctrlPr>
                                  </m:sSubPr>
                                  <m:e>
                                    <m:r>
                                      <a:rPr lang="en-US" sz="1200" b="1" i="1" smtClean="0">
                                        <a:solidFill>
                                          <a:srgbClr val="0070C0"/>
                                        </a:solidFill>
                                        <a:latin typeface="Cambria Math" charset="0"/>
                                      </a:rPr>
                                      <m:t>𝐍</m:t>
                                    </m:r>
                                  </m:e>
                                  <m:sub>
                                    <m:r>
                                      <a:rPr lang="en-US" sz="1200" b="1" i="1" smtClean="0">
                                        <a:solidFill>
                                          <a:srgbClr val="0070C0"/>
                                        </a:solidFill>
                                        <a:latin typeface="Cambria Math" charset="0"/>
                                      </a:rPr>
                                      <m:t>𝐭𝐢</m:t>
                                    </m:r>
                                  </m:sub>
                                </m:sSub>
                              </m:oMath>
                            </m:oMathPara>
                          </a14:m>
                          <a:endParaRPr lang="en-US" sz="1200" b="1" dirty="0"/>
                        </a:p>
                        <a:p>
                          <a:pPr algn="ctr"/>
                          <a:endParaRPr lang="en-US" sz="1200" b="1" dirty="0"/>
                        </a:p>
                        <a:p>
                          <a:pPr algn="ctr"/>
                          <a14:m>
                            <m:oMath xmlns:m="http://schemas.openxmlformats.org/officeDocument/2006/math">
                              <m:sSub>
                                <m:sSubPr>
                                  <m:ctrlPr>
                                    <a:rPr lang="en-US" sz="1200" b="1" i="1" baseline="0" smtClean="0">
                                      <a:latin typeface="Cambria Math" panose="02040503050406030204" pitchFamily="18" charset="0"/>
                                    </a:rPr>
                                  </m:ctrlPr>
                                </m:sSubPr>
                                <m:e>
                                  <m:r>
                                    <a:rPr lang="en-US" sz="1200" b="1" i="1" baseline="0" smtClean="0">
                                      <a:latin typeface="Cambria Math" charset="0"/>
                                    </a:rPr>
                                    <m:t>𝐰</m:t>
                                  </m:r>
                                </m:e>
                                <m:sub>
                                  <m:r>
                                    <a:rPr lang="en-US" sz="1200" b="1" i="1" baseline="0" smtClean="0">
                                      <a:latin typeface="Cambria Math" charset="0"/>
                                    </a:rPr>
                                    <m:t>𝐢</m:t>
                                  </m:r>
                                </m:sub>
                              </m:sSub>
                              <m:r>
                                <a:rPr lang="en-US" sz="1200" b="1" baseline="0" smtClean="0">
                                  <a:latin typeface="Cambria Math" charset="0"/>
                                </a:rPr>
                                <m:t>=</m:t>
                              </m:r>
                              <m:sSub>
                                <m:sSubPr>
                                  <m:ctrlPr>
                                    <a:rPr lang="en-US" sz="1200" b="1" i="1" baseline="0" smtClean="0">
                                      <a:latin typeface="Cambria Math" panose="02040503050406030204" pitchFamily="18" charset="0"/>
                                    </a:rPr>
                                  </m:ctrlPr>
                                </m:sSubPr>
                                <m:e>
                                  <m:r>
                                    <a:rPr lang="en-US" sz="1200" b="1" i="1" baseline="0" smtClean="0">
                                      <a:latin typeface="Cambria Math" charset="0"/>
                                    </a:rPr>
                                    <m:t>𝛒</m:t>
                                  </m:r>
                                </m:e>
                                <m:sub>
                                  <m:r>
                                    <a:rPr lang="en-US" sz="1200" b="1" i="1" baseline="0" smtClean="0">
                                      <a:latin typeface="Cambria Math" charset="0"/>
                                    </a:rPr>
                                    <m:t>𝐚</m:t>
                                  </m:r>
                                </m:sub>
                              </m:sSub>
                              <m:sSub>
                                <m:sSubPr>
                                  <m:ctrlPr>
                                    <a:rPr lang="en-US" sz="1200" b="1" i="1" baseline="0" smtClean="0">
                                      <a:latin typeface="Cambria Math" panose="02040503050406030204" pitchFamily="18" charset="0"/>
                                    </a:rPr>
                                  </m:ctrlPr>
                                </m:sSubPr>
                                <m:e>
                                  <m:r>
                                    <a:rPr lang="en-US" sz="1200" b="1" i="1" baseline="0" smtClean="0">
                                      <a:latin typeface="Cambria Math" charset="0"/>
                                    </a:rPr>
                                    <m:t>𝐪</m:t>
                                  </m:r>
                                </m:e>
                                <m:sub>
                                  <m:r>
                                    <a:rPr lang="en-US" sz="1200" b="1" i="1" baseline="0" smtClean="0">
                                      <a:latin typeface="Cambria Math" charset="0"/>
                                    </a:rPr>
                                    <m:t>𝐢</m:t>
                                  </m:r>
                                </m:sub>
                              </m:sSub>
                            </m:oMath>
                          </a14:m>
                          <a:r>
                            <a:rPr lang="en-US" sz="1200" b="1" baseline="0" dirty="0"/>
                            <a:t> </a:t>
                          </a:r>
                          <a:endParaRPr lang="en-US" sz="1200" b="1" dirty="0">
                            <a:latin typeface="Arial" charset="0"/>
                            <a:ea typeface="Arial" charset="0"/>
                            <a:cs typeface="Arial" charset="0"/>
                          </a:endParaRPr>
                        </a:p>
                      </a:txBody>
                      <a:tcPr marT="91440" marB="91440" anchor="ctr">
                        <a:solidFill>
                          <a:schemeClr val="accent6">
                            <a:lumMod val="20000"/>
                            <a:lumOff val="80000"/>
                          </a:schemeClr>
                        </a:solidFill>
                      </a:tcPr>
                    </a:tc>
                    <a:tc>
                      <a:txBody>
                        <a:bodyPr/>
                        <a:lstStyle/>
                        <a:p>
                          <a:pPr algn="ctr"/>
                          <a:r>
                            <a:rPr lang="en-US" sz="1200" dirty="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0.89</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𝑖</m:t>
                                    </m:r>
                                  </m:sub>
                                </m:sSub>
                                <m:sSup>
                                  <m:sSupPr>
                                    <m:ctrlPr>
                                      <a:rPr lang="en-US" sz="1200" i="1" smtClean="0">
                                        <a:latin typeface="Cambria Math" panose="02040503050406030204" pitchFamily="18" charset="0"/>
                                      </a:rPr>
                                    </m:ctrlPr>
                                  </m:sSupPr>
                                  <m:e>
                                    <m:r>
                                      <a:rPr lang="en-US" sz="1200" smtClean="0">
                                        <a:latin typeface="Cambria Math" charset="0"/>
                                      </a:rPr>
                                      <m:t>𝐷</m:t>
                                    </m:r>
                                  </m:e>
                                  <m:sup>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𝑖</m:t>
                                        </m:r>
                                      </m:sub>
                                    </m:sSub>
                                  </m:sup>
                                </m:sSup>
                                <m:r>
                                  <a:rPr lang="en-US" sz="1200" smtClean="0">
                                    <a:latin typeface="Cambria Math" charset="0"/>
                                  </a:rPr>
                                  <m:t>=</m:t>
                                </m:r>
                                <m:sSup>
                                  <m:sSupPr>
                                    <m:ctrlPr>
                                      <a:rPr lang="en-US" sz="1200" i="1" smtClean="0">
                                        <a:latin typeface="Cambria Math" panose="02040503050406030204" pitchFamily="18" charset="0"/>
                                      </a:rPr>
                                    </m:ctrlPr>
                                  </m:sSupPr>
                                  <m:e>
                                    <m:f>
                                      <m:fPr>
                                        <m:ctrlPr>
                                          <a:rPr lang="bg-BG" sz="1200" i="1" smtClean="0">
                                            <a:latin typeface="Cambria Math" panose="02040503050406030204" pitchFamily="18" charset="0"/>
                                          </a:rPr>
                                        </m:ctrlPr>
                                      </m:fPr>
                                      <m:num>
                                        <m:r>
                                          <a:rPr lang="en-US" sz="1200" smtClean="0">
                                            <a:latin typeface="Cambria Math" charset="0"/>
                                          </a:rPr>
                                          <m:t>𝜋</m:t>
                                        </m:r>
                                      </m:num>
                                      <m:den>
                                        <m:r>
                                          <a:rPr lang="en-US" sz="1200" smtClean="0">
                                            <a:latin typeface="Cambria Math" charset="0"/>
                                          </a:rPr>
                                          <m:t>6</m:t>
                                        </m:r>
                                      </m:den>
                                    </m:f>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𝑖</m:t>
                                        </m:r>
                                      </m:sub>
                                    </m:sSub>
                                    <m:r>
                                      <a:rPr lang="en-US" sz="1200" smtClean="0">
                                        <a:latin typeface="Cambria Math" charset="0"/>
                                      </a:rPr>
                                      <m:t>𝐷</m:t>
                                    </m:r>
                                  </m:e>
                                  <m:sup>
                                    <m:r>
                                      <a:rPr lang="en-US" sz="1200" smtClean="0">
                                        <a:latin typeface="Cambria Math" charset="0"/>
                                      </a:rPr>
                                      <m:t>3</m:t>
                                    </m:r>
                                  </m:sup>
                                </m:sSup>
                              </m:oMath>
                            </m:oMathPara>
                          </a14:m>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dirty="0"/>
                            <a:t>Exponential</a:t>
                          </a:r>
                        </a:p>
                        <a:p>
                          <a:pPr marL="0" marR="0" indent="0" algn="ctr"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𝑵</m:t>
                                    </m:r>
                                  </m:e>
                                  <m:sub>
                                    <m:r>
                                      <a:rPr lang="en-US" sz="1600" b="1" i="1" smtClean="0">
                                        <a:solidFill>
                                          <a:srgbClr val="C00000"/>
                                        </a:solidFill>
                                        <a:latin typeface="Cambria Math" charset="0"/>
                                      </a:rPr>
                                      <m:t>𝒐𝒊</m:t>
                                    </m:r>
                                  </m:sub>
                                </m:sSub>
                                <m:sSup>
                                  <m:sSupPr>
                                    <m:ctrlPr>
                                      <a:rPr lang="en-US" sz="1600" i="1" smtClean="0">
                                        <a:latin typeface="Cambria Math" panose="02040503050406030204" pitchFamily="18" charset="0"/>
                                      </a:rPr>
                                    </m:ctrlPr>
                                  </m:sSupPr>
                                  <m:e>
                                    <m:r>
                                      <a:rPr lang="en-US" sz="1600" smtClean="0">
                                        <a:latin typeface="Cambria Math" charset="0"/>
                                      </a:rPr>
                                      <m:t> </m:t>
                                    </m:r>
                                    <m:r>
                                      <a:rPr lang="en-US" sz="1600" smtClean="0">
                                        <a:latin typeface="Cambria Math" charset="0"/>
                                      </a:rPr>
                                      <m:t>𝐷</m:t>
                                    </m:r>
                                  </m:e>
                                  <m:sup>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𝝁</m:t>
                                        </m:r>
                                      </m:e>
                                      <m:sub>
                                        <m:r>
                                          <a:rPr lang="en-US" sz="1600" b="1" i="1" smtClean="0">
                                            <a:solidFill>
                                              <a:srgbClr val="C00000"/>
                                            </a:solidFill>
                                            <a:latin typeface="Cambria Math" charset="0"/>
                                          </a:rPr>
                                          <m:t>𝒊</m:t>
                                        </m:r>
                                      </m:sub>
                                    </m:sSub>
                                  </m:sup>
                                </m:sSup>
                                <m:sSup>
                                  <m:sSupPr>
                                    <m:ctrlPr>
                                      <a:rPr lang="el-GR" sz="1600" i="1" smtClean="0">
                                        <a:latin typeface="Cambria Math" panose="02040503050406030204" pitchFamily="18" charset="0"/>
                                      </a:rPr>
                                    </m:ctrlPr>
                                  </m:sSupPr>
                                  <m:e>
                                    <m:r>
                                      <a:rPr lang="en-US" sz="1600" smtClean="0">
                                        <a:latin typeface="Cambria Math" charset="0"/>
                                      </a:rPr>
                                      <m:t> </m:t>
                                    </m:r>
                                    <m:r>
                                      <a:rPr lang="el-GR" sz="1600" smtClean="0">
                                        <a:latin typeface="Cambria Math" charset="0"/>
                                      </a:rPr>
                                      <m:t>𝑒</m:t>
                                    </m:r>
                                  </m:e>
                                  <m:sup>
                                    <m:r>
                                      <a:rPr lang="el-GR" sz="1600" smtClean="0">
                                        <a:latin typeface="Cambria Math" charset="0"/>
                                      </a:rPr>
                                      <m:t>−</m:t>
                                    </m:r>
                                    <m:sSub>
                                      <m:sSubPr>
                                        <m:ctrlPr>
                                          <a:rPr lang="en-US" sz="1600" b="1" i="1" smtClean="0">
                                            <a:solidFill>
                                              <a:srgbClr val="C00000"/>
                                            </a:solidFill>
                                            <a:latin typeface="Cambria Math" panose="02040503050406030204" pitchFamily="18" charset="0"/>
                                          </a:rPr>
                                        </m:ctrlPr>
                                      </m:sSubPr>
                                      <m:e>
                                        <m:r>
                                          <a:rPr lang="el-GR" sz="1600" b="1" i="1" smtClean="0">
                                            <a:solidFill>
                                              <a:srgbClr val="C00000"/>
                                            </a:solidFill>
                                            <a:latin typeface="Cambria Math" charset="0"/>
                                          </a:rPr>
                                          <m:t>𝝀</m:t>
                                        </m:r>
                                      </m:e>
                                      <m:sub>
                                        <m:r>
                                          <a:rPr lang="en-US" sz="1600" b="1" i="1" smtClean="0">
                                            <a:solidFill>
                                              <a:srgbClr val="C00000"/>
                                            </a:solidFill>
                                            <a:latin typeface="Cambria Math" charset="0"/>
                                          </a:rPr>
                                          <m:t>𝒊</m:t>
                                        </m:r>
                                      </m:sub>
                                    </m:sSub>
                                    <m:r>
                                      <a:rPr lang="en-US" sz="1600" smtClean="0">
                                        <a:latin typeface="Cambria Math" charset="0"/>
                                      </a:rPr>
                                      <m:t>𝐷</m:t>
                                    </m:r>
                                  </m:sup>
                                </m:sSup>
                              </m:oMath>
                            </m:oMathPara>
                          </a14:m>
                          <a:endParaRPr lang="en-US" sz="1600" dirty="0">
                            <a:latin typeface="Arial" charset="0"/>
                            <a:ea typeface="Arial" charset="0"/>
                            <a:cs typeface="Arial" charset="0"/>
                          </a:endParaRPr>
                        </a:p>
                      </a:txBody>
                      <a:tcPr marT="91440" marB="91440" anchor="ctr">
                        <a:solidFill>
                          <a:schemeClr val="bg2"/>
                        </a:solidFill>
                      </a:tcPr>
                    </a:tc>
                    <a:tc>
                      <a:txBody>
                        <a:bodyPr/>
                        <a:lstStyle/>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𝜇</m:t>
                                    </m:r>
                                  </m:e>
                                  <m:sub>
                                    <m:r>
                                      <a:rPr lang="en-US" sz="1200" smtClean="0">
                                        <a:latin typeface="Cambria Math" charset="0"/>
                                      </a:rPr>
                                      <m:t>𝑖</m:t>
                                    </m:r>
                                  </m:sub>
                                </m:sSub>
                                <m:r>
                                  <a:rPr lang="en-US" sz="1200" smtClean="0">
                                    <a:latin typeface="Cambria Math" charset="0"/>
                                  </a:rPr>
                                  <m:t>=0</m:t>
                                </m:r>
                              </m:oMath>
                            </m:oMathPara>
                          </a14:m>
                          <a:endParaRPr lang="en-US" sz="1200" dirty="0"/>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𝜆</m:t>
                                    </m:r>
                                  </m:e>
                                  <m:sub>
                                    <m:r>
                                      <a:rPr lang="en-US" sz="1200" smtClean="0">
                                        <a:latin typeface="Cambria Math" charset="0"/>
                                      </a:rPr>
                                      <m:t>𝑖</m:t>
                                    </m:r>
                                  </m:sub>
                                </m:sSub>
                                <m:r>
                                  <a:rPr lang="en-US" sz="1200" smtClean="0">
                                    <a:latin typeface="Cambria Math" charset="0"/>
                                  </a:rPr>
                                  <m:t>=</m:t>
                                </m:r>
                                <m:sSup>
                                  <m:sSupPr>
                                    <m:ctrlPr>
                                      <a:rPr lang="en-US" sz="1200" i="1" smtClean="0">
                                        <a:latin typeface="Cambria Math" panose="02040503050406030204" pitchFamily="18" charset="0"/>
                                      </a:rPr>
                                    </m:ctrlPr>
                                  </m:sSupPr>
                                  <m:e>
                                    <m:d>
                                      <m:dPr>
                                        <m:ctrlPr>
                                          <a:rPr lang="is-IS" sz="1200" i="1" smtClean="0">
                                            <a:latin typeface="Cambria Math" panose="02040503050406030204" pitchFamily="18" charset="0"/>
                                          </a:rPr>
                                        </m:ctrlPr>
                                      </m:dPr>
                                      <m:e>
                                        <m:r>
                                          <a:rPr lang="en-US" sz="1200" smtClean="0">
                                            <a:latin typeface="Cambria Math" charset="0"/>
                                          </a:rPr>
                                          <m:t> </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𝑖</m:t>
                                                </m:r>
                                                <m:r>
                                                  <a:rPr lang="en-US" sz="1200" smtClean="0">
                                                    <a:latin typeface="Cambria Math" charset="0"/>
                                                  </a:rPr>
                                                  <m:t> </m:t>
                                                </m:r>
                                              </m:sub>
                                            </m:sSub>
                                            <m:sSub>
                                              <m:sSubPr>
                                                <m:ctrlPr>
                                                  <a:rPr lang="en-US" sz="1200" i="1" smtClean="0">
                                                    <a:solidFill>
                                                      <a:srgbClr val="0070C0"/>
                                                    </a:solidFill>
                                                    <a:latin typeface="Cambria Math" panose="02040503050406030204" pitchFamily="18" charset="0"/>
                                                  </a:rPr>
                                                </m:ctrlPr>
                                              </m:sSubPr>
                                              <m:e>
                                                <m:r>
                                                  <a:rPr lang="en-US" sz="1200" smtClean="0">
                                                    <a:solidFill>
                                                      <a:srgbClr val="0070C0"/>
                                                    </a:solidFill>
                                                    <a:latin typeface="Cambria Math" charset="0"/>
                                                  </a:rPr>
                                                  <m:t>𝑁</m:t>
                                                </m:r>
                                              </m:e>
                                              <m:sub>
                                                <m:r>
                                                  <a:rPr lang="en-US" sz="1200" smtClean="0">
                                                    <a:solidFill>
                                                      <a:srgbClr val="0070C0"/>
                                                    </a:solidFill>
                                                    <a:latin typeface="Cambria Math" charset="0"/>
                                                  </a:rPr>
                                                  <m:t>𝑡𝑖</m:t>
                                                </m:r>
                                              </m:sub>
                                            </m:sSub>
                                            <m:r>
                                              <a:rPr lang="en-US" sz="1200" smtClean="0">
                                                <a:latin typeface="Cambria Math" charset="0"/>
                                              </a:rPr>
                                              <m:t> </m:t>
                                            </m:r>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𝑖</m:t>
                                                    </m:r>
                                                  </m:sub>
                                                </m:sSub>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𝑖</m:t>
                                                    </m:r>
                                                  </m:sub>
                                                </m:sSub>
                                                <m:r>
                                                  <a:rPr lang="en-US" sz="1200" smtClean="0">
                                                    <a:latin typeface="Cambria Math" charset="0"/>
                                                  </a:rPr>
                                                  <m:t>+1 </m:t>
                                                </m:r>
                                              </m:e>
                                            </m:d>
                                          </m:num>
                                          <m:den>
                                            <m:sSub>
                                              <m:sSubPr>
                                                <m:ctrlPr>
                                                  <a:rPr lang="en-US" sz="1200" i="1" smtClean="0">
                                                    <a:latin typeface="Cambria Math" panose="02040503050406030204" pitchFamily="18" charset="0"/>
                                                  </a:rPr>
                                                </m:ctrlPr>
                                              </m:sSubPr>
                                              <m:e>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𝑎</m:t>
                                                    </m:r>
                                                  </m:sub>
                                                </m:sSub>
                                                <m:r>
                                                  <a:rPr lang="en-US" sz="1200" smtClean="0">
                                                    <a:latin typeface="Cambria Math" charset="0"/>
                                                  </a:rPr>
                                                  <m:t> </m:t>
                                                </m:r>
                                                <m:r>
                                                  <a:rPr lang="en-US" sz="1200" smtClean="0">
                                                    <a:solidFill>
                                                      <a:schemeClr val="accent1"/>
                                                    </a:solidFill>
                                                    <a:latin typeface="Cambria Math" charset="0"/>
                                                  </a:rPr>
                                                  <m:t>𝑞</m:t>
                                                </m:r>
                                              </m:e>
                                              <m:sub>
                                                <m:r>
                                                  <a:rPr lang="en-US" sz="1200" smtClean="0">
                                                    <a:solidFill>
                                                      <a:schemeClr val="accent1"/>
                                                    </a:solidFill>
                                                    <a:latin typeface="Cambria Math" charset="0"/>
                                                  </a:rPr>
                                                  <m:t>𝑖</m:t>
                                                </m:r>
                                              </m:sub>
                                            </m:sSub>
                                            <m:r>
                                              <a:rPr lang="en-US" sz="1200" smtClean="0">
                                                <a:latin typeface="Cambria Math" charset="0"/>
                                              </a:rPr>
                                              <m:t> </m:t>
                                            </m:r>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𝑖</m:t>
                                                    </m:r>
                                                  </m:sub>
                                                </m:sSub>
                                                <m:r>
                                                  <a:rPr lang="en-US" sz="1200" smtClean="0">
                                                    <a:latin typeface="Cambria Math" charset="0"/>
                                                  </a:rPr>
                                                  <m:t>+1 </m:t>
                                                </m:r>
                                              </m:e>
                                            </m:d>
                                          </m:den>
                                        </m:f>
                                        <m:r>
                                          <a:rPr lang="en-US" sz="1200" smtClean="0">
                                            <a:latin typeface="Cambria Math" charset="0"/>
                                          </a:rPr>
                                          <m:t> </m:t>
                                        </m:r>
                                      </m:e>
                                    </m:d>
                                  </m:e>
                                  <m:sup>
                                    <m:r>
                                      <a:rPr lang="en-US" sz="1200" smtClean="0">
                                        <a:latin typeface="Cambria Math" charset="0"/>
                                      </a:rPr>
                                      <m:t> </m:t>
                                    </m:r>
                                    <m:f>
                                      <m:fPr>
                                        <m:ctrlPr>
                                          <a:rPr lang="bg-BG" sz="1200" i="1" smtClean="0">
                                            <a:latin typeface="Cambria Math" panose="02040503050406030204" pitchFamily="18" charset="0"/>
                                          </a:rPr>
                                        </m:ctrlPr>
                                      </m:fPr>
                                      <m:num>
                                        <m:r>
                                          <a:rPr lang="en-US" sz="1200" smtClean="0">
                                            <a:latin typeface="Cambria Math" charset="0"/>
                                          </a:rPr>
                                          <m:t>1</m:t>
                                        </m:r>
                                      </m:num>
                                      <m:den>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𝑖</m:t>
                                            </m:r>
                                          </m:sub>
                                        </m:sSub>
                                      </m:den>
                                    </m:f>
                                  </m:sup>
                                </m:sSup>
                              </m:oMath>
                            </m:oMathPara>
                          </a14:m>
                          <a:endParaRPr lang="en-US" sz="1200" dirty="0"/>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𝑜𝑖</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𝑁</m:t>
                                        </m:r>
                                      </m:e>
                                      <m:sub>
                                        <m:r>
                                          <a:rPr lang="en-US" sz="1200" smtClean="0">
                                            <a:latin typeface="Cambria Math" charset="0"/>
                                          </a:rPr>
                                          <m:t>𝑡𝑖</m:t>
                                        </m:r>
                                      </m:sub>
                                    </m:sSub>
                                    <m:sSup>
                                      <m:sSupPr>
                                        <m:ctrlPr>
                                          <a:rPr lang="is-IS" sz="1200" i="1" smtClean="0">
                                            <a:latin typeface="Cambria Math" panose="02040503050406030204" pitchFamily="18" charset="0"/>
                                          </a:rPr>
                                        </m:ctrlPr>
                                      </m:sSupPr>
                                      <m:e>
                                        <m:r>
                                          <a:rPr lang="en-US" sz="1200" smtClean="0">
                                            <a:latin typeface="Cambria Math" charset="0"/>
                                          </a:rPr>
                                          <m:t> </m:t>
                                        </m:r>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𝑖</m:t>
                                            </m:r>
                                          </m:sub>
                                        </m:sSub>
                                      </m:e>
                                      <m:sup>
                                        <m:r>
                                          <a:rPr lang="en-US" sz="1200" smtClean="0">
                                            <a:latin typeface="Cambria Math" charset="0"/>
                                          </a:rPr>
                                          <m:t> </m:t>
                                        </m:r>
                                        <m:r>
                                          <a:rPr lang="is-IS" sz="1200" smtClean="0">
                                            <a:latin typeface="Cambria Math" charset="0"/>
                                          </a:rPr>
                                          <m:t>𝜇</m:t>
                                        </m:r>
                                        <m:r>
                                          <a:rPr lang="en-US" sz="1200" smtClean="0">
                                            <a:latin typeface="Cambria Math" charset="0"/>
                                          </a:rPr>
                                          <m:t>+1</m:t>
                                        </m:r>
                                      </m:sup>
                                    </m:sSup>
                                  </m:num>
                                  <m:den>
                                    <m:r>
                                      <m:rPr>
                                        <m:sty m:val="p"/>
                                      </m:rPr>
                                      <a:rPr lang="el-GR" sz="1200" smtClean="0">
                                        <a:latin typeface="Cambria Math" charset="0"/>
                                      </a:rPr>
                                      <m:t>Γ</m:t>
                                    </m:r>
                                    <m:d>
                                      <m:dPr>
                                        <m:ctrlPr>
                                          <a:rPr lang="is-IS" sz="1200" i="1" smtClean="0">
                                            <a:latin typeface="Cambria Math" panose="02040503050406030204" pitchFamily="18" charset="0"/>
                                          </a:rPr>
                                        </m:ctrlPr>
                                      </m:dPr>
                                      <m:e>
                                        <m:r>
                                          <a:rPr lang="en-US" sz="1200" smtClean="0">
                                            <a:latin typeface="Cambria Math" charset="0"/>
                                          </a:rPr>
                                          <m:t> </m:t>
                                        </m:r>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𝜇</m:t>
                                            </m:r>
                                          </m:e>
                                          <m:sub>
                                            <m:r>
                                              <a:rPr lang="en-US" sz="1200" b="0" i="1" smtClean="0">
                                                <a:latin typeface="Cambria Math" charset="0"/>
                                              </a:rPr>
                                              <m:t>𝑖</m:t>
                                            </m:r>
                                          </m:sub>
                                        </m:sSub>
                                        <m:r>
                                          <a:rPr lang="en-US" sz="1200" smtClean="0">
                                            <a:latin typeface="Cambria Math" charset="0"/>
                                          </a:rPr>
                                          <m:t>+1 </m:t>
                                        </m:r>
                                      </m:e>
                                    </m:d>
                                  </m:den>
                                </m:f>
                              </m:oMath>
                            </m:oMathPara>
                          </a14:m>
                          <a:endParaRPr lang="en-US" sz="1200" dirty="0">
                            <a:latin typeface="Arial" charset="0"/>
                            <a:ea typeface="Arial" charset="0"/>
                            <a:cs typeface="Arial" charset="0"/>
                          </a:endParaRPr>
                        </a:p>
                      </a:txBody>
                      <a:tcPr marL="182880" marT="91440" marB="91440" anchor="ctr">
                        <a:solidFill>
                          <a:schemeClr val="bg2"/>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𝐷</m:t>
                                    </m:r>
                                  </m:e>
                                  <m:sub>
                                    <m:r>
                                      <a:rPr lang="en-US" sz="1200" smtClean="0">
                                        <a:latin typeface="Cambria Math" charset="0"/>
                                      </a:rPr>
                                      <m:t>𝑒𝑖</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3</m:t>
                                        </m:r>
                                      </m:sub>
                                    </m:sSub>
                                  </m:num>
                                  <m:den>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2</m:t>
                                        </m:r>
                                      </m:sub>
                                    </m:sSub>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 =</m:t>
                                </m:r>
                                <m:f>
                                  <m:fPr>
                                    <m:ctrlPr>
                                      <a:rPr lang="bg-BG" sz="1200" i="1" smtClean="0">
                                        <a:latin typeface="Cambria Math" panose="02040503050406030204" pitchFamily="18" charset="0"/>
                                      </a:rPr>
                                    </m:ctrlPr>
                                  </m:fPr>
                                  <m:num>
                                    <m:nary>
                                      <m:naryPr>
                                        <m:ctrlPr>
                                          <a:rPr lang="is-IS" sz="1200" i="1" smtClean="0">
                                            <a:latin typeface="Cambria Math" panose="02040503050406030204" pitchFamily="18" charset="0"/>
                                          </a:rPr>
                                        </m:ctrlPr>
                                      </m:naryPr>
                                      <m:sub>
                                        <m:r>
                                          <m:rPr>
                                            <m:brk m:alnAt="23"/>
                                          </m:rPr>
                                          <a:rPr lang="en-US" sz="1200" smtClean="0">
                                            <a:latin typeface="Cambria Math" charset="0"/>
                                          </a:rPr>
                                          <m:t>0</m:t>
                                        </m:r>
                                      </m:sub>
                                      <m:sup>
                                        <m:r>
                                          <a:rPr lang="is-IS" sz="1200" smtClean="0">
                                            <a:latin typeface="Cambria Math" charset="0"/>
                                          </a:rPr>
                                          <m:t>∞</m:t>
                                        </m:r>
                                      </m:sup>
                                      <m:e>
                                        <m:sSup>
                                          <m:sSupPr>
                                            <m:ctrlPr>
                                              <a:rPr lang="is-IS" sz="1200" i="1" smtClean="0">
                                                <a:latin typeface="Cambria Math" panose="02040503050406030204" pitchFamily="18" charset="0"/>
                                              </a:rPr>
                                            </m:ctrlPr>
                                          </m:sSupPr>
                                          <m:e>
                                            <m:r>
                                              <a:rPr lang="en-US" sz="1200" smtClean="0">
                                                <a:latin typeface="Cambria Math" charset="0"/>
                                              </a:rPr>
                                              <m:t>𝐷</m:t>
                                            </m:r>
                                          </m:e>
                                          <m:sup>
                                            <m:r>
                                              <a:rPr lang="en-US" sz="1200" smtClean="0">
                                                <a:latin typeface="Cambria Math" charset="0"/>
                                              </a:rPr>
                                              <m:t>3</m:t>
                                            </m:r>
                                          </m:sup>
                                        </m:sSup>
                                        <m:r>
                                          <a:rPr lang="en-US" sz="1200" smtClean="0">
                                            <a:latin typeface="Cambria Math" charset="0"/>
                                          </a:rPr>
                                          <m:t>𝑁</m:t>
                                        </m:r>
                                        <m:d>
                                          <m:dPr>
                                            <m:ctrlPr>
                                              <a:rPr lang="en-US" sz="1200" i="1" smtClean="0">
                                                <a:latin typeface="Cambria Math" panose="02040503050406030204" pitchFamily="18" charset="0"/>
                                              </a:rPr>
                                            </m:ctrlPr>
                                          </m:dPr>
                                          <m:e>
                                            <m:r>
                                              <a:rPr lang="en-US" sz="1200" smtClean="0">
                                                <a:latin typeface="Cambria Math" charset="0"/>
                                              </a:rPr>
                                              <m:t>𝐷</m:t>
                                            </m:r>
                                          </m:e>
                                        </m:d>
                                        <m:r>
                                          <a:rPr lang="en-US" sz="1200" smtClean="0">
                                            <a:latin typeface="Cambria Math" charset="0"/>
                                          </a:rPr>
                                          <m:t>𝑑𝐷</m:t>
                                        </m:r>
                                      </m:e>
                                    </m:nary>
                                  </m:num>
                                  <m:den>
                                    <m:nary>
                                      <m:naryPr>
                                        <m:ctrlPr>
                                          <a:rPr lang="is-IS" sz="1200" i="1">
                                            <a:latin typeface="Cambria Math" panose="02040503050406030204" pitchFamily="18" charset="0"/>
                                          </a:rPr>
                                        </m:ctrlPr>
                                      </m:naryPr>
                                      <m:sub>
                                        <m:r>
                                          <m:rPr>
                                            <m:brk m:alnAt="23"/>
                                          </m:rPr>
                                          <a:rPr lang="en-US" sz="1200">
                                            <a:latin typeface="Cambria Math" charset="0"/>
                                          </a:rPr>
                                          <m:t>0</m:t>
                                        </m:r>
                                      </m:sub>
                                      <m:sup>
                                        <m:r>
                                          <a:rPr lang="is-IS" sz="1200">
                                            <a:latin typeface="Cambria Math" charset="0"/>
                                          </a:rPr>
                                          <m:t>∞</m:t>
                                        </m:r>
                                      </m:sup>
                                      <m:e>
                                        <m:sSup>
                                          <m:sSupPr>
                                            <m:ctrlPr>
                                              <a:rPr lang="is-IS" sz="1200" i="1">
                                                <a:latin typeface="Cambria Math" panose="02040503050406030204" pitchFamily="18" charset="0"/>
                                              </a:rPr>
                                            </m:ctrlPr>
                                          </m:sSupPr>
                                          <m:e>
                                            <m:r>
                                              <a:rPr lang="en-US" sz="1200">
                                                <a:latin typeface="Cambria Math" charset="0"/>
                                              </a:rPr>
                                              <m:t>𝐷</m:t>
                                            </m:r>
                                          </m:e>
                                          <m:sup>
                                            <m:r>
                                              <a:rPr lang="en-US" sz="1200" smtClean="0">
                                                <a:latin typeface="Cambria Math" charset="0"/>
                                              </a:rPr>
                                              <m:t>2</m:t>
                                            </m:r>
                                          </m:sup>
                                        </m:sSup>
                                        <m:r>
                                          <a:rPr lang="en-US" sz="1200">
                                            <a:latin typeface="Cambria Math" charset="0"/>
                                          </a:rPr>
                                          <m:t>𝑁</m:t>
                                        </m:r>
                                        <m:d>
                                          <m:dPr>
                                            <m:ctrlPr>
                                              <a:rPr lang="en-US" sz="1200" i="1">
                                                <a:latin typeface="Cambria Math" panose="02040503050406030204" pitchFamily="18" charset="0"/>
                                              </a:rPr>
                                            </m:ctrlPr>
                                          </m:dPr>
                                          <m:e>
                                            <m:r>
                                              <a:rPr lang="en-US" sz="1200">
                                                <a:latin typeface="Cambria Math" charset="0"/>
                                              </a:rPr>
                                              <m:t>𝐷</m:t>
                                            </m:r>
                                          </m:e>
                                        </m:d>
                                        <m:r>
                                          <a:rPr lang="en-US" sz="1200">
                                            <a:latin typeface="Cambria Math" charset="0"/>
                                          </a:rPr>
                                          <m:t>𝑑𝐷</m:t>
                                        </m:r>
                                      </m:e>
                                    </m:nary>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𝑖</m:t>
                                                </m:r>
                                              </m:sub>
                                            </m:sSub>
                                            <m:r>
                                              <a:rPr lang="en-US" sz="1200" smtClean="0">
                                                <a:latin typeface="Cambria Math" charset="0"/>
                                              </a:rPr>
                                              <m:t>+4 </m:t>
                                            </m:r>
                                          </m:e>
                                        </m:d>
                                        <m:r>
                                          <a:rPr lang="en-US" sz="1200" smtClean="0">
                                            <a:latin typeface="Cambria Math" charset="0"/>
                                          </a:rPr>
                                          <m:t>𝜆</m:t>
                                        </m:r>
                                      </m:e>
                                      <m:sup>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𝑖</m:t>
                                            </m:r>
                                          </m:sub>
                                        </m:sSub>
                                        <m:r>
                                          <a:rPr lang="en-US" sz="1200">
                                            <a:latin typeface="Cambria Math" charset="0"/>
                                          </a:rPr>
                                          <m:t>+</m:t>
                                        </m:r>
                                        <m:r>
                                          <a:rPr lang="en-US" sz="1200" smtClean="0">
                                            <a:latin typeface="Cambria Math" charset="0"/>
                                          </a:rPr>
                                          <m:t>4 )</m:t>
                                        </m:r>
                                      </m:sup>
                                    </m:sSup>
                                  </m:num>
                                  <m:den>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𝑖</m:t>
                                                </m:r>
                                              </m:sub>
                                            </m:sSub>
                                            <m:r>
                                              <a:rPr lang="en-US" sz="1200" smtClean="0">
                                                <a:latin typeface="Cambria Math" charset="0"/>
                                              </a:rPr>
                                              <m:t>+3 </m:t>
                                            </m:r>
                                          </m:e>
                                        </m:d>
                                        <m:r>
                                          <a:rPr lang="en-US" sz="1200" smtClean="0">
                                            <a:latin typeface="Cambria Math" charset="0"/>
                                          </a:rPr>
                                          <m:t>𝜆</m:t>
                                        </m:r>
                                      </m:e>
                                      <m:sup>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𝑖</m:t>
                                            </m:r>
                                          </m:sub>
                                        </m:sSub>
                                        <m:r>
                                          <a:rPr lang="en-US" sz="1200">
                                            <a:latin typeface="Cambria Math" charset="0"/>
                                          </a:rPr>
                                          <m:t>+</m:t>
                                        </m:r>
                                        <m:r>
                                          <a:rPr lang="en-US" sz="1200" smtClean="0">
                                            <a:latin typeface="Cambria Math" charset="0"/>
                                          </a:rPr>
                                          <m:t>3 )</m:t>
                                        </m:r>
                                      </m:sup>
                                    </m:sSup>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r>
                                      <a:rPr lang="en-US" sz="1200" smtClean="0">
                                        <a:latin typeface="Cambria Math" charset="0"/>
                                      </a:rPr>
                                      <m:t>3</m:t>
                                    </m:r>
                                  </m:num>
                                  <m:den>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𝑖</m:t>
                                        </m:r>
                                      </m:sub>
                                    </m:sSub>
                                  </m:den>
                                </m:f>
                              </m:oMath>
                            </m:oMathPara>
                          </a14:m>
                          <a:endParaRPr lang="en-US" sz="1200" b="0" dirty="0"/>
                        </a:p>
                      </a:txBody>
                      <a:tcPr marL="182880" marT="91440" marB="91440" anchor="ctr">
                        <a:solidFill>
                          <a:schemeClr val="bg2"/>
                        </a:solidFill>
                      </a:tcPr>
                    </a:tc>
                    <a:extLst>
                      <a:ext uri="{0D108BD9-81ED-4DB2-BD59-A6C34878D82A}">
                        <a16:rowId xmlns:a16="http://schemas.microsoft.com/office/drawing/2014/main" val="1000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690176309"/>
                  </p:ext>
                </p:extLst>
              </p:nvPr>
            </p:nvGraphicFramePr>
            <p:xfrm>
              <a:off x="108438" y="1152626"/>
              <a:ext cx="11975124" cy="3112996"/>
            </p:xfrm>
            <a:graphic>
              <a:graphicData uri="http://schemas.openxmlformats.org/drawingml/2006/table">
                <a:tbl>
                  <a:tblPr firstRow="1" bandRow="1">
                    <a:tableStyleId>{0505E3EF-67EA-436B-97B2-0124C06EBD24}</a:tableStyleId>
                  </a:tblPr>
                  <a:tblGrid>
                    <a:gridCol w="1031873"/>
                    <a:gridCol w="1051744"/>
                    <a:gridCol w="864296"/>
                    <a:gridCol w="1377863"/>
                    <a:gridCol w="2091846"/>
                    <a:gridCol w="3407080"/>
                    <a:gridCol w="2150422"/>
                  </a:tblGrid>
                  <a:tr h="738040">
                    <a:tc>
                      <a:txBody>
                        <a:bodyPr/>
                        <a:lstStyle/>
                        <a:p>
                          <a:pPr algn="ctr"/>
                          <a:r>
                            <a:rPr lang="en-US" sz="1200" b="1" dirty="0" smtClean="0"/>
                            <a:t>Variable</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smtClean="0"/>
                            <a:t>Habit</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241549" t="-826" r="-1045070" b="-323967"/>
                          </a:stretch>
                        </a:blipFill>
                      </a:tcPr>
                    </a:tc>
                    <a:tc>
                      <a:txBody>
                        <a:bodyPr/>
                        <a:lstStyle/>
                        <a:p>
                          <a:endParaRPr lang="en-US"/>
                        </a:p>
                      </a:txBody>
                      <a:tcPr anchor="ctr">
                        <a:blipFill rotWithShape="0">
                          <a:blip r:embed="rId3"/>
                          <a:stretch>
                            <a:fillRect l="-214602" t="-826" r="-556637" b="-323967"/>
                          </a:stretch>
                        </a:blipFill>
                      </a:tcPr>
                    </a:tc>
                    <a:tc>
                      <a:txBody>
                        <a:bodyPr/>
                        <a:lstStyle/>
                        <a:p>
                          <a:endParaRPr lang="en-US"/>
                        </a:p>
                      </a:txBody>
                      <a:tcPr anchor="ctr">
                        <a:blipFill rotWithShape="0">
                          <a:blip r:embed="rId3"/>
                          <a:stretch>
                            <a:fillRect l="-206686" t="-826" r="-265698" b="-323967"/>
                          </a:stretch>
                        </a:blipFill>
                      </a:tcPr>
                    </a:tc>
                    <a:tc>
                      <a:txBody>
                        <a:bodyPr/>
                        <a:lstStyle/>
                        <a:p>
                          <a:pPr algn="ctr"/>
                          <a:r>
                            <a:rPr lang="en-US" sz="1200" dirty="0" smtClean="0"/>
                            <a:t>Distribution</a:t>
                          </a:r>
                        </a:p>
                        <a:p>
                          <a:pPr algn="ctr"/>
                          <a:r>
                            <a:rPr lang="en-US" sz="1200" dirty="0" smtClean="0"/>
                            <a:t>Parameters</a:t>
                          </a:r>
                          <a:endParaRPr lang="en-US" sz="1200" b="1" dirty="0" smtClean="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457224" t="-826" r="-567" b="-323967"/>
                          </a:stretch>
                        </a:blipFill>
                      </a:tcPr>
                    </a:tc>
                  </a:tr>
                  <a:tr h="2374956">
                    <a:tc>
                      <a:txBody>
                        <a:bodyPr/>
                        <a:lstStyle/>
                        <a:p>
                          <a:endParaRPr lang="en-US"/>
                        </a:p>
                      </a:txBody>
                      <a:tcPr marT="91440" marB="91440" anchor="ctr">
                        <a:blipFill rotWithShape="0">
                          <a:blip r:embed="rId3"/>
                          <a:stretch>
                            <a:fillRect l="-592" t="-31282" r="-1064497" b="-513"/>
                          </a:stretch>
                        </a:blipFill>
                      </a:tcPr>
                    </a:tc>
                    <a:tc>
                      <a:txBody>
                        <a:bodyPr/>
                        <a:lstStyle/>
                        <a:p>
                          <a:pPr algn="ctr"/>
                          <a:r>
                            <a:rPr lang="en-US" sz="1200" dirty="0" smtClean="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0.89</a:t>
                          </a:r>
                          <a:endParaRPr lang="en-US" sz="1200" dirty="0">
                            <a:latin typeface="Arial" charset="0"/>
                            <a:ea typeface="Arial" charset="0"/>
                            <a:cs typeface="Arial" charset="0"/>
                          </a:endParaRPr>
                        </a:p>
                      </a:txBody>
                      <a:tcPr marT="91440" marB="91440" anchor="ctr">
                        <a:solidFill>
                          <a:schemeClr val="bg2"/>
                        </a:solidFill>
                      </a:tcPr>
                    </a:tc>
                    <a:tc>
                      <a:txBody>
                        <a:bodyPr/>
                        <a:lstStyle/>
                        <a:p>
                          <a:endParaRPr lang="en-US"/>
                        </a:p>
                      </a:txBody>
                      <a:tcPr marT="91440" marB="91440" anchor="ctr">
                        <a:blipFill rotWithShape="0">
                          <a:blip r:embed="rId3"/>
                          <a:stretch>
                            <a:fillRect l="-214602" t="-31282" r="-556637" b="-513"/>
                          </a:stretch>
                        </a:blipFill>
                      </a:tcPr>
                    </a:tc>
                    <a:tc>
                      <a:txBody>
                        <a:bodyPr/>
                        <a:lstStyle/>
                        <a:p>
                          <a:endParaRPr lang="en-US"/>
                        </a:p>
                      </a:txBody>
                      <a:tcPr marT="91440" marB="91440" anchor="ctr">
                        <a:blipFill rotWithShape="0">
                          <a:blip r:embed="rId3"/>
                          <a:stretch>
                            <a:fillRect l="-206686" t="-31282" r="-265698" b="-513"/>
                          </a:stretch>
                        </a:blipFill>
                      </a:tcPr>
                    </a:tc>
                    <a:tc>
                      <a:txBody>
                        <a:bodyPr/>
                        <a:lstStyle/>
                        <a:p>
                          <a:endParaRPr lang="en-US"/>
                        </a:p>
                      </a:txBody>
                      <a:tcPr marL="182880" marT="91440" marB="91440" anchor="ctr">
                        <a:blipFill rotWithShape="0">
                          <a:blip r:embed="rId3"/>
                          <a:stretch>
                            <a:fillRect l="-188730" t="-31282" r="-63506" b="-513"/>
                          </a:stretch>
                        </a:blipFill>
                      </a:tcPr>
                    </a:tc>
                    <a:tc>
                      <a:txBody>
                        <a:bodyPr/>
                        <a:lstStyle/>
                        <a:p>
                          <a:endParaRPr lang="en-US"/>
                        </a:p>
                      </a:txBody>
                      <a:tcPr marL="182880" marT="91440" marB="91440" anchor="ctr">
                        <a:blipFill rotWithShape="0">
                          <a:blip r:embed="rId3"/>
                          <a:stretch>
                            <a:fillRect l="-457224" t="-31282" r="-567" b="-513"/>
                          </a:stretch>
                        </a:blipFill>
                      </a:tcPr>
                    </a:tc>
                  </a:tr>
                </a:tbl>
              </a:graphicData>
            </a:graphic>
          </p:graphicFrame>
        </mc:Fallback>
      </mc:AlternateContent>
      <p:sp>
        <p:nvSpPr>
          <p:cNvPr id="2" name="TextBox 1"/>
          <p:cNvSpPr txBox="1"/>
          <p:nvPr/>
        </p:nvSpPr>
        <p:spPr>
          <a:xfrm>
            <a:off x="5638800" y="2974622"/>
            <a:ext cx="65" cy="276999"/>
          </a:xfrm>
          <a:prstGeom prst="rect">
            <a:avLst/>
          </a:prstGeom>
          <a:noFill/>
        </p:spPr>
        <p:txBody>
          <a:bodyPr wrap="none" lIns="0" tIns="0" rIns="0" bIns="0" rtlCol="0">
            <a:spAutoFit/>
          </a:bodyPr>
          <a:lstStyle/>
          <a:p>
            <a:endParaRPr lang="en-US" dirty="0"/>
          </a:p>
        </p:txBody>
      </p:sp>
      <p:sp>
        <p:nvSpPr>
          <p:cNvPr id="5" name="Title 1"/>
          <p:cNvSpPr txBox="1">
            <a:spLocks/>
          </p:cNvSpPr>
          <p:nvPr/>
        </p:nvSpPr>
        <p:spPr>
          <a:xfrm>
            <a:off x="0" y="1"/>
            <a:ext cx="12192000" cy="729762"/>
          </a:xfrm>
          <a:prstGeom prst="rect">
            <a:avLst/>
          </a:prstGeom>
          <a:solidFill>
            <a:schemeClr val="accent6">
              <a:lumMod val="5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charset="0"/>
                <a:ea typeface="Arial" charset="0"/>
                <a:cs typeface="Arial" charset="0"/>
              </a:rPr>
              <a:t>Solid Hydrometeors</a:t>
            </a:r>
          </a:p>
        </p:txBody>
      </p:sp>
      <p:sp>
        <p:nvSpPr>
          <p:cNvPr id="7" name="TextBox 6"/>
          <p:cNvSpPr txBox="1"/>
          <p:nvPr/>
        </p:nvSpPr>
        <p:spPr>
          <a:xfrm>
            <a:off x="108438" y="4265622"/>
            <a:ext cx="4163319" cy="338554"/>
          </a:xfrm>
          <a:prstGeom prst="rect">
            <a:avLst/>
          </a:prstGeom>
          <a:noFill/>
        </p:spPr>
        <p:txBody>
          <a:bodyPr wrap="none" rtlCol="0">
            <a:spAutoFit/>
          </a:bodyPr>
          <a:lstStyle/>
          <a:p>
            <a:r>
              <a:rPr lang="en-US" sz="1600" dirty="0"/>
              <a:t>All units are defined in SI units unless noted</a:t>
            </a:r>
          </a:p>
        </p:txBody>
      </p:sp>
    </p:spTree>
    <p:extLst>
      <p:ext uri="{BB962C8B-B14F-4D97-AF65-F5344CB8AC3E}">
        <p14:creationId xmlns:p14="http://schemas.microsoft.com/office/powerpoint/2010/main" val="4179890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08438" y="1039892"/>
              <a:ext cx="11975124" cy="5760827"/>
            </p:xfrm>
            <a:graphic>
              <a:graphicData uri="http://schemas.openxmlformats.org/drawingml/2006/table">
                <a:tbl>
                  <a:tblPr firstRow="1" bandRow="1">
                    <a:tableStyleId>{0505E3EF-67EA-436B-97B2-0124C06EBD24}</a:tableStyleId>
                  </a:tblPr>
                  <a:tblGrid>
                    <a:gridCol w="1031873">
                      <a:extLst>
                        <a:ext uri="{9D8B030D-6E8A-4147-A177-3AD203B41FA5}">
                          <a16:colId xmlns:a16="http://schemas.microsoft.com/office/drawing/2014/main" val="20000"/>
                        </a:ext>
                      </a:extLst>
                    </a:gridCol>
                    <a:gridCol w="828338">
                      <a:extLst>
                        <a:ext uri="{9D8B030D-6E8A-4147-A177-3AD203B41FA5}">
                          <a16:colId xmlns:a16="http://schemas.microsoft.com/office/drawing/2014/main" val="20001"/>
                        </a:ext>
                      </a:extLst>
                    </a:gridCol>
                    <a:gridCol w="860612">
                      <a:extLst>
                        <a:ext uri="{9D8B030D-6E8A-4147-A177-3AD203B41FA5}">
                          <a16:colId xmlns:a16="http://schemas.microsoft.com/office/drawing/2014/main" val="20002"/>
                        </a:ext>
                      </a:extLst>
                    </a:gridCol>
                    <a:gridCol w="1294331">
                      <a:extLst>
                        <a:ext uri="{9D8B030D-6E8A-4147-A177-3AD203B41FA5}">
                          <a16:colId xmlns:a16="http://schemas.microsoft.com/office/drawing/2014/main" val="20003"/>
                        </a:ext>
                      </a:extLst>
                    </a:gridCol>
                    <a:gridCol w="1600803">
                      <a:extLst>
                        <a:ext uri="{9D8B030D-6E8A-4147-A177-3AD203B41FA5}">
                          <a16:colId xmlns:a16="http://schemas.microsoft.com/office/drawing/2014/main" val="20004"/>
                        </a:ext>
                      </a:extLst>
                    </a:gridCol>
                    <a:gridCol w="4588648">
                      <a:extLst>
                        <a:ext uri="{9D8B030D-6E8A-4147-A177-3AD203B41FA5}">
                          <a16:colId xmlns:a16="http://schemas.microsoft.com/office/drawing/2014/main" val="20005"/>
                        </a:ext>
                      </a:extLst>
                    </a:gridCol>
                    <a:gridCol w="1770519">
                      <a:extLst>
                        <a:ext uri="{9D8B030D-6E8A-4147-A177-3AD203B41FA5}">
                          <a16:colId xmlns:a16="http://schemas.microsoft.com/office/drawing/2014/main" val="20006"/>
                        </a:ext>
                      </a:extLst>
                    </a:gridCol>
                  </a:tblGrid>
                  <a:tr h="738040">
                    <a:tc>
                      <a:txBody>
                        <a:bodyPr/>
                        <a:lstStyle/>
                        <a:p>
                          <a:pPr algn="ctr"/>
                          <a:r>
                            <a:rPr lang="en-US" sz="1200" b="1" dirty="0"/>
                            <a:t>Variable</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Habit</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Density</a:t>
                          </a:r>
                        </a:p>
                        <a:p>
                          <a:pPr algn="ctr"/>
                          <a:r>
                            <a:rPr lang="en-US" sz="1200" dirty="0"/>
                            <a:t> </a:t>
                          </a:r>
                          <a14:m>
                            <m:oMath xmlns:m="http://schemas.openxmlformats.org/officeDocument/2006/math">
                              <m:r>
                                <a:rPr lang="en-US" sz="1200" smtClean="0">
                                  <a:latin typeface="Cambria Math" charset="0"/>
                                </a:rPr>
                                <m:t>𝝆</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Mass</a:t>
                          </a:r>
                          <a:r>
                            <a:rPr lang="en-US" sz="1200" baseline="0" dirty="0"/>
                            <a:t>-</a:t>
                          </a:r>
                          <a:r>
                            <a:rPr lang="en-US" sz="1200" dirty="0"/>
                            <a:t>Diameter</a:t>
                          </a:r>
                        </a:p>
                        <a:p>
                          <a:pPr algn="ctr"/>
                          <a14:m>
                            <m:oMathPara xmlns:m="http://schemas.openxmlformats.org/officeDocument/2006/math">
                              <m:oMathParaPr>
                                <m:jc m:val="centerGroup"/>
                              </m:oMathParaPr>
                              <m:oMath xmlns:m="http://schemas.openxmlformats.org/officeDocument/2006/math">
                                <m:r>
                                  <a:rPr lang="en-US" sz="1200" smtClean="0">
                                    <a:latin typeface="Cambria Math" charset="0"/>
                                  </a:rPr>
                                  <m:t>𝒎</m:t>
                                </m:r>
                                <m:r>
                                  <a:rPr lang="en-US" sz="1200" smtClean="0">
                                    <a:latin typeface="Cambria Math" charset="0"/>
                                  </a:rPr>
                                  <m:t>−</m:t>
                                </m:r>
                                <m:r>
                                  <a:rPr lang="en-US" sz="1200" smtClean="0">
                                    <a:latin typeface="Cambria Math" charset="0"/>
                                  </a:rPr>
                                  <m:t>𝑫</m:t>
                                </m:r>
                              </m:oMath>
                            </m:oMathPara>
                          </a14:m>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Size Distribution</a:t>
                          </a:r>
                        </a:p>
                        <a:p>
                          <a:pPr algn="ctr"/>
                          <a:r>
                            <a:rPr lang="en-US" sz="1200" dirty="0"/>
                            <a:t> </a:t>
                          </a:r>
                          <a14:m>
                            <m:oMath xmlns:m="http://schemas.openxmlformats.org/officeDocument/2006/math">
                              <m:r>
                                <a:rPr lang="en-US" sz="1200" smtClean="0">
                                  <a:latin typeface="Cambria Math" charset="0"/>
                                </a:rPr>
                                <m:t>𝑵</m:t>
                              </m:r>
                              <m:r>
                                <a:rPr lang="en-US" sz="1200" smtClean="0">
                                  <a:latin typeface="Cambria Math" charset="0"/>
                                </a:rPr>
                                <m:t>(</m:t>
                              </m:r>
                              <m:r>
                                <a:rPr lang="en-US" sz="1200" smtClean="0">
                                  <a:latin typeface="Cambria Math" charset="0"/>
                                </a:rPr>
                                <m:t>𝑫</m:t>
                              </m:r>
                              <m:r>
                                <a:rPr lang="en-US" sz="1200" smtClean="0">
                                  <a:latin typeface="Cambria Math" charset="0"/>
                                </a:rPr>
                                <m:t>)</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Distribution</a:t>
                          </a:r>
                        </a:p>
                        <a:p>
                          <a:pPr algn="ctr"/>
                          <a:r>
                            <a:rPr lang="en-US" sz="1200" dirty="0"/>
                            <a:t>Parameters</a:t>
                          </a: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Effective (Characteristic)</a:t>
                          </a:r>
                        </a:p>
                        <a:p>
                          <a:pPr algn="ctr"/>
                          <a:r>
                            <a:rPr lang="en-US" sz="1200" dirty="0"/>
                            <a:t>Diameter </a:t>
                          </a:r>
                          <a14:m>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𝑫</m:t>
                                  </m:r>
                                </m:e>
                                <m:sub>
                                  <m:r>
                                    <a:rPr lang="en-US" sz="1200" smtClean="0">
                                      <a:latin typeface="Cambria Math" charset="0"/>
                                    </a:rPr>
                                    <m:t>𝒆</m:t>
                                  </m:r>
                                </m:sub>
                              </m:sSub>
                            </m:oMath>
                          </a14:m>
                          <a:endParaRPr lang="en-US" sz="1200" b="1" dirty="0">
                            <a:latin typeface="Arial" charset="0"/>
                            <a:ea typeface="Arial" charset="0"/>
                            <a:cs typeface="Arial" charset="0"/>
                          </a:endParaRPr>
                        </a:p>
                      </a:txBody>
                      <a:tcPr anchor="ctr">
                        <a:solidFill>
                          <a:schemeClr val="accent6">
                            <a:lumMod val="20000"/>
                            <a:lumOff val="80000"/>
                          </a:schemeClr>
                        </a:solidFill>
                      </a:tcPr>
                    </a:tc>
                    <a:extLst>
                      <a:ext uri="{0D108BD9-81ED-4DB2-BD59-A6C34878D82A}">
                        <a16:rowId xmlns:a16="http://schemas.microsoft.com/office/drawing/2014/main" val="10000"/>
                      </a:ext>
                    </a:extLst>
                  </a:tr>
                  <a:tr h="2448328">
                    <a:tc>
                      <a:txBody>
                        <a:bodyPr/>
                        <a:lstStyle/>
                        <a:p>
                          <a:pPr algn="ctr"/>
                          <a:r>
                            <a:rPr lang="en-US" sz="1200" b="1" dirty="0" err="1"/>
                            <a:t>Graupel</a:t>
                          </a:r>
                          <a:endParaRPr lang="en-US" sz="1200" b="1" dirty="0"/>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1" i="1" baseline="0" smtClean="0">
                                        <a:solidFill>
                                          <a:schemeClr val="accent1"/>
                                        </a:solidFill>
                                        <a:latin typeface="Cambria Math" panose="02040503050406030204" pitchFamily="18" charset="0"/>
                                      </a:rPr>
                                    </m:ctrlPr>
                                  </m:sSubPr>
                                  <m:e>
                                    <m:r>
                                      <a:rPr lang="en-US" sz="1200" b="1" i="1" baseline="0" smtClean="0">
                                        <a:solidFill>
                                          <a:schemeClr val="accent1"/>
                                        </a:solidFill>
                                        <a:latin typeface="Cambria Math" charset="0"/>
                                      </a:rPr>
                                      <m:t>𝐪</m:t>
                                    </m:r>
                                  </m:e>
                                  <m:sub>
                                    <m:r>
                                      <a:rPr lang="en-US" sz="1200" b="1" i="1" baseline="0" smtClean="0">
                                        <a:solidFill>
                                          <a:schemeClr val="accent1"/>
                                        </a:solidFill>
                                        <a:latin typeface="Cambria Math" charset="0"/>
                                      </a:rPr>
                                      <m:t>𝐠</m:t>
                                    </m:r>
                                  </m:sub>
                                </m:sSub>
                              </m:oMath>
                            </m:oMathPara>
                          </a14:m>
                          <a:endParaRPr lang="en-US" sz="1200" b="1" baseline="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1" i="1" baseline="0" smtClean="0">
                                        <a:latin typeface="Cambria Math" panose="02040503050406030204" pitchFamily="18" charset="0"/>
                                      </a:rPr>
                                    </m:ctrlPr>
                                  </m:sSubPr>
                                  <m:e>
                                    <m:r>
                                      <a:rPr lang="en-US" sz="1200" b="1" i="1" baseline="0" smtClean="0">
                                        <a:latin typeface="Cambria Math" charset="0"/>
                                      </a:rPr>
                                      <m:t>𝐰</m:t>
                                    </m:r>
                                  </m:e>
                                  <m:sub>
                                    <m:r>
                                      <a:rPr lang="en-US" sz="1200" b="1" i="1" baseline="0" smtClean="0">
                                        <a:latin typeface="Cambria Math" charset="0"/>
                                      </a:rPr>
                                      <m:t>𝐠</m:t>
                                    </m:r>
                                  </m:sub>
                                </m:sSub>
                                <m:r>
                                  <a:rPr lang="en-US" sz="1200" b="1" baseline="0" smtClean="0">
                                    <a:latin typeface="Cambria Math" charset="0"/>
                                  </a:rPr>
                                  <m:t>=</m:t>
                                </m:r>
                                <m:sSub>
                                  <m:sSubPr>
                                    <m:ctrlPr>
                                      <a:rPr lang="en-US" sz="1200" b="1" i="1" baseline="0" smtClean="0">
                                        <a:latin typeface="Cambria Math" panose="02040503050406030204" pitchFamily="18" charset="0"/>
                                      </a:rPr>
                                    </m:ctrlPr>
                                  </m:sSubPr>
                                  <m:e>
                                    <m:r>
                                      <a:rPr lang="en-US" sz="1200" b="1" i="1" baseline="0" smtClean="0">
                                        <a:latin typeface="Cambria Math" charset="0"/>
                                      </a:rPr>
                                      <m:t>𝛒</m:t>
                                    </m:r>
                                  </m:e>
                                  <m:sub>
                                    <m:r>
                                      <a:rPr lang="en-US" sz="1200" b="1" i="1" baseline="0" smtClean="0">
                                        <a:latin typeface="Cambria Math" charset="0"/>
                                      </a:rPr>
                                      <m:t>𝐚</m:t>
                                    </m:r>
                                  </m:sub>
                                </m:sSub>
                                <m:sSub>
                                  <m:sSubPr>
                                    <m:ctrlPr>
                                      <a:rPr lang="en-US" sz="1200" b="1" i="1" baseline="0" smtClean="0">
                                        <a:latin typeface="Cambria Math" panose="02040503050406030204" pitchFamily="18" charset="0"/>
                                      </a:rPr>
                                    </m:ctrlPr>
                                  </m:sSubPr>
                                  <m:e>
                                    <m:r>
                                      <a:rPr lang="en-US" sz="1200" b="1" i="1" baseline="0" smtClean="0">
                                        <a:latin typeface="Cambria Math" charset="0"/>
                                      </a:rPr>
                                      <m:t>𝐪</m:t>
                                    </m:r>
                                  </m:e>
                                  <m:sub>
                                    <m:r>
                                      <a:rPr lang="en-US" sz="1200" b="1" i="1" baseline="0" smtClean="0">
                                        <a:latin typeface="Cambria Math" charset="0"/>
                                      </a:rPr>
                                      <m:t>𝐠</m:t>
                                    </m:r>
                                  </m:sub>
                                </m:sSub>
                              </m:oMath>
                            </m:oMathPara>
                          </a14:m>
                          <a:endParaRPr lang="en-US" sz="1200" b="1" baseline="0" dirty="0">
                            <a:latin typeface="Arial" charset="0"/>
                            <a:ea typeface="Cambria Math" charset="0"/>
                            <a:cs typeface="Cambria Math" charset="0"/>
                          </a:endParaRPr>
                        </a:p>
                      </a:txBody>
                      <a:tcPr marT="91440" marB="91440" anchor="ctr">
                        <a:solidFill>
                          <a:schemeClr val="accent6">
                            <a:lumMod val="20000"/>
                            <a:lumOff val="80000"/>
                          </a:schemeClr>
                        </a:solidFill>
                      </a:tcPr>
                    </a:tc>
                    <a:tc>
                      <a:txBody>
                        <a:bodyPr/>
                        <a:lstStyle/>
                        <a:p>
                          <a:pPr algn="ctr"/>
                          <a:r>
                            <a:rPr lang="en-US" sz="1200" dirty="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0.50</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𝑔</m:t>
                                    </m:r>
                                  </m:sub>
                                </m:sSub>
                                <m:sSup>
                                  <m:sSupPr>
                                    <m:ctrlPr>
                                      <a:rPr lang="en-US" sz="1200" i="1" smtClean="0">
                                        <a:latin typeface="Cambria Math" panose="02040503050406030204" pitchFamily="18" charset="0"/>
                                      </a:rPr>
                                    </m:ctrlPr>
                                  </m:sSupPr>
                                  <m:e>
                                    <m:r>
                                      <a:rPr lang="en-US" sz="1200" smtClean="0">
                                        <a:latin typeface="Cambria Math" charset="0"/>
                                      </a:rPr>
                                      <m:t>𝐷</m:t>
                                    </m:r>
                                  </m:e>
                                  <m:sup>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𝑔</m:t>
                                        </m:r>
                                      </m:sub>
                                    </m:sSub>
                                  </m:sup>
                                </m:sSup>
                                <m:r>
                                  <a:rPr lang="en-US" sz="1200" smtClean="0">
                                    <a:latin typeface="Cambria Math" charset="0"/>
                                  </a:rPr>
                                  <m:t>=</m:t>
                                </m:r>
                                <m:sSup>
                                  <m:sSupPr>
                                    <m:ctrlPr>
                                      <a:rPr lang="en-US" sz="1200" i="1" smtClean="0">
                                        <a:latin typeface="Cambria Math" panose="02040503050406030204" pitchFamily="18" charset="0"/>
                                      </a:rPr>
                                    </m:ctrlPr>
                                  </m:sSupPr>
                                  <m:e>
                                    <m:f>
                                      <m:fPr>
                                        <m:ctrlPr>
                                          <a:rPr lang="bg-BG" sz="1200" i="1" smtClean="0">
                                            <a:latin typeface="Cambria Math" panose="02040503050406030204" pitchFamily="18" charset="0"/>
                                          </a:rPr>
                                        </m:ctrlPr>
                                      </m:fPr>
                                      <m:num>
                                        <m:r>
                                          <a:rPr lang="en-US" sz="1200" smtClean="0">
                                            <a:latin typeface="Cambria Math" charset="0"/>
                                          </a:rPr>
                                          <m:t>𝜋</m:t>
                                        </m:r>
                                      </m:num>
                                      <m:den>
                                        <m:r>
                                          <a:rPr lang="en-US" sz="1200" smtClean="0">
                                            <a:latin typeface="Cambria Math" charset="0"/>
                                          </a:rPr>
                                          <m:t>6</m:t>
                                        </m:r>
                                      </m:den>
                                    </m:f>
                                    <m:sSub>
                                      <m:sSubPr>
                                        <m:ctrlPr>
                                          <a:rPr lang="en-US" sz="1200" i="1" smtClean="0">
                                            <a:latin typeface="Cambria Math" panose="02040503050406030204" pitchFamily="18" charset="0"/>
                                          </a:rPr>
                                        </m:ctrlPr>
                                      </m:sSubPr>
                                      <m:e>
                                        <m:r>
                                          <a:rPr lang="en-US" sz="1200" smtClean="0">
                                            <a:latin typeface="Cambria Math" charset="0"/>
                                          </a:rPr>
                                          <m:t>𝜌</m:t>
                                        </m:r>
                                      </m:e>
                                      <m:sub>
                                        <m:r>
                                          <a:rPr lang="en-US" sz="1200" smtClean="0">
                                            <a:latin typeface="Cambria Math" charset="0"/>
                                          </a:rPr>
                                          <m:t>𝑔</m:t>
                                        </m:r>
                                      </m:sub>
                                    </m:sSub>
                                    <m:r>
                                      <a:rPr lang="en-US" sz="1200" smtClean="0">
                                        <a:latin typeface="Cambria Math" charset="0"/>
                                      </a:rPr>
                                      <m:t>𝐷</m:t>
                                    </m:r>
                                  </m:e>
                                  <m:sup>
                                    <m:r>
                                      <a:rPr lang="en-US" sz="1200" smtClean="0">
                                        <a:latin typeface="Cambria Math" charset="0"/>
                                      </a:rPr>
                                      <m:t>3</m:t>
                                    </m:r>
                                  </m:sup>
                                </m:sSup>
                              </m:oMath>
                            </m:oMathPara>
                          </a14:m>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dirty="0"/>
                            <a:t>Exponential</a:t>
                          </a:r>
                        </a:p>
                        <a:p>
                          <a:pPr algn="ctr">
                            <a:spcAft>
                              <a:spcPts val="600"/>
                            </a:spcAft>
                          </a:pPr>
                          <a14:m>
                            <m:oMathPara xmlns:m="http://schemas.openxmlformats.org/officeDocument/2006/math">
                              <m:oMathParaPr>
                                <m:jc m:val="centerGroup"/>
                              </m:oMathParaPr>
                              <m:oMath xmlns:m="http://schemas.openxmlformats.org/officeDocument/2006/math">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𝑵</m:t>
                                    </m:r>
                                  </m:e>
                                  <m:sub>
                                    <m:r>
                                      <a:rPr lang="en-US" sz="1600" b="1" i="1" smtClean="0">
                                        <a:solidFill>
                                          <a:srgbClr val="C00000"/>
                                        </a:solidFill>
                                        <a:latin typeface="Cambria Math" charset="0"/>
                                      </a:rPr>
                                      <m:t>𝒐𝒈</m:t>
                                    </m:r>
                                  </m:sub>
                                </m:sSub>
                                <m:sSup>
                                  <m:sSupPr>
                                    <m:ctrlPr>
                                      <a:rPr lang="en-US" sz="1600" i="1" smtClean="0">
                                        <a:latin typeface="Cambria Math" panose="02040503050406030204" pitchFamily="18" charset="0"/>
                                      </a:rPr>
                                    </m:ctrlPr>
                                  </m:sSupPr>
                                  <m:e>
                                    <m:r>
                                      <a:rPr lang="en-US" sz="1600" smtClean="0">
                                        <a:latin typeface="Cambria Math" charset="0"/>
                                      </a:rPr>
                                      <m:t> </m:t>
                                    </m:r>
                                    <m:r>
                                      <a:rPr lang="en-US" sz="1600" smtClean="0">
                                        <a:latin typeface="Cambria Math" charset="0"/>
                                      </a:rPr>
                                      <m:t>𝐷</m:t>
                                    </m:r>
                                  </m:e>
                                  <m:sup>
                                    <m:sSub>
                                      <m:sSubPr>
                                        <m:ctrlPr>
                                          <a:rPr lang="en-US" sz="1600" b="1" i="1" smtClean="0">
                                            <a:solidFill>
                                              <a:srgbClr val="C00000"/>
                                            </a:solidFill>
                                            <a:latin typeface="Cambria Math" panose="02040503050406030204" pitchFamily="18" charset="0"/>
                                          </a:rPr>
                                        </m:ctrlPr>
                                      </m:sSubPr>
                                      <m:e>
                                        <m:r>
                                          <a:rPr lang="en-US" sz="1600" b="1" i="1" smtClean="0">
                                            <a:solidFill>
                                              <a:srgbClr val="C00000"/>
                                            </a:solidFill>
                                            <a:latin typeface="Cambria Math" charset="0"/>
                                          </a:rPr>
                                          <m:t>𝝁</m:t>
                                        </m:r>
                                      </m:e>
                                      <m:sub>
                                        <m:r>
                                          <a:rPr lang="en-US" sz="1600" b="1" i="1" smtClean="0">
                                            <a:solidFill>
                                              <a:srgbClr val="C00000"/>
                                            </a:solidFill>
                                            <a:latin typeface="Cambria Math" charset="0"/>
                                          </a:rPr>
                                          <m:t>𝒈</m:t>
                                        </m:r>
                                      </m:sub>
                                    </m:sSub>
                                  </m:sup>
                                </m:sSup>
                                <m:sSup>
                                  <m:sSupPr>
                                    <m:ctrlPr>
                                      <a:rPr lang="el-GR" sz="1600" i="1" smtClean="0">
                                        <a:latin typeface="Cambria Math" panose="02040503050406030204" pitchFamily="18" charset="0"/>
                                      </a:rPr>
                                    </m:ctrlPr>
                                  </m:sSupPr>
                                  <m:e>
                                    <m:r>
                                      <a:rPr lang="en-US" sz="1600" smtClean="0">
                                        <a:latin typeface="Cambria Math" charset="0"/>
                                      </a:rPr>
                                      <m:t> </m:t>
                                    </m:r>
                                    <m:r>
                                      <a:rPr lang="el-GR" sz="1600" smtClean="0">
                                        <a:latin typeface="Cambria Math" charset="0"/>
                                      </a:rPr>
                                      <m:t>𝑒</m:t>
                                    </m:r>
                                  </m:e>
                                  <m:sup>
                                    <m:r>
                                      <a:rPr lang="el-GR" sz="1600" smtClean="0">
                                        <a:latin typeface="Cambria Math" charset="0"/>
                                      </a:rPr>
                                      <m:t>−</m:t>
                                    </m:r>
                                    <m:sSub>
                                      <m:sSubPr>
                                        <m:ctrlPr>
                                          <a:rPr lang="en-US" sz="1600" b="1" i="1" smtClean="0">
                                            <a:solidFill>
                                              <a:srgbClr val="C00000"/>
                                            </a:solidFill>
                                            <a:latin typeface="Cambria Math" panose="02040503050406030204" pitchFamily="18" charset="0"/>
                                          </a:rPr>
                                        </m:ctrlPr>
                                      </m:sSubPr>
                                      <m:e>
                                        <m:r>
                                          <a:rPr lang="el-GR" sz="1600" b="1" i="1" smtClean="0">
                                            <a:solidFill>
                                              <a:srgbClr val="C00000"/>
                                            </a:solidFill>
                                            <a:latin typeface="Cambria Math" charset="0"/>
                                          </a:rPr>
                                          <m:t>𝝀</m:t>
                                        </m:r>
                                      </m:e>
                                      <m:sub>
                                        <m:r>
                                          <a:rPr lang="en-US" sz="1600" b="1" i="1" smtClean="0">
                                            <a:solidFill>
                                              <a:srgbClr val="C00000"/>
                                            </a:solidFill>
                                            <a:latin typeface="Cambria Math" charset="0"/>
                                          </a:rPr>
                                          <m:t>𝒈</m:t>
                                        </m:r>
                                      </m:sub>
                                    </m:sSub>
                                    <m:r>
                                      <a:rPr lang="en-US" sz="1600" smtClean="0">
                                        <a:latin typeface="Cambria Math" charset="0"/>
                                      </a:rPr>
                                      <m:t>𝐷</m:t>
                                    </m:r>
                                  </m:sup>
                                </m:sSup>
                              </m:oMath>
                            </m:oMathPara>
                          </a14:m>
                          <a:endParaRPr lang="en-US" sz="1600" dirty="0">
                            <a:latin typeface="Arial" charset="0"/>
                            <a:ea typeface="Arial" charset="0"/>
                            <a:cs typeface="Arial" charset="0"/>
                          </a:endParaRPr>
                        </a:p>
                      </a:txBody>
                      <a:tcPr marT="91440" marB="91440" anchor="ctr">
                        <a:solidFill>
                          <a:schemeClr val="bg2"/>
                        </a:solidFill>
                      </a:tcPr>
                    </a:tc>
                    <a:tc>
                      <a:txBody>
                        <a:bodyPr/>
                        <a:lstStyle/>
                        <a:p>
                          <a:pPr algn="l">
                            <a:spcAft>
                              <a:spcPts val="600"/>
                            </a:spcAft>
                          </a:pPr>
                          <a14:m>
                            <m:oMath xmlns:m="http://schemas.openxmlformats.org/officeDocument/2006/math">
                              <m:sSub>
                                <m:sSubPr>
                                  <m:ctrlPr>
                                    <a:rPr lang="en-US" sz="120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𝑚𝑖𝑛</m:t>
                                  </m:r>
                                </m:sub>
                              </m:sSub>
                              <m:r>
                                <a:rPr lang="en-US" sz="1200" b="0" i="1" smtClean="0">
                                  <a:latin typeface="Cambria Math" charset="0"/>
                                  <a:ea typeface="Arial" charset="0"/>
                                  <a:cs typeface="Arial" charset="0"/>
                                </a:rPr>
                                <m:t>=</m:t>
                              </m:r>
                              <m:sSup>
                                <m:sSupPr>
                                  <m:ctrlPr>
                                    <a:rPr lang="en-US" sz="1200" b="0" i="1" smtClean="0">
                                      <a:latin typeface="Cambria Math" panose="02040503050406030204" pitchFamily="18" charset="0"/>
                                      <a:ea typeface="Arial" charset="0"/>
                                      <a:cs typeface="Arial" charset="0"/>
                                    </a:rPr>
                                  </m:ctrlPr>
                                </m:sSupPr>
                                <m:e>
                                  <m:r>
                                    <a:rPr lang="en-US" sz="1200" b="0" i="1" smtClean="0">
                                      <a:latin typeface="Cambria Math" charset="0"/>
                                      <a:ea typeface="Arial" charset="0"/>
                                      <a:cs typeface="Arial" charset="0"/>
                                    </a:rPr>
                                    <m:t>10</m:t>
                                  </m:r>
                                </m:e>
                                <m:sup>
                                  <m:r>
                                    <a:rPr lang="en-US" sz="1200" b="0" i="1" smtClean="0">
                                      <a:latin typeface="Cambria Math" charset="0"/>
                                      <a:ea typeface="Arial" charset="0"/>
                                      <a:cs typeface="Arial" charset="0"/>
                                    </a:rPr>
                                    <m:t>−4</m:t>
                                  </m:r>
                                </m:sup>
                              </m:sSup>
                            </m:oMath>
                          </a14:m>
                          <a:r>
                            <a:rPr lang="en-US" sz="1200" b="0" dirty="0">
                              <a:latin typeface="Arial" charset="0"/>
                              <a:ea typeface="Arial" charset="0"/>
                              <a:cs typeface="Arial" charset="0"/>
                            </a:rPr>
                            <a:t>  </a:t>
                          </a:r>
                          <a14:m>
                            <m:oMath xmlns:m="http://schemas.openxmlformats.org/officeDocument/2006/math">
                              <m:sSub>
                                <m:sSubPr>
                                  <m:ctrlPr>
                                    <a:rPr lang="en-US" sz="1200" b="0" i="1" dirty="0" smtClean="0">
                                      <a:latin typeface="Cambria Math" panose="02040503050406030204" pitchFamily="18" charset="0"/>
                                      <a:ea typeface="Arial" charset="0"/>
                                      <a:cs typeface="Arial" charset="0"/>
                                    </a:rPr>
                                  </m:ctrlPr>
                                </m:sSubPr>
                                <m:e>
                                  <m:r>
                                    <a:rPr lang="en-US" sz="1200" b="0" i="1" dirty="0" smtClean="0">
                                      <a:latin typeface="Cambria Math" charset="0"/>
                                      <a:ea typeface="Arial" charset="0"/>
                                      <a:cs typeface="Arial" charset="0"/>
                                    </a:rPr>
                                    <m:t>𝑁</m:t>
                                  </m:r>
                                </m:e>
                                <m:sub>
                                  <m:r>
                                    <a:rPr lang="en-US" sz="1200" b="0" i="1" dirty="0" smtClean="0">
                                      <a:latin typeface="Cambria Math" charset="0"/>
                                      <a:ea typeface="Arial" charset="0"/>
                                      <a:cs typeface="Arial" charset="0"/>
                                    </a:rPr>
                                    <m:t>𝑜</m:t>
                                  </m:r>
                                  <m:r>
                                    <a:rPr lang="en-US" sz="1200" b="0" i="1" dirty="0" smtClean="0">
                                      <a:latin typeface="Cambria Math" charset="0"/>
                                      <a:ea typeface="Arial" charset="0"/>
                                      <a:cs typeface="Arial" charset="0"/>
                                    </a:rPr>
                                    <m:t>.</m:t>
                                  </m:r>
                                  <m:r>
                                    <a:rPr lang="en-US" sz="1200" b="0" i="1" dirty="0" smtClean="0">
                                      <a:latin typeface="Cambria Math" charset="0"/>
                                      <a:ea typeface="Arial" charset="0"/>
                                      <a:cs typeface="Arial" charset="0"/>
                                    </a:rPr>
                                    <m:t>𝑚𝑎𝑥</m:t>
                                  </m:r>
                                </m:sub>
                              </m:sSub>
                              <m:r>
                                <a:rPr lang="en-US" sz="1200" b="0" i="1" dirty="0" smtClean="0">
                                  <a:latin typeface="Cambria Math" charset="0"/>
                                  <a:ea typeface="Arial" charset="0"/>
                                  <a:cs typeface="Arial" charset="0"/>
                                </a:rPr>
                                <m:t>=3</m:t>
                              </m:r>
                              <m:r>
                                <a:rPr lang="en-US" sz="1200" b="0" i="1" dirty="0" smtClean="0">
                                  <a:latin typeface="Cambria Math" charset="0"/>
                                  <a:ea typeface="Cambria Math" charset="0"/>
                                  <a:cs typeface="Cambria Math" charset="0"/>
                                </a:rPr>
                                <m:t>×</m:t>
                              </m:r>
                              <m:sSup>
                                <m:sSupPr>
                                  <m:ctrlPr>
                                    <a:rPr lang="en-US" sz="1200" b="0" i="1" dirty="0" smtClean="0">
                                      <a:latin typeface="Cambria Math" panose="02040503050406030204" pitchFamily="18" charset="0"/>
                                      <a:ea typeface="Cambria Math" charset="0"/>
                                      <a:cs typeface="Cambria Math" charset="0"/>
                                    </a:rPr>
                                  </m:ctrlPr>
                                </m:sSupPr>
                                <m:e>
                                  <m:r>
                                    <a:rPr lang="en-US" sz="1200" b="0" i="1" dirty="0" smtClean="0">
                                      <a:latin typeface="Cambria Math" charset="0"/>
                                      <a:ea typeface="Cambria Math" charset="0"/>
                                      <a:cs typeface="Cambria Math" charset="0"/>
                                    </a:rPr>
                                    <m:t>10</m:t>
                                  </m:r>
                                </m:e>
                                <m:sup>
                                  <m:r>
                                    <a:rPr lang="en-US" sz="1200" b="0" i="1" dirty="0" smtClean="0">
                                      <a:latin typeface="Cambria Math" charset="0"/>
                                      <a:ea typeface="Cambria Math" charset="0"/>
                                      <a:cs typeface="Cambria Math" charset="0"/>
                                    </a:rPr>
                                    <m:t>6</m:t>
                                  </m:r>
                                </m:sup>
                              </m:sSup>
                            </m:oMath>
                          </a14:m>
                          <a:r>
                            <a:rPr lang="en-US" sz="1200" b="0" dirty="0">
                              <a:latin typeface="Arial" charset="0"/>
                              <a:ea typeface="Arial" charset="0"/>
                              <a:cs typeface="Arial" charset="0"/>
                            </a:rPr>
                            <a:t> </a:t>
                          </a:r>
                        </a:p>
                        <a:p>
                          <a:pPr algn="l">
                            <a:spcAft>
                              <a:spcPts val="600"/>
                            </a:spcAft>
                          </a:pPr>
                          <a14:m>
                            <m:oMathPara xmlns:m="http://schemas.openxmlformats.org/officeDocument/2006/math">
                              <m:oMathParaPr>
                                <m:jc m:val="left"/>
                              </m:oMathParaPr>
                              <m:oMath xmlns:m="http://schemas.openxmlformats.org/officeDocument/2006/math">
                                <m:r>
                                  <a:rPr lang="en-US" sz="1200" b="0" i="1" smtClean="0">
                                    <a:latin typeface="Cambria Math" charset="0"/>
                                    <a:ea typeface="Arial" charset="0"/>
                                    <a:cs typeface="Arial" charset="0"/>
                                  </a:rPr>
                                  <m:t>𝑥</m:t>
                                </m:r>
                                <m:r>
                                  <a:rPr lang="en-US" sz="1200" b="0" i="1" smtClean="0">
                                    <a:latin typeface="Cambria Math" charset="0"/>
                                    <a:ea typeface="Arial" charset="0"/>
                                    <a:cs typeface="Arial" charset="0"/>
                                  </a:rPr>
                                  <m:t>=</m:t>
                                </m:r>
                                <m:d>
                                  <m:dPr>
                                    <m:begChr m:val="{"/>
                                    <m:endChr m:val=""/>
                                    <m:ctrlPr>
                                      <a:rPr lang="cs-CZ" sz="1200" b="0" i="1" smtClean="0">
                                        <a:latin typeface="Cambria Math" panose="02040503050406030204" pitchFamily="18" charset="0"/>
                                        <a:ea typeface="Arial" charset="0"/>
                                        <a:cs typeface="Arial" charset="0"/>
                                      </a:rPr>
                                    </m:ctrlPr>
                                  </m:dPr>
                                  <m:e>
                                    <m:eqArr>
                                      <m:eqArrPr>
                                        <m:ctrlPr>
                                          <a:rPr lang="cs-CZ" sz="1200" b="0" i="1" smtClean="0">
                                            <a:latin typeface="Cambria Math" panose="02040503050406030204" pitchFamily="18" charset="0"/>
                                            <a:ea typeface="Arial" charset="0"/>
                                            <a:cs typeface="Arial" charset="0"/>
                                          </a:rPr>
                                        </m:ctrlPr>
                                      </m:eqArrPr>
                                      <m:e>
                                        <m:r>
                                          <a:rPr lang="en-US" sz="1200" b="0" i="1" smtClean="0">
                                            <a:latin typeface="Cambria Math" charset="0"/>
                                            <a:ea typeface="Arial" charset="0"/>
                                            <a:cs typeface="Arial" charset="0"/>
                                          </a:rPr>
                                          <m:t>4.01+</m:t>
                                        </m:r>
                                        <m:func>
                                          <m:funcPr>
                                            <m:ctrlPr>
                                              <a:rPr lang="mr-IN" sz="1200" b="0" i="1" smtClean="0">
                                                <a:latin typeface="Cambria Math" panose="02040503050406030204" pitchFamily="18" charset="0"/>
                                                <a:ea typeface="Arial" charset="0"/>
                                                <a:cs typeface="Arial" charset="0"/>
                                              </a:rPr>
                                            </m:ctrlPr>
                                          </m:funcPr>
                                          <m:fName>
                                            <m:sSub>
                                              <m:sSubPr>
                                                <m:ctrlPr>
                                                  <a:rPr lang="mr-IN" sz="1200" b="0" i="1" smtClean="0">
                                                    <a:latin typeface="Cambria Math" panose="02040503050406030204" pitchFamily="18" charset="0"/>
                                                    <a:ea typeface="Arial" charset="0"/>
                                                    <a:cs typeface="Arial" charset="0"/>
                                                  </a:rPr>
                                                </m:ctrlPr>
                                              </m:sSubPr>
                                              <m:e>
                                                <m:r>
                                                  <m:rPr>
                                                    <m:sty m:val="p"/>
                                                  </m:rPr>
                                                  <a:rPr lang="mr-IN" sz="1200" b="0" i="0" smtClean="0">
                                                    <a:latin typeface="Cambria Math" charset="0"/>
                                                    <a:ea typeface="Arial" charset="0"/>
                                                    <a:cs typeface="Arial" charset="0"/>
                                                  </a:rPr>
                                                  <m:t>log</m:t>
                                                </m:r>
                                              </m:e>
                                              <m:sub>
                                                <m:r>
                                                  <a:rPr lang="en-US" sz="1200" b="0" i="1" smtClean="0">
                                                    <a:latin typeface="Cambria Math" charset="0"/>
                                                    <a:ea typeface="Arial" charset="0"/>
                                                    <a:cs typeface="Arial" charset="0"/>
                                                  </a:rPr>
                                                  <m:t>10</m:t>
                                                </m:r>
                                              </m:sub>
                                            </m:sSub>
                                          </m:fName>
                                          <m:e>
                                            <m:d>
                                              <m:dPr>
                                                <m:ctrlPr>
                                                  <a:rPr lang="mr-IN" sz="1200" b="0" i="1" smtClean="0">
                                                    <a:latin typeface="Cambria Math" panose="02040503050406030204" pitchFamily="18" charset="0"/>
                                                    <a:ea typeface="Arial" charset="0"/>
                                                    <a:cs typeface="Arial" charset="0"/>
                                                  </a:rPr>
                                                </m:ctrlPr>
                                              </m:dPr>
                                              <m:e>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𝐷</m:t>
                                                    </m:r>
                                                  </m:e>
                                                  <m:sub>
                                                    <m:r>
                                                      <a:rPr lang="en-US" sz="1200" b="0" i="1" smtClean="0">
                                                        <a:latin typeface="Cambria Math" charset="0"/>
                                                        <a:ea typeface="Arial" charset="0"/>
                                                        <a:cs typeface="Arial" charset="0"/>
                                                      </a:rPr>
                                                      <m:t>𝑚𝑒𝑑</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𝑟</m:t>
                                                    </m:r>
                                                  </m:sub>
                                                </m:sSub>
                                              </m:e>
                                            </m:d>
                                          </m:e>
                                        </m:func>
                                        <m:r>
                                          <a:rPr lang="en-US" sz="1200" b="0" i="1" smtClean="0">
                                            <a:latin typeface="Cambria Math" charset="0"/>
                                            <a:ea typeface="Arial" charset="0"/>
                                            <a:cs typeface="Arial" charset="0"/>
                                          </a:rPr>
                                          <m:t>      </m:t>
                                        </m:r>
                                        <m:r>
                                          <a:rPr lang="en-US" sz="1200" b="0" i="1" smtClean="0">
                                            <a:latin typeface="Cambria Math" charset="0"/>
                                            <a:ea typeface="Arial" charset="0"/>
                                            <a:cs typeface="Arial" charset="0"/>
                                          </a:rPr>
                                          <m:t>𝑇</m:t>
                                        </m:r>
                                        <m:r>
                                          <a:rPr lang="en-US" sz="1200" b="0" i="1" smtClean="0">
                                            <a:latin typeface="Cambria Math" charset="0"/>
                                            <a:ea typeface="Arial" charset="0"/>
                                            <a:cs typeface="Arial" charset="0"/>
                                          </a:rPr>
                                          <m:t>&lt;270.56  </m:t>
                                        </m:r>
                                        <m:r>
                                          <a:rPr lang="en-US" sz="1200" b="0" i="1" smtClean="0">
                                            <a:latin typeface="Cambria Math" charset="0"/>
                                            <a:ea typeface="Arial" charset="0"/>
                                            <a:cs typeface="Arial" charset="0"/>
                                          </a:rPr>
                                          <m:t>𝑎𝑛𝑑</m:t>
                                        </m:r>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  </m:t>
                                            </m:r>
                                            <m:r>
                                              <a:rPr lang="en-US" sz="1200" b="0" i="1" smtClean="0">
                                                <a:latin typeface="Cambria Math" charset="0"/>
                                                <a:ea typeface="Arial" charset="0"/>
                                                <a:cs typeface="Arial" charset="0"/>
                                              </a:rPr>
                                              <m:t>𝐷</m:t>
                                            </m:r>
                                          </m:e>
                                          <m:sub>
                                            <m:r>
                                              <a:rPr lang="en-US" sz="1200" b="0" i="1" smtClean="0">
                                                <a:latin typeface="Cambria Math" charset="0"/>
                                                <a:ea typeface="Arial" charset="0"/>
                                                <a:cs typeface="Arial" charset="0"/>
                                              </a:rPr>
                                              <m:t>𝑚𝑒𝑑</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𝑟</m:t>
                                            </m:r>
                                          </m:sub>
                                        </m:sSub>
                                        <m:r>
                                          <a:rPr lang="en-US" sz="1200" b="0" i="1" smtClean="0">
                                            <a:latin typeface="Cambria Math" charset="0"/>
                                            <a:ea typeface="Arial" charset="0"/>
                                            <a:cs typeface="Arial" charset="0"/>
                                          </a:rPr>
                                          <m:t>&lt;</m:t>
                                        </m:r>
                                        <m:sSup>
                                          <m:sSupPr>
                                            <m:ctrlPr>
                                              <a:rPr lang="en-US" sz="1200" b="0" i="1" smtClean="0">
                                                <a:latin typeface="Cambria Math" panose="02040503050406030204" pitchFamily="18" charset="0"/>
                                                <a:ea typeface="Arial" charset="0"/>
                                                <a:cs typeface="Arial" charset="0"/>
                                              </a:rPr>
                                            </m:ctrlPr>
                                          </m:sSupPr>
                                          <m:e>
                                            <m:r>
                                              <a:rPr lang="en-US" sz="1200" b="0" i="1" smtClean="0">
                                                <a:latin typeface="Cambria Math" charset="0"/>
                                                <a:ea typeface="Arial" charset="0"/>
                                                <a:cs typeface="Arial" charset="0"/>
                                              </a:rPr>
                                              <m:t>10</m:t>
                                            </m:r>
                                          </m:e>
                                          <m:sup>
                                            <m:r>
                                              <a:rPr lang="en-US" sz="1200" b="0" i="1" smtClean="0">
                                                <a:latin typeface="Cambria Math" charset="0"/>
                                                <a:ea typeface="Arial" charset="0"/>
                                                <a:cs typeface="Arial" charset="0"/>
                                              </a:rPr>
                                              <m:t>−4</m:t>
                                            </m:r>
                                          </m:sup>
                                        </m:sSup>
                                      </m:e>
                                      <m:e>
                                        <m:r>
                                          <a:rPr lang="en-US" sz="1200" b="0" i="1" smtClean="0">
                                            <a:latin typeface="Cambria Math" charset="0"/>
                                            <a:ea typeface="Arial" charset="0"/>
                                            <a:cs typeface="Arial" charset="0"/>
                                          </a:rPr>
                                          <m:t>0.01                              </m:t>
                                        </m:r>
                                        <m:r>
                                          <a:rPr lang="en-US" sz="1200" b="0" i="1" smtClean="0">
                                            <a:latin typeface="Cambria Math" charset="0"/>
                                            <a:ea typeface="Arial" charset="0"/>
                                            <a:cs typeface="Arial" charset="0"/>
                                          </a:rPr>
                                          <m:t>𝑂𝑡h𝑒𝑟𝑤𝑖𝑠𝑒</m:t>
                                        </m:r>
                                        <m:r>
                                          <m:rPr>
                                            <m:nor/>
                                          </m:rPr>
                                          <a:rPr lang="en-US" sz="1200" i="1" dirty="0" smtClean="0">
                                            <a:latin typeface="Cambria Math" charset="0"/>
                                            <a:ea typeface="Arial" charset="0"/>
                                            <a:cs typeface="Arial" charset="0"/>
                                          </a:rPr>
                                          <m:t> </m:t>
                                        </m:r>
                                      </m:e>
                                    </m:eqArr>
                                  </m:e>
                                </m:d>
                              </m:oMath>
                            </m:oMathPara>
                          </a14:m>
                          <a:endParaRPr lang="en-US" sz="1200" b="0" i="1" dirty="0">
                            <a:latin typeface="Cambria Math" charset="0"/>
                            <a:ea typeface="Arial" charset="0"/>
                            <a:cs typeface="Arial" charset="0"/>
                          </a:endParaRPr>
                        </a:p>
                        <a:p>
                          <a:pPr algn="l">
                            <a:spcAft>
                              <a:spcPts val="600"/>
                            </a:spcAft>
                          </a:pPr>
                          <a:r>
                            <a:rPr lang="en-US" sz="1200" b="0" i="1" dirty="0">
                              <a:latin typeface="Cambria Math" charset="0"/>
                              <a:ea typeface="Arial" charset="0"/>
                              <a:cs typeface="Arial" charset="0"/>
                            </a:rPr>
                            <a:t>Where</a:t>
                          </a:r>
                          <a14:m>
                            <m:oMath xmlns:m="http://schemas.openxmlformats.org/officeDocument/2006/math">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   </m:t>
                                  </m:r>
                                  <m:r>
                                    <a:rPr lang="en-US" sz="1200" b="0" i="1" smtClean="0">
                                      <a:latin typeface="Cambria Math" charset="0"/>
                                      <a:ea typeface="Arial" charset="0"/>
                                      <a:cs typeface="Arial" charset="0"/>
                                    </a:rPr>
                                    <m:t>𝐷</m:t>
                                  </m:r>
                                </m:e>
                                <m:sub>
                                  <m:r>
                                    <a:rPr lang="en-US" sz="1200" b="0" i="1" smtClean="0">
                                      <a:latin typeface="Cambria Math" charset="0"/>
                                      <a:ea typeface="Arial" charset="0"/>
                                      <a:cs typeface="Arial" charset="0"/>
                                    </a:rPr>
                                    <m:t>𝑚𝑒𝑑</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𝑟</m:t>
                                  </m:r>
                                </m:sub>
                              </m:sSub>
                              <m:r>
                                <a:rPr lang="en-US" sz="1200" b="0" i="1" smtClean="0">
                                  <a:latin typeface="Cambria Math" charset="0"/>
                                  <a:ea typeface="Arial" charset="0"/>
                                  <a:cs typeface="Arial" charset="0"/>
                                </a:rPr>
                                <m:t>=</m:t>
                              </m:r>
                              <m:f>
                                <m:fPr>
                                  <m:ctrlPr>
                                    <a:rPr lang="bg-BG" sz="1200" b="0" i="1" smtClean="0">
                                      <a:latin typeface="Cambria Math" panose="02040503050406030204" pitchFamily="18" charset="0"/>
                                      <a:ea typeface="Arial" charset="0"/>
                                      <a:cs typeface="Arial" charset="0"/>
                                    </a:rPr>
                                  </m:ctrlPr>
                                </m:fPr>
                                <m:num>
                                  <m:r>
                                    <a:rPr lang="en-US" sz="1200" b="0" i="1" smtClean="0">
                                      <a:latin typeface="Cambria Math" charset="0"/>
                                      <a:ea typeface="Arial" charset="0"/>
                                      <a:cs typeface="Arial" charset="0"/>
                                    </a:rPr>
                                    <m:t>3+</m:t>
                                  </m:r>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Cambria Math" charset="0"/>
                                          <a:cs typeface="Cambria Math" charset="0"/>
                                        </a:rPr>
                                        <m:t>𝜇</m:t>
                                      </m:r>
                                    </m:e>
                                    <m:sub>
                                      <m:r>
                                        <a:rPr lang="en-US" sz="1200" b="0" i="1" smtClean="0">
                                          <a:latin typeface="Cambria Math" charset="0"/>
                                          <a:ea typeface="Arial" charset="0"/>
                                          <a:cs typeface="Arial" charset="0"/>
                                        </a:rPr>
                                        <m:t>0.</m:t>
                                      </m:r>
                                    </m:sub>
                                  </m:sSub>
                                  <m:r>
                                    <a:rPr lang="en-US" sz="1200" b="0" i="1" smtClean="0">
                                      <a:latin typeface="Cambria Math" charset="0"/>
                                      <a:ea typeface="Arial" charset="0"/>
                                      <a:cs typeface="Arial" charset="0"/>
                                    </a:rPr>
                                    <m:t>+0.672</m:t>
                                  </m:r>
                                </m:num>
                                <m:den>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Cambria Math" charset="0"/>
                                          <a:cs typeface="Cambria Math" charset="0"/>
                                        </a:rPr>
                                        <m:t>𝜆</m:t>
                                      </m:r>
                                    </m:e>
                                    <m:sub>
                                      <m:r>
                                        <a:rPr lang="en-US" sz="1200" b="0" i="1" smtClean="0">
                                          <a:latin typeface="Cambria Math" charset="0"/>
                                          <a:ea typeface="Arial" charset="0"/>
                                          <a:cs typeface="Arial" charset="0"/>
                                        </a:rPr>
                                        <m:t>𝑟</m:t>
                                      </m:r>
                                    </m:sub>
                                  </m:sSub>
                                </m:den>
                              </m:f>
                            </m:oMath>
                          </a14:m>
                          <a:r>
                            <a:rPr lang="en-US" sz="1200" b="0" i="1" dirty="0">
                              <a:latin typeface="Cambria Math" charset="0"/>
                              <a:ea typeface="Arial" charset="0"/>
                              <a:cs typeface="Arial" charset="0"/>
                            </a:rPr>
                            <a:t>  is the median mass diameter</a:t>
                          </a:r>
                          <a:r>
                            <a:rPr lang="en-US" sz="1200" b="0" i="1" baseline="0" dirty="0">
                              <a:latin typeface="Cambria Math" charset="0"/>
                              <a:ea typeface="Arial" charset="0"/>
                              <a:cs typeface="Arial" charset="0"/>
                            </a:rPr>
                            <a:t> for rain</a:t>
                          </a:r>
                          <a:endParaRPr lang="en-US" sz="1200" b="0" i="1" dirty="0">
                            <a:latin typeface="Cambria Math" charset="0"/>
                            <a:ea typeface="Arial" charset="0"/>
                            <a:cs typeface="Arial" charset="0"/>
                          </a:endParaRPr>
                        </a:p>
                        <a:p>
                          <a:pPr algn="l">
                            <a:spcAft>
                              <a:spcPts val="600"/>
                            </a:spcAft>
                          </a:pPr>
                          <a14:m>
                            <m:oMathPara xmlns:m="http://schemas.openxmlformats.org/officeDocument/2006/math">
                              <m:oMathParaPr>
                                <m:jc m:val="left"/>
                              </m:oMathParaPr>
                              <m:oMath xmlns:m="http://schemas.openxmlformats.org/officeDocument/2006/math">
                                <m:r>
                                  <a:rPr lang="en-US" sz="1200" b="0" i="1" smtClean="0">
                                    <a:latin typeface="Cambria Math" charset="0"/>
                                    <a:ea typeface="Arial" charset="0"/>
                                    <a:cs typeface="Arial" charset="0"/>
                                  </a:rPr>
                                  <m:t>𝑦</m:t>
                                </m:r>
                                <m:r>
                                  <a:rPr lang="en-US" sz="1200" b="0" i="1" smtClean="0">
                                    <a:latin typeface="Cambria Math" charset="0"/>
                                    <a:ea typeface="Arial" charset="0"/>
                                    <a:cs typeface="Arial" charset="0"/>
                                  </a:rPr>
                                  <m:t>=4.31+</m:t>
                                </m:r>
                                <m:func>
                                  <m:funcPr>
                                    <m:ctrlPr>
                                      <a:rPr lang="mr-IN" sz="1200" b="0" i="1" smtClean="0">
                                        <a:latin typeface="Cambria Math" panose="02040503050406030204" pitchFamily="18" charset="0"/>
                                        <a:ea typeface="Arial" charset="0"/>
                                        <a:cs typeface="Arial" charset="0"/>
                                      </a:rPr>
                                    </m:ctrlPr>
                                  </m:funcPr>
                                  <m:fName>
                                    <m:sSub>
                                      <m:sSubPr>
                                        <m:ctrlPr>
                                          <a:rPr lang="mr-IN" sz="1200" b="0" i="1" smtClean="0">
                                            <a:latin typeface="Cambria Math" panose="02040503050406030204" pitchFamily="18" charset="0"/>
                                            <a:ea typeface="Arial" charset="0"/>
                                            <a:cs typeface="Arial" charset="0"/>
                                          </a:rPr>
                                        </m:ctrlPr>
                                      </m:sSubPr>
                                      <m:e>
                                        <m:r>
                                          <m:rPr>
                                            <m:sty m:val="p"/>
                                          </m:rPr>
                                          <a:rPr lang="mr-IN" sz="1200" b="0" i="0" smtClean="0">
                                            <a:latin typeface="Cambria Math" charset="0"/>
                                            <a:ea typeface="Arial" charset="0"/>
                                            <a:cs typeface="Arial" charset="0"/>
                                          </a:rPr>
                                          <m:t>log</m:t>
                                        </m:r>
                                      </m:e>
                                      <m:sub>
                                        <m:r>
                                          <a:rPr lang="en-US" sz="1200" b="0" i="1" smtClean="0">
                                            <a:latin typeface="Cambria Math" charset="0"/>
                                            <a:ea typeface="Arial" charset="0"/>
                                            <a:cs typeface="Arial" charset="0"/>
                                          </a:rPr>
                                          <m:t>10</m:t>
                                        </m:r>
                                      </m:sub>
                                    </m:sSub>
                                  </m:fName>
                                  <m:e>
                                    <m:d>
                                      <m:dPr>
                                        <m:ctrlPr>
                                          <a:rPr lang="mr-IN" sz="1200" b="0" i="1" smtClean="0">
                                            <a:latin typeface="Cambria Math" panose="02040503050406030204" pitchFamily="18" charset="0"/>
                                            <a:ea typeface="Arial" charset="0"/>
                                            <a:cs typeface="Arial" charset="0"/>
                                          </a:rPr>
                                        </m:ctrlPr>
                                      </m:dPr>
                                      <m:e>
                                        <m:r>
                                          <a:rPr lang="en-US" sz="1200" b="0" i="1" smtClean="0">
                                            <a:latin typeface="Cambria Math" charset="0"/>
                                            <a:ea typeface="Arial" charset="0"/>
                                            <a:cs typeface="Arial" charset="0"/>
                                          </a:rPr>
                                          <m:t> </m:t>
                                        </m:r>
                                        <m:r>
                                          <m:rPr>
                                            <m:sty m:val="p"/>
                                          </m:rPr>
                                          <a:rPr lang="en-US" sz="1200" b="0" i="0" smtClean="0">
                                            <a:latin typeface="Cambria Math" charset="0"/>
                                            <a:ea typeface="Arial" charset="0"/>
                                            <a:cs typeface="Arial" charset="0"/>
                                          </a:rPr>
                                          <m:t>max</m:t>
                                        </m:r>
                                        <m:r>
                                          <a:rPr lang="en-US" sz="1200" b="0" i="1" smtClean="0">
                                            <a:latin typeface="Cambria Math" charset="0"/>
                                            <a:ea typeface="Arial" charset="0"/>
                                            <a:cs typeface="Arial" charset="0"/>
                                          </a:rPr>
                                          <m:t>⁡( 5</m:t>
                                        </m:r>
                                        <m:r>
                                          <a:rPr lang="en-US" sz="1200" b="0" i="1" smtClean="0">
                                            <a:latin typeface="Cambria Math" charset="0"/>
                                            <a:ea typeface="Cambria Math" charset="0"/>
                                            <a:cs typeface="Cambria Math" charset="0"/>
                                          </a:rPr>
                                          <m:t>×</m:t>
                                        </m:r>
                                        <m:sSup>
                                          <m:sSupPr>
                                            <m:ctrlPr>
                                              <a:rPr lang="en-US" sz="1200" b="0" i="1" smtClean="0">
                                                <a:latin typeface="Cambria Math" panose="02040503050406030204" pitchFamily="18" charset="0"/>
                                                <a:ea typeface="Cambria Math" charset="0"/>
                                                <a:cs typeface="Cambria Math" charset="0"/>
                                              </a:rPr>
                                            </m:ctrlPr>
                                          </m:sSupPr>
                                          <m:e>
                                            <m:r>
                                              <a:rPr lang="en-US" sz="1200" b="0" i="1" smtClean="0">
                                                <a:latin typeface="Cambria Math" charset="0"/>
                                                <a:ea typeface="Cambria Math" charset="0"/>
                                                <a:cs typeface="Cambria Math" charset="0"/>
                                              </a:rPr>
                                              <m:t>10</m:t>
                                            </m:r>
                                          </m:e>
                                          <m:sup>
                                            <m:r>
                                              <a:rPr lang="en-US" sz="1200" b="0" i="1" smtClean="0">
                                                <a:latin typeface="Cambria Math" charset="0"/>
                                                <a:ea typeface="Cambria Math" charset="0"/>
                                                <a:cs typeface="Cambria Math" charset="0"/>
                                              </a:rPr>
                                              <m:t>−5</m:t>
                                            </m:r>
                                          </m:sup>
                                        </m:sSup>
                                        <m:r>
                                          <a:rPr lang="en-US" sz="1200" b="0" i="1" smtClean="0">
                                            <a:latin typeface="Cambria Math" charset="0"/>
                                            <a:ea typeface="Cambria Math" charset="0"/>
                                            <a:cs typeface="Cambria Math" charset="0"/>
                                          </a:rPr>
                                          <m:t>, </m:t>
                                        </m:r>
                                        <m:sSub>
                                          <m:sSubPr>
                                            <m:ctrlPr>
                                              <a:rPr lang="en-US" sz="1200" b="0" i="1" smtClean="0">
                                                <a:latin typeface="Cambria Math" panose="02040503050406030204" pitchFamily="18" charset="0"/>
                                                <a:ea typeface="Cambria Math" charset="0"/>
                                                <a:cs typeface="Cambria Math" charset="0"/>
                                              </a:rPr>
                                            </m:ctrlPr>
                                          </m:sSubPr>
                                          <m:e>
                                            <m:sSub>
                                              <m:sSubPr>
                                                <m:ctrlPr>
                                                  <a:rPr lang="en-US" sz="1200" b="0" i="1" smtClean="0">
                                                    <a:latin typeface="Cambria Math" panose="02040503050406030204" pitchFamily="18" charset="0"/>
                                                    <a:ea typeface="Cambria Math" charset="0"/>
                                                    <a:cs typeface="Cambria Math" charset="0"/>
                                                  </a:rPr>
                                                </m:ctrlPr>
                                              </m:sSubPr>
                                              <m:e>
                                                <m:r>
                                                  <a:rPr lang="en-US" sz="1200" b="0" i="1" smtClean="0">
                                                    <a:latin typeface="Cambria Math" charset="0"/>
                                                    <a:ea typeface="Cambria Math" charset="0"/>
                                                    <a:cs typeface="Cambria Math" charset="0"/>
                                                  </a:rPr>
                                                  <m:t>𝜌</m:t>
                                                </m:r>
                                              </m:e>
                                              <m:sub>
                                                <m:r>
                                                  <a:rPr lang="en-US" sz="1200" b="0" i="1" smtClean="0">
                                                    <a:latin typeface="Cambria Math" charset="0"/>
                                                    <a:ea typeface="Cambria Math" charset="0"/>
                                                    <a:cs typeface="Cambria Math" charset="0"/>
                                                  </a:rPr>
                                                  <m:t>𝑎</m:t>
                                                </m:r>
                                              </m:sub>
                                            </m:sSub>
                                            <m:r>
                                              <a:rPr lang="en-US" sz="1200" b="0" i="1" smtClean="0">
                                                <a:latin typeface="Cambria Math" charset="0"/>
                                                <a:ea typeface="Cambria Math" charset="0"/>
                                                <a:cs typeface="Cambria Math" charset="0"/>
                                              </a:rPr>
                                              <m:t>𝑞</m:t>
                                            </m:r>
                                          </m:e>
                                          <m:sub>
                                            <m:r>
                                              <a:rPr lang="en-US" sz="1200" b="0" i="1" smtClean="0">
                                                <a:latin typeface="Cambria Math" charset="0"/>
                                                <a:ea typeface="Cambria Math" charset="0"/>
                                                <a:cs typeface="Cambria Math" charset="0"/>
                                              </a:rPr>
                                              <m:t>𝑟</m:t>
                                            </m:r>
                                            <m:r>
                                              <a:rPr lang="en-US" sz="1200" b="0" i="1" smtClean="0">
                                                <a:latin typeface="Cambria Math" charset="0"/>
                                                <a:ea typeface="Cambria Math" charset="0"/>
                                                <a:cs typeface="Cambria Math" charset="0"/>
                                              </a:rPr>
                                              <m:t> </m:t>
                                            </m:r>
                                          </m:sub>
                                        </m:sSub>
                                      </m:e>
                                    </m:d>
                                  </m:e>
                                </m:func>
                              </m:oMath>
                            </m:oMathPara>
                          </a14:m>
                          <a:endParaRPr lang="en-US" sz="1200" i="1" dirty="0">
                            <a:latin typeface="Cambria Math" charset="0"/>
                            <a:ea typeface="Arial" charset="0"/>
                            <a:cs typeface="Arial" charset="0"/>
                          </a:endParaRPr>
                        </a:p>
                        <a:p>
                          <a:pPr algn="l">
                            <a:spcAft>
                              <a:spcPts val="600"/>
                            </a:spcAft>
                          </a:pPr>
                          <a14:m>
                            <m:oMathPara xmlns:m="http://schemas.openxmlformats.org/officeDocument/2006/math">
                              <m:oMathParaPr>
                                <m:jc m:val="left"/>
                              </m:oMathParaPr>
                              <m:oMath xmlns:m="http://schemas.openxmlformats.org/officeDocument/2006/math">
                                <m:r>
                                  <a:rPr lang="en-US" sz="1200" b="0" i="1" smtClean="0">
                                    <a:latin typeface="Cambria Math" charset="0"/>
                                    <a:ea typeface="Arial" charset="0"/>
                                    <a:cs typeface="Arial" charset="0"/>
                                  </a:rPr>
                                  <m:t>𝑧</m:t>
                                </m:r>
                                <m:r>
                                  <a:rPr lang="en-US" sz="1200" b="0" i="1" smtClean="0">
                                    <a:latin typeface="Cambria Math" charset="0"/>
                                    <a:ea typeface="Arial" charset="0"/>
                                    <a:cs typeface="Arial" charset="0"/>
                                  </a:rPr>
                                  <m:t>=3.1+</m:t>
                                </m:r>
                                <m:f>
                                  <m:fPr>
                                    <m:ctrlPr>
                                      <a:rPr lang="mr-IN" sz="1200" b="0" i="1" smtClean="0">
                                        <a:latin typeface="Cambria Math" panose="02040503050406030204" pitchFamily="18" charset="0"/>
                                        <a:ea typeface="Arial" charset="0"/>
                                        <a:cs typeface="Arial" charset="0"/>
                                      </a:rPr>
                                    </m:ctrlPr>
                                  </m:fPr>
                                  <m:num>
                                    <m:r>
                                      <a:rPr lang="en-US" sz="1200" b="0" i="1" smtClean="0">
                                        <a:latin typeface="Cambria Math" charset="0"/>
                                        <a:ea typeface="Arial" charset="0"/>
                                        <a:cs typeface="Arial" charset="0"/>
                                      </a:rPr>
                                      <m:t>100</m:t>
                                    </m:r>
                                  </m:num>
                                  <m:den>
                                    <m:d>
                                      <m:dPr>
                                        <m:begChr m:val="["/>
                                        <m:endChr m:val="]"/>
                                        <m:ctrlPr>
                                          <a:rPr lang="mr-IN" sz="1200" b="0" i="1" smtClean="0">
                                            <a:latin typeface="Cambria Math" panose="02040503050406030204" pitchFamily="18" charset="0"/>
                                            <a:ea typeface="Arial" charset="0"/>
                                            <a:cs typeface="Arial" charset="0"/>
                                          </a:rPr>
                                        </m:ctrlPr>
                                      </m:dPr>
                                      <m:e>
                                        <m:r>
                                          <a:rPr lang="en-US" sz="1200" b="0" i="1" smtClean="0">
                                            <a:latin typeface="Cambria Math" charset="0"/>
                                            <a:ea typeface="Arial" charset="0"/>
                                            <a:cs typeface="Arial" charset="0"/>
                                          </a:rPr>
                                          <m:t> </m:t>
                                        </m:r>
                                        <m:f>
                                          <m:fPr>
                                            <m:ctrlPr>
                                              <a:rPr lang="mr-IN" sz="1200" b="0" i="1" smtClean="0">
                                                <a:latin typeface="Cambria Math" panose="02040503050406030204" pitchFamily="18" charset="0"/>
                                                <a:ea typeface="Arial" charset="0"/>
                                                <a:cs typeface="Arial" charset="0"/>
                                              </a:rPr>
                                            </m:ctrlPr>
                                          </m:fPr>
                                          <m:num>
                                            <m:r>
                                              <a:rPr lang="en-US" sz="1200" b="0" i="1" smtClean="0">
                                                <a:latin typeface="Cambria Math" charset="0"/>
                                                <a:ea typeface="Arial" charset="0"/>
                                                <a:cs typeface="Arial" charset="0"/>
                                              </a:rPr>
                                              <m:t>300</m:t>
                                            </m:r>
                                            <m:r>
                                              <a:rPr lang="en-US" sz="1200" b="0" i="1" smtClean="0">
                                                <a:latin typeface="Cambria Math" charset="0"/>
                                                <a:ea typeface="Arial" charset="0"/>
                                                <a:cs typeface="Arial" charset="0"/>
                                              </a:rPr>
                                              <m:t>𝑥𝑦</m:t>
                                            </m:r>
                                          </m:num>
                                          <m:den>
                                            <m:r>
                                              <a:rPr lang="en-US" sz="1200" b="0" i="1" smtClean="0">
                                                <a:latin typeface="Cambria Math" charset="0"/>
                                                <a:ea typeface="Arial" charset="0"/>
                                                <a:cs typeface="Arial" charset="0"/>
                                              </a:rPr>
                                              <m:t>  </m:t>
                                            </m:r>
                                            <m:d>
                                              <m:dPr>
                                                <m:ctrlPr>
                                                  <a:rPr lang="mr-IN" sz="1200" b="0" i="1" smtClean="0">
                                                    <a:latin typeface="Cambria Math" panose="02040503050406030204" pitchFamily="18" charset="0"/>
                                                    <a:ea typeface="Arial" charset="0"/>
                                                    <a:cs typeface="Arial" charset="0"/>
                                                  </a:rPr>
                                                </m:ctrlPr>
                                              </m:dPr>
                                              <m:e>
                                                <m:f>
                                                  <m:fPr>
                                                    <m:ctrlPr>
                                                      <a:rPr lang="mr-IN" sz="1200" b="0" i="1" smtClean="0">
                                                        <a:latin typeface="Cambria Math" panose="02040503050406030204" pitchFamily="18" charset="0"/>
                                                        <a:ea typeface="Arial" charset="0"/>
                                                        <a:cs typeface="Arial" charset="0"/>
                                                      </a:rPr>
                                                    </m:ctrlPr>
                                                  </m:fPr>
                                                  <m:num>
                                                    <m:r>
                                                      <a:rPr lang="en-US" sz="1200" b="0" i="1" smtClean="0">
                                                        <a:latin typeface="Cambria Math" charset="0"/>
                                                        <a:ea typeface="Arial" charset="0"/>
                                                        <a:cs typeface="Arial" charset="0"/>
                                                      </a:rPr>
                                                      <m:t>10</m:t>
                                                    </m:r>
                                                  </m:num>
                                                  <m:den>
                                                    <m:r>
                                                      <a:rPr lang="en-US" sz="1200" b="0" i="1" smtClean="0">
                                                        <a:latin typeface="Cambria Math" charset="0"/>
                                                        <a:ea typeface="Arial" charset="0"/>
                                                        <a:cs typeface="Arial" charset="0"/>
                                                      </a:rPr>
                                                      <m:t>𝑥</m:t>
                                                    </m:r>
                                                  </m:den>
                                                </m:f>
                                                <m:r>
                                                  <a:rPr lang="en-US" sz="1200" b="0" i="1" smtClean="0">
                                                    <a:latin typeface="Cambria Math" charset="0"/>
                                                    <a:ea typeface="Arial" charset="0"/>
                                                    <a:cs typeface="Arial" charset="0"/>
                                                  </a:rPr>
                                                  <m:t>+1+0.25</m:t>
                                                </m:r>
                                                <m:r>
                                                  <a:rPr lang="en-US" sz="1200" b="0" i="1" smtClean="0">
                                                    <a:latin typeface="Cambria Math" charset="0"/>
                                                    <a:ea typeface="Arial" charset="0"/>
                                                    <a:cs typeface="Arial" charset="0"/>
                                                  </a:rPr>
                                                  <m:t>𝑦</m:t>
                                                </m:r>
                                              </m:e>
                                            </m:d>
                                          </m:den>
                                        </m:f>
                                        <m:r>
                                          <a:rPr lang="en-US" sz="1200" b="0" i="1" smtClean="0">
                                            <a:latin typeface="Cambria Math" charset="0"/>
                                            <a:ea typeface="Arial" charset="0"/>
                                            <a:cs typeface="Arial" charset="0"/>
                                          </a:rPr>
                                          <m:t>+30+10</m:t>
                                        </m:r>
                                        <m:r>
                                          <a:rPr lang="en-US" sz="1200" b="0" i="1" smtClean="0">
                                            <a:latin typeface="Cambria Math" charset="0"/>
                                            <a:ea typeface="Arial" charset="0"/>
                                            <a:cs typeface="Arial" charset="0"/>
                                          </a:rPr>
                                          <m:t>𝑦</m:t>
                                        </m:r>
                                        <m:r>
                                          <a:rPr lang="en-US" sz="1200" b="0" i="1" smtClean="0">
                                            <a:latin typeface="Cambria Math" charset="0"/>
                                            <a:ea typeface="Arial" charset="0"/>
                                            <a:cs typeface="Arial" charset="0"/>
                                          </a:rPr>
                                          <m:t>  </m:t>
                                        </m:r>
                                      </m:e>
                                    </m:d>
                                  </m:den>
                                </m:f>
                              </m:oMath>
                            </m:oMathPara>
                          </a14:m>
                          <a:endParaRPr lang="en-US" sz="1200" b="0" i="1" dirty="0">
                            <a:latin typeface="Cambria Math" charset="0"/>
                            <a:ea typeface="Arial" charset="0"/>
                            <a:cs typeface="Arial" charset="0"/>
                          </a:endParaRPr>
                        </a:p>
                        <a:p>
                          <a:pPr algn="l">
                            <a:spcAft>
                              <a:spcPts val="600"/>
                            </a:spcAft>
                          </a:pPr>
                          <a14:m>
                            <m:oMathPara xmlns:m="http://schemas.openxmlformats.org/officeDocument/2006/math">
                              <m:oMathParaPr>
                                <m:jc m:val="left"/>
                              </m:oMathParaPr>
                              <m:oMath xmlns:m="http://schemas.openxmlformats.org/officeDocument/2006/math">
                                <m:sSub>
                                  <m:sSubPr>
                                    <m:ctrlPr>
                                      <a:rPr lang="en-US" sz="1200" i="1" dirty="0" smtClean="0">
                                        <a:latin typeface="Cambria Math" panose="02040503050406030204" pitchFamily="18" charset="0"/>
                                        <a:ea typeface="Arial" charset="0"/>
                                        <a:cs typeface="Arial" charset="0"/>
                                      </a:rPr>
                                    </m:ctrlPr>
                                  </m:sSubPr>
                                  <m:e>
                                    <m:r>
                                      <a:rPr lang="en-US" sz="1200" b="0" i="1" dirty="0" smtClean="0">
                                        <a:latin typeface="Cambria Math" charset="0"/>
                                        <a:ea typeface="Arial" charset="0"/>
                                        <a:cs typeface="Arial" charset="0"/>
                                      </a:rPr>
                                      <m:t>𝑁</m:t>
                                    </m:r>
                                  </m:e>
                                  <m:sub>
                                    <m:r>
                                      <a:rPr lang="en-US" sz="1200" b="0" i="1" dirty="0" smtClean="0">
                                        <a:latin typeface="Cambria Math" charset="0"/>
                                        <a:ea typeface="Arial" charset="0"/>
                                        <a:cs typeface="Arial" charset="0"/>
                                      </a:rPr>
                                      <m:t>𝑜</m:t>
                                    </m:r>
                                    <m:r>
                                      <a:rPr lang="en-US" sz="1200" b="0" i="1" dirty="0" smtClean="0">
                                        <a:latin typeface="Cambria Math" charset="0"/>
                                        <a:ea typeface="Arial" charset="0"/>
                                        <a:cs typeface="Arial" charset="0"/>
                                      </a:rPr>
                                      <m:t>,</m:t>
                                    </m:r>
                                    <m:r>
                                      <a:rPr lang="en-US" sz="1200" b="0" i="1" dirty="0" smtClean="0">
                                        <a:latin typeface="Cambria Math" charset="0"/>
                                        <a:ea typeface="Arial" charset="0"/>
                                        <a:cs typeface="Arial" charset="0"/>
                                      </a:rPr>
                                      <m:t>𝑒𝑥𝑝</m:t>
                                    </m:r>
                                  </m:sub>
                                </m:sSub>
                                <m:r>
                                  <a:rPr lang="en-US" sz="1200" b="0" i="1" dirty="0" smtClean="0">
                                    <a:latin typeface="Cambria Math" charset="0"/>
                                    <a:ea typeface="Arial" charset="0"/>
                                    <a:cs typeface="Arial" charset="0"/>
                                  </a:rPr>
                                  <m:t>=</m:t>
                                </m:r>
                                <m:sSup>
                                  <m:sSupPr>
                                    <m:ctrlPr>
                                      <a:rPr lang="en-US" sz="1200" b="0" i="1" dirty="0" smtClean="0">
                                        <a:latin typeface="Cambria Math" panose="02040503050406030204" pitchFamily="18" charset="0"/>
                                        <a:ea typeface="Arial" charset="0"/>
                                        <a:cs typeface="Arial" charset="0"/>
                                      </a:rPr>
                                    </m:ctrlPr>
                                  </m:sSupPr>
                                  <m:e>
                                    <m:r>
                                      <a:rPr lang="en-US" sz="1200" b="0" i="1" dirty="0" smtClean="0">
                                        <a:latin typeface="Cambria Math" charset="0"/>
                                        <a:ea typeface="Arial" charset="0"/>
                                        <a:cs typeface="Arial" charset="0"/>
                                      </a:rPr>
                                      <m:t>10</m:t>
                                    </m:r>
                                  </m:e>
                                  <m:sup>
                                    <m:r>
                                      <a:rPr lang="en-US" sz="1200" b="0" i="1" dirty="0" smtClean="0">
                                        <a:latin typeface="Cambria Math" charset="0"/>
                                        <a:ea typeface="Arial" charset="0"/>
                                        <a:cs typeface="Arial" charset="0"/>
                                      </a:rPr>
                                      <m:t>𝑧</m:t>
                                    </m:r>
                                  </m:sup>
                                </m:sSup>
                              </m:oMath>
                            </m:oMathPara>
                          </a14:m>
                          <a:endParaRPr lang="en-US" sz="1200" i="1" dirty="0">
                            <a:latin typeface="Cambria Math" charset="0"/>
                            <a:ea typeface="Arial" charset="0"/>
                            <a:cs typeface="Arial" charset="0"/>
                          </a:endParaRPr>
                        </a:p>
                        <a:p>
                          <a:pPr algn="l">
                            <a:spcAft>
                              <a:spcPts val="600"/>
                            </a:spcAft>
                          </a:pPr>
                          <a14:m>
                            <m:oMath xmlns:m="http://schemas.openxmlformats.org/officeDocument/2006/math">
                              <m:sSub>
                                <m:sSubPr>
                                  <m:ctrlPr>
                                    <a:rPr lang="en-US" sz="120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𝑒𝑥𝑝</m:t>
                                  </m:r>
                                </m:sub>
                              </m:sSub>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𝑚𝑎𝑥</m:t>
                              </m:r>
                              <m:d>
                                <m:dPr>
                                  <m:ctrlPr>
                                    <a:rPr lang="mr-IN" sz="1200" b="0" i="1" smtClean="0">
                                      <a:latin typeface="Cambria Math" panose="02040503050406030204" pitchFamily="18" charset="0"/>
                                      <a:ea typeface="Arial" charset="0"/>
                                      <a:cs typeface="Arial" charset="0"/>
                                    </a:rPr>
                                  </m:ctrlPr>
                                </m:dPr>
                                <m:e>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𝑚𝑖𝑛</m:t>
                                      </m:r>
                                    </m:sub>
                                  </m:sSub>
                                  <m:r>
                                    <a:rPr lang="en-US" sz="1200" b="0" i="1" smtClean="0">
                                      <a:latin typeface="Cambria Math" charset="0"/>
                                      <a:ea typeface="Arial" charset="0"/>
                                      <a:cs typeface="Arial" charset="0"/>
                                    </a:rPr>
                                    <m:t>, </m:t>
                                  </m:r>
                                  <m:r>
                                    <a:rPr lang="en-US" sz="1200" b="0" i="1" smtClean="0">
                                      <a:latin typeface="Cambria Math" charset="0"/>
                                      <a:ea typeface="Arial" charset="0"/>
                                      <a:cs typeface="Arial" charset="0"/>
                                    </a:rPr>
                                    <m:t>𝑚𝑖𝑛</m:t>
                                  </m:r>
                                  <m:d>
                                    <m:dPr>
                                      <m:ctrlPr>
                                        <a:rPr lang="mr-IN" sz="1200" b="0" i="1" smtClean="0">
                                          <a:latin typeface="Cambria Math" panose="02040503050406030204" pitchFamily="18" charset="0"/>
                                          <a:ea typeface="Arial" charset="0"/>
                                          <a:cs typeface="Arial" charset="0"/>
                                        </a:rPr>
                                      </m:ctrlPr>
                                    </m:dPr>
                                    <m:e>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𝑒𝑥𝑝</m:t>
                                          </m:r>
                                        </m:sub>
                                      </m:sSub>
                                      <m:r>
                                        <a:rPr lang="en-US" sz="1200" b="0" i="1" smtClean="0">
                                          <a:latin typeface="Cambria Math" charset="0"/>
                                          <a:ea typeface="Arial" charset="0"/>
                                          <a:cs typeface="Arial" charset="0"/>
                                        </a:rPr>
                                        <m:t>,</m:t>
                                      </m:r>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𝑚𝑎𝑥</m:t>
                                          </m:r>
                                        </m:sub>
                                      </m:sSub>
                                    </m:e>
                                  </m:d>
                                </m:e>
                              </m:d>
                            </m:oMath>
                          </a14:m>
                          <a:r>
                            <a:rPr lang="en-US" sz="1200" dirty="0">
                              <a:latin typeface="Arial" charset="0"/>
                              <a:ea typeface="Arial" charset="0"/>
                              <a:cs typeface="Arial" charset="0"/>
                            </a:rPr>
                            <a:t> </a:t>
                          </a:r>
                        </a:p>
                        <a:p>
                          <a:pPr algn="l">
                            <a:spcAft>
                              <a:spcPts val="600"/>
                            </a:spcAft>
                          </a:pPr>
                          <a14:m>
                            <m:oMath xmlns:m="http://schemas.openxmlformats.org/officeDocument/2006/math">
                              <m:sSub>
                                <m:sSubPr>
                                  <m:ctrlPr>
                                    <a:rPr lang="en-US" sz="120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𝑚𝑖𝑛</m:t>
                                  </m:r>
                                </m:sub>
                              </m:sSub>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𝑚𝑖𝑛</m:t>
                              </m:r>
                              <m:d>
                                <m:dPr>
                                  <m:ctrlPr>
                                    <a:rPr lang="mr-IN" sz="1200" b="0" i="1" smtClean="0">
                                      <a:latin typeface="Cambria Math" panose="02040503050406030204" pitchFamily="18" charset="0"/>
                                      <a:ea typeface="Arial" charset="0"/>
                                      <a:cs typeface="Arial" charset="0"/>
                                    </a:rPr>
                                  </m:ctrlPr>
                                </m:dPr>
                                <m:e>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𝑒𝑥𝑝</m:t>
                                      </m:r>
                                    </m:sub>
                                  </m:sSub>
                                  <m:r>
                                    <a:rPr lang="en-US" sz="1200" b="0" i="1" smtClean="0">
                                      <a:latin typeface="Cambria Math" charset="0"/>
                                      <a:ea typeface="Arial" charset="0"/>
                                      <a:cs typeface="Arial" charset="0"/>
                                    </a:rPr>
                                    <m:t>, </m:t>
                                  </m:r>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𝑚𝑖𝑛</m:t>
                                      </m:r>
                                    </m:sub>
                                  </m:sSub>
                                </m:e>
                              </m:d>
                            </m:oMath>
                          </a14:m>
                          <a:r>
                            <a:rPr lang="en-US" sz="1200" dirty="0">
                              <a:latin typeface="Arial" charset="0"/>
                              <a:ea typeface="Arial" charset="0"/>
                              <a:cs typeface="Arial" charset="0"/>
                            </a:rPr>
                            <a:t>  </a:t>
                          </a:r>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𝑒𝑥𝑝</m:t>
                                    </m:r>
                                  </m:sub>
                                </m:sSub>
                                <m:sSub>
                                  <m:sSubPr>
                                    <m:ctrlPr>
                                      <a:rPr lang="en-US" sz="1200" i="1" dirty="0" smtClean="0">
                                        <a:latin typeface="Cambria Math" panose="02040503050406030204" pitchFamily="18" charset="0"/>
                                        <a:ea typeface="Arial" charset="0"/>
                                        <a:cs typeface="Arial" charset="0"/>
                                      </a:rPr>
                                    </m:ctrlPr>
                                  </m:sSubPr>
                                  <m:e>
                                    <m:r>
                                      <a:rPr lang="en-US" sz="1200" b="0" i="1" dirty="0" smtClean="0">
                                        <a:latin typeface="Cambria Math" charset="0"/>
                                        <a:ea typeface="Arial" charset="0"/>
                                        <a:cs typeface="Arial" charset="0"/>
                                      </a:rPr>
                                      <m:t>=</m:t>
                                    </m:r>
                                    <m:r>
                                      <a:rPr lang="en-US" sz="1200" b="0" i="1" dirty="0" smtClean="0">
                                        <a:latin typeface="Cambria Math" charset="0"/>
                                        <a:ea typeface="Arial" charset="0"/>
                                        <a:cs typeface="Arial" charset="0"/>
                                      </a:rPr>
                                      <m:t>𝑁</m:t>
                                    </m:r>
                                  </m:e>
                                  <m:sub>
                                    <m:r>
                                      <a:rPr lang="en-US" sz="1200" b="0" i="1" dirty="0" smtClean="0">
                                        <a:latin typeface="Cambria Math" charset="0"/>
                                        <a:ea typeface="Arial" charset="0"/>
                                        <a:cs typeface="Arial" charset="0"/>
                                      </a:rPr>
                                      <m:t>𝑜</m:t>
                                    </m:r>
                                    <m:r>
                                      <a:rPr lang="en-US" sz="1200" b="0" i="1" dirty="0" smtClean="0">
                                        <a:latin typeface="Cambria Math" charset="0"/>
                                        <a:ea typeface="Arial" charset="0"/>
                                        <a:cs typeface="Arial" charset="0"/>
                                      </a:rPr>
                                      <m:t>,</m:t>
                                    </m:r>
                                    <m:r>
                                      <a:rPr lang="en-US" sz="1200" b="0" i="1" dirty="0" smtClean="0">
                                        <a:latin typeface="Cambria Math" charset="0"/>
                                        <a:ea typeface="Arial" charset="0"/>
                                        <a:cs typeface="Arial" charset="0"/>
                                      </a:rPr>
                                      <m:t>𝑚𝑖𝑛</m:t>
                                    </m:r>
                                  </m:sub>
                                </m:sSub>
                              </m:oMath>
                            </m:oMathPara>
                          </a14:m>
                          <a:endParaRPr lang="en-US" sz="1200" dirty="0">
                            <a:latin typeface="Arial" charset="0"/>
                            <a:ea typeface="Arial" charset="0"/>
                            <a:cs typeface="Arial" charset="0"/>
                          </a:endParaRPr>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Arial" charset="0"/>
                                        <a:cs typeface="Arial" charset="0"/>
                                      </a:rPr>
                                    </m:ctrlPr>
                                  </m:sSubPr>
                                  <m:e>
                                    <m:r>
                                      <a:rPr lang="en-US" sz="1200" i="1" smtClean="0">
                                        <a:latin typeface="Cambria Math" charset="0"/>
                                        <a:ea typeface="Cambria Math" charset="0"/>
                                        <a:cs typeface="Cambria Math" charset="0"/>
                                      </a:rPr>
                                      <m:t>𝜆</m:t>
                                    </m:r>
                                  </m:e>
                                  <m:sub>
                                    <m:r>
                                      <a:rPr lang="en-US" sz="1200" b="0" i="1" smtClean="0">
                                        <a:latin typeface="Cambria Math" charset="0"/>
                                        <a:ea typeface="Arial" charset="0"/>
                                        <a:cs typeface="Arial" charset="0"/>
                                      </a:rPr>
                                      <m:t>𝑒𝑥𝑝</m:t>
                                    </m:r>
                                  </m:sub>
                                </m:sSub>
                                <m:r>
                                  <a:rPr lang="en-US" sz="1200" b="0" i="1" smtClean="0">
                                    <a:latin typeface="Cambria Math" charset="0"/>
                                    <a:ea typeface="Arial" charset="0"/>
                                    <a:cs typeface="Arial" charset="0"/>
                                  </a:rPr>
                                  <m:t>= </m:t>
                                </m:r>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𝑁</m:t>
                                    </m:r>
                                  </m:e>
                                  <m:sub>
                                    <m:r>
                                      <a:rPr lang="en-US" sz="1200" b="0" i="1" smtClean="0">
                                        <a:latin typeface="Cambria Math" charset="0"/>
                                        <a:ea typeface="Arial" charset="0"/>
                                        <a:cs typeface="Arial" charset="0"/>
                                      </a:rPr>
                                      <m:t>𝑜</m:t>
                                    </m:r>
                                    <m:r>
                                      <a:rPr lang="en-US" sz="1200" b="0" i="1" smtClean="0">
                                        <a:latin typeface="Cambria Math" charset="0"/>
                                        <a:ea typeface="Arial" charset="0"/>
                                        <a:cs typeface="Arial" charset="0"/>
                                      </a:rPr>
                                      <m:t>,</m:t>
                                    </m:r>
                                    <m:r>
                                      <a:rPr lang="en-US" sz="1200" b="0" i="1" smtClean="0">
                                        <a:latin typeface="Cambria Math" charset="0"/>
                                        <a:ea typeface="Arial" charset="0"/>
                                        <a:cs typeface="Arial" charset="0"/>
                                      </a:rPr>
                                      <m:t>𝑒𝑥𝑝</m:t>
                                    </m:r>
                                  </m:sub>
                                </m:sSub>
                                <m:sSup>
                                  <m:sSupPr>
                                    <m:ctrlPr>
                                      <a:rPr lang="en-US" sz="1200" b="0" i="1" smtClean="0">
                                        <a:latin typeface="Cambria Math" panose="02040503050406030204" pitchFamily="18" charset="0"/>
                                        <a:ea typeface="Arial" charset="0"/>
                                        <a:cs typeface="Arial" charset="0"/>
                                      </a:rPr>
                                    </m:ctrlPr>
                                  </m:sSupPr>
                                  <m:e>
                                    <m:d>
                                      <m:dPr>
                                        <m:ctrlPr>
                                          <a:rPr lang="mr-IN" sz="1200" b="0" i="1" smtClean="0">
                                            <a:latin typeface="Cambria Math" panose="02040503050406030204" pitchFamily="18" charset="0"/>
                                            <a:ea typeface="Arial" charset="0"/>
                                            <a:cs typeface="Arial" charset="0"/>
                                          </a:rPr>
                                        </m:ctrlPr>
                                      </m:dPr>
                                      <m:e>
                                        <m:f>
                                          <m:fPr>
                                            <m:ctrlPr>
                                              <a:rPr lang="mr-IN" sz="1200" b="0" i="1" smtClean="0">
                                                <a:latin typeface="Cambria Math" panose="02040503050406030204" pitchFamily="18" charset="0"/>
                                                <a:ea typeface="Arial" charset="0"/>
                                                <a:cs typeface="Arial" charset="0"/>
                                              </a:rPr>
                                            </m:ctrlPr>
                                          </m:fPr>
                                          <m:num>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𝑎</m:t>
                                                </m:r>
                                              </m:e>
                                              <m:sub>
                                                <m:r>
                                                  <a:rPr lang="en-US" sz="1200" b="0" i="1" smtClean="0">
                                                    <a:latin typeface="Cambria Math" charset="0"/>
                                                    <a:ea typeface="Arial" charset="0"/>
                                                    <a:cs typeface="Arial" charset="0"/>
                                                  </a:rPr>
                                                  <m:t>𝑔</m:t>
                                                </m:r>
                                              </m:sub>
                                            </m:sSub>
                                            <m:r>
                                              <m:rPr>
                                                <m:sty m:val="p"/>
                                              </m:rPr>
                                              <a:rPr lang="el-GR" sz="1200" b="0" i="1" smtClean="0">
                                                <a:latin typeface="Cambria Math" charset="0"/>
                                                <a:ea typeface="Cambria Math" charset="0"/>
                                                <a:cs typeface="Cambria Math" charset="0"/>
                                              </a:rPr>
                                              <m:t>Γ</m:t>
                                            </m:r>
                                            <m:d>
                                              <m:dPr>
                                                <m:ctrlPr>
                                                  <a:rPr lang="mr-IN" sz="1200" b="0" i="1" smtClean="0">
                                                    <a:latin typeface="Cambria Math" panose="02040503050406030204" pitchFamily="18" charset="0"/>
                                                    <a:ea typeface="Cambria Math" charset="0"/>
                                                    <a:cs typeface="Cambria Math" charset="0"/>
                                                  </a:rPr>
                                                </m:ctrlPr>
                                              </m:dPr>
                                              <m:e>
                                                <m:sSub>
                                                  <m:sSubPr>
                                                    <m:ctrlPr>
                                                      <a:rPr lang="en-US" sz="1200" b="0" i="1" smtClean="0">
                                                        <a:latin typeface="Cambria Math" panose="02040503050406030204" pitchFamily="18" charset="0"/>
                                                        <a:ea typeface="Cambria Math" charset="0"/>
                                                        <a:cs typeface="Cambria Math" charset="0"/>
                                                      </a:rPr>
                                                    </m:ctrlPr>
                                                  </m:sSubPr>
                                                  <m:e>
                                                    <m:r>
                                                      <a:rPr lang="en-US" sz="1200" b="0" i="1" smtClean="0">
                                                        <a:latin typeface="Cambria Math" charset="0"/>
                                                        <a:ea typeface="Cambria Math" charset="0"/>
                                                        <a:cs typeface="Cambria Math" charset="0"/>
                                                      </a:rPr>
                                                      <m:t>𝑏</m:t>
                                                    </m:r>
                                                  </m:e>
                                                  <m:sub>
                                                    <m:r>
                                                      <a:rPr lang="en-US" sz="1200" b="0" i="1" smtClean="0">
                                                        <a:latin typeface="Cambria Math" charset="0"/>
                                                        <a:ea typeface="Cambria Math" charset="0"/>
                                                        <a:cs typeface="Cambria Math" charset="0"/>
                                                      </a:rPr>
                                                      <m:t>𝑔</m:t>
                                                    </m:r>
                                                  </m:sub>
                                                </m:sSub>
                                                <m:r>
                                                  <a:rPr lang="en-US" sz="1200" b="0" i="1" smtClean="0">
                                                    <a:latin typeface="Cambria Math" charset="0"/>
                                                    <a:ea typeface="Cambria Math" charset="0"/>
                                                    <a:cs typeface="Cambria Math" charset="0"/>
                                                  </a:rPr>
                                                  <m:t>+1</m:t>
                                                </m:r>
                                              </m:e>
                                            </m:d>
                                          </m:num>
                                          <m:den>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Cambria Math" charset="0"/>
                                                    <a:cs typeface="Cambria Math" charset="0"/>
                                                  </a:rPr>
                                                  <m:t>𝜌</m:t>
                                                </m:r>
                                              </m:e>
                                              <m:sub>
                                                <m:r>
                                                  <a:rPr lang="en-US" sz="1200" b="0" i="1" smtClean="0">
                                                    <a:latin typeface="Cambria Math" charset="0"/>
                                                    <a:ea typeface="Arial" charset="0"/>
                                                    <a:cs typeface="Arial" charset="0"/>
                                                  </a:rPr>
                                                  <m:t>𝑎</m:t>
                                                </m:r>
                                              </m:sub>
                                            </m:sSub>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𝑞</m:t>
                                                </m:r>
                                              </m:e>
                                              <m:sub>
                                                <m:r>
                                                  <a:rPr lang="en-US" sz="1200" b="0" i="1" smtClean="0">
                                                    <a:latin typeface="Cambria Math" charset="0"/>
                                                    <a:ea typeface="Arial" charset="0"/>
                                                    <a:cs typeface="Arial" charset="0"/>
                                                  </a:rPr>
                                                  <m:t>𝑔</m:t>
                                                </m:r>
                                              </m:sub>
                                            </m:sSub>
                                          </m:den>
                                        </m:f>
                                      </m:e>
                                    </m:d>
                                  </m:e>
                                  <m:sup>
                                    <m:f>
                                      <m:fPr>
                                        <m:ctrlPr>
                                          <a:rPr lang="mr-IN" sz="1200" b="0" i="1" smtClean="0">
                                            <a:latin typeface="Cambria Math" panose="02040503050406030204" pitchFamily="18" charset="0"/>
                                            <a:ea typeface="Arial" charset="0"/>
                                            <a:cs typeface="Arial" charset="0"/>
                                          </a:rPr>
                                        </m:ctrlPr>
                                      </m:fPr>
                                      <m:num>
                                        <m:r>
                                          <a:rPr lang="en-US" sz="1200" b="0" i="1" smtClean="0">
                                            <a:latin typeface="Cambria Math" charset="0"/>
                                            <a:ea typeface="Arial" charset="0"/>
                                            <a:cs typeface="Arial" charset="0"/>
                                          </a:rPr>
                                          <m:t>1</m:t>
                                        </m:r>
                                      </m:num>
                                      <m:den>
                                        <m:sSub>
                                          <m:sSubPr>
                                            <m:ctrlPr>
                                              <a:rPr lang="en-US" sz="1200" b="0" i="1" smtClean="0">
                                                <a:latin typeface="Cambria Math" panose="02040503050406030204" pitchFamily="18" charset="0"/>
                                                <a:ea typeface="Arial" charset="0"/>
                                                <a:cs typeface="Arial" charset="0"/>
                                              </a:rPr>
                                            </m:ctrlPr>
                                          </m:sSubPr>
                                          <m:e>
                                            <m:r>
                                              <a:rPr lang="en-US" sz="1200" b="0" i="1" smtClean="0">
                                                <a:latin typeface="Cambria Math" charset="0"/>
                                                <a:ea typeface="Arial" charset="0"/>
                                                <a:cs typeface="Arial" charset="0"/>
                                              </a:rPr>
                                              <m:t>𝑏</m:t>
                                            </m:r>
                                          </m:e>
                                          <m:sub>
                                            <m:r>
                                              <a:rPr lang="en-US" sz="1200" b="0" i="1" smtClean="0">
                                                <a:latin typeface="Cambria Math" charset="0"/>
                                                <a:ea typeface="Arial" charset="0"/>
                                                <a:cs typeface="Arial" charset="0"/>
                                              </a:rPr>
                                              <m:t>𝑔</m:t>
                                            </m:r>
                                          </m:sub>
                                        </m:sSub>
                                        <m:r>
                                          <a:rPr lang="en-US" sz="1200" b="0" i="1" smtClean="0">
                                            <a:latin typeface="Cambria Math" charset="0"/>
                                            <a:ea typeface="Arial" charset="0"/>
                                            <a:cs typeface="Arial" charset="0"/>
                                          </a:rPr>
                                          <m:t>+1</m:t>
                                        </m:r>
                                      </m:den>
                                    </m:f>
                                  </m:sup>
                                </m:sSup>
                              </m:oMath>
                            </m:oMathPara>
                          </a14:m>
                          <a:endParaRPr lang="en-US" sz="1200" b="0" dirty="0">
                            <a:latin typeface="Arial" charset="0"/>
                            <a:ea typeface="Arial" charset="0"/>
                            <a:cs typeface="Arial" charset="0"/>
                          </a:endParaRPr>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solidFill>
                                          <a:schemeClr val="tx1"/>
                                        </a:solidFill>
                                        <a:latin typeface="Cambria Math" panose="02040503050406030204" pitchFamily="18" charset="0"/>
                                        <a:ea typeface="Arial" charset="0"/>
                                        <a:cs typeface="Arial" charset="0"/>
                                      </a:rPr>
                                    </m:ctrlPr>
                                  </m:sSubPr>
                                  <m:e>
                                    <m:r>
                                      <a:rPr lang="en-US" sz="1200" i="1" smtClean="0">
                                        <a:solidFill>
                                          <a:schemeClr val="tx1"/>
                                        </a:solidFill>
                                        <a:latin typeface="Cambria Math" charset="0"/>
                                        <a:ea typeface="Cambria Math" charset="0"/>
                                        <a:cs typeface="Cambria Math" charset="0"/>
                                      </a:rPr>
                                      <m:t>𝜆</m:t>
                                    </m:r>
                                  </m:e>
                                  <m:sub>
                                    <m:r>
                                      <a:rPr lang="en-US" sz="1200" b="0" i="1" smtClean="0">
                                        <a:solidFill>
                                          <a:schemeClr val="tx1"/>
                                        </a:solidFill>
                                        <a:latin typeface="Cambria Math" charset="0"/>
                                        <a:ea typeface="Arial" charset="0"/>
                                        <a:cs typeface="Arial" charset="0"/>
                                      </a:rPr>
                                      <m:t>𝑔</m:t>
                                    </m:r>
                                  </m:sub>
                                </m:sSub>
                                <m:r>
                                  <a:rPr lang="en-US" sz="1200" b="0" i="1" smtClean="0">
                                    <a:solidFill>
                                      <a:schemeClr val="tx1"/>
                                    </a:solidFill>
                                    <a:latin typeface="Cambria Math" charset="0"/>
                                    <a:ea typeface="Arial" charset="0"/>
                                    <a:cs typeface="Arial" charset="0"/>
                                  </a:rPr>
                                  <m:t>=</m:t>
                                </m:r>
                                <m:sSub>
                                  <m:sSubPr>
                                    <m:ctrlPr>
                                      <a:rPr lang="en-US" sz="1200" b="0" i="1" smtClean="0">
                                        <a:solidFill>
                                          <a:schemeClr val="tx1"/>
                                        </a:solidFill>
                                        <a:latin typeface="Cambria Math" panose="02040503050406030204" pitchFamily="18" charset="0"/>
                                        <a:ea typeface="Arial" charset="0"/>
                                        <a:cs typeface="Arial" charset="0"/>
                                      </a:rPr>
                                    </m:ctrlPr>
                                  </m:sSubPr>
                                  <m:e>
                                    <m:r>
                                      <a:rPr lang="en-US" sz="1200" b="0" i="1" smtClean="0">
                                        <a:solidFill>
                                          <a:schemeClr val="tx1"/>
                                        </a:solidFill>
                                        <a:latin typeface="Cambria Math" charset="0"/>
                                        <a:ea typeface="Cambria Math" charset="0"/>
                                        <a:cs typeface="Cambria Math" charset="0"/>
                                      </a:rPr>
                                      <m:t>𝜆</m:t>
                                    </m:r>
                                  </m:e>
                                  <m:sub>
                                    <m:r>
                                      <a:rPr lang="en-US" sz="1200" b="0" i="1" smtClean="0">
                                        <a:solidFill>
                                          <a:schemeClr val="tx1"/>
                                        </a:solidFill>
                                        <a:latin typeface="Cambria Math" charset="0"/>
                                        <a:ea typeface="Arial" charset="0"/>
                                        <a:cs typeface="Arial" charset="0"/>
                                      </a:rPr>
                                      <m:t>𝑒𝑥𝑝</m:t>
                                    </m:r>
                                  </m:sub>
                                </m:sSub>
                                <m:sSup>
                                  <m:sSupPr>
                                    <m:ctrlPr>
                                      <a:rPr lang="en-US" sz="1200" b="0" i="1" smtClean="0">
                                        <a:solidFill>
                                          <a:schemeClr val="tx1"/>
                                        </a:solidFill>
                                        <a:latin typeface="Cambria Math" panose="02040503050406030204" pitchFamily="18" charset="0"/>
                                        <a:ea typeface="Arial" charset="0"/>
                                        <a:cs typeface="Arial" charset="0"/>
                                      </a:rPr>
                                    </m:ctrlPr>
                                  </m:sSupPr>
                                  <m:e>
                                    <m:d>
                                      <m:dPr>
                                        <m:ctrlPr>
                                          <a:rPr lang="mr-IN" sz="1200" b="0" i="1" smtClean="0">
                                            <a:solidFill>
                                              <a:schemeClr val="tx1"/>
                                            </a:solidFill>
                                            <a:latin typeface="Cambria Math" panose="02040503050406030204" pitchFamily="18" charset="0"/>
                                            <a:ea typeface="Arial" charset="0"/>
                                            <a:cs typeface="Arial" charset="0"/>
                                          </a:rPr>
                                        </m:ctrlPr>
                                      </m:dPr>
                                      <m:e>
                                        <m:f>
                                          <m:fPr>
                                            <m:ctrlPr>
                                              <a:rPr lang="mr-IN" sz="1200" b="0" i="1" smtClean="0">
                                                <a:solidFill>
                                                  <a:schemeClr val="tx1"/>
                                                </a:solidFill>
                                                <a:latin typeface="Cambria Math" panose="02040503050406030204" pitchFamily="18" charset="0"/>
                                                <a:ea typeface="Arial" charset="0"/>
                                                <a:cs typeface="Arial" charset="0"/>
                                              </a:rPr>
                                            </m:ctrlPr>
                                          </m:fPr>
                                          <m:num>
                                            <m:r>
                                              <m:rPr>
                                                <m:sty m:val="p"/>
                                              </m:rPr>
                                              <a:rPr lang="el-GR" sz="1200" b="0" i="1" smtClean="0">
                                                <a:solidFill>
                                                  <a:schemeClr val="tx1"/>
                                                </a:solidFill>
                                                <a:latin typeface="Cambria Math" charset="0"/>
                                                <a:ea typeface="Cambria Math" charset="0"/>
                                                <a:cs typeface="Cambria Math" charset="0"/>
                                              </a:rPr>
                                              <m:t>Γ</m:t>
                                            </m:r>
                                            <m:d>
                                              <m:dPr>
                                                <m:ctrlPr>
                                                  <a:rPr lang="mr-IN" sz="1200" b="0" i="1" smtClean="0">
                                                    <a:solidFill>
                                                      <a:schemeClr val="tx1"/>
                                                    </a:solidFill>
                                                    <a:latin typeface="Cambria Math" panose="02040503050406030204" pitchFamily="18" charset="0"/>
                                                    <a:ea typeface="Cambria Math" charset="0"/>
                                                    <a:cs typeface="Cambria Math" charset="0"/>
                                                  </a:rPr>
                                                </m:ctrlPr>
                                              </m:dPr>
                                              <m:e>
                                                <m:sSub>
                                                  <m:sSubPr>
                                                    <m:ctrlPr>
                                                      <a:rPr lang="en-US" sz="1200" b="0" i="1" smtClean="0">
                                                        <a:solidFill>
                                                          <a:schemeClr val="tx1"/>
                                                        </a:solidFill>
                                                        <a:latin typeface="Cambria Math" panose="02040503050406030204" pitchFamily="18" charset="0"/>
                                                        <a:ea typeface="Cambria Math" charset="0"/>
                                                        <a:cs typeface="Cambria Math" charset="0"/>
                                                      </a:rPr>
                                                    </m:ctrlPr>
                                                  </m:sSubPr>
                                                  <m:e>
                                                    <m:r>
                                                      <a:rPr lang="en-US" sz="1200" b="0" i="1" smtClean="0">
                                                        <a:solidFill>
                                                          <a:schemeClr val="tx1"/>
                                                        </a:solidFill>
                                                        <a:latin typeface="Cambria Math" charset="0"/>
                                                        <a:ea typeface="Cambria Math" charset="0"/>
                                                        <a:cs typeface="Cambria Math" charset="0"/>
                                                      </a:rPr>
                                                      <m:t>𝑏</m:t>
                                                    </m:r>
                                                  </m:e>
                                                  <m:sub>
                                                    <m:r>
                                                      <a:rPr lang="en-US" sz="1200" b="0" i="1" smtClean="0">
                                                        <a:solidFill>
                                                          <a:schemeClr val="tx1"/>
                                                        </a:solidFill>
                                                        <a:latin typeface="Cambria Math" charset="0"/>
                                                        <a:ea typeface="Cambria Math" charset="0"/>
                                                        <a:cs typeface="Cambria Math" charset="0"/>
                                                      </a:rPr>
                                                      <m:t>𝑔</m:t>
                                                    </m:r>
                                                  </m:sub>
                                                </m:sSub>
                                                <m:r>
                                                  <a:rPr lang="en-US" sz="1200" b="0" i="1" smtClean="0">
                                                    <a:solidFill>
                                                      <a:schemeClr val="tx1"/>
                                                    </a:solidFill>
                                                    <a:latin typeface="Cambria Math" charset="0"/>
                                                    <a:ea typeface="Cambria Math" charset="0"/>
                                                    <a:cs typeface="Cambria Math" charset="0"/>
                                                  </a:rPr>
                                                  <m:t>+</m:t>
                                                </m:r>
                                                <m:sSub>
                                                  <m:sSubPr>
                                                    <m:ctrlPr>
                                                      <a:rPr lang="en-US" sz="1200" b="0" i="1" smtClean="0">
                                                        <a:solidFill>
                                                          <a:schemeClr val="tx1"/>
                                                        </a:solidFill>
                                                        <a:latin typeface="Cambria Math" panose="02040503050406030204" pitchFamily="18" charset="0"/>
                                                        <a:ea typeface="Cambria Math" charset="0"/>
                                                        <a:cs typeface="Cambria Math" charset="0"/>
                                                      </a:rPr>
                                                    </m:ctrlPr>
                                                  </m:sSubPr>
                                                  <m:e>
                                                    <m:r>
                                                      <a:rPr lang="en-US" sz="1200" b="0" i="1" smtClean="0">
                                                        <a:solidFill>
                                                          <a:schemeClr val="tx1"/>
                                                        </a:solidFill>
                                                        <a:latin typeface="Cambria Math" charset="0"/>
                                                        <a:ea typeface="Cambria Math" charset="0"/>
                                                        <a:cs typeface="Cambria Math" charset="0"/>
                                                      </a:rPr>
                                                      <m:t>𝜇</m:t>
                                                    </m:r>
                                                  </m:e>
                                                  <m:sub>
                                                    <m:r>
                                                      <a:rPr lang="en-US" sz="1200" b="0" i="1" smtClean="0">
                                                        <a:solidFill>
                                                          <a:schemeClr val="tx1"/>
                                                        </a:solidFill>
                                                        <a:latin typeface="Cambria Math" charset="0"/>
                                                        <a:ea typeface="Cambria Math" charset="0"/>
                                                        <a:cs typeface="Cambria Math" charset="0"/>
                                                      </a:rPr>
                                                      <m:t>𝑔</m:t>
                                                    </m:r>
                                                  </m:sub>
                                                </m:sSub>
                                                <m:r>
                                                  <a:rPr lang="en-US" sz="1200" b="0" i="1" smtClean="0">
                                                    <a:solidFill>
                                                      <a:schemeClr val="tx1"/>
                                                    </a:solidFill>
                                                    <a:latin typeface="Cambria Math" charset="0"/>
                                                    <a:ea typeface="Cambria Math" charset="0"/>
                                                    <a:cs typeface="Cambria Math" charset="0"/>
                                                  </a:rPr>
                                                  <m:t>+1</m:t>
                                                </m:r>
                                              </m:e>
                                            </m:d>
                                          </m:num>
                                          <m:den>
                                            <m:d>
                                              <m:dPr>
                                                <m:ctrlPr>
                                                  <a:rPr lang="mr-IN" sz="1200" b="0" i="1" smtClean="0">
                                                    <a:solidFill>
                                                      <a:schemeClr val="tx1"/>
                                                    </a:solidFill>
                                                    <a:latin typeface="Cambria Math" panose="02040503050406030204" pitchFamily="18" charset="0"/>
                                                    <a:ea typeface="Arial" charset="0"/>
                                                    <a:cs typeface="Arial" charset="0"/>
                                                  </a:rPr>
                                                </m:ctrlPr>
                                              </m:dPr>
                                              <m:e>
                                                <m:sSub>
                                                  <m:sSubPr>
                                                    <m:ctrlPr>
                                                      <a:rPr lang="en-US" sz="1200" b="0" i="1" smtClean="0">
                                                        <a:solidFill>
                                                          <a:schemeClr val="tx1"/>
                                                        </a:solidFill>
                                                        <a:latin typeface="Cambria Math" panose="02040503050406030204" pitchFamily="18" charset="0"/>
                                                        <a:ea typeface="Cambria Math" charset="0"/>
                                                        <a:cs typeface="Cambria Math" charset="0"/>
                                                      </a:rPr>
                                                    </m:ctrlPr>
                                                  </m:sSubPr>
                                                  <m:e>
                                                    <m:r>
                                                      <a:rPr lang="en-US" sz="1200" b="0" i="1" smtClean="0">
                                                        <a:solidFill>
                                                          <a:schemeClr val="tx1"/>
                                                        </a:solidFill>
                                                        <a:latin typeface="Cambria Math" charset="0"/>
                                                        <a:ea typeface="Cambria Math" charset="0"/>
                                                        <a:cs typeface="Cambria Math" charset="0"/>
                                                      </a:rPr>
                                                      <m:t>𝑏</m:t>
                                                    </m:r>
                                                  </m:e>
                                                  <m:sub>
                                                    <m:r>
                                                      <a:rPr lang="en-US" sz="1200" b="0" i="1" smtClean="0">
                                                        <a:solidFill>
                                                          <a:schemeClr val="tx1"/>
                                                        </a:solidFill>
                                                        <a:latin typeface="Cambria Math" charset="0"/>
                                                        <a:ea typeface="Cambria Math" charset="0"/>
                                                        <a:cs typeface="Cambria Math" charset="0"/>
                                                      </a:rPr>
                                                      <m:t>𝑔</m:t>
                                                    </m:r>
                                                  </m:sub>
                                                </m:sSub>
                                                <m:r>
                                                  <a:rPr lang="en-US" sz="1200" b="0" i="1" smtClean="0">
                                                    <a:solidFill>
                                                      <a:schemeClr val="tx1"/>
                                                    </a:solidFill>
                                                    <a:latin typeface="Cambria Math" charset="0"/>
                                                    <a:ea typeface="Cambria Math" charset="0"/>
                                                    <a:cs typeface="Cambria Math" charset="0"/>
                                                  </a:rPr>
                                                  <m:t>+</m:t>
                                                </m:r>
                                                <m:sSub>
                                                  <m:sSubPr>
                                                    <m:ctrlPr>
                                                      <a:rPr lang="en-US" sz="1200" b="0" i="1" smtClean="0">
                                                        <a:solidFill>
                                                          <a:schemeClr val="tx1"/>
                                                        </a:solidFill>
                                                        <a:latin typeface="Cambria Math" panose="02040503050406030204" pitchFamily="18" charset="0"/>
                                                        <a:ea typeface="Cambria Math" charset="0"/>
                                                        <a:cs typeface="Cambria Math" charset="0"/>
                                                      </a:rPr>
                                                    </m:ctrlPr>
                                                  </m:sSubPr>
                                                  <m:e>
                                                    <m:r>
                                                      <a:rPr lang="en-US" sz="1200" b="0" i="1" smtClean="0">
                                                        <a:solidFill>
                                                          <a:schemeClr val="tx1"/>
                                                        </a:solidFill>
                                                        <a:latin typeface="Cambria Math" charset="0"/>
                                                        <a:ea typeface="Cambria Math" charset="0"/>
                                                        <a:cs typeface="Cambria Math" charset="0"/>
                                                      </a:rPr>
                                                      <m:t>𝜇</m:t>
                                                    </m:r>
                                                  </m:e>
                                                  <m:sub>
                                                    <m:r>
                                                      <a:rPr lang="en-US" sz="1200" b="0" i="1" smtClean="0">
                                                        <a:solidFill>
                                                          <a:schemeClr val="tx1"/>
                                                        </a:solidFill>
                                                        <a:latin typeface="Cambria Math" charset="0"/>
                                                        <a:ea typeface="Cambria Math" charset="0"/>
                                                        <a:cs typeface="Cambria Math" charset="0"/>
                                                      </a:rPr>
                                                      <m:t>𝑔</m:t>
                                                    </m:r>
                                                  </m:sub>
                                                </m:sSub>
                                                <m:r>
                                                  <a:rPr lang="en-US" sz="1200" b="0" i="1" smtClean="0">
                                                    <a:solidFill>
                                                      <a:schemeClr val="tx1"/>
                                                    </a:solidFill>
                                                    <a:latin typeface="Cambria Math" charset="0"/>
                                                    <a:ea typeface="Cambria Math" charset="0"/>
                                                    <a:cs typeface="Cambria Math" charset="0"/>
                                                  </a:rPr>
                                                  <m:t>+1</m:t>
                                                </m:r>
                                              </m:e>
                                            </m:d>
                                            <m:d>
                                              <m:dPr>
                                                <m:ctrlPr>
                                                  <a:rPr lang="mr-IN" sz="1200" b="0" i="1" smtClean="0">
                                                    <a:solidFill>
                                                      <a:schemeClr val="tx1"/>
                                                    </a:solidFill>
                                                    <a:latin typeface="Cambria Math" panose="02040503050406030204" pitchFamily="18" charset="0"/>
                                                    <a:ea typeface="Arial" charset="0"/>
                                                    <a:cs typeface="Arial" charset="0"/>
                                                  </a:rPr>
                                                </m:ctrlPr>
                                              </m:dPr>
                                              <m:e>
                                                <m:sSub>
                                                  <m:sSubPr>
                                                    <m:ctrlPr>
                                                      <a:rPr lang="en-US" sz="1200" b="0" i="1" smtClean="0">
                                                        <a:solidFill>
                                                          <a:schemeClr val="tx1"/>
                                                        </a:solidFill>
                                                        <a:latin typeface="Cambria Math" panose="02040503050406030204" pitchFamily="18" charset="0"/>
                                                        <a:ea typeface="Cambria Math" charset="0"/>
                                                        <a:cs typeface="Cambria Math" charset="0"/>
                                                      </a:rPr>
                                                    </m:ctrlPr>
                                                  </m:sSubPr>
                                                  <m:e>
                                                    <m:r>
                                                      <a:rPr lang="en-US" sz="1200" b="0" i="1" smtClean="0">
                                                        <a:solidFill>
                                                          <a:schemeClr val="tx1"/>
                                                        </a:solidFill>
                                                        <a:latin typeface="Cambria Math" charset="0"/>
                                                        <a:ea typeface="Cambria Math" charset="0"/>
                                                        <a:cs typeface="Cambria Math" charset="0"/>
                                                      </a:rPr>
                                                      <m:t>𝜇</m:t>
                                                    </m:r>
                                                  </m:e>
                                                  <m:sub>
                                                    <m:r>
                                                      <a:rPr lang="en-US" sz="1200" b="0" i="1" smtClean="0">
                                                        <a:solidFill>
                                                          <a:schemeClr val="tx1"/>
                                                        </a:solidFill>
                                                        <a:latin typeface="Cambria Math" charset="0"/>
                                                        <a:ea typeface="Cambria Math" charset="0"/>
                                                        <a:cs typeface="Cambria Math" charset="0"/>
                                                      </a:rPr>
                                                      <m:t>𝑔</m:t>
                                                    </m:r>
                                                  </m:sub>
                                                </m:sSub>
                                                <m:r>
                                                  <a:rPr lang="en-US" sz="1200" b="0" i="1" smtClean="0">
                                                    <a:solidFill>
                                                      <a:schemeClr val="tx1"/>
                                                    </a:solidFill>
                                                    <a:latin typeface="Cambria Math" charset="0"/>
                                                    <a:ea typeface="Cambria Math" charset="0"/>
                                                    <a:cs typeface="Cambria Math" charset="0"/>
                                                  </a:rPr>
                                                  <m:t>+1</m:t>
                                                </m:r>
                                              </m:e>
                                            </m:d>
                                          </m:den>
                                        </m:f>
                                      </m:e>
                                    </m:d>
                                  </m:e>
                                  <m:sup>
                                    <m:f>
                                      <m:fPr>
                                        <m:ctrlPr>
                                          <a:rPr lang="mr-IN" sz="1200" b="0" i="1" smtClean="0">
                                            <a:solidFill>
                                              <a:schemeClr val="tx1"/>
                                            </a:solidFill>
                                            <a:latin typeface="Cambria Math" panose="02040503050406030204" pitchFamily="18" charset="0"/>
                                            <a:ea typeface="Arial" charset="0"/>
                                            <a:cs typeface="Arial" charset="0"/>
                                          </a:rPr>
                                        </m:ctrlPr>
                                      </m:fPr>
                                      <m:num>
                                        <m:r>
                                          <a:rPr lang="en-US" sz="1200" b="0" i="1" smtClean="0">
                                            <a:solidFill>
                                              <a:schemeClr val="tx1"/>
                                            </a:solidFill>
                                            <a:latin typeface="Cambria Math" charset="0"/>
                                            <a:ea typeface="Arial" charset="0"/>
                                            <a:cs typeface="Arial" charset="0"/>
                                          </a:rPr>
                                          <m:t>1</m:t>
                                        </m:r>
                                      </m:num>
                                      <m:den>
                                        <m:sSub>
                                          <m:sSubPr>
                                            <m:ctrlPr>
                                              <a:rPr lang="en-US" sz="1200" b="0" i="1" smtClean="0">
                                                <a:solidFill>
                                                  <a:schemeClr val="tx1"/>
                                                </a:solidFill>
                                                <a:latin typeface="Cambria Math" panose="02040503050406030204" pitchFamily="18" charset="0"/>
                                                <a:ea typeface="Arial" charset="0"/>
                                                <a:cs typeface="Arial" charset="0"/>
                                              </a:rPr>
                                            </m:ctrlPr>
                                          </m:sSubPr>
                                          <m:e>
                                            <m:r>
                                              <a:rPr lang="en-US" sz="1200" b="0" i="1" smtClean="0">
                                                <a:solidFill>
                                                  <a:schemeClr val="tx1"/>
                                                </a:solidFill>
                                                <a:latin typeface="Cambria Math" charset="0"/>
                                                <a:ea typeface="Arial" charset="0"/>
                                                <a:cs typeface="Arial" charset="0"/>
                                              </a:rPr>
                                              <m:t>𝑏</m:t>
                                            </m:r>
                                          </m:e>
                                          <m:sub>
                                            <m:r>
                                              <a:rPr lang="en-US" sz="1200" b="0" i="1" smtClean="0">
                                                <a:solidFill>
                                                  <a:schemeClr val="tx1"/>
                                                </a:solidFill>
                                                <a:latin typeface="Cambria Math" charset="0"/>
                                                <a:ea typeface="Arial" charset="0"/>
                                                <a:cs typeface="Arial" charset="0"/>
                                              </a:rPr>
                                              <m:t>𝑔</m:t>
                                            </m:r>
                                          </m:sub>
                                        </m:sSub>
                                      </m:den>
                                    </m:f>
                                  </m:sup>
                                </m:sSup>
                              </m:oMath>
                            </m:oMathPara>
                          </a14:m>
                          <a:endParaRPr lang="en-US" sz="1200" b="0" dirty="0">
                            <a:solidFill>
                              <a:schemeClr val="tx1"/>
                            </a:solidFill>
                            <a:latin typeface="Arial" charset="0"/>
                            <a:ea typeface="Arial" charset="0"/>
                            <a:cs typeface="Arial" charset="0"/>
                          </a:endParaRPr>
                        </a:p>
                        <a:p>
                          <a:pPr algn="l">
                            <a:spcAft>
                              <a:spcPts val="600"/>
                            </a:spcAft>
                          </a:pPr>
                          <a14:m>
                            <m:oMath xmlns:m="http://schemas.openxmlformats.org/officeDocument/2006/math">
                              <m:sSub>
                                <m:sSubPr>
                                  <m:ctrlPr>
                                    <a:rPr lang="en-US" sz="1200" i="1" smtClean="0">
                                      <a:solidFill>
                                        <a:schemeClr val="tx1"/>
                                      </a:solidFill>
                                      <a:latin typeface="Cambria Math" panose="02040503050406030204" pitchFamily="18" charset="0"/>
                                      <a:ea typeface="Arial" charset="0"/>
                                      <a:cs typeface="Arial" charset="0"/>
                                    </a:rPr>
                                  </m:ctrlPr>
                                </m:sSubPr>
                                <m:e>
                                  <m:r>
                                    <a:rPr lang="en-US" sz="1200" b="0" i="1" smtClean="0">
                                      <a:solidFill>
                                        <a:schemeClr val="tx1"/>
                                      </a:solidFill>
                                      <a:latin typeface="Cambria Math" charset="0"/>
                                      <a:ea typeface="Arial" charset="0"/>
                                      <a:cs typeface="Arial" charset="0"/>
                                    </a:rPr>
                                    <m:t>𝑁</m:t>
                                  </m:r>
                                </m:e>
                                <m:sub>
                                  <m:r>
                                    <a:rPr lang="en-US" sz="1200" b="0" i="1" smtClean="0">
                                      <a:solidFill>
                                        <a:schemeClr val="tx1"/>
                                      </a:solidFill>
                                      <a:latin typeface="Cambria Math" charset="0"/>
                                      <a:ea typeface="Arial" charset="0"/>
                                      <a:cs typeface="Arial" charset="0"/>
                                    </a:rPr>
                                    <m:t>𝑜𝑔</m:t>
                                  </m:r>
                                </m:sub>
                              </m:sSub>
                              <m:r>
                                <a:rPr lang="en-US" sz="1200" b="0" i="1" smtClean="0">
                                  <a:solidFill>
                                    <a:schemeClr val="tx1"/>
                                  </a:solidFill>
                                  <a:latin typeface="Cambria Math" charset="0"/>
                                  <a:ea typeface="Arial" charset="0"/>
                                  <a:cs typeface="Arial" charset="0"/>
                                </a:rPr>
                                <m:t>=</m:t>
                              </m:r>
                              <m:f>
                                <m:fPr>
                                  <m:ctrlPr>
                                    <a:rPr lang="mr-IN" sz="1200" b="0" i="1" smtClean="0">
                                      <a:solidFill>
                                        <a:schemeClr val="tx1"/>
                                      </a:solidFill>
                                      <a:latin typeface="Cambria Math" panose="02040503050406030204" pitchFamily="18" charset="0"/>
                                      <a:ea typeface="Arial" charset="0"/>
                                      <a:cs typeface="Arial" charset="0"/>
                                    </a:rPr>
                                  </m:ctrlPr>
                                </m:fPr>
                                <m:num>
                                  <m:sSub>
                                    <m:sSubPr>
                                      <m:ctrlPr>
                                        <a:rPr lang="en-US" sz="1200" b="0" i="1" smtClean="0">
                                          <a:solidFill>
                                            <a:schemeClr val="tx1"/>
                                          </a:solidFill>
                                          <a:latin typeface="Cambria Math" panose="02040503050406030204" pitchFamily="18" charset="0"/>
                                          <a:ea typeface="Arial" charset="0"/>
                                          <a:cs typeface="Arial" charset="0"/>
                                        </a:rPr>
                                      </m:ctrlPr>
                                    </m:sSubPr>
                                    <m:e>
                                      <m:r>
                                        <a:rPr lang="en-US" sz="1200" b="0" i="1" smtClean="0">
                                          <a:solidFill>
                                            <a:schemeClr val="tx1"/>
                                          </a:solidFill>
                                          <a:latin typeface="Cambria Math" charset="0"/>
                                          <a:ea typeface="Arial" charset="0"/>
                                          <a:cs typeface="Arial" charset="0"/>
                                        </a:rPr>
                                        <m:t>𝑁</m:t>
                                      </m:r>
                                    </m:e>
                                    <m:sub>
                                      <m:r>
                                        <a:rPr lang="en-US" sz="1200" b="0" i="1" smtClean="0">
                                          <a:solidFill>
                                            <a:schemeClr val="tx1"/>
                                          </a:solidFill>
                                          <a:latin typeface="Cambria Math" charset="0"/>
                                          <a:ea typeface="Arial" charset="0"/>
                                          <a:cs typeface="Arial" charset="0"/>
                                        </a:rPr>
                                        <m:t>𝑜</m:t>
                                      </m:r>
                                      <m:r>
                                        <a:rPr lang="en-US" sz="1200" b="0" i="1" smtClean="0">
                                          <a:solidFill>
                                            <a:schemeClr val="tx1"/>
                                          </a:solidFill>
                                          <a:latin typeface="Cambria Math" charset="0"/>
                                          <a:ea typeface="Arial" charset="0"/>
                                          <a:cs typeface="Arial" charset="0"/>
                                        </a:rPr>
                                        <m:t>,</m:t>
                                      </m:r>
                                      <m:r>
                                        <a:rPr lang="en-US" sz="1200" b="0" i="1" smtClean="0">
                                          <a:solidFill>
                                            <a:schemeClr val="tx1"/>
                                          </a:solidFill>
                                          <a:latin typeface="Cambria Math" charset="0"/>
                                          <a:ea typeface="Arial" charset="0"/>
                                          <a:cs typeface="Arial" charset="0"/>
                                        </a:rPr>
                                        <m:t>𝑒𝑥𝑝</m:t>
                                      </m:r>
                                    </m:sub>
                                  </m:sSub>
                                </m:num>
                                <m:den>
                                  <m:d>
                                    <m:dPr>
                                      <m:ctrlPr>
                                        <a:rPr lang="mr-IN" sz="1200" b="0" i="1" smtClean="0">
                                          <a:solidFill>
                                            <a:schemeClr val="tx1"/>
                                          </a:solidFill>
                                          <a:latin typeface="Cambria Math" panose="02040503050406030204" pitchFamily="18" charset="0"/>
                                          <a:ea typeface="Arial" charset="0"/>
                                          <a:cs typeface="Arial" charset="0"/>
                                        </a:rPr>
                                      </m:ctrlPr>
                                    </m:dPr>
                                    <m:e>
                                      <m:sSub>
                                        <m:sSubPr>
                                          <m:ctrlPr>
                                            <a:rPr lang="en-US" sz="1200" b="0" i="1" smtClean="0">
                                              <a:solidFill>
                                                <a:schemeClr val="tx1"/>
                                              </a:solidFill>
                                              <a:latin typeface="Cambria Math" panose="02040503050406030204" pitchFamily="18" charset="0"/>
                                              <a:ea typeface="Arial" charset="0"/>
                                              <a:cs typeface="Arial" charset="0"/>
                                            </a:rPr>
                                          </m:ctrlPr>
                                        </m:sSubPr>
                                        <m:e>
                                          <m:r>
                                            <m:rPr>
                                              <m:sty m:val="p"/>
                                            </m:rPr>
                                            <a:rPr lang="el-GR" sz="1200" b="0" i="1" smtClean="0">
                                              <a:solidFill>
                                                <a:schemeClr val="tx1"/>
                                              </a:solidFill>
                                              <a:latin typeface="Cambria Math" charset="0"/>
                                              <a:ea typeface="Cambria Math" charset="0"/>
                                              <a:cs typeface="Cambria Math" charset="0"/>
                                            </a:rPr>
                                            <m:t>Γ</m:t>
                                          </m:r>
                                          <m:d>
                                            <m:dPr>
                                              <m:ctrlPr>
                                                <a:rPr lang="mr-IN" sz="1200" b="0" i="1" smtClean="0">
                                                  <a:solidFill>
                                                    <a:schemeClr val="tx1"/>
                                                  </a:solidFill>
                                                  <a:latin typeface="Cambria Math" panose="02040503050406030204" pitchFamily="18" charset="0"/>
                                                  <a:ea typeface="Cambria Math" charset="0"/>
                                                  <a:cs typeface="Cambria Math" charset="0"/>
                                                </a:rPr>
                                              </m:ctrlPr>
                                            </m:dPr>
                                            <m:e>
                                              <m:sSub>
                                                <m:sSubPr>
                                                  <m:ctrlPr>
                                                    <a:rPr lang="en-US" sz="1200" b="0" i="1" smtClean="0">
                                                      <a:solidFill>
                                                        <a:schemeClr val="tx1"/>
                                                      </a:solidFill>
                                                      <a:latin typeface="Cambria Math" panose="02040503050406030204" pitchFamily="18" charset="0"/>
                                                      <a:ea typeface="Cambria Math" charset="0"/>
                                                      <a:cs typeface="Cambria Math" charset="0"/>
                                                    </a:rPr>
                                                  </m:ctrlPr>
                                                </m:sSubPr>
                                                <m:e>
                                                  <m:r>
                                                    <a:rPr lang="en-US" sz="1200" b="0" i="1" smtClean="0">
                                                      <a:solidFill>
                                                        <a:schemeClr val="tx1"/>
                                                      </a:solidFill>
                                                      <a:latin typeface="Cambria Math" charset="0"/>
                                                      <a:ea typeface="Cambria Math" charset="0"/>
                                                      <a:cs typeface="Cambria Math" charset="0"/>
                                                    </a:rPr>
                                                    <m:t>𝜇</m:t>
                                                  </m:r>
                                                </m:e>
                                                <m:sub>
                                                  <m:r>
                                                    <a:rPr lang="en-US" sz="1200" b="0" i="1" smtClean="0">
                                                      <a:solidFill>
                                                        <a:schemeClr val="tx1"/>
                                                      </a:solidFill>
                                                      <a:latin typeface="Cambria Math" charset="0"/>
                                                      <a:ea typeface="Cambria Math" charset="0"/>
                                                      <a:cs typeface="Cambria Math" charset="0"/>
                                                    </a:rPr>
                                                    <m:t>𝑔</m:t>
                                                  </m:r>
                                                </m:sub>
                                              </m:sSub>
                                              <m:r>
                                                <a:rPr lang="en-US" sz="1200" b="0" i="1" smtClean="0">
                                                  <a:solidFill>
                                                    <a:schemeClr val="tx1"/>
                                                  </a:solidFill>
                                                  <a:latin typeface="Cambria Math" charset="0"/>
                                                  <a:ea typeface="Cambria Math" charset="0"/>
                                                  <a:cs typeface="Cambria Math" charset="0"/>
                                                </a:rPr>
                                                <m:t>+1</m:t>
                                              </m:r>
                                            </m:e>
                                          </m:d>
                                          <m:r>
                                            <a:rPr lang="en-US" sz="1200" b="0" i="1" smtClean="0">
                                              <a:solidFill>
                                                <a:schemeClr val="tx1"/>
                                              </a:solidFill>
                                              <a:latin typeface="Cambria Math" charset="0"/>
                                              <a:ea typeface="Cambria Math" charset="0"/>
                                              <a:cs typeface="Cambria Math" charset="0"/>
                                            </a:rPr>
                                            <m:t>𝜆</m:t>
                                          </m:r>
                                        </m:e>
                                        <m:sub>
                                          <m:r>
                                            <a:rPr lang="en-US" sz="1200" b="0" i="1" smtClean="0">
                                              <a:solidFill>
                                                <a:schemeClr val="tx1"/>
                                              </a:solidFill>
                                              <a:latin typeface="Cambria Math" charset="0"/>
                                              <a:ea typeface="Arial" charset="0"/>
                                              <a:cs typeface="Arial" charset="0"/>
                                            </a:rPr>
                                            <m:t>𝑒𝑥𝑝</m:t>
                                          </m:r>
                                        </m:sub>
                                      </m:sSub>
                                    </m:e>
                                  </m:d>
                                </m:den>
                              </m:f>
                              <m:sSup>
                                <m:sSupPr>
                                  <m:ctrlPr>
                                    <a:rPr lang="mr-IN" sz="1200" b="0" i="1" smtClean="0">
                                      <a:solidFill>
                                        <a:schemeClr val="tx1"/>
                                      </a:solidFill>
                                      <a:latin typeface="Cambria Math" panose="02040503050406030204" pitchFamily="18" charset="0"/>
                                      <a:ea typeface="Arial" charset="0"/>
                                      <a:cs typeface="Arial" charset="0"/>
                                    </a:rPr>
                                  </m:ctrlPr>
                                </m:sSupPr>
                                <m:e>
                                  <m:sSub>
                                    <m:sSubPr>
                                      <m:ctrlPr>
                                        <a:rPr lang="en-US" sz="1200" b="0" i="1" smtClean="0">
                                          <a:solidFill>
                                            <a:schemeClr val="tx1"/>
                                          </a:solidFill>
                                          <a:latin typeface="Cambria Math" panose="02040503050406030204" pitchFamily="18" charset="0"/>
                                          <a:ea typeface="Arial" charset="0"/>
                                          <a:cs typeface="Arial" charset="0"/>
                                        </a:rPr>
                                      </m:ctrlPr>
                                    </m:sSubPr>
                                    <m:e>
                                      <m:r>
                                        <a:rPr lang="en-US" sz="1200" b="0" i="1" smtClean="0">
                                          <a:solidFill>
                                            <a:schemeClr val="tx1"/>
                                          </a:solidFill>
                                          <a:latin typeface="Cambria Math" charset="0"/>
                                          <a:ea typeface="Cambria Math" charset="0"/>
                                          <a:cs typeface="Cambria Math" charset="0"/>
                                        </a:rPr>
                                        <m:t>𝜆</m:t>
                                      </m:r>
                                    </m:e>
                                    <m:sub>
                                      <m:r>
                                        <a:rPr lang="en-US" sz="1200" b="0" i="1" smtClean="0">
                                          <a:solidFill>
                                            <a:schemeClr val="tx1"/>
                                          </a:solidFill>
                                          <a:latin typeface="Cambria Math" charset="0"/>
                                          <a:ea typeface="Arial" charset="0"/>
                                          <a:cs typeface="Arial" charset="0"/>
                                        </a:rPr>
                                        <m:t>𝑔</m:t>
                                      </m:r>
                                    </m:sub>
                                  </m:sSub>
                                </m:e>
                                <m:sup>
                                  <m:sSub>
                                    <m:sSubPr>
                                      <m:ctrlPr>
                                        <a:rPr lang="en-US" sz="1200" b="0" i="1" smtClean="0">
                                          <a:solidFill>
                                            <a:schemeClr val="tx1"/>
                                          </a:solidFill>
                                          <a:latin typeface="Cambria Math" panose="02040503050406030204" pitchFamily="18" charset="0"/>
                                          <a:ea typeface="Arial" charset="0"/>
                                          <a:cs typeface="Arial" charset="0"/>
                                        </a:rPr>
                                      </m:ctrlPr>
                                    </m:sSubPr>
                                    <m:e>
                                      <m:r>
                                        <a:rPr lang="en-US" sz="1200" b="0" i="1" smtClean="0">
                                          <a:solidFill>
                                            <a:schemeClr val="tx1"/>
                                          </a:solidFill>
                                          <a:latin typeface="Cambria Math" charset="0"/>
                                          <a:ea typeface="Cambria Math" charset="0"/>
                                          <a:cs typeface="Cambria Math" charset="0"/>
                                        </a:rPr>
                                        <m:t>𝜇</m:t>
                                      </m:r>
                                    </m:e>
                                    <m:sub>
                                      <m:r>
                                        <a:rPr lang="en-US" sz="1200" b="0" i="1" smtClean="0">
                                          <a:solidFill>
                                            <a:schemeClr val="tx1"/>
                                          </a:solidFill>
                                          <a:latin typeface="Cambria Math" charset="0"/>
                                          <a:ea typeface="Arial" charset="0"/>
                                          <a:cs typeface="Arial" charset="0"/>
                                        </a:rPr>
                                        <m:t>𝑔</m:t>
                                      </m:r>
                                    </m:sub>
                                  </m:sSub>
                                  <m:r>
                                    <a:rPr lang="en-US" sz="1200" b="0" i="1" smtClean="0">
                                      <a:solidFill>
                                        <a:schemeClr val="tx1"/>
                                      </a:solidFill>
                                      <a:latin typeface="Cambria Math" charset="0"/>
                                      <a:ea typeface="Arial" charset="0"/>
                                      <a:cs typeface="Arial" charset="0"/>
                                    </a:rPr>
                                    <m:t>+1</m:t>
                                  </m:r>
                                </m:sup>
                              </m:sSup>
                            </m:oMath>
                          </a14:m>
                          <a:r>
                            <a:rPr lang="en-US" sz="1200" dirty="0">
                              <a:solidFill>
                                <a:schemeClr val="tx1"/>
                              </a:solidFill>
                              <a:latin typeface="Arial" charset="0"/>
                              <a:ea typeface="Arial" charset="0"/>
                              <a:cs typeface="Arial" charset="0"/>
                            </a:rPr>
                            <a:t> </a:t>
                          </a:r>
                        </a:p>
                      </a:txBody>
                      <a:tcPr marL="182880" marT="91440" marB="91440" anchor="ctr">
                        <a:solidFill>
                          <a:schemeClr val="bg2"/>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𝐷</m:t>
                                    </m:r>
                                  </m:e>
                                  <m:sub>
                                    <m:r>
                                      <a:rPr lang="en-US" sz="1200" smtClean="0">
                                        <a:latin typeface="Cambria Math" charset="0"/>
                                      </a:rPr>
                                      <m:t>𝑒𝑔</m:t>
                                    </m:r>
                                  </m:sub>
                                </m:sSub>
                                <m:r>
                                  <a:rPr lang="en-US" sz="1200" smtClean="0">
                                    <a:latin typeface="Cambria Math" charset="0"/>
                                  </a:rPr>
                                  <m:t>=</m:t>
                                </m:r>
                                <m:f>
                                  <m:fPr>
                                    <m:ctrlPr>
                                      <a:rPr lang="bg-BG"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3</m:t>
                                        </m:r>
                                      </m:sub>
                                    </m:sSub>
                                  </m:num>
                                  <m:den>
                                    <m:sSub>
                                      <m:sSubPr>
                                        <m:ctrlPr>
                                          <a:rPr lang="en-US" sz="1200" i="1" smtClean="0">
                                            <a:latin typeface="Cambria Math" panose="02040503050406030204" pitchFamily="18" charset="0"/>
                                          </a:rPr>
                                        </m:ctrlPr>
                                      </m:sSubPr>
                                      <m:e>
                                        <m:r>
                                          <a:rPr lang="en-US" sz="1200" smtClean="0">
                                            <a:latin typeface="Cambria Math" charset="0"/>
                                          </a:rPr>
                                          <m:t>𝑀</m:t>
                                        </m:r>
                                      </m:e>
                                      <m:sub>
                                        <m:r>
                                          <a:rPr lang="en-US" sz="1200" smtClean="0">
                                            <a:latin typeface="Cambria Math" charset="0"/>
                                          </a:rPr>
                                          <m:t>2</m:t>
                                        </m:r>
                                      </m:sub>
                                    </m:sSub>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 =</m:t>
                                </m:r>
                                <m:f>
                                  <m:fPr>
                                    <m:ctrlPr>
                                      <a:rPr lang="bg-BG" sz="1200" i="1" smtClean="0">
                                        <a:latin typeface="Cambria Math" panose="02040503050406030204" pitchFamily="18" charset="0"/>
                                      </a:rPr>
                                    </m:ctrlPr>
                                  </m:fPr>
                                  <m:num>
                                    <m:nary>
                                      <m:naryPr>
                                        <m:ctrlPr>
                                          <a:rPr lang="is-IS" sz="1200" i="1" smtClean="0">
                                            <a:latin typeface="Cambria Math" panose="02040503050406030204" pitchFamily="18" charset="0"/>
                                          </a:rPr>
                                        </m:ctrlPr>
                                      </m:naryPr>
                                      <m:sub>
                                        <m:r>
                                          <m:rPr>
                                            <m:brk m:alnAt="23"/>
                                          </m:rPr>
                                          <a:rPr lang="en-US" sz="1200" smtClean="0">
                                            <a:latin typeface="Cambria Math" charset="0"/>
                                          </a:rPr>
                                          <m:t>0</m:t>
                                        </m:r>
                                      </m:sub>
                                      <m:sup>
                                        <m:r>
                                          <a:rPr lang="is-IS" sz="1200" smtClean="0">
                                            <a:latin typeface="Cambria Math" charset="0"/>
                                          </a:rPr>
                                          <m:t>∞</m:t>
                                        </m:r>
                                      </m:sup>
                                      <m:e>
                                        <m:sSup>
                                          <m:sSupPr>
                                            <m:ctrlPr>
                                              <a:rPr lang="is-IS" sz="1200" i="1" smtClean="0">
                                                <a:latin typeface="Cambria Math" panose="02040503050406030204" pitchFamily="18" charset="0"/>
                                              </a:rPr>
                                            </m:ctrlPr>
                                          </m:sSupPr>
                                          <m:e>
                                            <m:r>
                                              <a:rPr lang="en-US" sz="1200" smtClean="0">
                                                <a:latin typeface="Cambria Math" charset="0"/>
                                              </a:rPr>
                                              <m:t>𝐷</m:t>
                                            </m:r>
                                          </m:e>
                                          <m:sup>
                                            <m:r>
                                              <a:rPr lang="en-US" sz="1200" smtClean="0">
                                                <a:latin typeface="Cambria Math" charset="0"/>
                                              </a:rPr>
                                              <m:t>3</m:t>
                                            </m:r>
                                          </m:sup>
                                        </m:sSup>
                                        <m:r>
                                          <a:rPr lang="en-US" sz="1200" smtClean="0">
                                            <a:latin typeface="Cambria Math" charset="0"/>
                                          </a:rPr>
                                          <m:t>𝑁</m:t>
                                        </m:r>
                                        <m:d>
                                          <m:dPr>
                                            <m:ctrlPr>
                                              <a:rPr lang="en-US" sz="1200" i="1" smtClean="0">
                                                <a:latin typeface="Cambria Math" panose="02040503050406030204" pitchFamily="18" charset="0"/>
                                              </a:rPr>
                                            </m:ctrlPr>
                                          </m:dPr>
                                          <m:e>
                                            <m:r>
                                              <a:rPr lang="en-US" sz="1200" smtClean="0">
                                                <a:latin typeface="Cambria Math" charset="0"/>
                                              </a:rPr>
                                              <m:t>𝐷</m:t>
                                            </m:r>
                                          </m:e>
                                        </m:d>
                                        <m:r>
                                          <a:rPr lang="en-US" sz="1200" smtClean="0">
                                            <a:latin typeface="Cambria Math" charset="0"/>
                                          </a:rPr>
                                          <m:t>𝑑𝐷</m:t>
                                        </m:r>
                                      </m:e>
                                    </m:nary>
                                  </m:num>
                                  <m:den>
                                    <m:nary>
                                      <m:naryPr>
                                        <m:ctrlPr>
                                          <a:rPr lang="is-IS" sz="1200" i="1">
                                            <a:latin typeface="Cambria Math" panose="02040503050406030204" pitchFamily="18" charset="0"/>
                                          </a:rPr>
                                        </m:ctrlPr>
                                      </m:naryPr>
                                      <m:sub>
                                        <m:r>
                                          <m:rPr>
                                            <m:brk m:alnAt="23"/>
                                          </m:rPr>
                                          <a:rPr lang="en-US" sz="1200">
                                            <a:latin typeface="Cambria Math" charset="0"/>
                                          </a:rPr>
                                          <m:t>0</m:t>
                                        </m:r>
                                      </m:sub>
                                      <m:sup>
                                        <m:r>
                                          <a:rPr lang="is-IS" sz="1200">
                                            <a:latin typeface="Cambria Math" charset="0"/>
                                          </a:rPr>
                                          <m:t>∞</m:t>
                                        </m:r>
                                      </m:sup>
                                      <m:e>
                                        <m:sSup>
                                          <m:sSupPr>
                                            <m:ctrlPr>
                                              <a:rPr lang="is-IS" sz="1200" i="1">
                                                <a:latin typeface="Cambria Math" panose="02040503050406030204" pitchFamily="18" charset="0"/>
                                              </a:rPr>
                                            </m:ctrlPr>
                                          </m:sSupPr>
                                          <m:e>
                                            <m:r>
                                              <a:rPr lang="en-US" sz="1200">
                                                <a:latin typeface="Cambria Math" charset="0"/>
                                              </a:rPr>
                                              <m:t>𝐷</m:t>
                                            </m:r>
                                          </m:e>
                                          <m:sup>
                                            <m:r>
                                              <a:rPr lang="en-US" sz="1200" smtClean="0">
                                                <a:latin typeface="Cambria Math" charset="0"/>
                                              </a:rPr>
                                              <m:t>2</m:t>
                                            </m:r>
                                          </m:sup>
                                        </m:sSup>
                                        <m:r>
                                          <a:rPr lang="en-US" sz="1200">
                                            <a:latin typeface="Cambria Math" charset="0"/>
                                          </a:rPr>
                                          <m:t>𝑁</m:t>
                                        </m:r>
                                        <m:d>
                                          <m:dPr>
                                            <m:ctrlPr>
                                              <a:rPr lang="en-US" sz="1200" i="1">
                                                <a:latin typeface="Cambria Math" panose="02040503050406030204" pitchFamily="18" charset="0"/>
                                              </a:rPr>
                                            </m:ctrlPr>
                                          </m:dPr>
                                          <m:e>
                                            <m:r>
                                              <a:rPr lang="en-US" sz="1200">
                                                <a:latin typeface="Cambria Math" charset="0"/>
                                              </a:rPr>
                                              <m:t>𝐷</m:t>
                                            </m:r>
                                          </m:e>
                                        </m:d>
                                        <m:r>
                                          <a:rPr lang="en-US" sz="1200">
                                            <a:latin typeface="Cambria Math" charset="0"/>
                                          </a:rPr>
                                          <m:t>𝑑𝐷</m:t>
                                        </m:r>
                                      </m:e>
                                    </m:nary>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𝑔</m:t>
                                                </m:r>
                                              </m:sub>
                                            </m:sSub>
                                            <m:r>
                                              <a:rPr lang="en-US" sz="1200" smtClean="0">
                                                <a:latin typeface="Cambria Math" charset="0"/>
                                              </a:rPr>
                                              <m:t>+4 </m:t>
                                            </m:r>
                                          </m:e>
                                        </m:d>
                                        <m:r>
                                          <a:rPr lang="en-US" sz="1200" smtClean="0">
                                            <a:latin typeface="Cambria Math" charset="0"/>
                                          </a:rPr>
                                          <m:t>𝜆</m:t>
                                        </m:r>
                                      </m:e>
                                      <m:sup>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𝑔</m:t>
                                            </m:r>
                                          </m:sub>
                                        </m:sSub>
                                        <m:r>
                                          <a:rPr lang="en-US" sz="1200">
                                            <a:latin typeface="Cambria Math" charset="0"/>
                                          </a:rPr>
                                          <m:t>+</m:t>
                                        </m:r>
                                        <m:r>
                                          <a:rPr lang="en-US" sz="1200" smtClean="0">
                                            <a:latin typeface="Cambria Math" charset="0"/>
                                          </a:rPr>
                                          <m:t>4 )</m:t>
                                        </m:r>
                                      </m:sup>
                                    </m:sSup>
                                  </m:num>
                                  <m:den>
                                    <m:sSup>
                                      <m:sSupPr>
                                        <m:ctrlPr>
                                          <a:rPr lang="en-US" sz="1200" i="1" smtClean="0">
                                            <a:latin typeface="Cambria Math" panose="02040503050406030204" pitchFamily="18" charset="0"/>
                                          </a:rPr>
                                        </m:ctrlPr>
                                      </m:sSupPr>
                                      <m:e>
                                        <m:r>
                                          <m:rPr>
                                            <m:sty m:val="p"/>
                                          </m:rPr>
                                          <a:rPr lang="el-GR" sz="1200" smtClean="0">
                                            <a:latin typeface="Cambria Math" charset="0"/>
                                          </a:rPr>
                                          <m:t>Γ</m:t>
                                        </m:r>
                                        <m:d>
                                          <m:dPr>
                                            <m:ctrlPr>
                                              <a:rPr lang="is-I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𝑔</m:t>
                                                </m:r>
                                              </m:sub>
                                            </m:sSub>
                                            <m:r>
                                              <a:rPr lang="en-US" sz="1200" smtClean="0">
                                                <a:latin typeface="Cambria Math" charset="0"/>
                                              </a:rPr>
                                              <m:t>+3 </m:t>
                                            </m:r>
                                          </m:e>
                                        </m:d>
                                        <m:r>
                                          <a:rPr lang="en-US" sz="1200" smtClean="0">
                                            <a:latin typeface="Cambria Math" charset="0"/>
                                          </a:rPr>
                                          <m:t>𝜆</m:t>
                                        </m:r>
                                      </m:e>
                                      <m:sup>
                                        <m:r>
                                          <a:rPr lang="en-US" sz="1200" smtClean="0">
                                            <a:latin typeface="Cambria Math" charset="0"/>
                                          </a:rPr>
                                          <m:t>−(</m:t>
                                        </m:r>
                                        <m:sSub>
                                          <m:sSubPr>
                                            <m:ctrlPr>
                                              <a:rPr lang="en-US" sz="1200" i="1" smtClean="0">
                                                <a:latin typeface="Cambria Math" panose="02040503050406030204" pitchFamily="18" charset="0"/>
                                              </a:rPr>
                                            </m:ctrlPr>
                                          </m:sSubPr>
                                          <m:e>
                                            <m:r>
                                              <a:rPr lang="en-US" sz="1200" smtClean="0">
                                                <a:latin typeface="Cambria Math" charset="0"/>
                                              </a:rPr>
                                              <m:t> </m:t>
                                            </m:r>
                                            <m:r>
                                              <a:rPr lang="en-US" sz="1200" smtClean="0">
                                                <a:latin typeface="Cambria Math" charset="0"/>
                                              </a:rPr>
                                              <m:t>𝜇</m:t>
                                            </m:r>
                                          </m:e>
                                          <m:sub>
                                            <m:r>
                                              <a:rPr lang="en-US" sz="1200" smtClean="0">
                                                <a:latin typeface="Cambria Math" charset="0"/>
                                              </a:rPr>
                                              <m:t>𝑔</m:t>
                                            </m:r>
                                          </m:sub>
                                        </m:sSub>
                                        <m:r>
                                          <a:rPr lang="en-US" sz="1200">
                                            <a:latin typeface="Cambria Math" charset="0"/>
                                          </a:rPr>
                                          <m:t>+</m:t>
                                        </m:r>
                                        <m:r>
                                          <a:rPr lang="en-US" sz="1200" smtClean="0">
                                            <a:latin typeface="Cambria Math" charset="0"/>
                                          </a:rPr>
                                          <m:t>3 )</m:t>
                                        </m:r>
                                      </m:sup>
                                    </m:sSup>
                                  </m:den>
                                </m:f>
                              </m:oMath>
                            </m:oMathPara>
                          </a14:m>
                          <a:endParaRPr lang="en-US" sz="1200" dirty="0"/>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rPr>
                                  <m:t>=</m:t>
                                </m:r>
                                <m:f>
                                  <m:fPr>
                                    <m:ctrlPr>
                                      <a:rPr lang="bg-BG" sz="1200" i="1" smtClean="0">
                                        <a:latin typeface="Cambria Math" panose="02040503050406030204" pitchFamily="18" charset="0"/>
                                      </a:rPr>
                                    </m:ctrlPr>
                                  </m:fPr>
                                  <m:num>
                                    <m:r>
                                      <a:rPr lang="en-US" sz="1200" smtClean="0">
                                        <a:latin typeface="Cambria Math" charset="0"/>
                                      </a:rPr>
                                      <m:t>3</m:t>
                                    </m:r>
                                  </m:num>
                                  <m:den>
                                    <m:sSub>
                                      <m:sSubPr>
                                        <m:ctrlPr>
                                          <a:rPr lang="en-US" sz="1200" i="1" smtClean="0">
                                            <a:latin typeface="Cambria Math" panose="02040503050406030204" pitchFamily="18" charset="0"/>
                                          </a:rPr>
                                        </m:ctrlPr>
                                      </m:sSubPr>
                                      <m:e>
                                        <m:r>
                                          <a:rPr lang="en-US" sz="1200" i="1" smtClean="0">
                                            <a:latin typeface="Cambria Math" charset="0"/>
                                            <a:ea typeface="Cambria Math" charset="0"/>
                                            <a:cs typeface="Cambria Math" charset="0"/>
                                          </a:rPr>
                                          <m:t>𝜆</m:t>
                                        </m:r>
                                      </m:e>
                                      <m:sub>
                                        <m:r>
                                          <a:rPr lang="en-US" sz="1200" b="0" i="1" smtClean="0">
                                            <a:latin typeface="Cambria Math" charset="0"/>
                                          </a:rPr>
                                          <m:t>𝑔</m:t>
                                        </m:r>
                                      </m:sub>
                                    </m:sSub>
                                  </m:den>
                                </m:f>
                              </m:oMath>
                            </m:oMathPara>
                          </a14:m>
                          <a:endParaRPr lang="en-US" sz="1200" b="0" dirty="0"/>
                        </a:p>
                      </a:txBody>
                      <a:tcPr marL="182880" marT="91440" marB="91440" anchor="ctr">
                        <a:solidFill>
                          <a:schemeClr val="bg2"/>
                        </a:solidFill>
                      </a:tcPr>
                    </a:tc>
                    <a:extLst>
                      <a:ext uri="{0D108BD9-81ED-4DB2-BD59-A6C34878D82A}">
                        <a16:rowId xmlns:a16="http://schemas.microsoft.com/office/drawing/2014/main" val="1000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05507556"/>
                  </p:ext>
                </p:extLst>
              </p:nvPr>
            </p:nvGraphicFramePr>
            <p:xfrm>
              <a:off x="108438" y="1039892"/>
              <a:ext cx="11975124" cy="5760827"/>
            </p:xfrm>
            <a:graphic>
              <a:graphicData uri="http://schemas.openxmlformats.org/drawingml/2006/table">
                <a:tbl>
                  <a:tblPr firstRow="1" bandRow="1">
                    <a:tableStyleId>{0505E3EF-67EA-436B-97B2-0124C06EBD24}</a:tableStyleId>
                  </a:tblPr>
                  <a:tblGrid>
                    <a:gridCol w="1031873"/>
                    <a:gridCol w="828338"/>
                    <a:gridCol w="860612"/>
                    <a:gridCol w="1294331"/>
                    <a:gridCol w="1600803"/>
                    <a:gridCol w="4588648"/>
                    <a:gridCol w="1770519"/>
                  </a:tblGrid>
                  <a:tr h="738040">
                    <a:tc>
                      <a:txBody>
                        <a:bodyPr/>
                        <a:lstStyle/>
                        <a:p>
                          <a:pPr algn="ctr"/>
                          <a:r>
                            <a:rPr lang="en-US" sz="1200" b="1" dirty="0" smtClean="0"/>
                            <a:t>Variable</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smtClean="0"/>
                            <a:t>Habit</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215493" t="-826" r="-1071127" b="-683471"/>
                          </a:stretch>
                        </a:blipFill>
                      </a:tcPr>
                    </a:tc>
                    <a:tc>
                      <a:txBody>
                        <a:bodyPr/>
                        <a:lstStyle/>
                        <a:p>
                          <a:endParaRPr lang="en-US"/>
                        </a:p>
                      </a:txBody>
                      <a:tcPr anchor="ctr">
                        <a:blipFill rotWithShape="0">
                          <a:blip r:embed="rId3"/>
                          <a:stretch>
                            <a:fillRect l="-211321" t="-826" r="-617453" b="-683471"/>
                          </a:stretch>
                        </a:blipFill>
                      </a:tcPr>
                    </a:tc>
                    <a:tc>
                      <a:txBody>
                        <a:bodyPr/>
                        <a:lstStyle/>
                        <a:p>
                          <a:endParaRPr lang="en-US"/>
                        </a:p>
                      </a:txBody>
                      <a:tcPr anchor="ctr">
                        <a:blipFill rotWithShape="0">
                          <a:blip r:embed="rId3"/>
                          <a:stretch>
                            <a:fillRect l="-250951" t="-826" r="-397719" b="-683471"/>
                          </a:stretch>
                        </a:blipFill>
                      </a:tcPr>
                    </a:tc>
                    <a:tc>
                      <a:txBody>
                        <a:bodyPr/>
                        <a:lstStyle/>
                        <a:p>
                          <a:pPr algn="ctr"/>
                          <a:r>
                            <a:rPr lang="en-US" sz="1200" dirty="0" smtClean="0"/>
                            <a:t>Distribution</a:t>
                          </a:r>
                        </a:p>
                        <a:p>
                          <a:pPr algn="ctr"/>
                          <a:r>
                            <a:rPr lang="en-US" sz="1200" dirty="0" smtClean="0"/>
                            <a:t>Parameters</a:t>
                          </a:r>
                          <a:endParaRPr lang="en-US" sz="1200" b="1" dirty="0" smtClean="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575945" t="-826" r="-687" b="-683471"/>
                          </a:stretch>
                        </a:blipFill>
                      </a:tcPr>
                    </a:tc>
                  </a:tr>
                  <a:tr h="5022787">
                    <a:tc>
                      <a:txBody>
                        <a:bodyPr/>
                        <a:lstStyle/>
                        <a:p>
                          <a:endParaRPr lang="en-US"/>
                        </a:p>
                      </a:txBody>
                      <a:tcPr marT="91440" marB="91440" anchor="ctr">
                        <a:blipFill rotWithShape="0">
                          <a:blip r:embed="rId3"/>
                          <a:stretch>
                            <a:fillRect l="-592" t="-14788" r="-1064497" b="-242"/>
                          </a:stretch>
                        </a:blipFill>
                      </a:tcPr>
                    </a:tc>
                    <a:tc>
                      <a:txBody>
                        <a:bodyPr/>
                        <a:lstStyle/>
                        <a:p>
                          <a:pPr algn="ctr"/>
                          <a:r>
                            <a:rPr lang="en-US" sz="1200" dirty="0" smtClean="0"/>
                            <a:t>Spherical</a:t>
                          </a:r>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0.50</a:t>
                          </a:r>
                          <a:endParaRPr lang="en-US" sz="1200" dirty="0">
                            <a:latin typeface="Arial" charset="0"/>
                            <a:ea typeface="Arial" charset="0"/>
                            <a:cs typeface="Arial" charset="0"/>
                          </a:endParaRPr>
                        </a:p>
                      </a:txBody>
                      <a:tcPr marT="91440" marB="91440" anchor="ctr">
                        <a:solidFill>
                          <a:schemeClr val="bg2"/>
                        </a:solidFill>
                      </a:tcPr>
                    </a:tc>
                    <a:tc>
                      <a:txBody>
                        <a:bodyPr/>
                        <a:lstStyle/>
                        <a:p>
                          <a:endParaRPr lang="en-US"/>
                        </a:p>
                      </a:txBody>
                      <a:tcPr marT="91440" marB="91440" anchor="ctr">
                        <a:blipFill rotWithShape="0">
                          <a:blip r:embed="rId3"/>
                          <a:stretch>
                            <a:fillRect l="-211321" t="-14788" r="-617453" b="-242"/>
                          </a:stretch>
                        </a:blipFill>
                      </a:tcPr>
                    </a:tc>
                    <a:tc>
                      <a:txBody>
                        <a:bodyPr/>
                        <a:lstStyle/>
                        <a:p>
                          <a:endParaRPr lang="en-US"/>
                        </a:p>
                      </a:txBody>
                      <a:tcPr marT="91440" marB="91440" anchor="ctr">
                        <a:blipFill rotWithShape="0">
                          <a:blip r:embed="rId3"/>
                          <a:stretch>
                            <a:fillRect l="-250951" t="-14788" r="-397719" b="-242"/>
                          </a:stretch>
                        </a:blipFill>
                      </a:tcPr>
                    </a:tc>
                    <a:tc>
                      <a:txBody>
                        <a:bodyPr/>
                        <a:lstStyle/>
                        <a:p>
                          <a:endParaRPr lang="en-US"/>
                        </a:p>
                      </a:txBody>
                      <a:tcPr marL="182880" marT="91440" marB="91440" anchor="ctr">
                        <a:blipFill rotWithShape="0">
                          <a:blip r:embed="rId3"/>
                          <a:stretch>
                            <a:fillRect l="-122576" t="-14788" r="-38911" b="-242"/>
                          </a:stretch>
                        </a:blipFill>
                      </a:tcPr>
                    </a:tc>
                    <a:tc>
                      <a:txBody>
                        <a:bodyPr/>
                        <a:lstStyle/>
                        <a:p>
                          <a:endParaRPr lang="en-US"/>
                        </a:p>
                      </a:txBody>
                      <a:tcPr marL="182880" marT="91440" marB="91440" anchor="ctr">
                        <a:blipFill rotWithShape="0">
                          <a:blip r:embed="rId3"/>
                          <a:stretch>
                            <a:fillRect l="-575945" t="-14788" r="-687" b="-242"/>
                          </a:stretch>
                        </a:blipFill>
                      </a:tcPr>
                    </a:tc>
                  </a:tr>
                </a:tbl>
              </a:graphicData>
            </a:graphic>
          </p:graphicFrame>
        </mc:Fallback>
      </mc:AlternateContent>
      <p:sp>
        <p:nvSpPr>
          <p:cNvPr id="2" name="TextBox 1"/>
          <p:cNvSpPr txBox="1"/>
          <p:nvPr/>
        </p:nvSpPr>
        <p:spPr>
          <a:xfrm>
            <a:off x="5638800" y="2974622"/>
            <a:ext cx="65" cy="276999"/>
          </a:xfrm>
          <a:prstGeom prst="rect">
            <a:avLst/>
          </a:prstGeom>
          <a:noFill/>
        </p:spPr>
        <p:txBody>
          <a:bodyPr wrap="none" lIns="0" tIns="0" rIns="0" bIns="0" rtlCol="0">
            <a:spAutoFit/>
          </a:bodyPr>
          <a:lstStyle/>
          <a:p>
            <a:endParaRPr lang="en-US" dirty="0"/>
          </a:p>
        </p:txBody>
      </p:sp>
      <p:sp>
        <p:nvSpPr>
          <p:cNvPr id="5" name="Title 1"/>
          <p:cNvSpPr txBox="1">
            <a:spLocks/>
          </p:cNvSpPr>
          <p:nvPr/>
        </p:nvSpPr>
        <p:spPr>
          <a:xfrm>
            <a:off x="0" y="1"/>
            <a:ext cx="12192000" cy="729762"/>
          </a:xfrm>
          <a:prstGeom prst="rect">
            <a:avLst/>
          </a:prstGeom>
          <a:solidFill>
            <a:schemeClr val="accent6">
              <a:lumMod val="5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charset="0"/>
                <a:ea typeface="Arial" charset="0"/>
                <a:cs typeface="Arial" charset="0"/>
              </a:rPr>
              <a:t>Solid Hydrometeors</a:t>
            </a:r>
          </a:p>
        </p:txBody>
      </p:sp>
      <p:sp>
        <p:nvSpPr>
          <p:cNvPr id="7" name="TextBox 6"/>
          <p:cNvSpPr txBox="1"/>
          <p:nvPr/>
        </p:nvSpPr>
        <p:spPr>
          <a:xfrm>
            <a:off x="214455" y="6357374"/>
            <a:ext cx="4163319" cy="338554"/>
          </a:xfrm>
          <a:prstGeom prst="rect">
            <a:avLst/>
          </a:prstGeom>
          <a:solidFill>
            <a:schemeClr val="accent5">
              <a:lumMod val="20000"/>
              <a:lumOff val="80000"/>
            </a:schemeClr>
          </a:solidFill>
        </p:spPr>
        <p:txBody>
          <a:bodyPr wrap="none" rtlCol="0">
            <a:spAutoFit/>
          </a:bodyPr>
          <a:lstStyle/>
          <a:p>
            <a:r>
              <a:rPr lang="en-US" sz="1600" dirty="0"/>
              <a:t>All units are defined in SI units unless noted</a:t>
            </a:r>
          </a:p>
        </p:txBody>
      </p:sp>
    </p:spTree>
    <p:extLst>
      <p:ext uri="{BB962C8B-B14F-4D97-AF65-F5344CB8AC3E}">
        <p14:creationId xmlns:p14="http://schemas.microsoft.com/office/powerpoint/2010/main" val="114495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96130" y="921211"/>
              <a:ext cx="11999739" cy="5411613"/>
            </p:xfrm>
            <a:graphic>
              <a:graphicData uri="http://schemas.openxmlformats.org/drawingml/2006/table">
                <a:tbl>
                  <a:tblPr firstRow="1" bandRow="1">
                    <a:tableStyleId>{0505E3EF-67EA-436B-97B2-0124C06EBD24}</a:tableStyleId>
                  </a:tblPr>
                  <a:tblGrid>
                    <a:gridCol w="951637">
                      <a:extLst>
                        <a:ext uri="{9D8B030D-6E8A-4147-A177-3AD203B41FA5}">
                          <a16:colId xmlns:a16="http://schemas.microsoft.com/office/drawing/2014/main" val="20000"/>
                        </a:ext>
                      </a:extLst>
                    </a:gridCol>
                    <a:gridCol w="1140311">
                      <a:extLst>
                        <a:ext uri="{9D8B030D-6E8A-4147-A177-3AD203B41FA5}">
                          <a16:colId xmlns:a16="http://schemas.microsoft.com/office/drawing/2014/main" val="20001"/>
                        </a:ext>
                      </a:extLst>
                    </a:gridCol>
                    <a:gridCol w="817581">
                      <a:extLst>
                        <a:ext uri="{9D8B030D-6E8A-4147-A177-3AD203B41FA5}">
                          <a16:colId xmlns:a16="http://schemas.microsoft.com/office/drawing/2014/main" val="20002"/>
                        </a:ext>
                      </a:extLst>
                    </a:gridCol>
                    <a:gridCol w="1333948">
                      <a:extLst>
                        <a:ext uri="{9D8B030D-6E8A-4147-A177-3AD203B41FA5}">
                          <a16:colId xmlns:a16="http://schemas.microsoft.com/office/drawing/2014/main" val="20003"/>
                        </a:ext>
                      </a:extLst>
                    </a:gridCol>
                    <a:gridCol w="1759634">
                      <a:extLst>
                        <a:ext uri="{9D8B030D-6E8A-4147-A177-3AD203B41FA5}">
                          <a16:colId xmlns:a16="http://schemas.microsoft.com/office/drawing/2014/main" val="20004"/>
                        </a:ext>
                      </a:extLst>
                    </a:gridCol>
                    <a:gridCol w="4464020">
                      <a:extLst>
                        <a:ext uri="{9D8B030D-6E8A-4147-A177-3AD203B41FA5}">
                          <a16:colId xmlns:a16="http://schemas.microsoft.com/office/drawing/2014/main" val="20005"/>
                        </a:ext>
                      </a:extLst>
                    </a:gridCol>
                    <a:gridCol w="1532608">
                      <a:extLst>
                        <a:ext uri="{9D8B030D-6E8A-4147-A177-3AD203B41FA5}">
                          <a16:colId xmlns:a16="http://schemas.microsoft.com/office/drawing/2014/main" val="20006"/>
                        </a:ext>
                      </a:extLst>
                    </a:gridCol>
                  </a:tblGrid>
                  <a:tr h="492254">
                    <a:tc>
                      <a:txBody>
                        <a:bodyPr/>
                        <a:lstStyle/>
                        <a:p>
                          <a:pPr algn="ctr"/>
                          <a:r>
                            <a:rPr lang="en-US" sz="1200" b="1" dirty="0"/>
                            <a:t>Variable</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Habit</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Density</a:t>
                          </a:r>
                        </a:p>
                        <a:p>
                          <a:pPr algn="ctr"/>
                          <a:r>
                            <a:rPr lang="en-US" sz="1200" dirty="0"/>
                            <a:t> </a:t>
                          </a:r>
                          <a14:m>
                            <m:oMath xmlns:m="http://schemas.openxmlformats.org/officeDocument/2006/math">
                              <m:r>
                                <a:rPr lang="en-US" sz="1200" smtClean="0">
                                  <a:latin typeface="Cambria Math" charset="0"/>
                                </a:rPr>
                                <m:t>𝝆</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Mass</a:t>
                          </a:r>
                          <a:r>
                            <a:rPr lang="en-US" sz="1200" baseline="0" dirty="0"/>
                            <a:t>-</a:t>
                          </a:r>
                          <a:r>
                            <a:rPr lang="en-US" sz="1200" dirty="0"/>
                            <a:t>Diameter</a:t>
                          </a:r>
                        </a:p>
                        <a:p>
                          <a:pPr algn="ctr"/>
                          <a14:m>
                            <m:oMathPara xmlns:m="http://schemas.openxmlformats.org/officeDocument/2006/math">
                              <m:oMathParaPr>
                                <m:jc m:val="centerGroup"/>
                              </m:oMathParaPr>
                              <m:oMath xmlns:m="http://schemas.openxmlformats.org/officeDocument/2006/math">
                                <m:r>
                                  <a:rPr lang="en-US" sz="1200" smtClean="0">
                                    <a:latin typeface="Cambria Math" charset="0"/>
                                  </a:rPr>
                                  <m:t>𝒎</m:t>
                                </m:r>
                                <m:r>
                                  <a:rPr lang="en-US" sz="1200" smtClean="0">
                                    <a:latin typeface="Cambria Math" charset="0"/>
                                  </a:rPr>
                                  <m:t>−</m:t>
                                </m:r>
                                <m:r>
                                  <a:rPr lang="en-US" sz="1200" smtClean="0">
                                    <a:latin typeface="Cambria Math" charset="0"/>
                                  </a:rPr>
                                  <m:t>𝑫</m:t>
                                </m:r>
                              </m:oMath>
                            </m:oMathPara>
                          </a14:m>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Size Distribution</a:t>
                          </a:r>
                        </a:p>
                        <a:p>
                          <a:pPr algn="ctr"/>
                          <a:r>
                            <a:rPr lang="en-US" sz="1200" dirty="0"/>
                            <a:t> </a:t>
                          </a:r>
                          <a14:m>
                            <m:oMath xmlns:m="http://schemas.openxmlformats.org/officeDocument/2006/math">
                              <m:r>
                                <a:rPr lang="en-US" sz="1200" smtClean="0">
                                  <a:latin typeface="Cambria Math" charset="0"/>
                                </a:rPr>
                                <m:t>𝑵</m:t>
                              </m:r>
                              <m:r>
                                <a:rPr lang="en-US" sz="1200" smtClean="0">
                                  <a:latin typeface="Cambria Math" charset="0"/>
                                </a:rPr>
                                <m:t>(</m:t>
                              </m:r>
                              <m:r>
                                <a:rPr lang="en-US" sz="1200" smtClean="0">
                                  <a:latin typeface="Cambria Math" charset="0"/>
                                </a:rPr>
                                <m:t>𝑫</m:t>
                              </m:r>
                              <m:r>
                                <a:rPr lang="en-US" sz="1200" smtClean="0">
                                  <a:latin typeface="Cambria Math" charset="0"/>
                                </a:rPr>
                                <m:t>)</m:t>
                              </m:r>
                            </m:oMath>
                          </a14:m>
                          <a:endParaRPr lang="en-US" sz="1200"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Distribution</a:t>
                          </a:r>
                        </a:p>
                        <a:p>
                          <a:pPr algn="ctr"/>
                          <a:r>
                            <a:rPr lang="en-US" sz="1200" dirty="0"/>
                            <a:t>Parameters</a:t>
                          </a: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a:t>Effective                Diameter </a:t>
                          </a:r>
                          <a14:m>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𝑫</m:t>
                                  </m:r>
                                </m:e>
                                <m:sub>
                                  <m:r>
                                    <a:rPr lang="en-US" sz="1200" smtClean="0">
                                      <a:latin typeface="Cambria Math" charset="0"/>
                                    </a:rPr>
                                    <m:t>𝒆</m:t>
                                  </m:r>
                                </m:sub>
                              </m:sSub>
                            </m:oMath>
                          </a14:m>
                          <a:endParaRPr lang="en-US" sz="1200" b="1" dirty="0">
                            <a:latin typeface="Arial" charset="0"/>
                            <a:ea typeface="Arial" charset="0"/>
                            <a:cs typeface="Arial" charset="0"/>
                          </a:endParaRPr>
                        </a:p>
                      </a:txBody>
                      <a:tcPr anchor="ctr">
                        <a:solidFill>
                          <a:schemeClr val="accent6">
                            <a:lumMod val="20000"/>
                            <a:lumOff val="80000"/>
                          </a:schemeClr>
                        </a:solidFill>
                      </a:tcPr>
                    </a:tc>
                    <a:extLst>
                      <a:ext uri="{0D108BD9-81ED-4DB2-BD59-A6C34878D82A}">
                        <a16:rowId xmlns:a16="http://schemas.microsoft.com/office/drawing/2014/main" val="10000"/>
                      </a:ext>
                    </a:extLst>
                  </a:tr>
                  <a:tr h="4919359">
                    <a:tc>
                      <a:txBody>
                        <a:bodyPr/>
                        <a:lstStyle/>
                        <a:p>
                          <a:pPr algn="ctr"/>
                          <a:r>
                            <a:rPr lang="en-US" sz="1200" b="1" dirty="0"/>
                            <a:t>Snow</a:t>
                          </a: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1" i="1" baseline="0" smtClean="0">
                                        <a:solidFill>
                                          <a:schemeClr val="accent1"/>
                                        </a:solidFill>
                                        <a:latin typeface="Cambria Math" panose="02040503050406030204" pitchFamily="18" charset="0"/>
                                      </a:rPr>
                                    </m:ctrlPr>
                                  </m:sSubPr>
                                  <m:e>
                                    <m:r>
                                      <a:rPr lang="en-US" sz="1200" b="1" i="1" baseline="0" smtClean="0">
                                        <a:solidFill>
                                          <a:schemeClr val="accent1"/>
                                        </a:solidFill>
                                        <a:latin typeface="Cambria Math" charset="0"/>
                                      </a:rPr>
                                      <m:t>𝐪</m:t>
                                    </m:r>
                                  </m:e>
                                  <m:sub>
                                    <m:r>
                                      <a:rPr lang="en-US" sz="1200" b="1" i="1" baseline="0" smtClean="0">
                                        <a:solidFill>
                                          <a:schemeClr val="accent1"/>
                                        </a:solidFill>
                                        <a:latin typeface="Cambria Math" charset="0"/>
                                      </a:rPr>
                                      <m:t>𝐬</m:t>
                                    </m:r>
                                  </m:sub>
                                </m:sSub>
                              </m:oMath>
                            </m:oMathPara>
                          </a14:m>
                          <a:endParaRPr lang="en-US" sz="1200" b="1" baseline="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1" i="1" baseline="0" smtClean="0">
                                        <a:latin typeface="Cambria Math" panose="02040503050406030204" pitchFamily="18" charset="0"/>
                                      </a:rPr>
                                    </m:ctrlPr>
                                  </m:sSubPr>
                                  <m:e>
                                    <m:r>
                                      <a:rPr lang="en-US" sz="1200" b="1" i="1" baseline="0" smtClean="0">
                                        <a:latin typeface="Cambria Math" charset="0"/>
                                      </a:rPr>
                                      <m:t>𝐰</m:t>
                                    </m:r>
                                  </m:e>
                                  <m:sub>
                                    <m:r>
                                      <a:rPr lang="en-US" sz="1200" b="1" i="1" baseline="0" smtClean="0">
                                        <a:latin typeface="Cambria Math" charset="0"/>
                                      </a:rPr>
                                      <m:t>𝐬</m:t>
                                    </m:r>
                                  </m:sub>
                                </m:sSub>
                                <m:r>
                                  <a:rPr lang="en-US" sz="1200" b="1" baseline="0" smtClean="0">
                                    <a:latin typeface="Cambria Math" charset="0"/>
                                  </a:rPr>
                                  <m:t>=</m:t>
                                </m:r>
                                <m:sSub>
                                  <m:sSubPr>
                                    <m:ctrlPr>
                                      <a:rPr lang="en-US" sz="1200" b="1" i="1" baseline="0" smtClean="0">
                                        <a:latin typeface="Cambria Math" panose="02040503050406030204" pitchFamily="18" charset="0"/>
                                      </a:rPr>
                                    </m:ctrlPr>
                                  </m:sSubPr>
                                  <m:e>
                                    <m:r>
                                      <a:rPr lang="en-US" sz="1200" b="1" i="1" baseline="0" smtClean="0">
                                        <a:latin typeface="Cambria Math" charset="0"/>
                                      </a:rPr>
                                      <m:t>𝛒</m:t>
                                    </m:r>
                                  </m:e>
                                  <m:sub>
                                    <m:r>
                                      <a:rPr lang="en-US" sz="1200" b="1" i="1" baseline="0" smtClean="0">
                                        <a:latin typeface="Cambria Math" charset="0"/>
                                      </a:rPr>
                                      <m:t>𝐚</m:t>
                                    </m:r>
                                  </m:sub>
                                </m:sSub>
                                <m:sSub>
                                  <m:sSubPr>
                                    <m:ctrlPr>
                                      <a:rPr lang="en-US" sz="1200" b="1" i="1" baseline="0" smtClean="0">
                                        <a:latin typeface="Cambria Math" panose="02040503050406030204" pitchFamily="18" charset="0"/>
                                      </a:rPr>
                                    </m:ctrlPr>
                                  </m:sSubPr>
                                  <m:e>
                                    <m:r>
                                      <a:rPr lang="en-US" sz="1200" b="1" i="1" baseline="0" smtClean="0">
                                        <a:latin typeface="Cambria Math" charset="0"/>
                                      </a:rPr>
                                      <m:t>𝐪</m:t>
                                    </m:r>
                                  </m:e>
                                  <m:sub>
                                    <m:r>
                                      <a:rPr lang="en-US" sz="1200" b="1" i="1" baseline="0" smtClean="0">
                                        <a:latin typeface="Cambria Math" charset="0"/>
                                      </a:rPr>
                                      <m:t>𝐬</m:t>
                                    </m:r>
                                  </m:sub>
                                </m:sSub>
                              </m:oMath>
                            </m:oMathPara>
                          </a14:m>
                          <a:endParaRPr lang="en-US" sz="1200" b="1" baseline="0" dirty="0">
                            <a:latin typeface="Arial" charset="0"/>
                            <a:ea typeface="Arial" charset="0"/>
                            <a:cs typeface="Arial" charset="0"/>
                          </a:endParaRPr>
                        </a:p>
                      </a:txBody>
                      <a:tcPr marT="91440" marB="91440" anchor="ctr">
                        <a:solidFill>
                          <a:schemeClr val="accent6">
                            <a:lumMod val="20000"/>
                            <a:lumOff val="80000"/>
                          </a:schemeClr>
                        </a:solidFill>
                      </a:tcPr>
                    </a:tc>
                    <a:tc>
                      <a:txBody>
                        <a:bodyPr/>
                        <a:lstStyle/>
                        <a:p>
                          <a:pPr algn="ctr"/>
                          <a:r>
                            <a:rPr lang="en-US" sz="1200" dirty="0"/>
                            <a:t>Non-spherical</a:t>
                          </a:r>
                        </a:p>
                        <a:p>
                          <a:pPr algn="ctr"/>
                          <a:r>
                            <a:rPr lang="en-US" sz="1200" dirty="0"/>
                            <a:t>Fractal-like aggregated crystals (Cox,1988)</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r>
                            <a:rPr lang="en-US" sz="1200" dirty="0"/>
                            <a:t>Variable (?)</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14:m>
                            <m:oMathPara xmlns:m="http://schemas.openxmlformats.org/officeDocument/2006/math">
                              <m:oMathParaPr>
                                <m:jc m:val="center"/>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charset="0"/>
                                      </a:rPr>
                                      <m:t>𝑎</m:t>
                                    </m:r>
                                  </m:e>
                                  <m:sub>
                                    <m:r>
                                      <a:rPr lang="en-US" sz="1200" smtClean="0">
                                        <a:latin typeface="Cambria Math" charset="0"/>
                                      </a:rPr>
                                      <m:t>𝑠</m:t>
                                    </m:r>
                                  </m:sub>
                                </m:sSub>
                                <m:sSup>
                                  <m:sSupPr>
                                    <m:ctrlPr>
                                      <a:rPr lang="en-US" sz="1200" i="1" smtClean="0">
                                        <a:latin typeface="Cambria Math" panose="02040503050406030204" pitchFamily="18" charset="0"/>
                                      </a:rPr>
                                    </m:ctrlPr>
                                  </m:sSupPr>
                                  <m:e>
                                    <m:r>
                                      <a:rPr lang="en-US" sz="1200" smtClean="0">
                                        <a:latin typeface="Cambria Math" charset="0"/>
                                      </a:rPr>
                                      <m:t>𝐷</m:t>
                                    </m:r>
                                  </m:e>
                                  <m:sup>
                                    <m:sSub>
                                      <m:sSubPr>
                                        <m:ctrlPr>
                                          <a:rPr lang="en-US" sz="1200" i="1" smtClean="0">
                                            <a:latin typeface="Cambria Math" panose="02040503050406030204" pitchFamily="18" charset="0"/>
                                          </a:rPr>
                                        </m:ctrlPr>
                                      </m:sSubPr>
                                      <m:e>
                                        <m:r>
                                          <a:rPr lang="en-US" sz="1200" smtClean="0">
                                            <a:latin typeface="Cambria Math" charset="0"/>
                                          </a:rPr>
                                          <m:t>𝑏</m:t>
                                        </m:r>
                                      </m:e>
                                      <m:sub>
                                        <m:r>
                                          <a:rPr lang="en-US" sz="1200" smtClean="0">
                                            <a:latin typeface="Cambria Math" charset="0"/>
                                          </a:rPr>
                                          <m:t>𝑠</m:t>
                                        </m:r>
                                      </m:sub>
                                    </m:sSub>
                                  </m:sup>
                                </m:sSup>
                                <m:r>
                                  <a:rPr lang="en-US" sz="1200" smtClean="0">
                                    <a:latin typeface="Cambria Math" charset="0"/>
                                  </a:rPr>
                                  <m:t>=</m:t>
                                </m:r>
                                <m:sSup>
                                  <m:sSupPr>
                                    <m:ctrlPr>
                                      <a:rPr lang="en-US" sz="1200" i="1" smtClean="0">
                                        <a:latin typeface="Cambria Math" panose="02040503050406030204" pitchFamily="18" charset="0"/>
                                      </a:rPr>
                                    </m:ctrlPr>
                                  </m:sSupPr>
                                  <m:e>
                                    <m:r>
                                      <a:rPr lang="en-US" sz="1200" smtClean="0">
                                        <a:latin typeface="Cambria Math" charset="0"/>
                                      </a:rPr>
                                      <m:t>0.069</m:t>
                                    </m:r>
                                    <m:r>
                                      <a:rPr lang="en-US" sz="1200" smtClean="0">
                                        <a:latin typeface="Cambria Math" charset="0"/>
                                      </a:rPr>
                                      <m:t>𝐷</m:t>
                                    </m:r>
                                  </m:e>
                                  <m:sup>
                                    <m:r>
                                      <a:rPr lang="en-US" sz="1200" smtClean="0">
                                        <a:latin typeface="Cambria Math" charset="0"/>
                                      </a:rPr>
                                      <m:t>2</m:t>
                                    </m:r>
                                  </m:sup>
                                </m:sSup>
                              </m:oMath>
                            </m:oMathPara>
                          </a14:m>
                          <a:endParaRPr lang="en-US" sz="1200" dirty="0">
                            <a:latin typeface="Arial" charset="0"/>
                            <a:ea typeface="Arial" charset="0"/>
                            <a:cs typeface="Arial" charset="0"/>
                          </a:endParaRPr>
                        </a:p>
                      </a:txBody>
                      <a:tcPr marT="91440" marB="91440" anchor="ctr">
                        <a:solidFill>
                          <a:schemeClr val="bg2"/>
                        </a:solidFill>
                      </a:tcPr>
                    </a:tc>
                    <a:tc>
                      <a:txBody>
                        <a:bodyPr/>
                        <a:lstStyle/>
                        <a:p>
                          <a:pPr marL="0" marR="0" indent="0" algn="ctr" defTabSz="914400" rtl="0" eaLnBrk="1" fontAlgn="auto" latinLnBrk="0" hangingPunct="1">
                            <a:lnSpc>
                              <a:spcPct val="100000"/>
                            </a:lnSpc>
                            <a:spcBef>
                              <a:spcPts val="0"/>
                            </a:spcBef>
                            <a:spcAft>
                              <a:spcPts val="1200"/>
                            </a:spcAft>
                            <a:buClrTx/>
                            <a:buSzTx/>
                            <a:buFontTx/>
                            <a:buNone/>
                            <a:tabLst/>
                            <a:defRPr/>
                          </a:pPr>
                          <a:r>
                            <a:rPr lang="en-US" sz="1200" b="1" dirty="0">
                              <a:solidFill>
                                <a:schemeClr val="accent6">
                                  <a:lumMod val="75000"/>
                                </a:schemeClr>
                              </a:solidFill>
                            </a:rPr>
                            <a:t>Field ( 2007 )</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200" dirty="0">
                            <a:latin typeface="Cambria Math" charset="0"/>
                            <a:ea typeface="Cambria Math" charset="0"/>
                            <a:cs typeface="Cambria Math" charset="0"/>
                          </a:endParaRPr>
                        </a:p>
                        <a:p>
                          <a:pPr marL="0" marR="0" indent="0" algn="ctr" defTabSz="91440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
                              </m:oMathParaPr>
                              <m:oMath xmlns:m="http://schemas.openxmlformats.org/officeDocument/2006/math">
                                <m:d>
                                  <m:dPr>
                                    <m:begChr m:val="{"/>
                                    <m:endChr m:val=""/>
                                    <m:ctrlPr>
                                      <a:rPr lang="cs-CZ" sz="1200" i="1" smtClean="0">
                                        <a:latin typeface="Cambria Math" panose="02040503050406030204" pitchFamily="18" charset="0"/>
                                        <a:ea typeface="Cambria Math" charset="0"/>
                                        <a:cs typeface="Cambria Math" charset="0"/>
                                      </a:rPr>
                                    </m:ctrlPr>
                                  </m:dPr>
                                  <m:e>
                                    <m:eqArr>
                                      <m:eqArrPr>
                                        <m:ctrlPr>
                                          <a:rPr lang="cs-CZ" sz="1200" i="1" smtClean="0">
                                            <a:latin typeface="Cambria Math" panose="02040503050406030204" pitchFamily="18" charset="0"/>
                                            <a:ea typeface="Cambria Math" charset="0"/>
                                            <a:cs typeface="Cambria Math" charset="0"/>
                                          </a:rPr>
                                        </m:ctrlPr>
                                      </m:eqArrPr>
                                      <m:e>
                                        <m:r>
                                          <a:rPr lang="en-US" sz="1200" smtClean="0">
                                            <a:latin typeface="Cambria Math" charset="0"/>
                                            <a:ea typeface="Cambria Math" charset="0"/>
                                            <a:cs typeface="Cambria Math" charset="0"/>
                                          </a:rPr>
                                          <m:t>𝑥</m:t>
                                        </m:r>
                                        <m:r>
                                          <a:rPr lang="en-US" sz="1200" smtClean="0">
                                            <a:latin typeface="Cambria Math" charset="0"/>
                                            <a:ea typeface="Cambria Math" charset="0"/>
                                            <a:cs typeface="Cambria Math" charset="0"/>
                                          </a:rPr>
                                          <m:t>=</m:t>
                                        </m:r>
                                        <m:r>
                                          <a:rPr lang="en-US" sz="1200" smtClean="0">
                                            <a:latin typeface="Cambria Math" charset="0"/>
                                            <a:ea typeface="Cambria Math" charset="0"/>
                                            <a:cs typeface="Cambria Math" charset="0"/>
                                          </a:rPr>
                                          <m:t>𝐷</m:t>
                                        </m:r>
                                        <m:f>
                                          <m:fPr>
                                            <m:ctrlPr>
                                              <a:rPr lang="bg-BG" sz="1200" i="1" smtClean="0">
                                                <a:latin typeface="Cambria Math" panose="02040503050406030204" pitchFamily="18" charset="0"/>
                                                <a:ea typeface="Cambria Math" charset="0"/>
                                                <a:cs typeface="Cambria Math" charset="0"/>
                                              </a:rPr>
                                            </m:ctrlPr>
                                          </m:fPr>
                                          <m:num>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Sub>
                                          </m:num>
                                          <m:den>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3</m:t>
                                                </m:r>
                                              </m:sub>
                                            </m:sSub>
                                          </m:den>
                                        </m:f>
                                        <m:r>
                                          <m:rPr>
                                            <m:nor/>
                                          </m:rPr>
                                          <a:rPr lang="en-US" sz="1200" dirty="0" smtClean="0">
                                            <a:latin typeface="Cambria Math" charset="0"/>
                                            <a:ea typeface="Cambria Math" charset="0"/>
                                            <a:cs typeface="Cambria Math" charset="0"/>
                                          </a:rPr>
                                          <m:t> </m:t>
                                        </m:r>
                                      </m:e>
                                      <m:e>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   </m:t>
                                            </m:r>
                                            <m:r>
                                              <m:rPr>
                                                <m:sty m:val="p"/>
                                              </m:rPr>
                                              <a:rPr lang="el-GR" sz="1200" smtClean="0">
                                                <a:latin typeface="Cambria Math" charset="0"/>
                                                <a:ea typeface="Cambria Math" charset="0"/>
                                                <a:cs typeface="Cambria Math" charset="0"/>
                                              </a:rPr>
                                              <m:t>Φ</m:t>
                                            </m:r>
                                          </m:e>
                                          <m:sub>
                                            <m:r>
                                              <a:rPr lang="en-US" sz="1200" smtClean="0">
                                                <a:latin typeface="Cambria Math" charset="0"/>
                                                <a:ea typeface="Cambria Math" charset="0"/>
                                                <a:cs typeface="Cambria Math" charset="0"/>
                                              </a:rPr>
                                              <m:t>23</m:t>
                                            </m:r>
                                          </m:sub>
                                        </m:sSub>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𝑥</m:t>
                                            </m:r>
                                          </m:e>
                                        </m:d>
                                        <m:r>
                                          <a:rPr lang="en-US" sz="1200" smtClean="0">
                                            <a:latin typeface="Cambria Math" charset="0"/>
                                            <a:ea typeface="Cambria Math" charset="0"/>
                                            <a:cs typeface="Cambria Math" charset="0"/>
                                          </a:rPr>
                                          <m:t>=</m:t>
                                        </m:r>
                                        <m:r>
                                          <a:rPr lang="en-US" sz="1200" smtClean="0">
                                            <a:latin typeface="Cambria Math" charset="0"/>
                                            <a:ea typeface="Cambria Math" charset="0"/>
                                            <a:cs typeface="Cambria Math" charset="0"/>
                                          </a:rPr>
                                          <m:t>𝑁</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𝐷</m:t>
                                            </m:r>
                                          </m:e>
                                        </m:d>
                                        <m:f>
                                          <m:fPr>
                                            <m:ctrlPr>
                                              <a:rPr lang="bg-BG" sz="1200" i="1" smtClean="0">
                                                <a:latin typeface="Cambria Math" panose="02040503050406030204" pitchFamily="18" charset="0"/>
                                                <a:ea typeface="Cambria Math" charset="0"/>
                                                <a:cs typeface="Cambria Math" charset="0"/>
                                              </a:rPr>
                                            </m:ctrlPr>
                                          </m:fPr>
                                          <m:num>
                                            <m:sSubSup>
                                              <m:sSubSupPr>
                                                <m:ctrlPr>
                                                  <a:rPr lang="en-US" sz="1200" i="1" smtClean="0">
                                                    <a:latin typeface="Cambria Math" panose="02040503050406030204" pitchFamily="18" charset="0"/>
                                                    <a:ea typeface="Cambria Math" charset="0"/>
                                                    <a:cs typeface="Cambria Math" charset="0"/>
                                                  </a:rPr>
                                                </m:ctrlPr>
                                              </m:sSubSup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3</m:t>
                                                </m:r>
                                              </m:sub>
                                              <m:sup>
                                                <m:r>
                                                  <a:rPr lang="en-US" sz="1200" smtClean="0">
                                                    <a:latin typeface="Cambria Math" charset="0"/>
                                                    <a:ea typeface="Cambria Math" charset="0"/>
                                                    <a:cs typeface="Cambria Math" charset="0"/>
                                                  </a:rPr>
                                                  <m:t>3</m:t>
                                                </m:r>
                                              </m:sup>
                                            </m:sSubSup>
                                          </m:num>
                                          <m:den>
                                            <m:sSubSup>
                                              <m:sSubSupPr>
                                                <m:ctrlPr>
                                                  <a:rPr lang="en-US" sz="1200" i="1" smtClean="0">
                                                    <a:latin typeface="Cambria Math" panose="02040503050406030204" pitchFamily="18" charset="0"/>
                                                    <a:ea typeface="Cambria Math" charset="0"/>
                                                    <a:cs typeface="Cambria Math" charset="0"/>
                                                  </a:rPr>
                                                </m:ctrlPr>
                                              </m:sSubSup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up>
                                                <m:r>
                                                  <a:rPr lang="en-US" sz="1200" smtClean="0">
                                                    <a:latin typeface="Cambria Math" charset="0"/>
                                                    <a:ea typeface="Cambria Math" charset="0"/>
                                                    <a:cs typeface="Cambria Math" charset="0"/>
                                                  </a:rPr>
                                                  <m:t>4</m:t>
                                                </m:r>
                                              </m:sup>
                                            </m:sSubSup>
                                          </m:den>
                                        </m:f>
                                      </m:e>
                                    </m:eqArr>
                                  </m:e>
                                </m:d>
                              </m:oMath>
                            </m:oMathPara>
                          </a14:m>
                          <a:endParaRPr lang="en-US" sz="1200" dirty="0">
                            <a:latin typeface="Cambria Math" charset="0"/>
                            <a:ea typeface="Cambria Math" charset="0"/>
                            <a:cs typeface="Cambria Math" charset="0"/>
                          </a:endParaRP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200" dirty="0">
                            <a:latin typeface="Cambria Math" charset="0"/>
                            <a:ea typeface="Cambria Math" charset="0"/>
                            <a:cs typeface="Cambria Math" charset="0"/>
                          </a:endParaRPr>
                        </a:p>
                        <a:p>
                          <a:pPr marL="0" marR="0" indent="0" algn="ctr" defTabSz="91440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
                              </m:oMathParaPr>
                              <m:oMath xmlns:m="http://schemas.openxmlformats.org/officeDocument/2006/math">
                                <m:r>
                                  <a:rPr lang="en-US" sz="1200" smtClean="0">
                                    <a:latin typeface="Cambria Math" charset="0"/>
                                    <a:ea typeface="Cambria Math" charset="0"/>
                                    <a:cs typeface="Cambria Math" charset="0"/>
                                  </a:rPr>
                                  <m:t>𝑁</m:t>
                                </m:r>
                                <m:d>
                                  <m:dPr>
                                    <m:ctrlPr>
                                      <a:rPr lang="en-U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𝐷</m:t>
                                    </m:r>
                                  </m:e>
                                </m:d>
                                <m:r>
                                  <a:rPr lang="en-US" sz="1200" smtClean="0">
                                    <a:latin typeface="Cambria Math" charset="0"/>
                                    <a:ea typeface="Cambria Math" charset="0"/>
                                    <a:cs typeface="Cambria Math" charset="0"/>
                                  </a:rPr>
                                  <m:t>=</m:t>
                                </m:r>
                                <m:sSub>
                                  <m:sSubPr>
                                    <m:ctrlPr>
                                      <a:rPr lang="en-US" sz="1200" i="1">
                                        <a:latin typeface="Cambria Math" panose="02040503050406030204" pitchFamily="18" charset="0"/>
                                        <a:ea typeface="Cambria Math" charset="0"/>
                                        <a:cs typeface="Cambria Math" charset="0"/>
                                      </a:rPr>
                                    </m:ctrlPr>
                                  </m:sSubPr>
                                  <m:e>
                                    <m:r>
                                      <m:rPr>
                                        <m:sty m:val="p"/>
                                      </m:rPr>
                                      <a:rPr lang="el-GR" sz="1200">
                                        <a:latin typeface="Cambria Math" charset="0"/>
                                        <a:ea typeface="Cambria Math" charset="0"/>
                                        <a:cs typeface="Cambria Math" charset="0"/>
                                      </a:rPr>
                                      <m:t>Φ</m:t>
                                    </m:r>
                                  </m:e>
                                  <m:sub>
                                    <m:r>
                                      <a:rPr lang="en-US" sz="1200">
                                        <a:latin typeface="Cambria Math" charset="0"/>
                                        <a:ea typeface="Cambria Math" charset="0"/>
                                        <a:cs typeface="Cambria Math" charset="0"/>
                                      </a:rPr>
                                      <m:t>23</m:t>
                                    </m:r>
                                  </m:sub>
                                </m:sSub>
                                <m:d>
                                  <m:dPr>
                                    <m:ctrlPr>
                                      <a:rPr lang="is-IS" sz="1200" i="1">
                                        <a:latin typeface="Cambria Math" panose="02040503050406030204" pitchFamily="18" charset="0"/>
                                        <a:ea typeface="Cambria Math" charset="0"/>
                                        <a:cs typeface="Cambria Math" charset="0"/>
                                      </a:rPr>
                                    </m:ctrlPr>
                                  </m:dPr>
                                  <m:e>
                                    <m:r>
                                      <a:rPr lang="en-US" sz="1200">
                                        <a:latin typeface="Cambria Math" charset="0"/>
                                        <a:ea typeface="Cambria Math" charset="0"/>
                                        <a:cs typeface="Cambria Math" charset="0"/>
                                      </a:rPr>
                                      <m:t>𝑥</m:t>
                                    </m:r>
                                  </m:e>
                                </m:d>
                                <m:f>
                                  <m:fPr>
                                    <m:ctrlPr>
                                      <a:rPr lang="bg-BG" sz="1200" i="1">
                                        <a:latin typeface="Cambria Math" panose="02040503050406030204" pitchFamily="18" charset="0"/>
                                        <a:ea typeface="Cambria Math" charset="0"/>
                                        <a:cs typeface="Cambria Math" charset="0"/>
                                      </a:rPr>
                                    </m:ctrlPr>
                                  </m:fPr>
                                  <m:num>
                                    <m:sSubSup>
                                      <m:sSubSupPr>
                                        <m:ctrlPr>
                                          <a:rPr lang="en-US" sz="1200" i="1">
                                            <a:latin typeface="Cambria Math" panose="02040503050406030204" pitchFamily="18" charset="0"/>
                                            <a:ea typeface="Cambria Math" charset="0"/>
                                            <a:cs typeface="Cambria Math" charset="0"/>
                                          </a:rPr>
                                        </m:ctrlPr>
                                      </m:sSubSupPr>
                                      <m:e>
                                        <m:r>
                                          <a:rPr lang="en-US" sz="120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up>
                                        <m:r>
                                          <a:rPr lang="en-US" sz="1200" smtClean="0">
                                            <a:latin typeface="Cambria Math" charset="0"/>
                                            <a:ea typeface="Cambria Math" charset="0"/>
                                            <a:cs typeface="Cambria Math" charset="0"/>
                                          </a:rPr>
                                          <m:t>4</m:t>
                                        </m:r>
                                      </m:sup>
                                    </m:sSubSup>
                                  </m:num>
                                  <m:den>
                                    <m:sSubSup>
                                      <m:sSubSupPr>
                                        <m:ctrlPr>
                                          <a:rPr lang="en-US" sz="1200" i="1">
                                            <a:latin typeface="Cambria Math" panose="02040503050406030204" pitchFamily="18" charset="0"/>
                                            <a:ea typeface="Cambria Math" charset="0"/>
                                            <a:cs typeface="Cambria Math" charset="0"/>
                                          </a:rPr>
                                        </m:ctrlPr>
                                      </m:sSubSupPr>
                                      <m:e>
                                        <m:r>
                                          <a:rPr lang="en-US" sz="1200">
                                            <a:latin typeface="Cambria Math" charset="0"/>
                                            <a:ea typeface="Cambria Math" charset="0"/>
                                            <a:cs typeface="Cambria Math" charset="0"/>
                                          </a:rPr>
                                          <m:t>𝑀</m:t>
                                        </m:r>
                                      </m:e>
                                      <m:sub>
                                        <m:r>
                                          <a:rPr lang="en-US" sz="1200" smtClean="0">
                                            <a:latin typeface="Cambria Math" charset="0"/>
                                            <a:ea typeface="Cambria Math" charset="0"/>
                                            <a:cs typeface="Cambria Math" charset="0"/>
                                          </a:rPr>
                                          <m:t>3</m:t>
                                        </m:r>
                                      </m:sub>
                                      <m:sup>
                                        <m:r>
                                          <a:rPr lang="en-US" sz="1200" smtClean="0">
                                            <a:latin typeface="Cambria Math" charset="0"/>
                                            <a:ea typeface="Cambria Math" charset="0"/>
                                            <a:cs typeface="Cambria Math" charset="0"/>
                                          </a:rPr>
                                          <m:t>3</m:t>
                                        </m:r>
                                      </m:sup>
                                    </m:sSubSup>
                                  </m:den>
                                </m:f>
                              </m:oMath>
                            </m:oMathPara>
                          </a14:m>
                          <a:endParaRPr lang="en-US" sz="1200" dirty="0">
                            <a:latin typeface="Cambria Math" charset="0"/>
                            <a:ea typeface="Cambria Math" charset="0"/>
                            <a:cs typeface="Cambria Math" charset="0"/>
                          </a:endParaRPr>
                        </a:p>
                      </a:txBody>
                      <a:tcPr marT="91440" marB="91440" anchor="ctr">
                        <a:solidFill>
                          <a:schemeClr val="bg2"/>
                        </a:solidFill>
                      </a:tcPr>
                    </a:tc>
                    <a:tc>
                      <a:txBody>
                        <a:bodyPr/>
                        <a:lstStyle/>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𝑛</m:t>
                                    </m:r>
                                  </m:sub>
                                </m:sSub>
                                <m:r>
                                  <a:rPr lang="en-US" sz="1200" smtClean="0">
                                    <a:latin typeface="Cambria Math" charset="0"/>
                                    <a:ea typeface="Cambria Math" charset="0"/>
                                    <a:cs typeface="Cambria Math" charset="0"/>
                                  </a:rPr>
                                  <m:t>=</m:t>
                                </m:r>
                                <m:r>
                                  <a:rPr lang="en-US" sz="1200" smtClean="0">
                                    <a:latin typeface="Cambria Math" charset="0"/>
                                    <a:ea typeface="Cambria Math" charset="0"/>
                                    <a:cs typeface="Cambria Math" charset="0"/>
                                  </a:rPr>
                                  <m:t>𝐴</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func>
                                  <m:funcPr>
                                    <m:ctrlPr>
                                      <a:rPr lang="en-US" sz="1200" i="1" smtClean="0">
                                        <a:latin typeface="Cambria Math" panose="02040503050406030204" pitchFamily="18" charset="0"/>
                                        <a:ea typeface="Cambria Math" charset="0"/>
                                        <a:cs typeface="Cambria Math" charset="0"/>
                                      </a:rPr>
                                    </m:ctrlPr>
                                  </m:funcPr>
                                  <m:fName>
                                    <m:r>
                                      <m:rPr>
                                        <m:sty m:val="p"/>
                                      </m:rPr>
                                      <a:rPr lang="en-US" sz="1200" smtClean="0">
                                        <a:latin typeface="Cambria Math" charset="0"/>
                                        <a:ea typeface="Cambria Math" charset="0"/>
                                        <a:cs typeface="Cambria Math" charset="0"/>
                                      </a:rPr>
                                      <m:t>exp</m:t>
                                    </m:r>
                                  </m:fName>
                                  <m:e>
                                    <m:d>
                                      <m:dPr>
                                        <m:begChr m:val="["/>
                                        <m:endChr m:val="]"/>
                                        <m:ctrlPr>
                                          <a:rPr lang="pt-BR"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𝐵</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𝑇</m:t>
                                            </m:r>
                                          </m:e>
                                          <m:sub>
                                            <m:r>
                                              <a:rPr lang="en-US" sz="1200" smtClean="0">
                                                <a:latin typeface="Cambria Math" charset="0"/>
                                                <a:ea typeface="Cambria Math" charset="0"/>
                                                <a:cs typeface="Cambria Math" charset="0"/>
                                              </a:rPr>
                                              <m:t>𝑐</m:t>
                                            </m:r>
                                          </m:sub>
                                        </m:sSub>
                                      </m:e>
                                    </m:d>
                                    <m:sSubSup>
                                      <m:sSubSupPr>
                                        <m:ctrlPr>
                                          <a:rPr lang="en-US" sz="1200" i="1" smtClean="0">
                                            <a:latin typeface="Cambria Math" panose="02040503050406030204" pitchFamily="18" charset="0"/>
                                            <a:ea typeface="Cambria Math" charset="0"/>
                                            <a:cs typeface="Cambria Math" charset="0"/>
                                          </a:rPr>
                                        </m:ctrlPr>
                                      </m:sSubSupPr>
                                      <m:e>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up>
                                        <m:r>
                                          <a:rPr lang="en-US" sz="1200" smtClean="0">
                                            <a:latin typeface="Cambria Math" charset="0"/>
                                            <a:ea typeface="Cambria Math" charset="0"/>
                                            <a:cs typeface="Cambria Math" charset="0"/>
                                          </a:rPr>
                                          <m:t>𝐶</m:t>
                                        </m:r>
                                        <m:d>
                                          <m:dPr>
                                            <m:ctrlPr>
                                              <a:rPr lang="en-U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sup>
                                    </m:sSubSup>
                                  </m:e>
                                </m:func>
                              </m:oMath>
                            </m:oMathPara>
                          </a14:m>
                          <a:endParaRPr lang="en-US" sz="1200" dirty="0">
                            <a:latin typeface="Cambria Math" charset="0"/>
                            <a:ea typeface="Cambria Math" charset="0"/>
                            <a:cs typeface="Cambria Math" charset="0"/>
                          </a:endParaRPr>
                        </a:p>
                        <a:p>
                          <a:pPr algn="l">
                            <a:spcAft>
                              <a:spcPts val="600"/>
                            </a:spcAft>
                          </a:pPr>
                          <a14:m>
                            <m:oMathPara xmlns:m="http://schemas.openxmlformats.org/officeDocument/2006/math">
                              <m:oMathParaPr>
                                <m:jc m:val="left"/>
                              </m:oMathParaPr>
                              <m:oMath xmlns:m="http://schemas.openxmlformats.org/officeDocument/2006/math">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𝐴</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r>
                                  <a:rPr lang="en-US" sz="1200" smtClean="0">
                                    <a:latin typeface="Cambria Math" charset="0"/>
                                    <a:ea typeface="Cambria Math" charset="0"/>
                                    <a:cs typeface="Cambria Math" charset="0"/>
                                  </a:rPr>
                                  <m:t>=</m:t>
                                </m:r>
                                <m:r>
                                  <a:rPr lang="en-US" sz="1200" smtClean="0">
                                    <a:latin typeface="Cambria Math" charset="0"/>
                                    <a:ea typeface="Cambria Math" charset="0"/>
                                    <a:cs typeface="Cambria Math" charset="0"/>
                                  </a:rPr>
                                  <m:t>𝑒𝑥𝑝</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13.6−7.76</m:t>
                                    </m:r>
                                    <m:r>
                                      <a:rPr lang="en-US" sz="1200" smtClean="0">
                                        <a:latin typeface="Cambria Math" charset="0"/>
                                        <a:ea typeface="Cambria Math" charset="0"/>
                                        <a:cs typeface="Cambria Math" charset="0"/>
                                      </a:rPr>
                                      <m:t>𝑛</m:t>
                                    </m:r>
                                    <m:r>
                                      <a:rPr lang="en-US" sz="1200" smtClean="0">
                                        <a:latin typeface="Cambria Math" charset="0"/>
                                        <a:ea typeface="Cambria Math" charset="0"/>
                                        <a:cs typeface="Cambria Math" charset="0"/>
                                      </a:rPr>
                                      <m:t>+0.479</m:t>
                                    </m:r>
                                    <m:sSup>
                                      <m:sSupPr>
                                        <m:ctrlPr>
                                          <a:rPr lang="en-U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𝑛</m:t>
                                        </m:r>
                                      </m:e>
                                      <m:sup>
                                        <m:r>
                                          <a:rPr lang="en-US" sz="1200" smtClean="0">
                                            <a:latin typeface="Cambria Math" charset="0"/>
                                            <a:ea typeface="Cambria Math" charset="0"/>
                                            <a:cs typeface="Cambria Math" charset="0"/>
                                          </a:rPr>
                                          <m:t>2</m:t>
                                        </m:r>
                                      </m:sup>
                                    </m:sSup>
                                  </m:e>
                                </m:d>
                              </m:oMath>
                            </m:oMathPara>
                          </a14:m>
                          <a:endParaRPr lang="en-US" sz="1200" dirty="0">
                            <a:latin typeface="Cambria Math" charset="0"/>
                            <a:ea typeface="Cambria Math" charset="0"/>
                            <a:cs typeface="Cambria Math" charset="0"/>
                          </a:endParaRPr>
                        </a:p>
                        <a:p>
                          <a:pPr algn="l">
                            <a:spcAft>
                              <a:spcPts val="600"/>
                            </a:spcAft>
                          </a:pPr>
                          <a:r>
                            <a:rPr lang="is-IS" sz="1200" dirty="0">
                              <a:latin typeface="Cambria Math" charset="0"/>
                              <a:ea typeface="Cambria Math" charset="0"/>
                              <a:cs typeface="Cambria Math" charset="0"/>
                            </a:rPr>
                            <a:t>        B</a:t>
                          </a:r>
                          <a14:m>
                            <m:oMath xmlns:m="http://schemas.openxmlformats.org/officeDocument/2006/math">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r>
                                <a:rPr lang="en-US" sz="1200" smtClean="0">
                                  <a:latin typeface="Cambria Math" charset="0"/>
                                  <a:ea typeface="Cambria Math" charset="0"/>
                                  <a:cs typeface="Cambria Math" charset="0"/>
                                </a:rPr>
                                <m:t>=−0.0361+0.0151</m:t>
                              </m:r>
                              <m:r>
                                <a:rPr lang="en-US" sz="1200" smtClean="0">
                                  <a:latin typeface="Cambria Math" charset="0"/>
                                  <a:ea typeface="Cambria Math" charset="0"/>
                                  <a:cs typeface="Cambria Math" charset="0"/>
                                </a:rPr>
                                <m:t>𝑛</m:t>
                              </m:r>
                              <m:r>
                                <a:rPr lang="en-US" sz="1200" smtClean="0">
                                  <a:latin typeface="Cambria Math" charset="0"/>
                                  <a:ea typeface="Cambria Math" charset="0"/>
                                  <a:cs typeface="Cambria Math" charset="0"/>
                                </a:rPr>
                                <m:t>+0.00149</m:t>
                              </m:r>
                              <m:sSup>
                                <m:sSupPr>
                                  <m:ctrlPr>
                                    <a:rPr lang="en-U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𝑛</m:t>
                                  </m:r>
                                </m:e>
                                <m:sup>
                                  <m:r>
                                    <a:rPr lang="en-US" sz="1200" smtClean="0">
                                      <a:latin typeface="Cambria Math" charset="0"/>
                                      <a:ea typeface="Cambria Math" charset="0"/>
                                      <a:cs typeface="Cambria Math" charset="0"/>
                                    </a:rPr>
                                    <m:t>2</m:t>
                                  </m:r>
                                </m:sup>
                              </m:sSup>
                            </m:oMath>
                          </a14:m>
                          <a:endParaRPr lang="en-US" sz="1200" dirty="0">
                            <a:latin typeface="Cambria Math" charset="0"/>
                            <a:ea typeface="Cambria Math" charset="0"/>
                            <a:cs typeface="Cambria Math" charset="0"/>
                          </a:endParaRPr>
                        </a:p>
                        <a:p>
                          <a:pPr algn="l">
                            <a:spcAft>
                              <a:spcPts val="1200"/>
                            </a:spcAft>
                          </a:pPr>
                          <a14:m>
                            <m:oMathPara xmlns:m="http://schemas.openxmlformats.org/officeDocument/2006/math">
                              <m:oMathParaPr>
                                <m:jc m:val="left"/>
                              </m:oMathParaPr>
                              <m:oMath xmlns:m="http://schemas.openxmlformats.org/officeDocument/2006/math">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𝐶</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r>
                                  <a:rPr lang="en-US" sz="1200" smtClean="0">
                                    <a:latin typeface="Cambria Math" charset="0"/>
                                    <a:ea typeface="Cambria Math" charset="0"/>
                                    <a:cs typeface="Cambria Math" charset="0"/>
                                  </a:rPr>
                                  <m:t>=0.807+0.00581</m:t>
                                </m:r>
                                <m:r>
                                  <a:rPr lang="en-US" sz="1200" smtClean="0">
                                    <a:latin typeface="Cambria Math" charset="0"/>
                                    <a:ea typeface="Cambria Math" charset="0"/>
                                    <a:cs typeface="Cambria Math" charset="0"/>
                                  </a:rPr>
                                  <m:t>𝑛</m:t>
                                </m:r>
                                <m:r>
                                  <a:rPr lang="en-US" sz="1200" smtClean="0">
                                    <a:latin typeface="Cambria Math" charset="0"/>
                                    <a:ea typeface="Cambria Math" charset="0"/>
                                    <a:cs typeface="Cambria Math" charset="0"/>
                                  </a:rPr>
                                  <m:t>+0.0457</m:t>
                                </m:r>
                                <m:sSup>
                                  <m:sSupPr>
                                    <m:ctrlPr>
                                      <a:rPr lang="en-U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𝑛</m:t>
                                    </m:r>
                                  </m:e>
                                  <m:sup>
                                    <m:r>
                                      <a:rPr lang="en-US" sz="1200" smtClean="0">
                                        <a:latin typeface="Cambria Math" charset="0"/>
                                        <a:ea typeface="Cambria Math" charset="0"/>
                                        <a:cs typeface="Cambria Math" charset="0"/>
                                      </a:rPr>
                                      <m:t>2</m:t>
                                    </m:r>
                                  </m:sup>
                                </m:sSup>
                              </m:oMath>
                            </m:oMathPara>
                          </a14:m>
                          <a:endParaRPr lang="en-US" sz="1200" dirty="0">
                            <a:latin typeface="Cambria Math" charset="0"/>
                            <a:ea typeface="Cambria Math" charset="0"/>
                            <a:cs typeface="Cambria Math" charset="0"/>
                          </a:endParaRPr>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𝑤</m:t>
                                        </m:r>
                                      </m:e>
                                      <m:sub>
                                        <m:r>
                                          <a:rPr lang="en-US" sz="1200" smtClean="0">
                                            <a:latin typeface="Cambria Math" charset="0"/>
                                            <a:ea typeface="Cambria Math" charset="0"/>
                                            <a:cs typeface="Cambria Math" charset="0"/>
                                          </a:rPr>
                                          <m:t>𝑠</m:t>
                                        </m:r>
                                      </m:sub>
                                    </m:sSub>
                                    <m:r>
                                      <a:rPr lang="en-US" sz="1200" smtClean="0">
                                        <a:latin typeface="Cambria Math" charset="0"/>
                                        <a:ea typeface="Cambria Math" charset="0"/>
                                        <a:cs typeface="Cambria Math" charset="0"/>
                                      </a:rPr>
                                      <m:t>=</m:t>
                                    </m:r>
                                    <m:sSub>
                                      <m:sSubPr>
                                        <m:ctrlPr>
                                          <a:rPr lang="en-US" sz="1200" i="1" baseline="0" smtClean="0">
                                            <a:latin typeface="Cambria Math" panose="02040503050406030204" pitchFamily="18" charset="0"/>
                                            <a:ea typeface="Cambria Math" charset="0"/>
                                            <a:cs typeface="Cambria Math" charset="0"/>
                                          </a:rPr>
                                        </m:ctrlPr>
                                      </m:sSubPr>
                                      <m:e>
                                        <m:r>
                                          <a:rPr lang="en-US" sz="1200" baseline="0" smtClean="0">
                                            <a:latin typeface="Cambria Math" charset="0"/>
                                            <a:ea typeface="Cambria Math" charset="0"/>
                                            <a:cs typeface="Cambria Math" charset="0"/>
                                          </a:rPr>
                                          <m:t>𝜌</m:t>
                                        </m:r>
                                      </m:e>
                                      <m:sub>
                                        <m:r>
                                          <a:rPr lang="en-US" sz="1200" baseline="0" smtClean="0">
                                            <a:latin typeface="Cambria Math" charset="0"/>
                                            <a:ea typeface="Cambria Math" charset="0"/>
                                            <a:cs typeface="Cambria Math" charset="0"/>
                                          </a:rPr>
                                          <m:t>𝑎</m:t>
                                        </m:r>
                                        <m:r>
                                          <a:rPr lang="en-US" sz="1200" baseline="0" smtClean="0">
                                            <a:latin typeface="Cambria Math" charset="0"/>
                                            <a:ea typeface="Cambria Math" charset="0"/>
                                            <a:cs typeface="Cambria Math" charset="0"/>
                                          </a:rPr>
                                          <m:t> </m:t>
                                        </m:r>
                                      </m:sub>
                                    </m:sSub>
                                    <m:sSub>
                                      <m:sSubPr>
                                        <m:ctrlPr>
                                          <a:rPr lang="en-US" sz="1200" i="1" baseline="0" smtClean="0">
                                            <a:latin typeface="Cambria Math" panose="02040503050406030204" pitchFamily="18" charset="0"/>
                                            <a:ea typeface="Cambria Math" charset="0"/>
                                            <a:cs typeface="Cambria Math" charset="0"/>
                                          </a:rPr>
                                        </m:ctrlPr>
                                      </m:sSubPr>
                                      <m:e>
                                        <m:r>
                                          <a:rPr lang="en-US" sz="1200" baseline="0" smtClean="0">
                                            <a:latin typeface="Cambria Math" charset="0"/>
                                            <a:ea typeface="Cambria Math" charset="0"/>
                                            <a:cs typeface="Cambria Math" charset="0"/>
                                          </a:rPr>
                                          <m:t>𝑞</m:t>
                                        </m:r>
                                      </m:e>
                                      <m:sub>
                                        <m:r>
                                          <a:rPr lang="en-US" sz="1200" baseline="0" smtClean="0">
                                            <a:latin typeface="Cambria Math" charset="0"/>
                                            <a:ea typeface="Cambria Math" charset="0"/>
                                            <a:cs typeface="Cambria Math" charset="0"/>
                                          </a:rPr>
                                          <m:t>𝑠</m:t>
                                        </m:r>
                                      </m:sub>
                                    </m:sSub>
                                    <m:r>
                                      <a:rPr lang="en-US" sz="1200" smtClean="0">
                                        <a:latin typeface="Cambria Math" charset="0"/>
                                        <a:ea typeface="Cambria Math" charset="0"/>
                                        <a:cs typeface="Cambria Math" charset="0"/>
                                      </a:rPr>
                                      <m:t>=</m:t>
                                    </m:r>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𝑎</m:t>
                                        </m:r>
                                      </m:e>
                                      <m:sub>
                                        <m:r>
                                          <a:rPr lang="en-US" sz="1200" smtClean="0">
                                            <a:latin typeface="Cambria Math" charset="0"/>
                                            <a:ea typeface="Cambria Math" charset="0"/>
                                            <a:cs typeface="Cambria Math" charset="0"/>
                                          </a:rPr>
                                          <m:t>𝑠</m:t>
                                        </m:r>
                                      </m:sub>
                                    </m:sSub>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𝑀</m:t>
                                    </m:r>
                                  </m:e>
                                  <m:sub>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𝑏</m:t>
                                        </m:r>
                                      </m:e>
                                      <m:sub>
                                        <m:r>
                                          <a:rPr lang="en-US" sz="1200" smtClean="0">
                                            <a:latin typeface="Cambria Math" charset="0"/>
                                            <a:ea typeface="Cambria Math" charset="0"/>
                                            <a:cs typeface="Cambria Math" charset="0"/>
                                          </a:rPr>
                                          <m:t>𝑠</m:t>
                                        </m:r>
                                      </m:sub>
                                    </m:sSub>
                                  </m:sub>
                                </m:sSub>
                                <m:r>
                                  <a:rPr lang="is-IS" sz="1200" smtClean="0">
                                    <a:latin typeface="Cambria Math" charset="0"/>
                                    <a:ea typeface="Cambria Math" charset="0"/>
                                    <a:cs typeface="Cambria Math" charset="0"/>
                                  </a:rPr>
                                  <m:t>→</m:t>
                                </m:r>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𝑏</m:t>
                                        </m:r>
                                      </m:e>
                                      <m:sub>
                                        <m:r>
                                          <a:rPr lang="en-US" sz="1200" smtClean="0">
                                            <a:latin typeface="Cambria Math" charset="0"/>
                                            <a:ea typeface="Cambria Math" charset="0"/>
                                            <a:cs typeface="Cambria Math" charset="0"/>
                                          </a:rPr>
                                          <m:t>𝑠</m:t>
                                        </m:r>
                                      </m:sub>
                                    </m:sSub>
                                  </m:sub>
                                </m:sSub>
                                <m:r>
                                  <a:rPr lang="en-US" sz="1200" smtClean="0">
                                    <a:latin typeface="Cambria Math" charset="0"/>
                                    <a:ea typeface="Cambria Math" charset="0"/>
                                    <a:cs typeface="Cambria Math" charset="0"/>
                                  </a:rPr>
                                  <m:t>=</m:t>
                                </m:r>
                                <m:f>
                                  <m:fPr>
                                    <m:ctrlPr>
                                      <a:rPr lang="bg-BG" sz="1200" i="1" smtClean="0">
                                        <a:latin typeface="Cambria Math" panose="02040503050406030204" pitchFamily="18" charset="0"/>
                                        <a:ea typeface="Cambria Math" charset="0"/>
                                        <a:cs typeface="Cambria Math" charset="0"/>
                                      </a:rPr>
                                    </m:ctrlPr>
                                  </m:fPr>
                                  <m:num>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𝑤</m:t>
                                        </m:r>
                                      </m:e>
                                      <m:sub>
                                        <m:r>
                                          <a:rPr lang="en-US" sz="1200" smtClean="0">
                                            <a:latin typeface="Cambria Math" charset="0"/>
                                            <a:ea typeface="Cambria Math" charset="0"/>
                                            <a:cs typeface="Cambria Math" charset="0"/>
                                          </a:rPr>
                                          <m:t>𝑠</m:t>
                                        </m:r>
                                      </m:sub>
                                    </m:sSub>
                                  </m:num>
                                  <m:den>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𝑎</m:t>
                                        </m:r>
                                      </m:e>
                                      <m:sub>
                                        <m:r>
                                          <a:rPr lang="en-US" sz="1200" smtClean="0">
                                            <a:latin typeface="Cambria Math" charset="0"/>
                                            <a:ea typeface="Cambria Math" charset="0"/>
                                            <a:cs typeface="Cambria Math" charset="0"/>
                                          </a:rPr>
                                          <m:t>𝑠</m:t>
                                        </m:r>
                                      </m:sub>
                                    </m:sSub>
                                  </m:den>
                                </m:f>
                                <m:r>
                                  <a:rPr lang="en-US" sz="1200" smtClean="0">
                                    <a:latin typeface="Cambria Math" charset="0"/>
                                    <a:ea typeface="Cambria Math" charset="0"/>
                                    <a:cs typeface="Cambria Math" charset="0"/>
                                  </a:rPr>
                                  <m:t>=</m:t>
                                </m:r>
                                <m:f>
                                  <m:fPr>
                                    <m:ctrlPr>
                                      <a:rPr lang="bg-BG" sz="1200" i="1" smtClean="0">
                                        <a:latin typeface="Cambria Math" panose="02040503050406030204" pitchFamily="18" charset="0"/>
                                        <a:ea typeface="Cambria Math" charset="0"/>
                                        <a:cs typeface="Cambria Math" charset="0"/>
                                      </a:rPr>
                                    </m:ctrlPr>
                                  </m:fPr>
                                  <m:num>
                                    <m:sSub>
                                      <m:sSubPr>
                                        <m:ctrlPr>
                                          <a:rPr lang="en-US" sz="1200" i="1" baseline="0" smtClean="0">
                                            <a:latin typeface="Cambria Math" panose="02040503050406030204" pitchFamily="18" charset="0"/>
                                            <a:ea typeface="Cambria Math" charset="0"/>
                                            <a:cs typeface="Cambria Math" charset="0"/>
                                          </a:rPr>
                                        </m:ctrlPr>
                                      </m:sSubPr>
                                      <m:e>
                                        <m:r>
                                          <a:rPr lang="en-US" sz="1200" baseline="0" smtClean="0">
                                            <a:latin typeface="Cambria Math" charset="0"/>
                                            <a:ea typeface="Cambria Math" charset="0"/>
                                            <a:cs typeface="Cambria Math" charset="0"/>
                                          </a:rPr>
                                          <m:t>𝜌</m:t>
                                        </m:r>
                                      </m:e>
                                      <m:sub>
                                        <m:r>
                                          <a:rPr lang="en-US" sz="1200" baseline="0" smtClean="0">
                                            <a:latin typeface="Cambria Math" charset="0"/>
                                            <a:ea typeface="Cambria Math" charset="0"/>
                                            <a:cs typeface="Cambria Math" charset="0"/>
                                          </a:rPr>
                                          <m:t>𝑎</m:t>
                                        </m:r>
                                      </m:sub>
                                    </m:sSub>
                                    <m:sSub>
                                      <m:sSubPr>
                                        <m:ctrlPr>
                                          <a:rPr lang="en-US" sz="1200" i="1" baseline="0" smtClean="0">
                                            <a:latin typeface="Cambria Math" panose="02040503050406030204" pitchFamily="18" charset="0"/>
                                            <a:ea typeface="Cambria Math" charset="0"/>
                                            <a:cs typeface="Cambria Math" charset="0"/>
                                          </a:rPr>
                                        </m:ctrlPr>
                                      </m:sSubPr>
                                      <m:e>
                                        <m:r>
                                          <a:rPr lang="en-US" sz="1200" baseline="0" smtClean="0">
                                            <a:latin typeface="Cambria Math" charset="0"/>
                                            <a:ea typeface="Cambria Math" charset="0"/>
                                            <a:cs typeface="Cambria Math" charset="0"/>
                                          </a:rPr>
                                          <m:t> </m:t>
                                        </m:r>
                                        <m:r>
                                          <a:rPr lang="en-US" sz="1200" baseline="0" smtClean="0">
                                            <a:latin typeface="Cambria Math" charset="0"/>
                                            <a:ea typeface="Cambria Math" charset="0"/>
                                            <a:cs typeface="Cambria Math" charset="0"/>
                                          </a:rPr>
                                          <m:t>𝑞</m:t>
                                        </m:r>
                                      </m:e>
                                      <m:sub>
                                        <m:r>
                                          <a:rPr lang="en-US" sz="1200" baseline="0" smtClean="0">
                                            <a:latin typeface="Cambria Math" charset="0"/>
                                            <a:ea typeface="Cambria Math" charset="0"/>
                                            <a:cs typeface="Cambria Math" charset="0"/>
                                          </a:rPr>
                                          <m:t>𝑠</m:t>
                                        </m:r>
                                      </m:sub>
                                    </m:sSub>
                                  </m:num>
                                  <m:den>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𝑎</m:t>
                                        </m:r>
                                      </m:e>
                                      <m:sub>
                                        <m:r>
                                          <a:rPr lang="en-US" sz="1200" smtClean="0">
                                            <a:latin typeface="Cambria Math" charset="0"/>
                                            <a:ea typeface="Cambria Math" charset="0"/>
                                            <a:cs typeface="Cambria Math" charset="0"/>
                                          </a:rPr>
                                          <m:t>𝑠</m:t>
                                        </m:r>
                                      </m:sub>
                                    </m:sSub>
                                  </m:den>
                                </m:f>
                              </m:oMath>
                            </m:oMathPara>
                          </a14:m>
                          <a:endParaRPr lang="en-US" sz="1200" dirty="0">
                            <a:latin typeface="Cambria Math" charset="0"/>
                            <a:ea typeface="Cambria Math" charset="0"/>
                            <a:cs typeface="Cambria Math" charset="0"/>
                          </a:endParaRPr>
                        </a:p>
                        <a:p>
                          <a:pPr algn="l">
                            <a:spcAft>
                              <a:spcPts val="600"/>
                            </a:spcAft>
                          </a:pPr>
                          <a14:m>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Sub>
                              <m:r>
                                <a:rPr lang="en-US" sz="1200" smtClean="0">
                                  <a:latin typeface="Cambria Math" charset="0"/>
                                  <a:ea typeface="Cambria Math" charset="0"/>
                                  <a:cs typeface="Cambria Math" charset="0"/>
                                </a:rPr>
                                <m:t>=</m:t>
                              </m:r>
                              <m:sSup>
                                <m:sSupPr>
                                  <m:ctrlPr>
                                    <a:rPr lang="en-US" sz="1200" i="1" smtClean="0">
                                      <a:latin typeface="Cambria Math" panose="02040503050406030204" pitchFamily="18" charset="0"/>
                                      <a:ea typeface="Cambria Math" charset="0"/>
                                      <a:cs typeface="Cambria Math" charset="0"/>
                                    </a:rPr>
                                  </m:ctrlPr>
                                </m:sSupPr>
                                <m:e>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 </m:t>
                                      </m:r>
                                      <m:f>
                                        <m:fPr>
                                          <m:ctrlPr>
                                            <a:rPr lang="bg-BG" sz="1200" i="1" smtClean="0">
                                              <a:latin typeface="Cambria Math" panose="02040503050406030204" pitchFamily="18" charset="0"/>
                                              <a:ea typeface="Cambria Math" charset="0"/>
                                              <a:cs typeface="Cambria Math" charset="0"/>
                                            </a:rPr>
                                          </m:ctrlPr>
                                        </m:fPr>
                                        <m:num>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𝑏</m:t>
                                                  </m:r>
                                                </m:e>
                                                <m:sub>
                                                  <m:r>
                                                    <a:rPr lang="en-US" sz="1200" smtClean="0">
                                                      <a:latin typeface="Cambria Math" charset="0"/>
                                                      <a:ea typeface="Cambria Math" charset="0"/>
                                                      <a:cs typeface="Cambria Math" charset="0"/>
                                                    </a:rPr>
                                                    <m:t>𝑠</m:t>
                                                  </m:r>
                                                </m:sub>
                                              </m:sSub>
                                            </m:sub>
                                          </m:sSub>
                                        </m:num>
                                        <m:den>
                                          <m:r>
                                            <a:rPr lang="en-US" sz="1200" smtClean="0">
                                              <a:latin typeface="Cambria Math" charset="0"/>
                                              <a:ea typeface="Cambria Math" charset="0"/>
                                              <a:cs typeface="Cambria Math" charset="0"/>
                                            </a:rPr>
                                            <m:t>𝐴</m:t>
                                          </m:r>
                                          <m:d>
                                            <m:dPr>
                                              <m:ctrlPr>
                                                <a:rPr lang="is-IS" sz="1200" i="1" smtClean="0">
                                                  <a:latin typeface="Cambria Math" panose="02040503050406030204" pitchFamily="18" charset="0"/>
                                                  <a:ea typeface="Cambria Math" charset="0"/>
                                                  <a:cs typeface="Cambria Math" charset="0"/>
                                                </a:rPr>
                                              </m:ctrlPr>
                                            </m:dPr>
                                            <m:e>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𝑏</m:t>
                                                  </m:r>
                                                </m:e>
                                                <m:sub>
                                                  <m:r>
                                                    <a:rPr lang="en-US" sz="1200" smtClean="0">
                                                      <a:latin typeface="Cambria Math" charset="0"/>
                                                      <a:ea typeface="Cambria Math" charset="0"/>
                                                      <a:cs typeface="Cambria Math" charset="0"/>
                                                    </a:rPr>
                                                    <m:t>𝑠</m:t>
                                                  </m:r>
                                                </m:sub>
                                              </m:sSub>
                                            </m:e>
                                          </m:d>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𝑒𝑥𝑝</m:t>
                                          </m:r>
                                          <m:d>
                                            <m:dPr>
                                              <m:begChr m:val="["/>
                                              <m:endChr m:val="]"/>
                                              <m:ctrlPr>
                                                <a:rPr lang="pt-BR"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𝐵</m:t>
                                              </m:r>
                                              <m:d>
                                                <m:dPr>
                                                  <m:ctrlPr>
                                                    <a:rPr lang="is-IS" sz="1200" i="1" smtClean="0">
                                                      <a:latin typeface="Cambria Math" panose="02040503050406030204" pitchFamily="18" charset="0"/>
                                                      <a:ea typeface="Cambria Math" charset="0"/>
                                                      <a:cs typeface="Cambria Math" charset="0"/>
                                                    </a:rPr>
                                                  </m:ctrlPr>
                                                </m:dPr>
                                                <m:e>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𝑏</m:t>
                                                      </m:r>
                                                    </m:e>
                                                    <m:sub>
                                                      <m:r>
                                                        <a:rPr lang="en-US" sz="1200" smtClean="0">
                                                          <a:latin typeface="Cambria Math" charset="0"/>
                                                          <a:ea typeface="Cambria Math" charset="0"/>
                                                          <a:cs typeface="Cambria Math" charset="0"/>
                                                        </a:rPr>
                                                        <m:t>𝑠</m:t>
                                                      </m:r>
                                                    </m:sub>
                                                  </m:sSub>
                                                </m:e>
                                              </m:d>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𝑇</m:t>
                                                  </m:r>
                                                </m:e>
                                                <m:sub>
                                                  <m:r>
                                                    <a:rPr lang="en-US" sz="1200" smtClean="0">
                                                      <a:latin typeface="Cambria Math" charset="0"/>
                                                      <a:ea typeface="Cambria Math" charset="0"/>
                                                      <a:cs typeface="Cambria Math" charset="0"/>
                                                    </a:rPr>
                                                    <m:t>𝑐</m:t>
                                                  </m:r>
                                                </m:sub>
                                              </m:sSub>
                                            </m:e>
                                          </m:d>
                                        </m:den>
                                      </m:f>
                                      <m:r>
                                        <a:rPr lang="en-US" sz="1200" smtClean="0">
                                          <a:latin typeface="Cambria Math" charset="0"/>
                                          <a:ea typeface="Cambria Math" charset="0"/>
                                          <a:cs typeface="Cambria Math" charset="0"/>
                                        </a:rPr>
                                        <m:t> </m:t>
                                      </m:r>
                                    </m:e>
                                  </m:d>
                                  <m:r>
                                    <a:rPr lang="en-US" sz="1200" smtClean="0">
                                      <a:latin typeface="Cambria Math" charset="0"/>
                                      <a:ea typeface="Cambria Math" charset="0"/>
                                      <a:cs typeface="Cambria Math" charset="0"/>
                                    </a:rPr>
                                    <m:t> </m:t>
                                  </m:r>
                                </m:e>
                                <m:sup>
                                  <m:f>
                                    <m:fPr>
                                      <m:ctrlPr>
                                        <a:rPr lang="bg-BG" sz="1200" i="1" smtClean="0">
                                          <a:latin typeface="Cambria Math" panose="02040503050406030204" pitchFamily="18" charset="0"/>
                                          <a:ea typeface="Cambria Math" charset="0"/>
                                          <a:cs typeface="Cambria Math" charset="0"/>
                                        </a:rPr>
                                      </m:ctrlPr>
                                    </m:fPr>
                                    <m:num>
                                      <m:r>
                                        <a:rPr lang="en-US" sz="1200" smtClean="0">
                                          <a:latin typeface="Cambria Math" charset="0"/>
                                          <a:ea typeface="Cambria Math" charset="0"/>
                                          <a:cs typeface="Cambria Math" charset="0"/>
                                        </a:rPr>
                                        <m:t>1</m:t>
                                      </m:r>
                                    </m:num>
                                    <m:den>
                                      <m:r>
                                        <a:rPr lang="en-US" sz="1200" smtClean="0">
                                          <a:latin typeface="Cambria Math" charset="0"/>
                                          <a:ea typeface="Cambria Math" charset="0"/>
                                          <a:cs typeface="Cambria Math" charset="0"/>
                                        </a:rPr>
                                        <m:t>𝐶</m:t>
                                      </m:r>
                                      <m:d>
                                        <m:dPr>
                                          <m:ctrlPr>
                                            <a:rPr lang="is-IS" sz="1200" i="1" smtClean="0">
                                              <a:latin typeface="Cambria Math" panose="02040503050406030204" pitchFamily="18" charset="0"/>
                                              <a:ea typeface="Cambria Math" charset="0"/>
                                              <a:cs typeface="Cambria Math" charset="0"/>
                                            </a:rPr>
                                          </m:ctrlPr>
                                        </m:dPr>
                                        <m:e>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𝑏</m:t>
                                              </m:r>
                                            </m:e>
                                            <m:sub>
                                              <m:r>
                                                <a:rPr lang="en-US" sz="1200" smtClean="0">
                                                  <a:latin typeface="Cambria Math" charset="0"/>
                                                  <a:ea typeface="Cambria Math" charset="0"/>
                                                  <a:cs typeface="Cambria Math" charset="0"/>
                                                </a:rPr>
                                                <m:t>𝑠</m:t>
                                              </m:r>
                                            </m:sub>
                                          </m:sSub>
                                          <m:r>
                                            <a:rPr lang="en-US" sz="1200" smtClean="0">
                                              <a:latin typeface="Cambria Math" charset="0"/>
                                              <a:ea typeface="Cambria Math" charset="0"/>
                                              <a:cs typeface="Cambria Math" charset="0"/>
                                            </a:rPr>
                                            <m:t> </m:t>
                                          </m:r>
                                        </m:e>
                                      </m:d>
                                    </m:den>
                                  </m:f>
                                </m:sup>
                              </m:sSup>
                              <m:r>
                                <a:rPr lang="en-US" sz="1200" smtClean="0">
                                  <a:latin typeface="Cambria Math" charset="0"/>
                                  <a:ea typeface="Cambria Math" charset="0"/>
                                  <a:cs typeface="Cambria Math" charset="0"/>
                                </a:rPr>
                                <m:t> </m:t>
                              </m:r>
                              <m:r>
                                <a:rPr lang="is-IS" sz="1200" smtClean="0">
                                  <a:latin typeface="Cambria Math" charset="0"/>
                                  <a:ea typeface="Cambria Math" charset="0"/>
                                  <a:cs typeface="Cambria Math" charset="0"/>
                                </a:rPr>
                                <m:t>→</m:t>
                              </m:r>
                            </m:oMath>
                          </a14:m>
                          <a:r>
                            <a:rPr lang="en-US" sz="1200" dirty="0">
                              <a:latin typeface="Cambria Math" charset="0"/>
                              <a:ea typeface="Cambria Math" charset="0"/>
                              <a:cs typeface="Cambria Math" charset="0"/>
                            </a:rPr>
                            <a:t> </a:t>
                          </a:r>
                          <a14:m>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𝑛</m:t>
                                  </m:r>
                                </m:sub>
                              </m:sSub>
                              <m:r>
                                <a:rPr lang="en-US" sz="1200" smtClean="0">
                                  <a:latin typeface="Cambria Math" charset="0"/>
                                  <a:ea typeface="Cambria Math" charset="0"/>
                                  <a:cs typeface="Cambria Math" charset="0"/>
                                </a:rPr>
                                <m:t>=</m:t>
                              </m:r>
                              <m:r>
                                <a:rPr lang="en-US" sz="1200" smtClean="0">
                                  <a:latin typeface="Cambria Math" charset="0"/>
                                  <a:ea typeface="Cambria Math" charset="0"/>
                                  <a:cs typeface="Cambria Math" charset="0"/>
                                </a:rPr>
                                <m:t>𝐴</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func>
                                <m:funcPr>
                                  <m:ctrlPr>
                                    <a:rPr lang="en-US" sz="1200" i="1" smtClean="0">
                                      <a:latin typeface="Cambria Math" panose="02040503050406030204" pitchFamily="18" charset="0"/>
                                      <a:ea typeface="Cambria Math" charset="0"/>
                                      <a:cs typeface="Cambria Math" charset="0"/>
                                    </a:rPr>
                                  </m:ctrlPr>
                                </m:funcPr>
                                <m:fName>
                                  <m:r>
                                    <m:rPr>
                                      <m:sty m:val="p"/>
                                    </m:rPr>
                                    <a:rPr lang="en-US" sz="1200" smtClean="0">
                                      <a:latin typeface="Cambria Math" charset="0"/>
                                      <a:ea typeface="Cambria Math" charset="0"/>
                                      <a:cs typeface="Cambria Math" charset="0"/>
                                    </a:rPr>
                                    <m:t>exp</m:t>
                                  </m:r>
                                </m:fName>
                                <m:e>
                                  <m:d>
                                    <m:dPr>
                                      <m:begChr m:val="["/>
                                      <m:endChr m:val="]"/>
                                      <m:ctrlPr>
                                        <a:rPr lang="pt-BR"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𝐵</m:t>
                                      </m:r>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𝑇</m:t>
                                          </m:r>
                                        </m:e>
                                        <m:sub>
                                          <m:r>
                                            <a:rPr lang="en-US" sz="1200" smtClean="0">
                                              <a:latin typeface="Cambria Math" charset="0"/>
                                              <a:ea typeface="Cambria Math" charset="0"/>
                                              <a:cs typeface="Cambria Math" charset="0"/>
                                            </a:rPr>
                                            <m:t>𝑐</m:t>
                                          </m:r>
                                        </m:sub>
                                      </m:sSub>
                                    </m:e>
                                  </m:d>
                                  <m:sSubSup>
                                    <m:sSubSupPr>
                                      <m:ctrlPr>
                                        <a:rPr lang="en-US" sz="1200" i="1" smtClean="0">
                                          <a:latin typeface="Cambria Math" panose="02040503050406030204" pitchFamily="18" charset="0"/>
                                          <a:ea typeface="Cambria Math" charset="0"/>
                                          <a:cs typeface="Cambria Math" charset="0"/>
                                        </a:rPr>
                                      </m:ctrlPr>
                                    </m:sSubSupPr>
                                    <m:e>
                                      <m:r>
                                        <a:rPr lang="en-US" sz="1200" smtClean="0">
                                          <a:latin typeface="Cambria Math" charset="0"/>
                                          <a:ea typeface="Cambria Math" charset="0"/>
                                          <a:cs typeface="Cambria Math" charset="0"/>
                                        </a:rPr>
                                        <m:t> </m:t>
                                      </m:r>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up>
                                      <m:r>
                                        <a:rPr lang="en-US" sz="1200" smtClean="0">
                                          <a:latin typeface="Cambria Math" charset="0"/>
                                          <a:ea typeface="Cambria Math" charset="0"/>
                                          <a:cs typeface="Cambria Math" charset="0"/>
                                        </a:rPr>
                                        <m:t>𝐶</m:t>
                                      </m:r>
                                      <m:d>
                                        <m:dPr>
                                          <m:ctrlPr>
                                            <a:rPr lang="en-U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𝑛</m:t>
                                          </m:r>
                                        </m:e>
                                      </m:d>
                                    </m:sup>
                                  </m:sSubSup>
                                </m:e>
                              </m:func>
                            </m:oMath>
                          </a14:m>
                          <a:endParaRPr lang="en-US" sz="1200" dirty="0">
                            <a:latin typeface="Cambria Math" charset="0"/>
                            <a:ea typeface="Cambria Math" charset="0"/>
                            <a:cs typeface="Cambria Math" charset="0"/>
                          </a:endParaRPr>
                        </a:p>
                        <a:p>
                          <a:pPr algn="l">
                            <a:spcAft>
                              <a:spcPts val="600"/>
                            </a:spcAft>
                          </a:pPr>
                          <a:endParaRPr lang="en-US" sz="1200" dirty="0">
                            <a:latin typeface="Cambria Math" charset="0"/>
                            <a:ea typeface="Cambria Math" charset="0"/>
                            <a:cs typeface="Cambria Math" charset="0"/>
                          </a:endParaRPr>
                        </a:p>
                        <a:p>
                          <a:pPr algn="l">
                            <a:spcAft>
                              <a:spcPts val="600"/>
                            </a:spcAft>
                          </a:pPr>
                          <a:endParaRPr lang="en-US" sz="1200" dirty="0">
                            <a:latin typeface="Cambria Math" charset="0"/>
                            <a:ea typeface="Cambria Math" charset="0"/>
                            <a:cs typeface="Cambria Math" charset="0"/>
                          </a:endParaRPr>
                        </a:p>
                        <a:p>
                          <a:pPr algn="l">
                            <a:spcAft>
                              <a:spcPts val="600"/>
                            </a:spcAft>
                          </a:pPr>
                          <a:endParaRPr lang="en-US" sz="1200" dirty="0">
                            <a:latin typeface="Cambria Math" charset="0"/>
                            <a:ea typeface="Cambria Math" charset="0"/>
                            <a:cs typeface="Cambria Math" charset="0"/>
                          </a:endParaRPr>
                        </a:p>
                        <a:p>
                          <a:pPr algn="l">
                            <a:spcAft>
                              <a:spcPts val="600"/>
                            </a:spcAft>
                          </a:pPr>
                          <a:r>
                            <a:rPr lang="en-US" sz="1200" dirty="0">
                              <a:latin typeface="Cambria Math" charset="0"/>
                              <a:ea typeface="Cambria Math" charset="0"/>
                              <a:cs typeface="Cambria Math" charset="0"/>
                            </a:rPr>
                            <a:t>Tropical Regime: </a:t>
                          </a:r>
                        </a:p>
                        <a:p>
                          <a:pPr algn="l">
                            <a:spcAft>
                              <a:spcPts val="600"/>
                            </a:spcAft>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r>
                                      <m:rPr>
                                        <m:sty m:val="p"/>
                                      </m:rPr>
                                      <a:rPr lang="el-GR" sz="1200" smtClean="0">
                                        <a:latin typeface="Cambria Math" charset="0"/>
                                        <a:ea typeface="Cambria Math" charset="0"/>
                                        <a:cs typeface="Cambria Math" charset="0"/>
                                      </a:rPr>
                                      <m:t>Φ</m:t>
                                    </m:r>
                                  </m:e>
                                  <m:sub>
                                    <m:r>
                                      <a:rPr lang="en-US" sz="1200" smtClean="0">
                                        <a:latin typeface="Cambria Math" charset="0"/>
                                        <a:ea typeface="Cambria Math" charset="0"/>
                                        <a:cs typeface="Cambria Math" charset="0"/>
                                      </a:rPr>
                                      <m:t>23</m:t>
                                    </m:r>
                                  </m:sub>
                                </m:sSub>
                                <m:d>
                                  <m:dPr>
                                    <m:ctrlPr>
                                      <a:rPr lang="is-I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𝑥</m:t>
                                    </m:r>
                                  </m:e>
                                </m:d>
                                <m:r>
                                  <a:rPr lang="en-US" sz="1200" smtClean="0">
                                    <a:latin typeface="Cambria Math" charset="0"/>
                                    <a:ea typeface="Cambria Math" charset="0"/>
                                    <a:cs typeface="Cambria Math" charset="0"/>
                                  </a:rPr>
                                  <m:t>=152</m:t>
                                </m:r>
                                <m:sSup>
                                  <m:sSupPr>
                                    <m:ctrlPr>
                                      <a:rPr lang="en-U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𝑒</m:t>
                                    </m:r>
                                  </m:e>
                                  <m:sup>
                                    <m:r>
                                      <a:rPr lang="en-US" sz="1200" smtClean="0">
                                        <a:latin typeface="Cambria Math" charset="0"/>
                                        <a:ea typeface="Cambria Math" charset="0"/>
                                        <a:cs typeface="Cambria Math" charset="0"/>
                                      </a:rPr>
                                      <m:t>−12.4</m:t>
                                    </m:r>
                                    <m:r>
                                      <a:rPr lang="en-US" sz="1200" smtClean="0">
                                        <a:latin typeface="Cambria Math" charset="0"/>
                                        <a:ea typeface="Cambria Math" charset="0"/>
                                        <a:cs typeface="Cambria Math" charset="0"/>
                                      </a:rPr>
                                      <m:t>𝑥</m:t>
                                    </m:r>
                                  </m:sup>
                                </m:sSup>
                                <m:r>
                                  <a:rPr lang="en-US" sz="1200" smtClean="0">
                                    <a:latin typeface="Cambria Math" charset="0"/>
                                    <a:ea typeface="Cambria Math" charset="0"/>
                                    <a:cs typeface="Cambria Math" charset="0"/>
                                  </a:rPr>
                                  <m:t>+3.28</m:t>
                                </m:r>
                                <m:sSup>
                                  <m:sSupPr>
                                    <m:ctrlPr>
                                      <a:rPr lang="en-U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𝑥</m:t>
                                    </m:r>
                                  </m:e>
                                  <m:sup>
                                    <m:r>
                                      <a:rPr lang="en-US" sz="1200" b="0" i="1" smtClean="0">
                                        <a:latin typeface="Cambria Math" charset="0"/>
                                        <a:ea typeface="Cambria Math" charset="0"/>
                                        <a:cs typeface="Cambria Math" charset="0"/>
                                      </a:rPr>
                                      <m:t>−</m:t>
                                    </m:r>
                                    <m:r>
                                      <a:rPr lang="en-US" sz="1200" smtClean="0">
                                        <a:latin typeface="Cambria Math" charset="0"/>
                                        <a:ea typeface="Cambria Math" charset="0"/>
                                        <a:cs typeface="Cambria Math" charset="0"/>
                                      </a:rPr>
                                      <m:t>0.78</m:t>
                                    </m:r>
                                  </m:sup>
                                </m:sSup>
                                <m:sSup>
                                  <m:sSupPr>
                                    <m:ctrlPr>
                                      <a:rPr lang="en-U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𝑒</m:t>
                                    </m:r>
                                  </m:e>
                                  <m:sup>
                                    <m:r>
                                      <a:rPr lang="en-US" sz="1200" smtClean="0">
                                        <a:latin typeface="Cambria Math" charset="0"/>
                                        <a:ea typeface="Cambria Math" charset="0"/>
                                        <a:cs typeface="Cambria Math" charset="0"/>
                                      </a:rPr>
                                      <m:t>−1.94</m:t>
                                    </m:r>
                                    <m:r>
                                      <a:rPr lang="en-US" sz="1200" smtClean="0">
                                        <a:latin typeface="Cambria Math" charset="0"/>
                                        <a:ea typeface="Cambria Math" charset="0"/>
                                        <a:cs typeface="Cambria Math" charset="0"/>
                                      </a:rPr>
                                      <m:t>𝑥</m:t>
                                    </m:r>
                                  </m:sup>
                                </m:sSup>
                              </m:oMath>
                            </m:oMathPara>
                          </a14:m>
                          <a:endParaRPr lang="en-US" sz="1200" dirty="0">
                            <a:latin typeface="Cambria Math" charset="0"/>
                            <a:ea typeface="Cambria Math" charset="0"/>
                            <a:cs typeface="Cambria Math" charset="0"/>
                          </a:endParaRPr>
                        </a:p>
                        <a:p>
                          <a:pPr algn="l">
                            <a:spcAft>
                              <a:spcPts val="600"/>
                            </a:spcAft>
                          </a:pPr>
                          <a:endParaRPr lang="en-US" sz="1200" dirty="0">
                            <a:latin typeface="Cambria Math" charset="0"/>
                            <a:ea typeface="Cambria Math" charset="0"/>
                            <a:cs typeface="Cambria Math" charset="0"/>
                          </a:endParaRPr>
                        </a:p>
                        <a:p>
                          <a:pPr algn="l">
                            <a:spcAft>
                              <a:spcPts val="600"/>
                            </a:spcAft>
                          </a:pPr>
                          <a:r>
                            <a:rPr lang="en-US" sz="1200" dirty="0">
                              <a:latin typeface="Cambria Math" charset="0"/>
                              <a:ea typeface="Cambria Math" charset="0"/>
                              <a:cs typeface="Cambria Math" charset="0"/>
                            </a:rPr>
                            <a:t>Mid-latitude</a:t>
                          </a:r>
                          <a:r>
                            <a:rPr lang="en-US" sz="1200" baseline="0" dirty="0">
                              <a:latin typeface="Cambria Math" charset="0"/>
                              <a:ea typeface="Cambria Math" charset="0"/>
                              <a:cs typeface="Cambria Math" charset="0"/>
                            </a:rPr>
                            <a:t> Regime:</a:t>
                          </a:r>
                          <a:endParaRPr lang="en-US" sz="1200" dirty="0">
                            <a:latin typeface="Cambria Math" charset="0"/>
                            <a:ea typeface="Cambria Math" charset="0"/>
                            <a:cs typeface="Cambria Math" charset="0"/>
                          </a:endParaRPr>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r>
                                      <m:rPr>
                                        <m:sty m:val="p"/>
                                      </m:rPr>
                                      <a:rPr lang="el-GR" sz="1200">
                                        <a:latin typeface="Cambria Math" charset="0"/>
                                        <a:ea typeface="Cambria Math" charset="0"/>
                                        <a:cs typeface="Cambria Math" charset="0"/>
                                      </a:rPr>
                                      <m:t>Φ</m:t>
                                    </m:r>
                                  </m:e>
                                  <m:sub>
                                    <m:r>
                                      <a:rPr lang="en-US" sz="1200">
                                        <a:latin typeface="Cambria Math" charset="0"/>
                                        <a:ea typeface="Cambria Math" charset="0"/>
                                        <a:cs typeface="Cambria Math" charset="0"/>
                                      </a:rPr>
                                      <m:t>23</m:t>
                                    </m:r>
                                  </m:sub>
                                </m:sSub>
                                <m:d>
                                  <m:dPr>
                                    <m:ctrlPr>
                                      <a:rPr lang="is-IS" sz="1200" i="1">
                                        <a:latin typeface="Cambria Math" panose="02040503050406030204" pitchFamily="18" charset="0"/>
                                        <a:ea typeface="Cambria Math" charset="0"/>
                                        <a:cs typeface="Cambria Math" charset="0"/>
                                      </a:rPr>
                                    </m:ctrlPr>
                                  </m:dPr>
                                  <m:e>
                                    <m:r>
                                      <a:rPr lang="en-US" sz="1200">
                                        <a:latin typeface="Cambria Math" charset="0"/>
                                        <a:ea typeface="Cambria Math" charset="0"/>
                                        <a:cs typeface="Cambria Math" charset="0"/>
                                      </a:rPr>
                                      <m:t>𝑥</m:t>
                                    </m:r>
                                  </m:e>
                                </m:d>
                                <m:r>
                                  <a:rPr lang="en-US" sz="1200">
                                    <a:latin typeface="Cambria Math" charset="0"/>
                                    <a:ea typeface="Cambria Math" charset="0"/>
                                    <a:cs typeface="Cambria Math" charset="0"/>
                                  </a:rPr>
                                  <m:t>=1</m:t>
                                </m:r>
                                <m:r>
                                  <a:rPr lang="en-US" sz="1200" b="0" i="1" smtClean="0">
                                    <a:latin typeface="Cambria Math" charset="0"/>
                                    <a:ea typeface="Cambria Math" charset="0"/>
                                    <a:cs typeface="Cambria Math" charset="0"/>
                                  </a:rPr>
                                  <m:t>41</m:t>
                                </m:r>
                                <m:sSup>
                                  <m:sSupPr>
                                    <m:ctrlPr>
                                      <a:rPr lang="en-US" sz="1200" i="1">
                                        <a:latin typeface="Cambria Math" panose="02040503050406030204" pitchFamily="18" charset="0"/>
                                        <a:ea typeface="Cambria Math" charset="0"/>
                                        <a:cs typeface="Cambria Math" charset="0"/>
                                      </a:rPr>
                                    </m:ctrlPr>
                                  </m:sSupPr>
                                  <m:e>
                                    <m:r>
                                      <a:rPr lang="en-US" sz="1200">
                                        <a:latin typeface="Cambria Math" charset="0"/>
                                        <a:ea typeface="Cambria Math" charset="0"/>
                                        <a:cs typeface="Cambria Math" charset="0"/>
                                      </a:rPr>
                                      <m:t>𝑒</m:t>
                                    </m:r>
                                  </m:e>
                                  <m:sup>
                                    <m:r>
                                      <a:rPr lang="en-US" sz="1200">
                                        <a:latin typeface="Cambria Math" charset="0"/>
                                        <a:ea typeface="Cambria Math" charset="0"/>
                                        <a:cs typeface="Cambria Math" charset="0"/>
                                      </a:rPr>
                                      <m:t>−1</m:t>
                                    </m:r>
                                    <m:r>
                                      <a:rPr lang="en-US" sz="1200" b="0" i="0" smtClean="0">
                                        <a:latin typeface="Cambria Math" charset="0"/>
                                        <a:ea typeface="Cambria Math" charset="0"/>
                                        <a:cs typeface="Cambria Math" charset="0"/>
                                      </a:rPr>
                                      <m:t>6.8</m:t>
                                    </m:r>
                                    <m:r>
                                      <a:rPr lang="en-US" sz="1200">
                                        <a:latin typeface="Cambria Math" charset="0"/>
                                        <a:ea typeface="Cambria Math" charset="0"/>
                                        <a:cs typeface="Cambria Math" charset="0"/>
                                      </a:rPr>
                                      <m:t>𝑥</m:t>
                                    </m:r>
                                  </m:sup>
                                </m:sSup>
                                <m:r>
                                  <a:rPr lang="en-US" sz="1200">
                                    <a:latin typeface="Cambria Math" charset="0"/>
                                    <a:ea typeface="Cambria Math" charset="0"/>
                                    <a:cs typeface="Cambria Math" charset="0"/>
                                  </a:rPr>
                                  <m:t>+</m:t>
                                </m:r>
                                <m:r>
                                  <a:rPr lang="en-US" sz="1200" b="0" i="1" smtClean="0">
                                    <a:latin typeface="Cambria Math" charset="0"/>
                                    <a:ea typeface="Cambria Math" charset="0"/>
                                    <a:cs typeface="Cambria Math" charset="0"/>
                                  </a:rPr>
                                  <m:t>102</m:t>
                                </m:r>
                                <m:sSup>
                                  <m:sSupPr>
                                    <m:ctrlPr>
                                      <a:rPr lang="en-US" sz="1200" i="1">
                                        <a:latin typeface="Cambria Math" panose="02040503050406030204" pitchFamily="18" charset="0"/>
                                        <a:ea typeface="Cambria Math" charset="0"/>
                                        <a:cs typeface="Cambria Math" charset="0"/>
                                      </a:rPr>
                                    </m:ctrlPr>
                                  </m:sSupPr>
                                  <m:e>
                                    <m:r>
                                      <a:rPr lang="en-US" sz="1200">
                                        <a:latin typeface="Cambria Math" charset="0"/>
                                        <a:ea typeface="Cambria Math" charset="0"/>
                                        <a:cs typeface="Cambria Math" charset="0"/>
                                      </a:rPr>
                                      <m:t>𝑥</m:t>
                                    </m:r>
                                  </m:e>
                                  <m:sup>
                                    <m:r>
                                      <a:rPr lang="en-US" sz="1200" b="0" i="0" smtClean="0">
                                        <a:latin typeface="Cambria Math" charset="0"/>
                                        <a:ea typeface="Cambria Math" charset="0"/>
                                        <a:cs typeface="Cambria Math" charset="0"/>
                                      </a:rPr>
                                      <m:t>2.07</m:t>
                                    </m:r>
                                  </m:sup>
                                </m:sSup>
                                <m:sSup>
                                  <m:sSupPr>
                                    <m:ctrlPr>
                                      <a:rPr lang="en-US" sz="1200" i="1">
                                        <a:latin typeface="Cambria Math" panose="02040503050406030204" pitchFamily="18" charset="0"/>
                                        <a:ea typeface="Cambria Math" charset="0"/>
                                        <a:cs typeface="Cambria Math" charset="0"/>
                                      </a:rPr>
                                    </m:ctrlPr>
                                  </m:sSupPr>
                                  <m:e>
                                    <m:r>
                                      <a:rPr lang="en-US" sz="1200">
                                        <a:latin typeface="Cambria Math" charset="0"/>
                                        <a:ea typeface="Cambria Math" charset="0"/>
                                        <a:cs typeface="Cambria Math" charset="0"/>
                                      </a:rPr>
                                      <m:t>𝑒</m:t>
                                    </m:r>
                                  </m:e>
                                  <m:sup>
                                    <m:r>
                                      <a:rPr lang="en-US" sz="1200">
                                        <a:latin typeface="Cambria Math" charset="0"/>
                                        <a:ea typeface="Cambria Math" charset="0"/>
                                        <a:cs typeface="Cambria Math" charset="0"/>
                                      </a:rPr>
                                      <m:t>−</m:t>
                                    </m:r>
                                    <m:r>
                                      <a:rPr lang="en-US" sz="1200" b="0" i="0" smtClean="0">
                                        <a:latin typeface="Cambria Math" charset="0"/>
                                        <a:ea typeface="Cambria Math" charset="0"/>
                                        <a:cs typeface="Cambria Math" charset="0"/>
                                      </a:rPr>
                                      <m:t>4.82</m:t>
                                    </m:r>
                                    <m:r>
                                      <a:rPr lang="en-US" sz="1200">
                                        <a:latin typeface="Cambria Math" charset="0"/>
                                        <a:ea typeface="Cambria Math" charset="0"/>
                                        <a:cs typeface="Cambria Math" charset="0"/>
                                      </a:rPr>
                                      <m:t>𝑥</m:t>
                                    </m:r>
                                  </m:sup>
                                </m:sSup>
                              </m:oMath>
                            </m:oMathPara>
                          </a14:m>
                          <a:endParaRPr lang="en-US" sz="1200" dirty="0">
                            <a:latin typeface="Cambria Math" charset="0"/>
                            <a:ea typeface="Cambria Math" charset="0"/>
                            <a:cs typeface="Cambria Math" charset="0"/>
                          </a:endParaRPr>
                        </a:p>
                        <a:p>
                          <a:pPr algn="l">
                            <a:spcAft>
                              <a:spcPts val="600"/>
                            </a:spcAft>
                          </a:pPr>
                          <a:endParaRPr lang="en-US" sz="1200" dirty="0">
                            <a:latin typeface="Cambria Math" charset="0"/>
                            <a:ea typeface="Cambria Math" charset="0"/>
                            <a:cs typeface="Cambria Math" charset="0"/>
                          </a:endParaRPr>
                        </a:p>
                      </a:txBody>
                      <a:tcPr marL="274320" marT="91440" marB="91440" anchor="ctr">
                        <a:solidFill>
                          <a:schemeClr val="bg2"/>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𝐷</m:t>
                                    </m:r>
                                  </m:e>
                                  <m:sub>
                                    <m:r>
                                      <a:rPr lang="en-US" sz="1200" smtClean="0">
                                        <a:latin typeface="Cambria Math" charset="0"/>
                                        <a:ea typeface="Cambria Math" charset="0"/>
                                        <a:cs typeface="Cambria Math" charset="0"/>
                                      </a:rPr>
                                      <m:t>𝑒𝑠</m:t>
                                    </m:r>
                                  </m:sub>
                                </m:sSub>
                                <m:r>
                                  <a:rPr lang="en-US" sz="1200" smtClean="0">
                                    <a:latin typeface="Cambria Math" charset="0"/>
                                    <a:ea typeface="Cambria Math" charset="0"/>
                                    <a:cs typeface="Cambria Math" charset="0"/>
                                  </a:rPr>
                                  <m:t>=</m:t>
                                </m:r>
                                <m:f>
                                  <m:fPr>
                                    <m:ctrlPr>
                                      <a:rPr lang="bg-BG" sz="1200" i="1" smtClean="0">
                                        <a:latin typeface="Cambria Math" panose="02040503050406030204" pitchFamily="18" charset="0"/>
                                        <a:ea typeface="Cambria Math" charset="0"/>
                                        <a:cs typeface="Cambria Math" charset="0"/>
                                      </a:rPr>
                                    </m:ctrlPr>
                                  </m:fPr>
                                  <m:num>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3</m:t>
                                        </m:r>
                                      </m:sub>
                                    </m:sSub>
                                  </m:num>
                                  <m:den>
                                    <m:sSub>
                                      <m:sSubPr>
                                        <m:ctrlPr>
                                          <a:rPr lang="en-US" sz="1200" i="1" smtClean="0">
                                            <a:latin typeface="Cambria Math" panose="02040503050406030204" pitchFamily="18" charset="0"/>
                                            <a:ea typeface="Cambria Math" charset="0"/>
                                            <a:cs typeface="Cambria Math" charset="0"/>
                                          </a:rPr>
                                        </m:ctrlPr>
                                      </m:sSubPr>
                                      <m:e>
                                        <m:r>
                                          <a:rPr lang="en-US" sz="1200" smtClean="0">
                                            <a:latin typeface="Cambria Math" charset="0"/>
                                            <a:ea typeface="Cambria Math" charset="0"/>
                                            <a:cs typeface="Cambria Math" charset="0"/>
                                          </a:rPr>
                                          <m:t>𝑀</m:t>
                                        </m:r>
                                      </m:e>
                                      <m:sub>
                                        <m:r>
                                          <a:rPr lang="en-US" sz="1200" smtClean="0">
                                            <a:latin typeface="Cambria Math" charset="0"/>
                                            <a:ea typeface="Cambria Math" charset="0"/>
                                            <a:cs typeface="Cambria Math" charset="0"/>
                                          </a:rPr>
                                          <m:t>2</m:t>
                                        </m:r>
                                      </m:sub>
                                    </m:sSub>
                                  </m:den>
                                </m:f>
                              </m:oMath>
                            </m:oMathPara>
                          </a14:m>
                          <a:endParaRPr lang="en-US" sz="1200" dirty="0">
                            <a:latin typeface="Cambria Math" charset="0"/>
                            <a:ea typeface="Cambria Math" charset="0"/>
                            <a:cs typeface="Cambria Math" charset="0"/>
                          </a:endParaRPr>
                        </a:p>
                        <a:p>
                          <a:pPr marL="0" marR="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lang="en-US" sz="1200" smtClean="0">
                                    <a:latin typeface="Cambria Math" charset="0"/>
                                    <a:ea typeface="Cambria Math" charset="0"/>
                                    <a:cs typeface="Cambria Math" charset="0"/>
                                  </a:rPr>
                                  <m:t> =</m:t>
                                </m:r>
                                <m:f>
                                  <m:fPr>
                                    <m:ctrlPr>
                                      <a:rPr lang="bg-BG" sz="1200" i="1" smtClean="0">
                                        <a:latin typeface="Cambria Math" panose="02040503050406030204" pitchFamily="18" charset="0"/>
                                        <a:ea typeface="Cambria Math" charset="0"/>
                                        <a:cs typeface="Cambria Math" charset="0"/>
                                      </a:rPr>
                                    </m:ctrlPr>
                                  </m:fPr>
                                  <m:num>
                                    <m:nary>
                                      <m:naryPr>
                                        <m:ctrlPr>
                                          <a:rPr lang="is-IS" sz="1200" i="1" smtClean="0">
                                            <a:latin typeface="Cambria Math" panose="02040503050406030204" pitchFamily="18" charset="0"/>
                                            <a:ea typeface="Cambria Math" charset="0"/>
                                            <a:cs typeface="Cambria Math" charset="0"/>
                                          </a:rPr>
                                        </m:ctrlPr>
                                      </m:naryPr>
                                      <m:sub>
                                        <m:r>
                                          <m:rPr>
                                            <m:brk m:alnAt="23"/>
                                          </m:rPr>
                                          <a:rPr lang="en-US" sz="1200" smtClean="0">
                                            <a:latin typeface="Cambria Math" charset="0"/>
                                            <a:ea typeface="Cambria Math" charset="0"/>
                                            <a:cs typeface="Cambria Math" charset="0"/>
                                          </a:rPr>
                                          <m:t>0</m:t>
                                        </m:r>
                                      </m:sub>
                                      <m:sup>
                                        <m:r>
                                          <a:rPr lang="is-IS" sz="1200" smtClean="0">
                                            <a:latin typeface="Cambria Math" charset="0"/>
                                            <a:ea typeface="Cambria Math" charset="0"/>
                                            <a:cs typeface="Cambria Math" charset="0"/>
                                          </a:rPr>
                                          <m:t>∞</m:t>
                                        </m:r>
                                      </m:sup>
                                      <m:e>
                                        <m:sSup>
                                          <m:sSupPr>
                                            <m:ctrlPr>
                                              <a:rPr lang="is-IS" sz="1200" i="1" smtClean="0">
                                                <a:latin typeface="Cambria Math" panose="02040503050406030204" pitchFamily="18" charset="0"/>
                                                <a:ea typeface="Cambria Math" charset="0"/>
                                                <a:cs typeface="Cambria Math" charset="0"/>
                                              </a:rPr>
                                            </m:ctrlPr>
                                          </m:sSupPr>
                                          <m:e>
                                            <m:r>
                                              <a:rPr lang="en-US" sz="1200" smtClean="0">
                                                <a:latin typeface="Cambria Math" charset="0"/>
                                                <a:ea typeface="Cambria Math" charset="0"/>
                                                <a:cs typeface="Cambria Math" charset="0"/>
                                              </a:rPr>
                                              <m:t>𝐷</m:t>
                                            </m:r>
                                          </m:e>
                                          <m:sup>
                                            <m:r>
                                              <a:rPr lang="en-US" sz="1200" smtClean="0">
                                                <a:latin typeface="Cambria Math" charset="0"/>
                                                <a:ea typeface="Cambria Math" charset="0"/>
                                                <a:cs typeface="Cambria Math" charset="0"/>
                                              </a:rPr>
                                              <m:t>3</m:t>
                                            </m:r>
                                          </m:sup>
                                        </m:sSup>
                                        <m:r>
                                          <a:rPr lang="en-US" sz="1200" smtClean="0">
                                            <a:latin typeface="Cambria Math" charset="0"/>
                                            <a:ea typeface="Cambria Math" charset="0"/>
                                            <a:cs typeface="Cambria Math" charset="0"/>
                                          </a:rPr>
                                          <m:t>𝑁</m:t>
                                        </m:r>
                                        <m:d>
                                          <m:dPr>
                                            <m:ctrlPr>
                                              <a:rPr lang="en-US" sz="1200" i="1" smtClean="0">
                                                <a:latin typeface="Cambria Math" panose="02040503050406030204" pitchFamily="18" charset="0"/>
                                                <a:ea typeface="Cambria Math" charset="0"/>
                                                <a:cs typeface="Cambria Math" charset="0"/>
                                              </a:rPr>
                                            </m:ctrlPr>
                                          </m:dPr>
                                          <m:e>
                                            <m:r>
                                              <a:rPr lang="en-US" sz="1200" smtClean="0">
                                                <a:latin typeface="Cambria Math" charset="0"/>
                                                <a:ea typeface="Cambria Math" charset="0"/>
                                                <a:cs typeface="Cambria Math" charset="0"/>
                                              </a:rPr>
                                              <m:t>𝐷</m:t>
                                            </m:r>
                                          </m:e>
                                        </m:d>
                                        <m:r>
                                          <a:rPr lang="en-US" sz="1200" smtClean="0">
                                            <a:latin typeface="Cambria Math" charset="0"/>
                                            <a:ea typeface="Cambria Math" charset="0"/>
                                            <a:cs typeface="Cambria Math" charset="0"/>
                                          </a:rPr>
                                          <m:t>𝑑𝐷</m:t>
                                        </m:r>
                                      </m:e>
                                    </m:nary>
                                  </m:num>
                                  <m:den>
                                    <m:nary>
                                      <m:naryPr>
                                        <m:ctrlPr>
                                          <a:rPr lang="is-IS" sz="1200" i="1">
                                            <a:latin typeface="Cambria Math" panose="02040503050406030204" pitchFamily="18" charset="0"/>
                                            <a:ea typeface="Cambria Math" charset="0"/>
                                            <a:cs typeface="Cambria Math" charset="0"/>
                                          </a:rPr>
                                        </m:ctrlPr>
                                      </m:naryPr>
                                      <m:sub>
                                        <m:r>
                                          <m:rPr>
                                            <m:brk m:alnAt="23"/>
                                          </m:rPr>
                                          <a:rPr lang="en-US" sz="1200">
                                            <a:latin typeface="Cambria Math" charset="0"/>
                                            <a:ea typeface="Cambria Math" charset="0"/>
                                            <a:cs typeface="Cambria Math" charset="0"/>
                                          </a:rPr>
                                          <m:t>0</m:t>
                                        </m:r>
                                      </m:sub>
                                      <m:sup>
                                        <m:r>
                                          <a:rPr lang="is-IS" sz="1200">
                                            <a:latin typeface="Cambria Math" charset="0"/>
                                            <a:ea typeface="Cambria Math" charset="0"/>
                                            <a:cs typeface="Cambria Math" charset="0"/>
                                          </a:rPr>
                                          <m:t>∞</m:t>
                                        </m:r>
                                      </m:sup>
                                      <m:e>
                                        <m:sSup>
                                          <m:sSupPr>
                                            <m:ctrlPr>
                                              <a:rPr lang="is-IS" sz="1200" i="1">
                                                <a:latin typeface="Cambria Math" panose="02040503050406030204" pitchFamily="18" charset="0"/>
                                                <a:ea typeface="Cambria Math" charset="0"/>
                                                <a:cs typeface="Cambria Math" charset="0"/>
                                              </a:rPr>
                                            </m:ctrlPr>
                                          </m:sSupPr>
                                          <m:e>
                                            <m:r>
                                              <a:rPr lang="en-US" sz="1200">
                                                <a:latin typeface="Cambria Math" charset="0"/>
                                                <a:ea typeface="Cambria Math" charset="0"/>
                                                <a:cs typeface="Cambria Math" charset="0"/>
                                              </a:rPr>
                                              <m:t>𝐷</m:t>
                                            </m:r>
                                          </m:e>
                                          <m:sup>
                                            <m:r>
                                              <a:rPr lang="en-US" sz="1200" smtClean="0">
                                                <a:latin typeface="Cambria Math" charset="0"/>
                                                <a:ea typeface="Cambria Math" charset="0"/>
                                                <a:cs typeface="Cambria Math" charset="0"/>
                                              </a:rPr>
                                              <m:t>2</m:t>
                                            </m:r>
                                          </m:sup>
                                        </m:sSup>
                                        <m:r>
                                          <a:rPr lang="en-US" sz="1200">
                                            <a:latin typeface="Cambria Math" charset="0"/>
                                            <a:ea typeface="Cambria Math" charset="0"/>
                                            <a:cs typeface="Cambria Math" charset="0"/>
                                          </a:rPr>
                                          <m:t>𝑁</m:t>
                                        </m:r>
                                        <m:d>
                                          <m:dPr>
                                            <m:ctrlPr>
                                              <a:rPr lang="en-US" sz="1200" i="1">
                                                <a:latin typeface="Cambria Math" panose="02040503050406030204" pitchFamily="18" charset="0"/>
                                                <a:ea typeface="Cambria Math" charset="0"/>
                                                <a:cs typeface="Cambria Math" charset="0"/>
                                              </a:rPr>
                                            </m:ctrlPr>
                                          </m:dPr>
                                          <m:e>
                                            <m:r>
                                              <a:rPr lang="en-US" sz="1200">
                                                <a:latin typeface="Cambria Math" charset="0"/>
                                                <a:ea typeface="Cambria Math" charset="0"/>
                                                <a:cs typeface="Cambria Math" charset="0"/>
                                              </a:rPr>
                                              <m:t>𝐷</m:t>
                                            </m:r>
                                          </m:e>
                                        </m:d>
                                        <m:r>
                                          <a:rPr lang="en-US" sz="1200">
                                            <a:latin typeface="Cambria Math" charset="0"/>
                                            <a:ea typeface="Cambria Math" charset="0"/>
                                            <a:cs typeface="Cambria Math" charset="0"/>
                                          </a:rPr>
                                          <m:t>𝑑𝐷</m:t>
                                        </m:r>
                                      </m:e>
                                    </m:nary>
                                  </m:den>
                                </m:f>
                              </m:oMath>
                            </m:oMathPara>
                          </a14:m>
                          <a:endParaRPr lang="en-US" sz="1200" dirty="0">
                            <a:latin typeface="Cambria Math" charset="0"/>
                            <a:ea typeface="Cambria Math" charset="0"/>
                            <a:cs typeface="Cambria Math" charset="0"/>
                          </a:endParaRPr>
                        </a:p>
                      </a:txBody>
                      <a:tcPr marL="182880" marT="91440" marB="91440" anchor="ctr">
                        <a:solidFill>
                          <a:schemeClr val="bg2"/>
                        </a:solidFill>
                      </a:tcPr>
                    </a:tc>
                    <a:extLst>
                      <a:ext uri="{0D108BD9-81ED-4DB2-BD59-A6C34878D82A}">
                        <a16:rowId xmlns:a16="http://schemas.microsoft.com/office/drawing/2014/main" val="1000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52392669"/>
                  </p:ext>
                </p:extLst>
              </p:nvPr>
            </p:nvGraphicFramePr>
            <p:xfrm>
              <a:off x="96130" y="921211"/>
              <a:ext cx="11999739" cy="5411613"/>
            </p:xfrm>
            <a:graphic>
              <a:graphicData uri="http://schemas.openxmlformats.org/drawingml/2006/table">
                <a:tbl>
                  <a:tblPr firstRow="1" bandRow="1">
                    <a:tableStyleId>{0505E3EF-67EA-436B-97B2-0124C06EBD24}</a:tableStyleId>
                  </a:tblPr>
                  <a:tblGrid>
                    <a:gridCol w="951637"/>
                    <a:gridCol w="1140311"/>
                    <a:gridCol w="817581"/>
                    <a:gridCol w="1333948"/>
                    <a:gridCol w="1759634"/>
                    <a:gridCol w="4464020"/>
                    <a:gridCol w="1532608"/>
                  </a:tblGrid>
                  <a:tr h="492254">
                    <a:tc>
                      <a:txBody>
                        <a:bodyPr/>
                        <a:lstStyle/>
                        <a:p>
                          <a:pPr algn="ctr"/>
                          <a:r>
                            <a:rPr lang="en-US" sz="1200" b="1" dirty="0" smtClean="0"/>
                            <a:t>Variable</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pPr algn="ctr"/>
                          <a:r>
                            <a:rPr lang="en-US" sz="1200" dirty="0" smtClean="0"/>
                            <a:t>Habit</a:t>
                          </a:r>
                        </a:p>
                        <a:p>
                          <a:pPr algn="ctr"/>
                          <a:endParaRPr lang="en-US" sz="1200" b="1" dirty="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254815" t="-1235" r="-1106667" b="-998765"/>
                          </a:stretch>
                        </a:blipFill>
                      </a:tcPr>
                    </a:tc>
                    <a:tc>
                      <a:txBody>
                        <a:bodyPr/>
                        <a:lstStyle/>
                        <a:p>
                          <a:endParaRPr lang="en-US"/>
                        </a:p>
                      </a:txBody>
                      <a:tcPr anchor="ctr">
                        <a:blipFill rotWithShape="0">
                          <a:blip r:embed="rId3"/>
                          <a:stretch>
                            <a:fillRect l="-218721" t="-1235" r="-582192" b="-998765"/>
                          </a:stretch>
                        </a:blipFill>
                      </a:tcPr>
                    </a:tc>
                    <a:tc>
                      <a:txBody>
                        <a:bodyPr/>
                        <a:lstStyle/>
                        <a:p>
                          <a:endParaRPr lang="en-US"/>
                        </a:p>
                      </a:txBody>
                      <a:tcPr anchor="ctr">
                        <a:blipFill rotWithShape="0">
                          <a:blip r:embed="rId3"/>
                          <a:stretch>
                            <a:fillRect l="-241522" t="-1235" r="-341176" b="-998765"/>
                          </a:stretch>
                        </a:blipFill>
                      </a:tcPr>
                    </a:tc>
                    <a:tc>
                      <a:txBody>
                        <a:bodyPr/>
                        <a:lstStyle/>
                        <a:p>
                          <a:pPr algn="ctr"/>
                          <a:r>
                            <a:rPr lang="en-US" sz="1200" dirty="0" smtClean="0"/>
                            <a:t>Distribution</a:t>
                          </a:r>
                        </a:p>
                        <a:p>
                          <a:pPr algn="ctr"/>
                          <a:r>
                            <a:rPr lang="en-US" sz="1200" dirty="0" smtClean="0"/>
                            <a:t>Parameters</a:t>
                          </a:r>
                          <a:endParaRPr lang="en-US" sz="1200" b="1" dirty="0" smtClean="0">
                            <a:latin typeface="Arial" charset="0"/>
                            <a:ea typeface="Arial" charset="0"/>
                            <a:cs typeface="Arial" charset="0"/>
                          </a:endParaRPr>
                        </a:p>
                      </a:txBody>
                      <a:tcPr anchor="ctr">
                        <a:solidFill>
                          <a:schemeClr val="accent6">
                            <a:lumMod val="20000"/>
                            <a:lumOff val="80000"/>
                          </a:schemeClr>
                        </a:solidFill>
                      </a:tcPr>
                    </a:tc>
                    <a:tc>
                      <a:txBody>
                        <a:bodyPr/>
                        <a:lstStyle/>
                        <a:p>
                          <a:endParaRPr lang="en-US"/>
                        </a:p>
                      </a:txBody>
                      <a:tcPr anchor="ctr">
                        <a:blipFill rotWithShape="0">
                          <a:blip r:embed="rId3"/>
                          <a:stretch>
                            <a:fillRect l="-682143" t="-1235" r="-794" b="-998765"/>
                          </a:stretch>
                        </a:blipFill>
                      </a:tcPr>
                    </a:tc>
                  </a:tr>
                  <a:tr h="4919359">
                    <a:tc>
                      <a:txBody>
                        <a:bodyPr/>
                        <a:lstStyle/>
                        <a:p>
                          <a:endParaRPr lang="en-US"/>
                        </a:p>
                      </a:txBody>
                      <a:tcPr marT="91440" marB="91440" anchor="ctr">
                        <a:blipFill rotWithShape="0">
                          <a:blip r:embed="rId3"/>
                          <a:stretch>
                            <a:fillRect l="-641" t="-10161" r="-1164103" b="-248"/>
                          </a:stretch>
                        </a:blipFill>
                      </a:tcPr>
                    </a:tc>
                    <a:tc>
                      <a:txBody>
                        <a:bodyPr/>
                        <a:lstStyle/>
                        <a:p>
                          <a:pPr algn="ctr"/>
                          <a:r>
                            <a:rPr lang="en-US" sz="1200" dirty="0" smtClean="0"/>
                            <a:t>Non-spherical</a:t>
                          </a:r>
                        </a:p>
                        <a:p>
                          <a:pPr algn="ctr"/>
                          <a:r>
                            <a:rPr lang="en-US" sz="1200" dirty="0" smtClean="0"/>
                            <a:t>Fractal-like aggregated crystals (Cox,1988)</a:t>
                          </a:r>
                          <a:endParaRPr lang="en-US" sz="1200" dirty="0">
                            <a:latin typeface="Arial" charset="0"/>
                            <a:ea typeface="Arial" charset="0"/>
                            <a:cs typeface="Arial" charset="0"/>
                          </a:endParaRPr>
                        </a:p>
                      </a:txBody>
                      <a:tcPr marT="91440" marB="91440" anchor="ctr">
                        <a:solidFill>
                          <a:schemeClr val="bg2"/>
                        </a:solidFill>
                      </a:tcPr>
                    </a:tc>
                    <a:tc>
                      <a:txBody>
                        <a:bodyPr/>
                        <a:lstStyle/>
                        <a:p>
                          <a:pPr algn="ctr">
                            <a:spcAft>
                              <a:spcPts val="600"/>
                            </a:spcAft>
                          </a:pPr>
                          <a:r>
                            <a:rPr lang="en-US" sz="1200" dirty="0" smtClean="0"/>
                            <a:t>Variable (?)</a:t>
                          </a:r>
                          <a:endParaRPr lang="en-US" sz="1200" dirty="0" smtClean="0">
                            <a:latin typeface="Arial" charset="0"/>
                            <a:ea typeface="Arial" charset="0"/>
                            <a:cs typeface="Arial" charset="0"/>
                          </a:endParaRPr>
                        </a:p>
                      </a:txBody>
                      <a:tcPr marT="91440" marB="91440" anchor="ctr">
                        <a:solidFill>
                          <a:schemeClr val="bg2"/>
                        </a:solidFill>
                      </a:tcPr>
                    </a:tc>
                    <a:tc>
                      <a:txBody>
                        <a:bodyPr/>
                        <a:lstStyle/>
                        <a:p>
                          <a:endParaRPr lang="en-US"/>
                        </a:p>
                      </a:txBody>
                      <a:tcPr marT="91440" marB="91440" anchor="ctr">
                        <a:blipFill rotWithShape="0">
                          <a:blip r:embed="rId3"/>
                          <a:stretch>
                            <a:fillRect l="-218721" t="-10161" r="-582192" b="-248"/>
                          </a:stretch>
                        </a:blipFill>
                      </a:tcPr>
                    </a:tc>
                    <a:tc>
                      <a:txBody>
                        <a:bodyPr/>
                        <a:lstStyle/>
                        <a:p>
                          <a:endParaRPr lang="en-US"/>
                        </a:p>
                      </a:txBody>
                      <a:tcPr marT="91440" marB="91440" anchor="ctr">
                        <a:blipFill rotWithShape="0">
                          <a:blip r:embed="rId3"/>
                          <a:stretch>
                            <a:fillRect l="-241522" t="-10161" r="-341176" b="-248"/>
                          </a:stretch>
                        </a:blipFill>
                      </a:tcPr>
                    </a:tc>
                    <a:tc>
                      <a:txBody>
                        <a:bodyPr/>
                        <a:lstStyle/>
                        <a:p>
                          <a:endParaRPr lang="en-US"/>
                        </a:p>
                      </a:txBody>
                      <a:tcPr marL="274320" marT="91440" marB="91440" anchor="ctr">
                        <a:blipFill rotWithShape="0">
                          <a:blip r:embed="rId3"/>
                          <a:stretch>
                            <a:fillRect l="-134836" t="-10161" r="-34699" b="-248"/>
                          </a:stretch>
                        </a:blipFill>
                      </a:tcPr>
                    </a:tc>
                    <a:tc>
                      <a:txBody>
                        <a:bodyPr/>
                        <a:lstStyle/>
                        <a:p>
                          <a:endParaRPr lang="en-US"/>
                        </a:p>
                      </a:txBody>
                      <a:tcPr marL="182880" marT="91440" marB="91440" anchor="ctr">
                        <a:blipFill rotWithShape="0">
                          <a:blip r:embed="rId3"/>
                          <a:stretch>
                            <a:fillRect l="-682143" t="-10161" r="-794" b="-248"/>
                          </a:stretch>
                        </a:blipFill>
                      </a:tcPr>
                    </a:tc>
                  </a:tr>
                </a:tbl>
              </a:graphicData>
            </a:graphic>
          </p:graphicFrame>
        </mc:Fallback>
      </mc:AlternateContent>
      <p:sp>
        <p:nvSpPr>
          <p:cNvPr id="2" name="TextBox 1"/>
          <p:cNvSpPr txBox="1"/>
          <p:nvPr/>
        </p:nvSpPr>
        <p:spPr>
          <a:xfrm>
            <a:off x="5638800" y="2974622"/>
            <a:ext cx="65" cy="276999"/>
          </a:xfrm>
          <a:prstGeom prst="rect">
            <a:avLst/>
          </a:prstGeom>
          <a:noFill/>
        </p:spPr>
        <p:txBody>
          <a:bodyPr wrap="none" lIns="0" tIns="0" rIns="0" bIns="0" rtlCol="0">
            <a:spAutoFit/>
          </a:bodyPr>
          <a:lstStyle/>
          <a:p>
            <a:endParaRPr lang="en-US" dirty="0"/>
          </a:p>
        </p:txBody>
      </p:sp>
      <p:sp>
        <p:nvSpPr>
          <p:cNvPr id="11" name="Title 1"/>
          <p:cNvSpPr txBox="1">
            <a:spLocks/>
          </p:cNvSpPr>
          <p:nvPr/>
        </p:nvSpPr>
        <p:spPr>
          <a:xfrm>
            <a:off x="0" y="1"/>
            <a:ext cx="12192000" cy="729762"/>
          </a:xfrm>
          <a:prstGeom prst="rect">
            <a:avLst/>
          </a:prstGeom>
          <a:solidFill>
            <a:schemeClr val="accent6">
              <a:lumMod val="5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charset="0"/>
                <a:ea typeface="Arial" charset="0"/>
                <a:cs typeface="Arial" charset="0"/>
              </a:rPr>
              <a:t>Solid Hydrometeors ( Field 2007 )</a:t>
            </a:r>
          </a:p>
        </p:txBody>
      </p:sp>
      <p:sp>
        <p:nvSpPr>
          <p:cNvPr id="5" name="TextBox 4"/>
          <p:cNvSpPr txBox="1"/>
          <p:nvPr/>
        </p:nvSpPr>
        <p:spPr>
          <a:xfrm>
            <a:off x="96130" y="6354995"/>
            <a:ext cx="4163319" cy="338554"/>
          </a:xfrm>
          <a:prstGeom prst="rect">
            <a:avLst/>
          </a:prstGeom>
          <a:noFill/>
        </p:spPr>
        <p:txBody>
          <a:bodyPr wrap="none" rtlCol="0">
            <a:spAutoFit/>
          </a:bodyPr>
          <a:lstStyle/>
          <a:p>
            <a:r>
              <a:rPr lang="en-US" sz="1600" dirty="0"/>
              <a:t>All units are defined in SI units unless noted</a:t>
            </a:r>
          </a:p>
        </p:txBody>
      </p:sp>
      <p:sp>
        <p:nvSpPr>
          <p:cNvPr id="7" name="TextBox 6"/>
          <p:cNvSpPr txBox="1"/>
          <p:nvPr/>
        </p:nvSpPr>
        <p:spPr>
          <a:xfrm>
            <a:off x="2249776" y="4569102"/>
            <a:ext cx="2009673" cy="1107996"/>
          </a:xfrm>
          <a:prstGeom prst="rect">
            <a:avLst/>
          </a:prstGeom>
          <a:solidFill>
            <a:schemeClr val="accent5">
              <a:lumMod val="20000"/>
              <a:lumOff val="80000"/>
            </a:schemeClr>
          </a:solidFill>
        </p:spPr>
        <p:txBody>
          <a:bodyPr wrap="square" lIns="182880" tIns="182880" rIns="0" bIns="182880" rtlCol="0">
            <a:spAutoFit/>
          </a:bodyPr>
          <a:lstStyle/>
          <a:p>
            <a:r>
              <a:rPr lang="en-US" sz="1200" dirty="0"/>
              <a:t>The effective ice-particle density is parameterized through a mass-dimension relationship</a:t>
            </a:r>
          </a:p>
        </p:txBody>
      </p:sp>
    </p:spTree>
    <p:extLst>
      <p:ext uri="{BB962C8B-B14F-4D97-AF65-F5344CB8AC3E}">
        <p14:creationId xmlns:p14="http://schemas.microsoft.com/office/powerpoint/2010/main" val="2131731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F9C3D-2207-E542-8C18-800C9E529F2A}"/>
              </a:ext>
            </a:extLst>
          </p:cNvPr>
          <p:cNvSpPr>
            <a:spLocks noGrp="1"/>
          </p:cNvSpPr>
          <p:nvPr>
            <p:ph idx="1"/>
          </p:nvPr>
        </p:nvSpPr>
        <p:spPr>
          <a:xfrm>
            <a:off x="3637721" y="1594655"/>
            <a:ext cx="7179365" cy="5621154"/>
          </a:xfrm>
        </p:spPr>
        <p:txBody>
          <a:bodyPr numCol="1">
            <a:normAutofit/>
          </a:bodyPr>
          <a:lstStyle/>
          <a:p>
            <a:pPr marL="0" indent="0">
              <a:buNone/>
            </a:pPr>
            <a:r>
              <a:rPr lang="en-US" sz="2800" dirty="0">
                <a:solidFill>
                  <a:schemeClr val="bg1">
                    <a:lumMod val="85000"/>
                  </a:schemeClr>
                </a:solidFill>
              </a:rPr>
              <a:t>JCSDA Overview</a:t>
            </a:r>
          </a:p>
          <a:p>
            <a:pPr marL="0" indent="0">
              <a:buNone/>
            </a:pPr>
            <a:r>
              <a:rPr lang="en-US" sz="2800" dirty="0"/>
              <a:t>What is the CRTM?</a:t>
            </a:r>
            <a:endParaRPr lang="en-US" dirty="0"/>
          </a:p>
          <a:p>
            <a:pPr marL="0" indent="0">
              <a:buNone/>
            </a:pPr>
            <a:r>
              <a:rPr lang="en-US" sz="2800" dirty="0">
                <a:solidFill>
                  <a:schemeClr val="bg1">
                    <a:lumMod val="85000"/>
                  </a:schemeClr>
                </a:solidFill>
              </a:rPr>
              <a:t>Code and Solver Optimization</a:t>
            </a:r>
          </a:p>
          <a:p>
            <a:pPr marL="0" indent="0">
              <a:buNone/>
            </a:pPr>
            <a:r>
              <a:rPr lang="en-US" sz="2800" dirty="0">
                <a:solidFill>
                  <a:schemeClr val="bg1">
                    <a:lumMod val="85000"/>
                  </a:schemeClr>
                </a:solidFill>
              </a:rPr>
              <a:t>Scientific Capabilities and Progress</a:t>
            </a:r>
          </a:p>
          <a:p>
            <a:pPr marL="0" indent="0">
              <a:buNone/>
            </a:pPr>
            <a:r>
              <a:rPr lang="en-US" sz="2800" dirty="0">
                <a:solidFill>
                  <a:schemeClr val="bg1">
                    <a:lumMod val="85000"/>
                  </a:schemeClr>
                </a:solidFill>
              </a:rPr>
              <a:t>CRTM v2.3.x and v3.0.0</a:t>
            </a:r>
          </a:p>
          <a:p>
            <a:pPr marL="0" indent="0">
              <a:buNone/>
            </a:pPr>
            <a:r>
              <a:rPr lang="en-US" sz="2800" dirty="0">
                <a:solidFill>
                  <a:schemeClr val="bg1">
                    <a:lumMod val="85000"/>
                  </a:schemeClr>
                </a:solidFill>
              </a:rPr>
              <a:t>Operations and Support</a:t>
            </a:r>
          </a:p>
          <a:p>
            <a:pPr marL="0" indent="0">
              <a:buNone/>
            </a:pPr>
            <a:r>
              <a:rPr lang="en-US" sz="2800" dirty="0">
                <a:solidFill>
                  <a:schemeClr val="bg1">
                    <a:lumMod val="85000"/>
                  </a:schemeClr>
                </a:solidFill>
              </a:rPr>
              <a:t>Education / Outreach</a:t>
            </a:r>
          </a:p>
        </p:txBody>
      </p:sp>
    </p:spTree>
    <p:extLst>
      <p:ext uri="{BB962C8B-B14F-4D97-AF65-F5344CB8AC3E}">
        <p14:creationId xmlns:p14="http://schemas.microsoft.com/office/powerpoint/2010/main" val="766028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4"/>
          <p:cNvSpPr/>
          <p:nvPr/>
        </p:nvSpPr>
        <p:spPr>
          <a:xfrm>
            <a:off x="1524000" y="0"/>
            <a:ext cx="9144000" cy="1066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292" name="Google Shape;292;p24" descr="JCSDA_transp.png"/>
          <p:cNvPicPr preferRelativeResize="0"/>
          <p:nvPr/>
        </p:nvPicPr>
        <p:blipFill rotWithShape="1">
          <a:blip r:embed="rId4">
            <a:alphaModFix/>
          </a:blip>
          <a:srcRect/>
          <a:stretch/>
        </p:blipFill>
        <p:spPr>
          <a:xfrm>
            <a:off x="9448800" y="0"/>
            <a:ext cx="1143000" cy="1143000"/>
          </a:xfrm>
          <a:prstGeom prst="rect">
            <a:avLst/>
          </a:prstGeom>
          <a:noFill/>
          <a:ln>
            <a:noFill/>
          </a:ln>
          <a:effectLst>
            <a:outerShdw blurRad="50800" dist="203200" dir="8100000" algn="tr" rotWithShape="0">
              <a:srgbClr val="000000">
                <a:alpha val="40000"/>
              </a:srgbClr>
            </a:outerShdw>
          </a:effectLst>
        </p:spPr>
      </p:pic>
      <p:sp>
        <p:nvSpPr>
          <p:cNvPr id="293" name="Google Shape;293;p24"/>
          <p:cNvSpPr txBox="1">
            <a:spLocks noGrp="1"/>
          </p:cNvSpPr>
          <p:nvPr>
            <p:ph type="sldNum" idx="12"/>
          </p:nvPr>
        </p:nvSpPr>
        <p:spPr>
          <a:xfrm>
            <a:off x="8077200" y="6356367"/>
            <a:ext cx="2133600"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1200"/>
            </a:pPr>
            <a:fld id="{00000000-1234-1234-1234-123412341234}" type="slidenum">
              <a:rPr lang="en-US">
                <a:solidFill>
                  <a:srgbClr val="7F7F7F"/>
                </a:solidFill>
                <a:latin typeface="Calibri"/>
                <a:ea typeface="Calibri"/>
                <a:cs typeface="Calibri"/>
                <a:sym typeface="Calibri"/>
              </a:rPr>
              <a:pPr>
                <a:buClr>
                  <a:srgbClr val="000000"/>
                </a:buClr>
                <a:buSzPts val="1200"/>
              </a:pPr>
              <a:t>60</a:t>
            </a:fld>
            <a:endParaRPr>
              <a:solidFill>
                <a:srgbClr val="7F7F7F"/>
              </a:solidFill>
              <a:latin typeface="Calibri"/>
              <a:ea typeface="Calibri"/>
              <a:cs typeface="Calibri"/>
              <a:sym typeface="Calibri"/>
            </a:endParaRPr>
          </a:p>
        </p:txBody>
      </p:sp>
      <p:sp>
        <p:nvSpPr>
          <p:cNvPr id="294" name="Google Shape;294;p24"/>
          <p:cNvSpPr txBox="1"/>
          <p:nvPr/>
        </p:nvSpPr>
        <p:spPr>
          <a:xfrm>
            <a:off x="1905000" y="-228600"/>
            <a:ext cx="7658100" cy="1470025"/>
          </a:xfrm>
          <a:prstGeom prst="rect">
            <a:avLst/>
          </a:prstGeom>
          <a:noFill/>
          <a:ln>
            <a:noFill/>
          </a:ln>
          <a:effectLst>
            <a:outerShdw blurRad="50800" dist="50800" dir="2700000" algn="tl" rotWithShape="0">
              <a:srgbClr val="000000">
                <a:alpha val="86274"/>
              </a:srgbClr>
            </a:outerShdw>
          </a:effectLst>
        </p:spPr>
        <p:txBody>
          <a:bodyPr spcFirstLastPara="1" wrap="square" lIns="91425" tIns="45700" rIns="91425" bIns="45700" anchor="ctr" anchorCtr="0">
            <a:noAutofit/>
          </a:bodyPr>
          <a:lstStyle/>
          <a:p>
            <a:pPr>
              <a:buClr>
                <a:schemeClr val="lt1"/>
              </a:buClr>
              <a:buSzPts val="3300"/>
            </a:pPr>
            <a:r>
              <a:rPr lang="en-US" sz="3300" b="1">
                <a:solidFill>
                  <a:schemeClr val="lt1"/>
                </a:solidFill>
                <a:latin typeface="Calibri"/>
                <a:ea typeface="Calibri"/>
                <a:cs typeface="Calibri"/>
                <a:sym typeface="Calibri"/>
              </a:rPr>
              <a:t>AOP 2018: Core and In-Kind Contributions</a:t>
            </a:r>
            <a:endParaRPr sz="3300">
              <a:solidFill>
                <a:schemeClr val="lt1"/>
              </a:solidFill>
              <a:latin typeface="Calibri"/>
              <a:ea typeface="Calibri"/>
              <a:cs typeface="Calibri"/>
              <a:sym typeface="Calibri"/>
            </a:endParaRPr>
          </a:p>
        </p:txBody>
      </p:sp>
      <p:sp>
        <p:nvSpPr>
          <p:cNvPr id="295" name="Google Shape;295;p24"/>
          <p:cNvSpPr/>
          <p:nvPr/>
        </p:nvSpPr>
        <p:spPr>
          <a:xfrm>
            <a:off x="5265738" y="1600200"/>
            <a:ext cx="9144000" cy="0"/>
          </a:xfrm>
          <a:prstGeom prst="rect">
            <a:avLst/>
          </a:prstGeom>
          <a:noFill/>
          <a:ln>
            <a:noFill/>
          </a:ln>
        </p:spPr>
        <p:txBody>
          <a:bodyPr spcFirstLastPara="1" wrap="square" lIns="91425" tIns="45700" rIns="91425" bIns="45700" anchor="ctr" anchorCtr="0">
            <a:noAutofit/>
          </a:bodyPr>
          <a:lstStyle/>
          <a:p>
            <a:pPr>
              <a:buClr>
                <a:schemeClr val="dk1"/>
              </a:buClr>
              <a:buSzPts val="1800"/>
            </a:pP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a:p>
            <a:pPr>
              <a:buClr>
                <a:srgbClr val="000000"/>
              </a:buClr>
              <a:buSzPts val="1800"/>
            </a:pPr>
            <a:endParaRPr>
              <a:solidFill>
                <a:schemeClr val="dk1"/>
              </a:solidFill>
              <a:latin typeface="Arial"/>
              <a:ea typeface="Arial"/>
              <a:cs typeface="Arial"/>
              <a:sym typeface="Arial"/>
            </a:endParaRPr>
          </a:p>
        </p:txBody>
      </p:sp>
      <p:graphicFrame>
        <p:nvGraphicFramePr>
          <p:cNvPr id="296" name="Google Shape;296;p24"/>
          <p:cNvGraphicFramePr/>
          <p:nvPr>
            <p:extLst/>
          </p:nvPr>
        </p:nvGraphicFramePr>
        <p:xfrm>
          <a:off x="1976000" y="2155830"/>
          <a:ext cx="3129407" cy="4526150"/>
        </p:xfrm>
        <a:graphic>
          <a:graphicData uri="http://schemas.openxmlformats.org/drawingml/2006/table">
            <a:tbl>
              <a:tblPr>
                <a:noFill/>
              </a:tblPr>
              <a:tblGrid>
                <a:gridCol w="1808525">
                  <a:extLst>
                    <a:ext uri="{9D8B030D-6E8A-4147-A177-3AD203B41FA5}">
                      <a16:colId xmlns:a16="http://schemas.microsoft.com/office/drawing/2014/main" val="20000"/>
                    </a:ext>
                  </a:extLst>
                </a:gridCol>
                <a:gridCol w="495600">
                  <a:extLst>
                    <a:ext uri="{9D8B030D-6E8A-4147-A177-3AD203B41FA5}">
                      <a16:colId xmlns:a16="http://schemas.microsoft.com/office/drawing/2014/main" val="20001"/>
                    </a:ext>
                  </a:extLst>
                </a:gridCol>
                <a:gridCol w="825282">
                  <a:extLst>
                    <a:ext uri="{9D8B030D-6E8A-4147-A177-3AD203B41FA5}">
                      <a16:colId xmlns:a16="http://schemas.microsoft.com/office/drawing/2014/main" val="20002"/>
                    </a:ext>
                  </a:extLst>
                </a:gridCol>
              </a:tblGrid>
              <a:tr h="380250">
                <a:tc>
                  <a:txBody>
                    <a:bodyPr/>
                    <a:lstStyle/>
                    <a:p>
                      <a:pPr marL="0" marR="0" lvl="0" indent="0" algn="l" rtl="0">
                        <a:lnSpc>
                          <a:spcPct val="100000"/>
                        </a:lnSpc>
                        <a:spcBef>
                          <a:spcPts val="0"/>
                        </a:spcBef>
                        <a:spcAft>
                          <a:spcPts val="0"/>
                        </a:spcAft>
                        <a:buNone/>
                      </a:pPr>
                      <a:r>
                        <a:rPr lang="en-US" sz="800" b="1" i="0" u="none" strike="noStrike" cap="none" dirty="0">
                          <a:solidFill>
                            <a:srgbClr val="222222"/>
                          </a:solidFill>
                          <a:latin typeface="Arial"/>
                          <a:ea typeface="Arial"/>
                          <a:cs typeface="Arial"/>
                          <a:sym typeface="Arial"/>
                        </a:rPr>
                        <a:t>Name</a:t>
                      </a:r>
                      <a:endParaRPr sz="800" u="none" strike="noStrike" cap="none" dirty="0"/>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FTE</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Funding Source</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435900">
                <a:tc>
                  <a:txBody>
                    <a:bodyPr/>
                    <a:lstStyle/>
                    <a:p>
                      <a:pPr marL="0" marR="0" lvl="0" indent="0" algn="l" rtl="0">
                        <a:lnSpc>
                          <a:spcPct val="100000"/>
                        </a:lnSpc>
                        <a:spcBef>
                          <a:spcPts val="0"/>
                        </a:spcBef>
                        <a:spcAft>
                          <a:spcPts val="0"/>
                        </a:spcAft>
                        <a:buNone/>
                      </a:pPr>
                      <a:r>
                        <a:rPr lang="en-US" sz="800" b="1" i="0" u="none" strike="noStrike" cap="none">
                          <a:solidFill>
                            <a:srgbClr val="FFFFFF"/>
                          </a:solidFill>
                          <a:latin typeface="Arial"/>
                          <a:ea typeface="Arial"/>
                          <a:cs typeface="Arial"/>
                          <a:sym typeface="Arial"/>
                        </a:rPr>
                        <a:t>Core JCSDA</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FFFFFF"/>
                          </a:solidFill>
                          <a:latin typeface="Arial"/>
                          <a:ea typeface="Arial"/>
                          <a:cs typeface="Arial"/>
                          <a:sym typeface="Arial"/>
                        </a:rPr>
                        <a:t>21</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br>
                        <a:rPr lang="en-US" sz="800" u="none" strike="noStrike" cap="none"/>
                      </a:b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01"/>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Thomas Auligne</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NASA</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Whitney Robinson</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Benjamin Johnson</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Guillaume Vernieres</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Hui Shao</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Francois Vandenberghe</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OSAAP</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Yannick Tremolet</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NGGPS</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Sandra Claar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TBD: Executive Officer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NGGPS</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TBD: New Software Engineer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NGGPS</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Suryakanti Dutta</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OSAAP</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Hamideh Ebrahimi</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NASA</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Stephen Herbener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NGGPS</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Mark Miesch</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NGGPS</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TBD: New Software Engineer </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0.50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USAF</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TBD: New Software Engineer </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0.50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NRL</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Dan Holdaway</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NASA</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Xin Zhang</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Patrick Stegmann</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1.00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a:solidFill>
                            <a:srgbClr val="222222"/>
                          </a:solidFill>
                          <a:latin typeface="Arial"/>
                          <a:ea typeface="Arial"/>
                          <a:cs typeface="Arial"/>
                          <a:sym typeface="Arial"/>
                        </a:rPr>
                        <a:t>STAR</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85500">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Jim Rosinski</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Arial"/>
                          <a:ea typeface="Arial"/>
                          <a:cs typeface="Arial"/>
                          <a:sym typeface="Arial"/>
                        </a:rPr>
                        <a:t>0.50</a:t>
                      </a:r>
                      <a:endParaRPr sz="800" u="none" strike="noStrike" cap="none"/>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800" b="1" i="0" u="none" strike="noStrike" cap="none" dirty="0">
                          <a:solidFill>
                            <a:srgbClr val="000000"/>
                          </a:solidFill>
                          <a:latin typeface="Arial"/>
                          <a:ea typeface="Arial"/>
                          <a:cs typeface="Arial"/>
                          <a:sym typeface="Arial"/>
                        </a:rPr>
                        <a:t>STAR</a:t>
                      </a:r>
                      <a:endParaRPr sz="800" u="none" strike="noStrike" cap="none" dirty="0"/>
                    </a:p>
                  </a:txBody>
                  <a:tcPr marL="23175" marR="23175" marT="23175" marB="23175"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bl>
          </a:graphicData>
        </a:graphic>
      </p:graphicFrame>
      <p:sp>
        <p:nvSpPr>
          <p:cNvPr id="297" name="Google Shape;297;p24"/>
          <p:cNvSpPr/>
          <p:nvPr/>
        </p:nvSpPr>
        <p:spPr>
          <a:xfrm>
            <a:off x="4530725" y="1595438"/>
            <a:ext cx="9144000" cy="0"/>
          </a:xfrm>
          <a:prstGeom prst="rect">
            <a:avLst/>
          </a:prstGeom>
          <a:noFill/>
          <a:ln>
            <a:noFill/>
          </a:ln>
        </p:spPr>
        <p:txBody>
          <a:bodyPr spcFirstLastPara="1" wrap="square" lIns="91425" tIns="45700" rIns="91425" bIns="45700" anchor="ctr" anchorCtr="0">
            <a:noAutofit/>
          </a:bodyPr>
          <a:lstStyle/>
          <a:p>
            <a:pPr>
              <a:buClr>
                <a:schemeClr val="dk1"/>
              </a:buClr>
              <a:buSzPts val="1800"/>
            </a:pP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a:p>
            <a:pPr>
              <a:buClr>
                <a:schemeClr val="dk1"/>
              </a:buClr>
              <a:buSzPts val="1800"/>
            </a:pP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p:txBody>
      </p:sp>
      <p:graphicFrame>
        <p:nvGraphicFramePr>
          <p:cNvPr id="298" name="Google Shape;298;p24"/>
          <p:cNvGraphicFramePr/>
          <p:nvPr>
            <p:extLst/>
          </p:nvPr>
        </p:nvGraphicFramePr>
        <p:xfrm>
          <a:off x="6194382" y="1668826"/>
          <a:ext cx="1917246" cy="5052657"/>
        </p:xfrm>
        <a:graphic>
          <a:graphicData uri="http://schemas.openxmlformats.org/drawingml/2006/table">
            <a:tbl>
              <a:tblPr>
                <a:noFill/>
              </a:tblPr>
              <a:tblGrid>
                <a:gridCol w="1418328">
                  <a:extLst>
                    <a:ext uri="{9D8B030D-6E8A-4147-A177-3AD203B41FA5}">
                      <a16:colId xmlns:a16="http://schemas.microsoft.com/office/drawing/2014/main" val="20000"/>
                    </a:ext>
                  </a:extLst>
                </a:gridCol>
                <a:gridCol w="498918">
                  <a:extLst>
                    <a:ext uri="{9D8B030D-6E8A-4147-A177-3AD203B41FA5}">
                      <a16:colId xmlns:a16="http://schemas.microsoft.com/office/drawing/2014/main" val="20001"/>
                    </a:ext>
                  </a:extLst>
                </a:gridCol>
              </a:tblGrid>
              <a:tr h="329921">
                <a:tc>
                  <a:txBody>
                    <a:bodyPr/>
                    <a:lstStyle/>
                    <a:p>
                      <a:pPr marL="0" marR="0" lvl="0" indent="0" algn="l" rtl="0">
                        <a:lnSpc>
                          <a:spcPct val="100000"/>
                        </a:lnSpc>
                        <a:spcBef>
                          <a:spcPts val="0"/>
                        </a:spcBef>
                        <a:spcAft>
                          <a:spcPts val="0"/>
                        </a:spcAft>
                        <a:buNone/>
                      </a:pPr>
                      <a:r>
                        <a:rPr lang="en-US" sz="700" b="1" i="0" u="none" strike="noStrike" cap="none">
                          <a:solidFill>
                            <a:srgbClr val="222222"/>
                          </a:solidFill>
                          <a:latin typeface="Arial"/>
                          <a:ea typeface="Arial"/>
                          <a:cs typeface="Arial"/>
                          <a:sym typeface="Arial"/>
                        </a:rPr>
                        <a:t>Name</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222222"/>
                          </a:solidFill>
                          <a:latin typeface="Arial"/>
                          <a:ea typeface="Arial"/>
                          <a:cs typeface="Arial"/>
                          <a:sym typeface="Arial"/>
                        </a:rPr>
                        <a:t>In-kind FTE</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138904">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NASA / GMAO</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4.25</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01"/>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Ron Gelaro</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0.05</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Isaac Moradi</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Will McCarty</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0.30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Amal El Akkraoui</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Jing Guo</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0.50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Ricardo Todling</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Santha Akella</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David Carvalho</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ROSES External Research</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2.5</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38904">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Navy / NRL</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2.3</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11"/>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Nancy Baker</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Bryan Karpowicz</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Benjamin Ruston</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0.30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Mayra Oyola</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Sergey Frolov</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38904">
                <a:tc>
                  <a:txBody>
                    <a:bodyPr/>
                    <a:lstStyle/>
                    <a:p>
                      <a:pPr marL="0" marR="0" lvl="0" indent="0" algn="l" rtl="0">
                        <a:lnSpc>
                          <a:spcPct val="100000"/>
                        </a:lnSpc>
                        <a:spcBef>
                          <a:spcPts val="0"/>
                        </a:spcBef>
                        <a:spcAft>
                          <a:spcPts val="0"/>
                        </a:spcAft>
                        <a:buNone/>
                      </a:pPr>
                      <a:r>
                        <a:rPr lang="en-US" sz="700" b="0" i="1" u="none" strike="noStrike" cap="none" dirty="0">
                          <a:solidFill>
                            <a:srgbClr val="222222"/>
                          </a:solidFill>
                          <a:latin typeface="Arial"/>
                          <a:ea typeface="Arial"/>
                          <a:cs typeface="Arial"/>
                          <a:sym typeface="Arial"/>
                        </a:rPr>
                        <a:t>Rolf Langland</a:t>
                      </a:r>
                      <a:endParaRPr sz="700" u="none" strike="noStrike" cap="none" dirty="0"/>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Sarah King</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John Michalakes</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Pedro Tsai</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Bill Campbell</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r h="138904">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NWS / NCEP</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3.45</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22"/>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James G. Yoe</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0.50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3"/>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Daryl Kleist</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0.05</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4"/>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Huichun (Emily) Liu</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5"/>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Yanqiu Zhu</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6"/>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Travis Sluka (NOAA / CPC)</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0.50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7"/>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TBD: New Hire (EMC prepbufr)</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8"/>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Stylianos Flampouris</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0.70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9"/>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Yan Ho</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0"/>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Rahul Mahajan</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1"/>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Andrew Collard</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2"/>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Hyun-Chul Lee</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3"/>
                  </a:ext>
                </a:extLst>
              </a:tr>
              <a:tr h="138904">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Dave Groff</a:t>
                      </a:r>
                      <a:endParaRPr sz="700" u="none" strike="noStrike" cap="none"/>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dirty="0">
                          <a:solidFill>
                            <a:srgbClr val="222222"/>
                          </a:solidFill>
                          <a:latin typeface="Arial"/>
                          <a:ea typeface="Arial"/>
                          <a:cs typeface="Arial"/>
                          <a:sym typeface="Arial"/>
                        </a:rPr>
                        <a:t>0.10</a:t>
                      </a:r>
                      <a:endParaRPr sz="700" u="none" strike="noStrike" cap="none" dirty="0"/>
                    </a:p>
                  </a:txBody>
                  <a:tcPr marL="13989" marR="13989" marT="13989" marB="13989"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4"/>
                  </a:ext>
                </a:extLst>
              </a:tr>
            </a:tbl>
          </a:graphicData>
        </a:graphic>
      </p:graphicFrame>
      <p:sp>
        <p:nvSpPr>
          <p:cNvPr id="299" name="Google Shape;299;p24"/>
          <p:cNvSpPr/>
          <p:nvPr/>
        </p:nvSpPr>
        <p:spPr>
          <a:xfrm>
            <a:off x="5311775" y="1600200"/>
            <a:ext cx="9144000" cy="0"/>
          </a:xfrm>
          <a:prstGeom prst="rect">
            <a:avLst/>
          </a:prstGeom>
          <a:noFill/>
          <a:ln>
            <a:noFill/>
          </a:ln>
        </p:spPr>
        <p:txBody>
          <a:bodyPr spcFirstLastPara="1" wrap="square" lIns="91425" tIns="45700" rIns="91425" bIns="45700" anchor="ctr" anchorCtr="0">
            <a:noAutofit/>
          </a:bodyPr>
          <a:lstStyle/>
          <a:p>
            <a:pPr>
              <a:buClr>
                <a:schemeClr val="dk1"/>
              </a:buClr>
              <a:buSzPts val="1800"/>
            </a:pP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a:p>
            <a:pPr>
              <a:buClr>
                <a:srgbClr val="000000"/>
              </a:buClr>
              <a:buSzPts val="1800"/>
            </a:pPr>
            <a:endParaRPr>
              <a:solidFill>
                <a:schemeClr val="dk1"/>
              </a:solidFill>
              <a:latin typeface="Arial"/>
              <a:ea typeface="Arial"/>
              <a:cs typeface="Arial"/>
              <a:sym typeface="Arial"/>
            </a:endParaRPr>
          </a:p>
        </p:txBody>
      </p:sp>
      <p:graphicFrame>
        <p:nvGraphicFramePr>
          <p:cNvPr id="300" name="Google Shape;300;p24"/>
          <p:cNvGraphicFramePr/>
          <p:nvPr>
            <p:extLst/>
          </p:nvPr>
        </p:nvGraphicFramePr>
        <p:xfrm>
          <a:off x="8245430" y="1670072"/>
          <a:ext cx="1834153" cy="5054292"/>
        </p:xfrm>
        <a:graphic>
          <a:graphicData uri="http://schemas.openxmlformats.org/drawingml/2006/table">
            <a:tbl>
              <a:tblPr>
                <a:noFill/>
              </a:tblPr>
              <a:tblGrid>
                <a:gridCol w="1356860">
                  <a:extLst>
                    <a:ext uri="{9D8B030D-6E8A-4147-A177-3AD203B41FA5}">
                      <a16:colId xmlns:a16="http://schemas.microsoft.com/office/drawing/2014/main" val="20000"/>
                    </a:ext>
                  </a:extLst>
                </a:gridCol>
                <a:gridCol w="477293">
                  <a:extLst>
                    <a:ext uri="{9D8B030D-6E8A-4147-A177-3AD203B41FA5}">
                      <a16:colId xmlns:a16="http://schemas.microsoft.com/office/drawing/2014/main" val="20001"/>
                    </a:ext>
                  </a:extLst>
                </a:gridCol>
              </a:tblGrid>
              <a:tr h="144872">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OAR / ESRL (and AOML)</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2.8</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00"/>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Stan Benjamin</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0.05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Jim Rosinski</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Chris Harrop</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0.50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Jeff Whitaker</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Mariusz Pagowski</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0.30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Scott Gregory</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Clara Draper</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Bryan Flynt</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0.50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Ming Hu</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Anna Shlyaeva</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0.30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Lidia Cucurull (AOML)</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Eric James</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44872">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NESDIS / STAR</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4.7</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13"/>
                  </a:ext>
                </a:extLst>
              </a:tr>
              <a:tr h="162950">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Kevin Garrett</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0.45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Ling Liu</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Yingtao Ma</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Changyong Cao</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Ming Chen</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0.80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Tong Zhu</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1.00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Biljana Orescanin</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1.00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Krishna Kumar</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0.25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TBD: New Scientist</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0.50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2"/>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TBD: New Scientist</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3"/>
                  </a:ext>
                </a:extLst>
              </a:tr>
              <a:tr h="144872">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USAF / NCAR</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None/>
                      </a:pPr>
                      <a:r>
                        <a:rPr lang="en-US" sz="700" b="1" i="0" u="none" strike="noStrike" cap="none">
                          <a:solidFill>
                            <a:srgbClr val="FFFFFF"/>
                          </a:solidFill>
                          <a:latin typeface="Arial"/>
                          <a:ea typeface="Arial"/>
                          <a:cs typeface="Arial"/>
                          <a:sym typeface="Arial"/>
                        </a:rPr>
                        <a:t>3.7</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A86E8"/>
                    </a:solidFill>
                  </a:tcPr>
                </a:tc>
                <a:extLst>
                  <a:ext uri="{0D108BD9-81ED-4DB2-BD59-A6C34878D82A}">
                    <a16:rowId xmlns:a16="http://schemas.microsoft.com/office/drawing/2014/main" val="10024"/>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Jeffrey Cetola</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0.05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5"/>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Dave Gill</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6"/>
                  </a:ext>
                </a:extLst>
              </a:tr>
              <a:tr h="255438">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TBD: New Hire (USAF / NCAR)</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0.80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7"/>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Gael Descombes</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0.30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8"/>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BJ Jung</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0.50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29"/>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Soyoung Ha</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0.25</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0"/>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Jake Liu</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0.10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1"/>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TBD: New hire(s)</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1.00</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2"/>
                  </a:ext>
                </a:extLst>
              </a:tr>
              <a:tr h="144872">
                <a:tc>
                  <a:txBody>
                    <a:bodyPr/>
                    <a:lstStyle/>
                    <a:p>
                      <a:pPr marL="0" marR="0" lvl="0" indent="0" algn="l" rtl="0">
                        <a:lnSpc>
                          <a:spcPct val="100000"/>
                        </a:lnSpc>
                        <a:spcBef>
                          <a:spcPts val="0"/>
                        </a:spcBef>
                        <a:spcAft>
                          <a:spcPts val="0"/>
                        </a:spcAft>
                        <a:buNone/>
                      </a:pPr>
                      <a:r>
                        <a:rPr lang="en-US" sz="700" b="0" i="1" u="none" strike="noStrike" cap="none">
                          <a:solidFill>
                            <a:srgbClr val="222222"/>
                          </a:solidFill>
                          <a:latin typeface="Arial"/>
                          <a:ea typeface="Arial"/>
                          <a:cs typeface="Arial"/>
                          <a:sym typeface="Arial"/>
                        </a:rPr>
                        <a:t>Craig Schwartz</a:t>
                      </a:r>
                      <a:endParaRPr sz="700" u="none" strike="noStrike" cap="none"/>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sz="700" b="0" i="1" u="none" strike="noStrike" cap="none" dirty="0">
                          <a:solidFill>
                            <a:srgbClr val="222222"/>
                          </a:solidFill>
                          <a:latin typeface="Arial"/>
                          <a:ea typeface="Arial"/>
                          <a:cs typeface="Arial"/>
                          <a:sym typeface="Arial"/>
                        </a:rPr>
                        <a:t>0.50</a:t>
                      </a:r>
                      <a:endParaRPr sz="700" u="none" strike="noStrike" cap="none" dirty="0"/>
                    </a:p>
                  </a:txBody>
                  <a:tcPr marL="14941" marR="14941" marT="14941" marB="14941"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33"/>
                  </a:ext>
                </a:extLst>
              </a:tr>
            </a:tbl>
          </a:graphicData>
        </a:graphic>
      </p:graphicFrame>
      <p:sp>
        <p:nvSpPr>
          <p:cNvPr id="301" name="Google Shape;301;p24"/>
          <p:cNvSpPr/>
          <p:nvPr/>
        </p:nvSpPr>
        <p:spPr>
          <a:xfrm>
            <a:off x="5260975" y="1425575"/>
            <a:ext cx="9144000" cy="0"/>
          </a:xfrm>
          <a:prstGeom prst="rect">
            <a:avLst/>
          </a:prstGeom>
          <a:noFill/>
          <a:ln>
            <a:noFill/>
          </a:ln>
        </p:spPr>
        <p:txBody>
          <a:bodyPr spcFirstLastPara="1" wrap="square" lIns="91425" tIns="45700" rIns="91425" bIns="45700" anchor="ctr" anchorCtr="0">
            <a:noAutofit/>
          </a:bodyPr>
          <a:lstStyle/>
          <a:p>
            <a:pPr>
              <a:buClr>
                <a:schemeClr val="dk1"/>
              </a:buClr>
              <a:buSzPts val="1800"/>
            </a:pP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a:p>
            <a:pPr>
              <a:buClr>
                <a:srgbClr val="000000"/>
              </a:buClr>
              <a:buSzPts val="1800"/>
            </a:pPr>
            <a:endParaRPr>
              <a:solidFill>
                <a:schemeClr val="dk1"/>
              </a:solidFill>
              <a:latin typeface="Arial"/>
              <a:ea typeface="Arial"/>
              <a:cs typeface="Arial"/>
              <a:sym typeface="Arial"/>
            </a:endParaRPr>
          </a:p>
        </p:txBody>
      </p:sp>
      <p:sp>
        <p:nvSpPr>
          <p:cNvPr id="13" name="Google Shape;283;p23">
            <a:extLst>
              <a:ext uri="{FF2B5EF4-FFF2-40B4-BE49-F238E27FC236}">
                <a16:creationId xmlns:a16="http://schemas.microsoft.com/office/drawing/2014/main" id="{3A07A315-05F8-BD48-B389-2F164688D13E}"/>
              </a:ext>
            </a:extLst>
          </p:cNvPr>
          <p:cNvSpPr/>
          <p:nvPr/>
        </p:nvSpPr>
        <p:spPr>
          <a:xfrm>
            <a:off x="3217813" y="1209204"/>
            <a:ext cx="815818" cy="317917"/>
          </a:xfrm>
          <a:prstGeom prst="rect">
            <a:avLst/>
          </a:prstGeom>
          <a:noFill/>
          <a:ln>
            <a:noFill/>
          </a:ln>
        </p:spPr>
        <p:txBody>
          <a:bodyPr spcFirstLastPara="1" wrap="square" lIns="91425" tIns="45700" rIns="91425" bIns="45700" anchor="t" anchorCtr="0">
            <a:noAutofit/>
          </a:bodyPr>
          <a:lstStyle/>
          <a:p>
            <a:pPr>
              <a:buClr>
                <a:srgbClr val="000000"/>
              </a:buClr>
              <a:buSzPts val="1400"/>
            </a:pPr>
            <a:r>
              <a:rPr lang="en-US" sz="1400" dirty="0">
                <a:solidFill>
                  <a:schemeClr val="dk1"/>
                </a:solidFill>
                <a:latin typeface="Calibri"/>
                <a:ea typeface="Calibri"/>
                <a:cs typeface="Calibri"/>
                <a:sym typeface="Calibri"/>
              </a:rPr>
              <a:t>Core</a:t>
            </a:r>
            <a:endParaRPr sz="1400" dirty="0">
              <a:solidFill>
                <a:schemeClr val="dk1"/>
              </a:solidFill>
              <a:latin typeface="Calibri"/>
              <a:ea typeface="Calibri"/>
              <a:cs typeface="Calibri"/>
              <a:sym typeface="Calibri"/>
            </a:endParaRPr>
          </a:p>
        </p:txBody>
      </p:sp>
      <p:sp>
        <p:nvSpPr>
          <p:cNvPr id="14" name="Google Shape;284;p23">
            <a:extLst>
              <a:ext uri="{FF2B5EF4-FFF2-40B4-BE49-F238E27FC236}">
                <a16:creationId xmlns:a16="http://schemas.microsoft.com/office/drawing/2014/main" id="{7E9FD3EF-982D-7943-9AE3-4E6DF2D12DAF}"/>
              </a:ext>
            </a:extLst>
          </p:cNvPr>
          <p:cNvSpPr/>
          <p:nvPr/>
        </p:nvSpPr>
        <p:spPr>
          <a:xfrm>
            <a:off x="7795481" y="1214275"/>
            <a:ext cx="1424820" cy="307777"/>
          </a:xfrm>
          <a:prstGeom prst="rect">
            <a:avLst/>
          </a:prstGeom>
          <a:noFill/>
          <a:ln>
            <a:noFill/>
          </a:ln>
        </p:spPr>
        <p:txBody>
          <a:bodyPr spcFirstLastPara="1" wrap="square" lIns="91425" tIns="45700" rIns="91425" bIns="45700" anchor="t" anchorCtr="0">
            <a:noAutofit/>
          </a:bodyPr>
          <a:lstStyle/>
          <a:p>
            <a:pPr>
              <a:buClr>
                <a:srgbClr val="000000"/>
              </a:buClr>
              <a:buSzPts val="1400"/>
            </a:pPr>
            <a:r>
              <a:rPr lang="en-US" sz="1400" dirty="0">
                <a:solidFill>
                  <a:schemeClr val="dk1"/>
                </a:solidFill>
                <a:latin typeface="Calibri"/>
                <a:ea typeface="Calibri"/>
                <a:cs typeface="Calibri"/>
                <a:sym typeface="Calibri"/>
              </a:rPr>
              <a:t>In-kind</a:t>
            </a:r>
            <a:endParaRPr sz="1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931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61</a:t>
            </a:fld>
            <a:endParaRPr lang="en-US"/>
          </a:p>
        </p:txBody>
      </p:sp>
      <p:sp>
        <p:nvSpPr>
          <p:cNvPr id="11" name="Rectangle 10">
            <a:extLst>
              <a:ext uri="{FF2B5EF4-FFF2-40B4-BE49-F238E27FC236}">
                <a16:creationId xmlns:a16="http://schemas.microsoft.com/office/drawing/2014/main" id="{B42D4E37-4F58-4446-93FD-E6377F42C9C2}"/>
              </a:ext>
            </a:extLst>
          </p:cNvPr>
          <p:cNvSpPr/>
          <p:nvPr/>
        </p:nvSpPr>
        <p:spPr>
          <a:xfrm>
            <a:off x="0" y="14822"/>
            <a:ext cx="9144000" cy="1066800"/>
          </a:xfrm>
          <a:prstGeom prst="rect">
            <a:avLst/>
          </a:prstGeom>
          <a:blipFill dpi="0" rotWithShape="1">
            <a:blip r:embed="rId3"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a:extLst>
              <a:ext uri="{FF2B5EF4-FFF2-40B4-BE49-F238E27FC236}">
                <a16:creationId xmlns:a16="http://schemas.microsoft.com/office/drawing/2014/main" id="{F18D9188-EF11-8B4A-8050-9172D6992CD0}"/>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3" name="Title 1">
            <a:extLst>
              <a:ext uri="{FF2B5EF4-FFF2-40B4-BE49-F238E27FC236}">
                <a16:creationId xmlns:a16="http://schemas.microsoft.com/office/drawing/2014/main" id="{196C2980-38EF-4246-9E7D-F14768B4D3F2}"/>
              </a:ext>
            </a:extLst>
          </p:cNvPr>
          <p:cNvSpPr txBox="1">
            <a:spLocks/>
          </p:cNvSpPr>
          <p:nvPr/>
        </p:nvSpPr>
        <p:spPr>
          <a:xfrm>
            <a:off x="242235" y="0"/>
            <a:ext cx="9219399"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CRTM Management and Oversight</a:t>
            </a:r>
          </a:p>
        </p:txBody>
      </p:sp>
      <p:pic>
        <p:nvPicPr>
          <p:cNvPr id="14" name="Picture 13" descr="JCSDA_transp.png">
            <a:extLst>
              <a:ext uri="{FF2B5EF4-FFF2-40B4-BE49-F238E27FC236}">
                <a16:creationId xmlns:a16="http://schemas.microsoft.com/office/drawing/2014/main" id="{1EEEE2FE-A4EC-2148-9F69-6FA538EBA1C7}"/>
              </a:ext>
            </a:extLst>
          </p:cNvPr>
          <p:cNvPicPr>
            <a:picLocks noChangeAspect="1"/>
          </p:cNvPicPr>
          <p:nvPr/>
        </p:nvPicPr>
        <p:blipFill>
          <a:blip r:embed="rId4" cstate="print"/>
          <a:stretch>
            <a:fillRect/>
          </a:stretch>
        </p:blipFill>
        <p:spPr>
          <a:xfrm>
            <a:off x="10724146" y="141265"/>
            <a:ext cx="1184476" cy="1184476"/>
          </a:xfrm>
          <a:prstGeom prst="rect">
            <a:avLst/>
          </a:prstGeom>
          <a:effectLst>
            <a:outerShdw blurRad="50800" dist="127000" dir="8100000" algn="tr" rotWithShape="0">
              <a:prstClr val="black">
                <a:alpha val="50000"/>
              </a:prstClr>
            </a:outerShdw>
          </a:effectLst>
        </p:spPr>
      </p:pic>
      <p:sp>
        <p:nvSpPr>
          <p:cNvPr id="18" name="Content Placeholder 5">
            <a:extLst>
              <a:ext uri="{FF2B5EF4-FFF2-40B4-BE49-F238E27FC236}">
                <a16:creationId xmlns:a16="http://schemas.microsoft.com/office/drawing/2014/main" id="{B9EF4DD6-1542-2045-8951-82D634143080}"/>
              </a:ext>
            </a:extLst>
          </p:cNvPr>
          <p:cNvSpPr>
            <a:spLocks noGrp="1"/>
          </p:cNvSpPr>
          <p:nvPr>
            <p:ph idx="1"/>
          </p:nvPr>
        </p:nvSpPr>
        <p:spPr>
          <a:xfrm>
            <a:off x="109330" y="1208588"/>
            <a:ext cx="11986592" cy="5649411"/>
          </a:xfrm>
        </p:spPr>
        <p:txBody>
          <a:bodyPr>
            <a:normAutofit fontScale="70000" lnSpcReduction="20000"/>
          </a:bodyPr>
          <a:lstStyle/>
          <a:p>
            <a:r>
              <a:rPr lang="en-US" b="1" dirty="0"/>
              <a:t>CRTM Core Team</a:t>
            </a:r>
          </a:p>
          <a:p>
            <a:pPr lvl="1"/>
            <a:r>
              <a:rPr lang="en-US" b="1" dirty="0"/>
              <a:t>What:  </a:t>
            </a:r>
            <a:r>
              <a:rPr lang="en-US" dirty="0"/>
              <a:t>UCAR/JCDSA employees directly funded to support CRTM. </a:t>
            </a:r>
          </a:p>
          <a:p>
            <a:pPr lvl="1"/>
            <a:r>
              <a:rPr lang="en-US" b="1" dirty="0"/>
              <a:t>Responsibilities</a:t>
            </a:r>
            <a:r>
              <a:rPr lang="en-US" dirty="0"/>
              <a:t>: manage all aspects of CRTM development, implementation, testing, support, and outreach.  </a:t>
            </a:r>
          </a:p>
          <a:p>
            <a:pPr lvl="1"/>
            <a:r>
              <a:rPr lang="en-US" b="1" dirty="0"/>
              <a:t>Members:  </a:t>
            </a:r>
            <a:r>
              <a:rPr lang="en-US" dirty="0"/>
              <a:t>Benjamin Johnson, Patrick </a:t>
            </a:r>
            <a:r>
              <a:rPr lang="en-US" dirty="0" err="1"/>
              <a:t>Stegmann</a:t>
            </a:r>
            <a:r>
              <a:rPr lang="en-US" dirty="0"/>
              <a:t>, and Jim Rosinski (0.5 FTE)</a:t>
            </a:r>
          </a:p>
          <a:p>
            <a:r>
              <a:rPr lang="en-US" b="1" dirty="0"/>
              <a:t>CRTM In-Kind Contributors </a:t>
            </a:r>
          </a:p>
          <a:p>
            <a:pPr lvl="1"/>
            <a:r>
              <a:rPr lang="en-US" b="1" dirty="0"/>
              <a:t>What: </a:t>
            </a:r>
            <a:r>
              <a:rPr lang="en-US" dirty="0"/>
              <a:t>Researchers whose work aligns closely with the JCSDA CRTM vision and are authorized by their managers to contribute to the CRTM development. </a:t>
            </a:r>
          </a:p>
          <a:p>
            <a:pPr lvl="1"/>
            <a:r>
              <a:rPr lang="en-US" b="1" dirty="0"/>
              <a:t>Responsibilities:  </a:t>
            </a:r>
            <a:r>
              <a:rPr lang="en-US" dirty="0"/>
              <a:t>Contribute to the CRTM development and management tasks through shared responsibility and intent.   Submit quarterly reports on activities, and present relevant research / contributions at AMS.   </a:t>
            </a:r>
          </a:p>
          <a:p>
            <a:pPr lvl="1"/>
            <a:r>
              <a:rPr lang="en-US" b="1" dirty="0"/>
              <a:t>Members:</a:t>
            </a:r>
            <a:r>
              <a:rPr lang="en-US" dirty="0"/>
              <a:t> Tong Zhu, Ming Chen, Kevin Garrett, Emily Liu, </a:t>
            </a:r>
            <a:r>
              <a:rPr lang="en-US" dirty="0" err="1"/>
              <a:t>Mariusz</a:t>
            </a:r>
            <a:r>
              <a:rPr lang="en-US" dirty="0"/>
              <a:t> </a:t>
            </a:r>
            <a:r>
              <a:rPr lang="en-US" dirty="0" err="1"/>
              <a:t>Pagowski</a:t>
            </a:r>
            <a:r>
              <a:rPr lang="en-US" dirty="0"/>
              <a:t>, Sarah Lu, Andrew Collard,  Mayra </a:t>
            </a:r>
            <a:r>
              <a:rPr lang="en-US" dirty="0" err="1"/>
              <a:t>Ooyla</a:t>
            </a:r>
            <a:r>
              <a:rPr lang="en-US" dirty="0"/>
              <a:t>, Ben Ruston</a:t>
            </a:r>
          </a:p>
          <a:p>
            <a:r>
              <a:rPr lang="en-US" b="1" dirty="0"/>
              <a:t>CRTM External Contributors</a:t>
            </a:r>
          </a:p>
          <a:p>
            <a:pPr lvl="1"/>
            <a:r>
              <a:rPr lang="en-US" b="1" dirty="0"/>
              <a:t>What: </a:t>
            </a:r>
            <a:r>
              <a:rPr lang="en-US" dirty="0"/>
              <a:t>Externally funded contributors that have successfully proposed to and obtained funding through ROSES or NOAA FFO, or unfunded community contributors who wish to contribute to the CRTM mission. </a:t>
            </a:r>
            <a:endParaRPr lang="en-US" b="1" dirty="0"/>
          </a:p>
          <a:p>
            <a:pPr lvl="1"/>
            <a:r>
              <a:rPr lang="en-US" b="1" dirty="0"/>
              <a:t>Responsibilities:   </a:t>
            </a:r>
            <a:r>
              <a:rPr lang="en-US" dirty="0"/>
              <a:t>Meet their proposed deliverables, present at conferences, and provide a quarterly report.   Unfunded community members have no specific responsibilities imposed upon them. </a:t>
            </a:r>
          </a:p>
          <a:p>
            <a:pPr lvl="1"/>
            <a:r>
              <a:rPr lang="en-US" b="1" dirty="0"/>
              <a:t>Members:</a:t>
            </a:r>
            <a:r>
              <a:rPr lang="en-US" dirty="0"/>
              <a:t>   Tom Greenwald</a:t>
            </a:r>
          </a:p>
          <a:p>
            <a:pPr lvl="1"/>
            <a:endParaRPr lang="en-US" b="1" dirty="0"/>
          </a:p>
          <a:p>
            <a:pPr marL="0" indent="0">
              <a:buNone/>
            </a:pPr>
            <a:endParaRPr lang="en-US" b="1" dirty="0"/>
          </a:p>
        </p:txBody>
      </p:sp>
    </p:spTree>
    <p:extLst>
      <p:ext uri="{BB962C8B-B14F-4D97-AF65-F5344CB8AC3E}">
        <p14:creationId xmlns:p14="http://schemas.microsoft.com/office/powerpoint/2010/main" val="1603921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B5552C35-2AA7-B342-B61C-9DC1AD6A86A5}"/>
              </a:ext>
            </a:extLst>
          </p:cNvPr>
          <p:cNvPicPr>
            <a:picLocks noChangeAspect="1"/>
          </p:cNvPicPr>
          <p:nvPr/>
        </p:nvPicPr>
        <p:blipFill>
          <a:blip r:embed="rId2"/>
          <a:stretch>
            <a:fillRect/>
          </a:stretch>
        </p:blipFill>
        <p:spPr>
          <a:xfrm>
            <a:off x="9525" y="0"/>
            <a:ext cx="12192000" cy="1361671"/>
          </a:xfrm>
          <a:prstGeom prst="rect">
            <a:avLst/>
          </a:prstGeom>
        </p:spPr>
      </p:pic>
      <p:sp>
        <p:nvSpPr>
          <p:cNvPr id="2" name="Title 1">
            <a:extLst>
              <a:ext uri="{FF2B5EF4-FFF2-40B4-BE49-F238E27FC236}">
                <a16:creationId xmlns:a16="http://schemas.microsoft.com/office/drawing/2014/main" id="{21A5CCDF-472C-4645-B54E-963F526AC088}"/>
              </a:ext>
            </a:extLst>
          </p:cNvPr>
          <p:cNvSpPr>
            <a:spLocks noGrp="1"/>
          </p:cNvSpPr>
          <p:nvPr>
            <p:ph type="title"/>
          </p:nvPr>
        </p:nvSpPr>
        <p:spPr>
          <a:xfrm>
            <a:off x="110373" y="127179"/>
            <a:ext cx="10972800" cy="1143000"/>
          </a:xfrm>
        </p:spPr>
        <p:txBody>
          <a:bodyPr>
            <a:normAutofit/>
          </a:bodyPr>
          <a:lstStyle/>
          <a:p>
            <a:r>
              <a:rPr lang="en-US" dirty="0">
                <a:solidFill>
                  <a:schemeClr val="bg1"/>
                </a:solidFill>
              </a:rPr>
              <a:t>CRTM Licensing and Distribution</a:t>
            </a:r>
          </a:p>
        </p:txBody>
      </p:sp>
      <p:sp>
        <p:nvSpPr>
          <p:cNvPr id="120" name="Content Placeholder 5">
            <a:extLst>
              <a:ext uri="{FF2B5EF4-FFF2-40B4-BE49-F238E27FC236}">
                <a16:creationId xmlns:a16="http://schemas.microsoft.com/office/drawing/2014/main" id="{4F128EA6-B28F-584D-BD5E-25041CC462E5}"/>
              </a:ext>
            </a:extLst>
          </p:cNvPr>
          <p:cNvSpPr>
            <a:spLocks noGrp="1"/>
          </p:cNvSpPr>
          <p:nvPr>
            <p:ph idx="1"/>
          </p:nvPr>
        </p:nvSpPr>
        <p:spPr>
          <a:xfrm>
            <a:off x="109330" y="1208588"/>
            <a:ext cx="11986592" cy="5649411"/>
          </a:xfrm>
        </p:spPr>
        <p:txBody>
          <a:bodyPr>
            <a:normAutofit fontScale="92500" lnSpcReduction="20000"/>
          </a:bodyPr>
          <a:lstStyle/>
          <a:p>
            <a:r>
              <a:rPr lang="en-US" dirty="0"/>
              <a:t>CRTM consists of source codes authored by over a dozen researchers over a period of 14+ years.  </a:t>
            </a:r>
          </a:p>
          <a:p>
            <a:r>
              <a:rPr lang="en-US" dirty="0"/>
              <a:t>Most of the codes are copyrighted via the code authors.</a:t>
            </a:r>
          </a:p>
          <a:p>
            <a:r>
              <a:rPr lang="en-US" dirty="0"/>
              <a:t>Some of the authors were civil servants, those portions of the code, by federal law, become public domain.  </a:t>
            </a:r>
          </a:p>
          <a:p>
            <a:r>
              <a:rPr lang="en-US" dirty="0"/>
              <a:t>Some of the codes contain Gnu Public License 2.0 with an upgrade clause.  These specifically prevents the use of CRTM in any operational framework since no operational models (current or future) are conformant with GPL.  </a:t>
            </a:r>
          </a:p>
          <a:p>
            <a:r>
              <a:rPr lang="en-US" dirty="0"/>
              <a:t>Solutions: </a:t>
            </a:r>
          </a:p>
          <a:p>
            <a:pPr lvl="1"/>
            <a:r>
              <a:rPr lang="en-US" dirty="0"/>
              <a:t>(1) Remove restrictively licensed codes and replace with non-licenses or permissive licensed codes.  </a:t>
            </a:r>
          </a:p>
          <a:p>
            <a:pPr lvl="1"/>
            <a:r>
              <a:rPr lang="en-US" dirty="0"/>
              <a:t>(2) Get written permission from authors of GPL licensed codes to change the license for compatibility with future DA systems. </a:t>
            </a:r>
          </a:p>
          <a:p>
            <a:pPr marL="457200" lvl="1" indent="0">
              <a:buNone/>
            </a:pPr>
            <a:endParaRPr lang="en-US" dirty="0"/>
          </a:p>
          <a:p>
            <a:endParaRPr lang="en-US" b="1" dirty="0"/>
          </a:p>
        </p:txBody>
      </p:sp>
    </p:spTree>
    <p:extLst>
      <p:ext uri="{BB962C8B-B14F-4D97-AF65-F5344CB8AC3E}">
        <p14:creationId xmlns:p14="http://schemas.microsoft.com/office/powerpoint/2010/main" val="4019600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9AAA1-2886-B64B-81BF-16E9EAA7CF92}"/>
              </a:ext>
            </a:extLst>
          </p:cNvPr>
          <p:cNvPicPr>
            <a:picLocks noChangeAspect="1"/>
          </p:cNvPicPr>
          <p:nvPr/>
        </p:nvPicPr>
        <p:blipFill>
          <a:blip r:embed="rId3"/>
          <a:stretch>
            <a:fillRect/>
          </a:stretch>
        </p:blipFill>
        <p:spPr>
          <a:xfrm>
            <a:off x="9525" y="0"/>
            <a:ext cx="12192000" cy="1361671"/>
          </a:xfrm>
          <a:prstGeom prst="rect">
            <a:avLst/>
          </a:prstGeom>
        </p:spPr>
      </p:pic>
      <p:sp>
        <p:nvSpPr>
          <p:cNvPr id="18" name="Rectangle 17">
            <a:extLst>
              <a:ext uri="{FF2B5EF4-FFF2-40B4-BE49-F238E27FC236}">
                <a16:creationId xmlns:a16="http://schemas.microsoft.com/office/drawing/2014/main" id="{54ACD9C3-5C43-7540-9049-E6D3814356E7}"/>
              </a:ext>
            </a:extLst>
          </p:cNvPr>
          <p:cNvSpPr/>
          <p:nvPr/>
        </p:nvSpPr>
        <p:spPr>
          <a:xfrm>
            <a:off x="197193" y="188050"/>
            <a:ext cx="8871664" cy="769441"/>
          </a:xfrm>
          <a:prstGeom prst="rect">
            <a:avLst/>
          </a:prstGeom>
        </p:spPr>
        <p:txBody>
          <a:bodyPr wrap="square">
            <a:spAutoFit/>
          </a:bodyPr>
          <a:lstStyle/>
          <a:p>
            <a:pPr defTabSz="914400">
              <a:spcBef>
                <a:spcPct val="0"/>
              </a:spcBef>
              <a:defRPr/>
            </a:pPr>
            <a:r>
              <a:rPr lang="en-US" sz="4400" b="1" dirty="0">
                <a:solidFill>
                  <a:schemeClr val="bg1"/>
                </a:solidFill>
                <a:effectLst>
                  <a:outerShdw blurRad="50800" dist="50800" dir="8100000" algn="tr" rotWithShape="0">
                    <a:schemeClr val="bg1">
                      <a:lumMod val="75000"/>
                      <a:alpha val="40000"/>
                    </a:schemeClr>
                  </a:outerShdw>
                </a:effectLst>
              </a:rPr>
              <a:t>What is the CRTM?</a:t>
            </a:r>
            <a:endParaRPr lang="en-US" sz="4400" dirty="0">
              <a:solidFill>
                <a:schemeClr val="bg1"/>
              </a:solidFill>
              <a:effectLst>
                <a:outerShdw blurRad="50800" dist="50800" dir="8100000" algn="tr" rotWithShape="0">
                  <a:schemeClr val="bg1">
                    <a:lumMod val="75000"/>
                    <a:alpha val="40000"/>
                  </a:schemeClr>
                </a:outerShdw>
              </a:effectLst>
            </a:endParaRPr>
          </a:p>
        </p:txBody>
      </p:sp>
      <p:sp>
        <p:nvSpPr>
          <p:cNvPr id="8" name="Content Placeholder 2">
            <a:extLst>
              <a:ext uri="{FF2B5EF4-FFF2-40B4-BE49-F238E27FC236}">
                <a16:creationId xmlns:a16="http://schemas.microsoft.com/office/drawing/2014/main" id="{3AEFD0B5-351E-2E4F-BF87-F947BE67A43A}"/>
              </a:ext>
            </a:extLst>
          </p:cNvPr>
          <p:cNvSpPr>
            <a:spLocks noGrp="1"/>
          </p:cNvSpPr>
          <p:nvPr>
            <p:ph idx="1"/>
          </p:nvPr>
        </p:nvSpPr>
        <p:spPr>
          <a:xfrm>
            <a:off x="197193" y="1324600"/>
            <a:ext cx="11751791" cy="5286264"/>
          </a:xfrm>
        </p:spPr>
        <p:txBody>
          <a:bodyPr>
            <a:noAutofit/>
          </a:bodyPr>
          <a:lstStyle/>
          <a:p>
            <a:pPr marL="0" indent="0">
              <a:buNone/>
            </a:pPr>
            <a:r>
              <a:rPr lang="en-US" sz="2300" b="1" dirty="0"/>
              <a:t>CRTM is the “Community Radiative Transfer Model”</a:t>
            </a:r>
          </a:p>
          <a:p>
            <a:pPr marL="0" indent="0">
              <a:buNone/>
            </a:pPr>
            <a:r>
              <a:rPr lang="en-US" sz="2300" b="1" dirty="0"/>
              <a:t>Goal</a:t>
            </a:r>
            <a:r>
              <a:rPr lang="en-US" sz="2300" dirty="0"/>
              <a:t>: </a:t>
            </a:r>
            <a:r>
              <a:rPr lang="en-US" sz="2300" u="sng" dirty="0"/>
              <a:t>Fast</a:t>
            </a:r>
            <a:r>
              <a:rPr lang="en-US" sz="2300" dirty="0"/>
              <a:t> and accurate community radiative transfer model to enable assimilation of satellite radiances under all weather conditions</a:t>
            </a:r>
          </a:p>
          <a:p>
            <a:pPr marL="0" indent="0">
              <a:buNone/>
            </a:pPr>
            <a:endParaRPr lang="en-US" sz="2300" dirty="0"/>
          </a:p>
          <a:p>
            <a:pPr marL="0" indent="0">
              <a:buNone/>
            </a:pPr>
            <a:r>
              <a:rPr lang="en-US" sz="2300" b="1" dirty="0"/>
              <a:t>Type</a:t>
            </a:r>
            <a:r>
              <a:rPr lang="en-US" sz="2300" dirty="0"/>
              <a:t>: 1-D, plane-parallel, multi-stream matrix operator method, advanced method of moments solver, with specular and non-specular surface reflections. </a:t>
            </a:r>
          </a:p>
          <a:p>
            <a:pPr marL="0" indent="0">
              <a:buNone/>
            </a:pPr>
            <a:r>
              <a:rPr lang="en-US" sz="2300" dirty="0"/>
              <a:t>Has aerosol (GO-CART), cloud (2 species), precipitation (4 species); with </a:t>
            </a:r>
            <a:r>
              <a:rPr lang="en-US" sz="2300" dirty="0" err="1"/>
              <a:t>unpolarized</a:t>
            </a:r>
            <a:r>
              <a:rPr lang="en-US" sz="2300" dirty="0"/>
              <a:t> scattering  and absorption.   Computes gaseous absorption/emission for 6 gaseous species (ODPS). </a:t>
            </a:r>
          </a:p>
          <a:p>
            <a:pPr marL="0" indent="0">
              <a:buNone/>
            </a:pPr>
            <a:endParaRPr lang="en-US" sz="2300" dirty="0"/>
          </a:p>
          <a:p>
            <a:pPr marL="0" indent="0">
              <a:buNone/>
            </a:pPr>
            <a:r>
              <a:rPr lang="en-US" sz="2300" b="1" dirty="0"/>
              <a:t>History</a:t>
            </a:r>
            <a:r>
              <a:rPr lang="en-US" sz="2300" dirty="0"/>
              <a:t>:  Originally developed (as CRTM) around 2004  by Paul van Delst, Yong Han, </a:t>
            </a:r>
            <a:r>
              <a:rPr lang="en-US" sz="2300" dirty="0" err="1"/>
              <a:t>Fuzhong</a:t>
            </a:r>
            <a:r>
              <a:rPr lang="en-US" sz="2300" dirty="0"/>
              <a:t> Weng, </a:t>
            </a:r>
            <a:r>
              <a:rPr lang="en-US" sz="2300" dirty="0" err="1"/>
              <a:t>Quanhua</a:t>
            </a:r>
            <a:r>
              <a:rPr lang="en-US" sz="2300" dirty="0"/>
              <a:t> Liu, Thomas J. Kleespies, Larry M. McMillin, and many others.   CRTM Combines many previously developed models into a community framework, and supports forward, tangent linear, adjoint, and k-matrix modeling of emitted/reflected radiances, with code legacy going back to the mid 1970s (e.g., OPTRAN: McMillin).  </a:t>
            </a:r>
          </a:p>
        </p:txBody>
      </p:sp>
    </p:spTree>
    <p:extLst>
      <p:ext uri="{BB962C8B-B14F-4D97-AF65-F5344CB8AC3E}">
        <p14:creationId xmlns:p14="http://schemas.microsoft.com/office/powerpoint/2010/main" val="308575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87373F-14F5-E74E-ACC8-78A86A64DDB7}"/>
              </a:ext>
            </a:extLst>
          </p:cNvPr>
          <p:cNvPicPr>
            <a:picLocks noChangeAspect="1"/>
          </p:cNvPicPr>
          <p:nvPr/>
        </p:nvPicPr>
        <p:blipFill>
          <a:blip r:embed="rId3"/>
          <a:stretch>
            <a:fillRect/>
          </a:stretch>
        </p:blipFill>
        <p:spPr>
          <a:xfrm>
            <a:off x="9525" y="0"/>
            <a:ext cx="12192000" cy="1361671"/>
          </a:xfrm>
          <a:prstGeom prst="rect">
            <a:avLst/>
          </a:prstGeom>
        </p:spPr>
      </p:pic>
      <p:sp>
        <p:nvSpPr>
          <p:cNvPr id="18" name="Rectangle 17">
            <a:extLst>
              <a:ext uri="{FF2B5EF4-FFF2-40B4-BE49-F238E27FC236}">
                <a16:creationId xmlns:a16="http://schemas.microsoft.com/office/drawing/2014/main" id="{54ACD9C3-5C43-7540-9049-E6D3814356E7}"/>
              </a:ext>
            </a:extLst>
          </p:cNvPr>
          <p:cNvSpPr/>
          <p:nvPr/>
        </p:nvSpPr>
        <p:spPr>
          <a:xfrm>
            <a:off x="197193" y="188050"/>
            <a:ext cx="8871664" cy="769441"/>
          </a:xfrm>
          <a:prstGeom prst="rect">
            <a:avLst/>
          </a:prstGeom>
        </p:spPr>
        <p:txBody>
          <a:bodyPr wrap="square">
            <a:spAutoFit/>
          </a:bodyPr>
          <a:lstStyle/>
          <a:p>
            <a:pPr defTabSz="914400">
              <a:spcBef>
                <a:spcPct val="0"/>
              </a:spcBef>
              <a:defRPr/>
            </a:pPr>
            <a:r>
              <a:rPr lang="en-US" sz="4400" b="1" dirty="0">
                <a:solidFill>
                  <a:schemeClr val="bg1"/>
                </a:solidFill>
                <a:effectLst>
                  <a:outerShdw blurRad="50800" dist="50800" dir="8100000" algn="tr" rotWithShape="0">
                    <a:schemeClr val="bg1">
                      <a:lumMod val="75000"/>
                      <a:alpha val="40000"/>
                    </a:schemeClr>
                  </a:outerShdw>
                </a:effectLst>
              </a:rPr>
              <a:t>What is the CRTM?</a:t>
            </a:r>
            <a:endParaRPr lang="en-US" sz="4400" dirty="0">
              <a:solidFill>
                <a:schemeClr val="bg1"/>
              </a:solidFill>
              <a:effectLst>
                <a:outerShdw blurRad="50800" dist="50800" dir="8100000" algn="tr" rotWithShape="0">
                  <a:schemeClr val="bg1">
                    <a:lumMod val="75000"/>
                    <a:alpha val="40000"/>
                  </a:schemeClr>
                </a:outerShdw>
              </a:effectLst>
            </a:endParaRPr>
          </a:p>
        </p:txBody>
      </p:sp>
      <p:sp>
        <p:nvSpPr>
          <p:cNvPr id="7" name="Content Placeholder 2">
            <a:extLst>
              <a:ext uri="{FF2B5EF4-FFF2-40B4-BE49-F238E27FC236}">
                <a16:creationId xmlns:a16="http://schemas.microsoft.com/office/drawing/2014/main" id="{FCE42E57-21AA-E444-B1E2-F4D4ACE3DB47}"/>
              </a:ext>
            </a:extLst>
          </p:cNvPr>
          <p:cNvSpPr>
            <a:spLocks noGrp="1"/>
          </p:cNvSpPr>
          <p:nvPr>
            <p:ph idx="1"/>
          </p:nvPr>
        </p:nvSpPr>
        <p:spPr/>
        <p:txBody>
          <a:bodyPr>
            <a:normAutofit fontScale="92500" lnSpcReduction="20000"/>
          </a:bodyPr>
          <a:lstStyle/>
          <a:p>
            <a:r>
              <a:rPr lang="en-US" dirty="0"/>
              <a:t>Written in (updated to) Fortran95/2003 (some elements of Fortran 2008).</a:t>
            </a:r>
          </a:p>
          <a:p>
            <a:r>
              <a:rPr lang="en-US" dirty="0"/>
              <a:t>Heavy use of language features made to ease code maintenance and reuse of common components.</a:t>
            </a:r>
          </a:p>
          <a:p>
            <a:r>
              <a:rPr lang="en-US" dirty="0"/>
              <a:t>Geared towards data assimilation (i.e. GSI at NCEP / JCSDA JEDI, NASA-GEOS, etc.) but used in other contexts (cal/</a:t>
            </a:r>
            <a:r>
              <a:rPr lang="en-US" dirty="0" err="1"/>
              <a:t>val</a:t>
            </a:r>
            <a:r>
              <a:rPr lang="en-US" dirty="0"/>
              <a:t>, satellite simulation, post-processing)</a:t>
            </a:r>
          </a:p>
          <a:p>
            <a:r>
              <a:rPr lang="en-US" dirty="0"/>
              <a:t>There are separate forward, tangent-linear, adjoint, and K-matrix functions.</a:t>
            </a:r>
          </a:p>
          <a:p>
            <a:r>
              <a:rPr lang="en-US" dirty="0"/>
              <a:t>Forward model is “built in” to the other functions so they are all stand-alone.</a:t>
            </a:r>
          </a:p>
        </p:txBody>
      </p:sp>
    </p:spTree>
    <p:extLst>
      <p:ext uri="{BB962C8B-B14F-4D97-AF65-F5344CB8AC3E}">
        <p14:creationId xmlns:p14="http://schemas.microsoft.com/office/powerpoint/2010/main" val="500692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40" name="Google Shape;140;p16"/>
          <p:cNvGrpSpPr/>
          <p:nvPr/>
        </p:nvGrpSpPr>
        <p:grpSpPr>
          <a:xfrm>
            <a:off x="2329223" y="1116649"/>
            <a:ext cx="4019192" cy="4161172"/>
            <a:chOff x="1578" y="329"/>
            <a:chExt cx="2728" cy="3769"/>
          </a:xfrm>
        </p:grpSpPr>
        <p:pic>
          <p:nvPicPr>
            <p:cNvPr id="141" name="Google Shape;141;p16" descr="1"/>
            <p:cNvPicPr preferRelativeResize="0"/>
            <p:nvPr/>
          </p:nvPicPr>
          <p:blipFill rotWithShape="1">
            <a:blip r:embed="rId3">
              <a:alphaModFix/>
            </a:blip>
            <a:srcRect/>
            <a:stretch/>
          </p:blipFill>
          <p:spPr>
            <a:xfrm>
              <a:off x="1578" y="329"/>
              <a:ext cx="2728" cy="3727"/>
            </a:xfrm>
            <a:prstGeom prst="rect">
              <a:avLst/>
            </a:prstGeom>
            <a:noFill/>
            <a:ln w="9525" cap="flat" cmpd="sng">
              <a:noFill/>
              <a:prstDash val="solid"/>
              <a:miter lim="800000"/>
              <a:headEnd type="none" w="sm" len="sm"/>
              <a:tailEnd type="none" w="sm" len="sm"/>
            </a:ln>
          </p:spPr>
        </p:pic>
        <p:sp>
          <p:nvSpPr>
            <p:cNvPr id="142" name="Google Shape;142;p16"/>
            <p:cNvSpPr txBox="1"/>
            <p:nvPr/>
          </p:nvSpPr>
          <p:spPr>
            <a:xfrm>
              <a:off x="1708" y="3005"/>
              <a:ext cx="2447" cy="1093"/>
            </a:xfrm>
            <a:prstGeom prst="rect">
              <a:avLst/>
            </a:prstGeom>
            <a:noFill/>
            <a:ln w="9525" cap="flat" cmpd="sng">
              <a:noFill/>
              <a:prstDash val="solid"/>
              <a:miter lim="800000"/>
              <a:headEnd type="none" w="sm" len="sm"/>
              <a:tailEnd type="none" w="sm" len="sm"/>
            </a:ln>
          </p:spPr>
          <p:txBody>
            <a:bodyPr spcFirstLastPara="1" wrap="square" lIns="0" tIns="0" rIns="0" bIns="0" anchor="t" anchorCtr="0">
              <a:noAutofit/>
            </a:bodyPr>
            <a:lstStyle/>
            <a:p>
              <a:pPr algn="ctr"/>
              <a:r>
                <a:rPr lang="en-US" sz="1600" b="1" dirty="0">
                  <a:solidFill>
                    <a:schemeClr val="lt1"/>
                  </a:solidFill>
                  <a:latin typeface="Calibri"/>
                  <a:ea typeface="Calibri"/>
                  <a:cs typeface="Calibri"/>
                  <a:sym typeface="Calibri"/>
                </a:rPr>
                <a:t>Executive Team</a:t>
              </a:r>
              <a:endParaRPr dirty="0"/>
            </a:p>
            <a:p>
              <a:pPr algn="ctr">
                <a:spcBef>
                  <a:spcPts val="200"/>
                </a:spcBef>
              </a:pPr>
              <a:r>
                <a:rPr lang="en-US" sz="1000" b="1" dirty="0">
                  <a:solidFill>
                    <a:srgbClr val="FFFF00"/>
                  </a:solidFill>
                  <a:latin typeface="Calibri"/>
                  <a:ea typeface="Calibri"/>
                  <a:cs typeface="Calibri"/>
                  <a:sym typeface="Calibri"/>
                </a:rPr>
                <a:t>Director (</a:t>
              </a:r>
              <a:r>
                <a:rPr lang="en-US" sz="1000" b="1" dirty="0" err="1">
                  <a:solidFill>
                    <a:srgbClr val="FFFF00"/>
                  </a:solidFill>
                  <a:latin typeface="Calibri"/>
                  <a:ea typeface="Calibri"/>
                  <a:cs typeface="Calibri"/>
                  <a:sym typeface="Calibri"/>
                </a:rPr>
                <a:t>Auligné</a:t>
              </a:r>
              <a:r>
                <a:rPr lang="en-US" sz="1000" b="1" dirty="0">
                  <a:solidFill>
                    <a:srgbClr val="FFFF00"/>
                  </a:solidFill>
                  <a:latin typeface="Calibri"/>
                  <a:ea typeface="Calibri"/>
                  <a:cs typeface="Calibri"/>
                  <a:sym typeface="Calibri"/>
                </a:rPr>
                <a:t>) *</a:t>
              </a:r>
              <a:endParaRPr dirty="0"/>
            </a:p>
            <a:p>
              <a:pPr algn="ctr">
                <a:spcBef>
                  <a:spcPts val="200"/>
                </a:spcBef>
              </a:pPr>
              <a:r>
                <a:rPr lang="en-US" sz="1000" dirty="0">
                  <a:solidFill>
                    <a:srgbClr val="FFFF00"/>
                  </a:solidFill>
                  <a:latin typeface="Calibri"/>
                  <a:ea typeface="Calibri"/>
                  <a:cs typeface="Calibri"/>
                  <a:sym typeface="Calibri"/>
                </a:rPr>
                <a:t>Associate Directors and CAO</a:t>
              </a:r>
              <a:endParaRPr dirty="0"/>
            </a:p>
            <a:p>
              <a:pPr algn="ctr">
                <a:spcBef>
                  <a:spcPts val="200"/>
                </a:spcBef>
              </a:pPr>
              <a:r>
                <a:rPr lang="en-US" sz="1000" dirty="0">
                  <a:solidFill>
                    <a:srgbClr val="FFFF00"/>
                  </a:solidFill>
                  <a:latin typeface="Calibri"/>
                  <a:ea typeface="Calibri"/>
                  <a:cs typeface="Calibri"/>
                  <a:sym typeface="Calibri"/>
                </a:rPr>
                <a:t> (Baker, </a:t>
              </a:r>
              <a:r>
                <a:rPr lang="en-US" sz="1000" dirty="0" err="1">
                  <a:solidFill>
                    <a:srgbClr val="FFFF00"/>
                  </a:solidFill>
                  <a:latin typeface="Calibri"/>
                  <a:ea typeface="Calibri"/>
                  <a:cs typeface="Calibri"/>
                  <a:sym typeface="Calibri"/>
                </a:rPr>
                <a:t>Gelaro</a:t>
              </a:r>
              <a:r>
                <a:rPr lang="en-US" sz="1000" dirty="0">
                  <a:solidFill>
                    <a:srgbClr val="FFFF00"/>
                  </a:solidFill>
                  <a:latin typeface="Calibri"/>
                  <a:ea typeface="Calibri"/>
                  <a:cs typeface="Calibri"/>
                  <a:sym typeface="Calibri"/>
                </a:rPr>
                <a:t>, McMillen, Benjamin, Kleist, Garrett, </a:t>
              </a:r>
              <a:r>
                <a:rPr lang="en-US" sz="1000" dirty="0" err="1">
                  <a:solidFill>
                    <a:srgbClr val="FFFF00"/>
                  </a:solidFill>
                  <a:latin typeface="Calibri"/>
                  <a:ea typeface="Calibri"/>
                  <a:cs typeface="Calibri"/>
                  <a:sym typeface="Calibri"/>
                </a:rPr>
                <a:t>Yoe</a:t>
              </a:r>
              <a:r>
                <a:rPr lang="en-US" sz="1000" dirty="0">
                  <a:solidFill>
                    <a:srgbClr val="FFFF00"/>
                  </a:solidFill>
                  <a:latin typeface="Calibri"/>
                  <a:ea typeface="Calibri"/>
                  <a:cs typeface="Calibri"/>
                  <a:sym typeface="Calibri"/>
                </a:rPr>
                <a:t>)</a:t>
              </a:r>
              <a:endParaRPr sz="1000" dirty="0">
                <a:solidFill>
                  <a:srgbClr val="FFFF00"/>
                </a:solidFill>
                <a:latin typeface="Calibri"/>
                <a:ea typeface="Calibri"/>
                <a:cs typeface="Calibri"/>
                <a:sym typeface="Calibri"/>
              </a:endParaRPr>
            </a:p>
            <a:p>
              <a:pPr algn="ctr">
                <a:spcBef>
                  <a:spcPts val="240"/>
                </a:spcBef>
              </a:pPr>
              <a:endParaRPr sz="1200" dirty="0">
                <a:solidFill>
                  <a:schemeClr val="dk1"/>
                </a:solidFill>
                <a:latin typeface="Calibri"/>
                <a:ea typeface="Calibri"/>
                <a:cs typeface="Calibri"/>
                <a:sym typeface="Calibri"/>
              </a:endParaRPr>
            </a:p>
          </p:txBody>
        </p:sp>
        <p:sp>
          <p:nvSpPr>
            <p:cNvPr id="143" name="Google Shape;143;p16"/>
            <p:cNvSpPr txBox="1"/>
            <p:nvPr/>
          </p:nvSpPr>
          <p:spPr>
            <a:xfrm>
              <a:off x="1821" y="1354"/>
              <a:ext cx="2104" cy="1152"/>
            </a:xfrm>
            <a:prstGeom prst="rect">
              <a:avLst/>
            </a:prstGeom>
            <a:noFill/>
            <a:ln w="9525" cap="flat" cmpd="sng">
              <a:noFill/>
              <a:prstDash val="solid"/>
              <a:miter lim="800000"/>
              <a:headEnd type="none" w="sm" len="sm"/>
              <a:tailEnd type="none" w="sm" len="sm"/>
            </a:ln>
          </p:spPr>
          <p:txBody>
            <a:bodyPr spcFirstLastPara="1" wrap="square" lIns="0" tIns="0" rIns="0" bIns="0" anchor="t" anchorCtr="0">
              <a:noAutofit/>
            </a:bodyPr>
            <a:lstStyle/>
            <a:p>
              <a:pPr algn="ctr"/>
              <a:r>
                <a:rPr lang="en-US" sz="1600" b="1" dirty="0">
                  <a:solidFill>
                    <a:schemeClr val="lt1"/>
                  </a:solidFill>
                  <a:latin typeface="Calibri"/>
                  <a:ea typeface="Calibri"/>
                  <a:cs typeface="Calibri"/>
                  <a:sym typeface="Calibri"/>
                </a:rPr>
                <a:t>Management Oversight Board</a:t>
              </a:r>
              <a:r>
                <a:rPr lang="en-US" sz="1200" dirty="0">
                  <a:solidFill>
                    <a:schemeClr val="lt1"/>
                  </a:solidFill>
                  <a:latin typeface="Calibri"/>
                  <a:ea typeface="Calibri"/>
                  <a:cs typeface="Calibri"/>
                  <a:sym typeface="Calibri"/>
                </a:rPr>
                <a:t> </a:t>
              </a:r>
            </a:p>
            <a:p>
              <a:pPr algn="ctr">
                <a:spcBef>
                  <a:spcPts val="150"/>
                </a:spcBef>
              </a:pPr>
              <a:r>
                <a:rPr lang="en-US" sz="1000" dirty="0">
                  <a:solidFill>
                    <a:srgbClr val="FFFF00"/>
                  </a:solidFill>
                  <a:latin typeface="Calibri"/>
                  <a:ea typeface="Calibri"/>
                  <a:cs typeface="Calibri"/>
                  <a:sym typeface="Calibri"/>
                </a:rPr>
                <a:t>NASA/GSFC/Earth Sciences Division (Pawson, Chair)</a:t>
              </a:r>
              <a:endParaRPr lang="en-US" dirty="0"/>
            </a:p>
            <a:p>
              <a:pPr algn="ctr">
                <a:spcBef>
                  <a:spcPts val="150"/>
                </a:spcBef>
              </a:pPr>
              <a:r>
                <a:rPr lang="en-US" sz="1000" dirty="0">
                  <a:solidFill>
                    <a:srgbClr val="FFFF00"/>
                  </a:solidFill>
                  <a:latin typeface="Calibri"/>
                  <a:ea typeface="Calibri"/>
                  <a:cs typeface="Calibri"/>
                  <a:sym typeface="Calibri"/>
                </a:rPr>
                <a:t>NOAA / NWS / NCEP (</a:t>
              </a:r>
              <a:r>
                <a:rPr lang="en-US" sz="1000" dirty="0" err="1">
                  <a:solidFill>
                    <a:srgbClr val="FFFF00"/>
                  </a:solidFill>
                  <a:latin typeface="Calibri"/>
                  <a:ea typeface="Calibri"/>
                  <a:cs typeface="Calibri"/>
                  <a:sym typeface="Calibri"/>
                </a:rPr>
                <a:t>Lapenta</a:t>
              </a:r>
              <a:r>
                <a:rPr lang="en-US" sz="1000" dirty="0">
                  <a:solidFill>
                    <a:srgbClr val="FFFF00"/>
                  </a:solidFill>
                  <a:latin typeface="Calibri"/>
                  <a:ea typeface="Calibri"/>
                  <a:cs typeface="Calibri"/>
                  <a:sym typeface="Calibri"/>
                </a:rPr>
                <a:t>)</a:t>
              </a:r>
            </a:p>
            <a:p>
              <a:pPr algn="ctr">
                <a:spcBef>
                  <a:spcPts val="150"/>
                </a:spcBef>
              </a:pPr>
              <a:r>
                <a:rPr lang="en-US" sz="1000" dirty="0">
                  <a:solidFill>
                    <a:srgbClr val="FFFF00"/>
                  </a:solidFill>
                  <a:latin typeface="Calibri"/>
                  <a:ea typeface="Calibri"/>
                  <a:cs typeface="Calibri"/>
                  <a:sym typeface="Calibri"/>
                </a:rPr>
                <a:t>NOAA / NESDIS / STAR (</a:t>
              </a:r>
              <a:r>
                <a:rPr lang="en-US" sz="1000" dirty="0" err="1">
                  <a:solidFill>
                    <a:srgbClr val="FFFF00"/>
                  </a:solidFill>
                  <a:latin typeface="Calibri"/>
                  <a:ea typeface="Calibri"/>
                  <a:cs typeface="Calibri"/>
                  <a:sym typeface="Calibri"/>
                </a:rPr>
                <a:t>Cikanek</a:t>
              </a:r>
              <a:r>
                <a:rPr lang="en-US" sz="1000" dirty="0">
                  <a:solidFill>
                    <a:srgbClr val="FFFF00"/>
                  </a:solidFill>
                  <a:latin typeface="Calibri"/>
                  <a:ea typeface="Calibri"/>
                  <a:cs typeface="Calibri"/>
                  <a:sym typeface="Calibri"/>
                </a:rPr>
                <a:t>)</a:t>
              </a:r>
            </a:p>
            <a:p>
              <a:pPr algn="ctr">
                <a:spcBef>
                  <a:spcPts val="150"/>
                </a:spcBef>
              </a:pPr>
              <a:r>
                <a:rPr lang="en-US" sz="1000" dirty="0">
                  <a:solidFill>
                    <a:srgbClr val="FFFF00"/>
                  </a:solidFill>
                  <a:latin typeface="Calibri"/>
                  <a:ea typeface="Calibri"/>
                  <a:cs typeface="Calibri"/>
                  <a:sym typeface="Calibri"/>
                </a:rPr>
                <a:t>NOAA / OAR (Atlas)</a:t>
              </a:r>
              <a:endParaRPr lang="en-US" dirty="0"/>
            </a:p>
            <a:p>
              <a:pPr algn="ctr">
                <a:spcBef>
                  <a:spcPts val="150"/>
                </a:spcBef>
              </a:pPr>
              <a:r>
                <a:rPr lang="en-US" sz="1000" dirty="0">
                  <a:solidFill>
                    <a:srgbClr val="FFFF00"/>
                  </a:solidFill>
                  <a:latin typeface="Calibri"/>
                  <a:ea typeface="Calibri"/>
                  <a:cs typeface="Calibri"/>
                  <a:sym typeface="Calibri"/>
                </a:rPr>
                <a:t>Dept. of the Air Force / Air Force Weather (Farrar)</a:t>
              </a:r>
            </a:p>
            <a:p>
              <a:pPr algn="ctr">
                <a:spcBef>
                  <a:spcPts val="150"/>
                </a:spcBef>
              </a:pPr>
              <a:r>
                <a:rPr lang="en-US" sz="1000" dirty="0" err="1">
                  <a:solidFill>
                    <a:srgbClr val="FFFF00"/>
                  </a:solidFill>
                  <a:latin typeface="Calibri"/>
                  <a:ea typeface="Calibri"/>
                  <a:cs typeface="Calibri"/>
                  <a:sym typeface="Calibri"/>
                </a:rPr>
                <a:t>Dept.of</a:t>
              </a:r>
              <a:r>
                <a:rPr lang="en-US" sz="1000" dirty="0">
                  <a:solidFill>
                    <a:srgbClr val="FFFF00"/>
                  </a:solidFill>
                  <a:latin typeface="Calibri"/>
                  <a:ea typeface="Calibri"/>
                  <a:cs typeface="Calibri"/>
                  <a:sym typeface="Calibri"/>
                </a:rPr>
                <a:t> the Navy / N84 and NRL (McCarren and Hansen)</a:t>
              </a:r>
            </a:p>
          </p:txBody>
        </p:sp>
        <p:sp>
          <p:nvSpPr>
            <p:cNvPr id="144" name="Google Shape;144;p16"/>
            <p:cNvSpPr/>
            <p:nvPr/>
          </p:nvSpPr>
          <p:spPr>
            <a:xfrm>
              <a:off x="2679" y="1030"/>
              <a:ext cx="378" cy="275"/>
            </a:xfrm>
            <a:prstGeom prst="downArrow">
              <a:avLst>
                <a:gd name="adj1" fmla="val 57231"/>
                <a:gd name="adj2" fmla="val 57875"/>
              </a:avLst>
            </a:prstGeom>
            <a:solidFill>
              <a:srgbClr val="01A0C7"/>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sp>
          <p:nvSpPr>
            <p:cNvPr id="145" name="Google Shape;145;p16"/>
            <p:cNvSpPr txBox="1"/>
            <p:nvPr/>
          </p:nvSpPr>
          <p:spPr>
            <a:xfrm>
              <a:off x="1766" y="535"/>
              <a:ext cx="2282" cy="398"/>
            </a:xfrm>
            <a:prstGeom prst="rect">
              <a:avLst/>
            </a:prstGeom>
            <a:noFill/>
            <a:ln w="9525" cap="flat" cmpd="sng">
              <a:noFill/>
              <a:prstDash val="solid"/>
              <a:miter lim="800000"/>
              <a:headEnd type="none" w="sm" len="sm"/>
              <a:tailEnd type="none" w="sm" len="sm"/>
            </a:ln>
          </p:spPr>
          <p:txBody>
            <a:bodyPr spcFirstLastPara="1" wrap="square" lIns="0" tIns="0" rIns="0" bIns="0" anchor="t" anchorCtr="0">
              <a:noAutofit/>
            </a:bodyPr>
            <a:lstStyle/>
            <a:p>
              <a:pPr algn="ctr"/>
              <a:r>
                <a:rPr lang="en-US" sz="1600" b="1" dirty="0">
                  <a:solidFill>
                    <a:schemeClr val="lt1"/>
                  </a:solidFill>
                  <a:latin typeface="Calibri"/>
                  <a:ea typeface="Calibri"/>
                  <a:cs typeface="Calibri"/>
                  <a:sym typeface="Calibri"/>
                </a:rPr>
                <a:t>Agency Executives</a:t>
              </a:r>
              <a:endParaRPr dirty="0"/>
            </a:p>
            <a:p>
              <a:pPr algn="ctr">
                <a:spcBef>
                  <a:spcPts val="360"/>
                </a:spcBef>
              </a:pPr>
              <a:r>
                <a:rPr lang="en-US" sz="1200" dirty="0">
                  <a:solidFill>
                    <a:srgbClr val="FFFF00"/>
                  </a:solidFill>
                  <a:latin typeface="Calibri"/>
                  <a:ea typeface="Calibri"/>
                  <a:cs typeface="Calibri"/>
                  <a:sym typeface="Calibri"/>
                </a:rPr>
                <a:t>NASA, NOAA, Departments of the Navy and Air Force</a:t>
              </a:r>
              <a:endParaRPr dirty="0"/>
            </a:p>
          </p:txBody>
        </p:sp>
        <p:sp>
          <p:nvSpPr>
            <p:cNvPr id="146" name="Google Shape;146;p16"/>
            <p:cNvSpPr/>
            <p:nvPr/>
          </p:nvSpPr>
          <p:spPr>
            <a:xfrm>
              <a:off x="2679" y="2715"/>
              <a:ext cx="378" cy="290"/>
            </a:xfrm>
            <a:prstGeom prst="downArrow">
              <a:avLst>
                <a:gd name="adj1" fmla="val 57231"/>
                <a:gd name="adj2" fmla="val 57875"/>
              </a:avLst>
            </a:prstGeom>
            <a:solidFill>
              <a:srgbClr val="01A0C7"/>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grpSp>
      <p:sp>
        <p:nvSpPr>
          <p:cNvPr id="147" name="Google Shape;147;p16"/>
          <p:cNvSpPr txBox="1"/>
          <p:nvPr/>
        </p:nvSpPr>
        <p:spPr>
          <a:xfrm>
            <a:off x="1485586" y="4122729"/>
            <a:ext cx="1192570" cy="1029134"/>
          </a:xfrm>
          <a:prstGeom prst="rect">
            <a:avLst/>
          </a:prstGeom>
          <a:noFill/>
          <a:ln>
            <a:noFill/>
          </a:ln>
        </p:spPr>
        <p:txBody>
          <a:bodyPr spcFirstLastPara="1" wrap="square" lIns="91425" tIns="45700" rIns="91425" bIns="45700" anchor="t" anchorCtr="0">
            <a:noAutofit/>
          </a:bodyPr>
          <a:lstStyle/>
          <a:p>
            <a:r>
              <a:rPr lang="en-US" sz="1400" dirty="0">
                <a:solidFill>
                  <a:srgbClr val="7F7F7F"/>
                </a:solidFill>
                <a:latin typeface="Calibri"/>
                <a:ea typeface="Calibri"/>
                <a:cs typeface="Calibri"/>
                <a:sym typeface="Calibri"/>
              </a:rPr>
              <a:t>Science Advisory Committee</a:t>
            </a:r>
            <a:endParaRPr sz="1400" dirty="0">
              <a:solidFill>
                <a:srgbClr val="7F7F7F"/>
              </a:solidFill>
              <a:latin typeface="Calibri"/>
              <a:ea typeface="Calibri"/>
              <a:cs typeface="Calibri"/>
              <a:sym typeface="Calibri"/>
            </a:endParaRPr>
          </a:p>
        </p:txBody>
      </p:sp>
      <p:cxnSp>
        <p:nvCxnSpPr>
          <p:cNvPr id="148" name="Google Shape;148;p16"/>
          <p:cNvCxnSpPr>
            <a:cxnSpLocks/>
          </p:cNvCxnSpPr>
          <p:nvPr/>
        </p:nvCxnSpPr>
        <p:spPr>
          <a:xfrm>
            <a:off x="2241396" y="4334943"/>
            <a:ext cx="296848" cy="0"/>
          </a:xfrm>
          <a:prstGeom prst="straightConnector1">
            <a:avLst/>
          </a:prstGeom>
          <a:noFill/>
          <a:ln w="25400" cap="flat" cmpd="sng">
            <a:solidFill>
              <a:srgbClr val="7F7F7F"/>
            </a:solidFill>
            <a:prstDash val="solid"/>
            <a:round/>
            <a:headEnd type="none" w="med" len="med"/>
            <a:tailEnd type="triangle" w="med" len="med"/>
          </a:ln>
        </p:spPr>
      </p:cxnSp>
      <p:sp>
        <p:nvSpPr>
          <p:cNvPr id="151" name="Google Shape;151;p16"/>
          <p:cNvSpPr/>
          <p:nvPr/>
        </p:nvSpPr>
        <p:spPr>
          <a:xfrm>
            <a:off x="2284769" y="5977468"/>
            <a:ext cx="613229" cy="660400"/>
          </a:xfrm>
          <a:prstGeom prst="can">
            <a:avLst>
              <a:gd name="adj" fmla="val 25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200">
                <a:solidFill>
                  <a:schemeClr val="lt1"/>
                </a:solidFill>
                <a:latin typeface="Calibri"/>
                <a:ea typeface="Calibri"/>
                <a:cs typeface="Calibri"/>
                <a:sym typeface="Calibri"/>
              </a:rPr>
              <a:t>STAR</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Staff</a:t>
            </a:r>
            <a:endParaRPr sz="1200">
              <a:solidFill>
                <a:schemeClr val="lt1"/>
              </a:solidFill>
              <a:latin typeface="Calibri"/>
              <a:ea typeface="Calibri"/>
              <a:cs typeface="Calibri"/>
              <a:sym typeface="Calibri"/>
            </a:endParaRPr>
          </a:p>
        </p:txBody>
      </p:sp>
      <p:sp>
        <p:nvSpPr>
          <p:cNvPr id="152" name="Google Shape;152;p16"/>
          <p:cNvSpPr/>
          <p:nvPr/>
        </p:nvSpPr>
        <p:spPr>
          <a:xfrm>
            <a:off x="2970566" y="5977468"/>
            <a:ext cx="613229" cy="660400"/>
          </a:xfrm>
          <a:prstGeom prst="can">
            <a:avLst>
              <a:gd name="adj" fmla="val 25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200">
                <a:solidFill>
                  <a:schemeClr val="lt1"/>
                </a:solidFill>
                <a:latin typeface="Calibri"/>
                <a:ea typeface="Calibri"/>
                <a:cs typeface="Calibri"/>
                <a:sym typeface="Calibri"/>
              </a:rPr>
              <a:t>EMC</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Staff</a:t>
            </a:r>
            <a:endParaRPr sz="1200">
              <a:solidFill>
                <a:schemeClr val="lt1"/>
              </a:solidFill>
              <a:latin typeface="Calibri"/>
              <a:ea typeface="Calibri"/>
              <a:cs typeface="Calibri"/>
              <a:sym typeface="Calibri"/>
            </a:endParaRPr>
          </a:p>
        </p:txBody>
      </p:sp>
      <p:sp>
        <p:nvSpPr>
          <p:cNvPr id="153" name="Google Shape;153;p16"/>
          <p:cNvSpPr/>
          <p:nvPr/>
        </p:nvSpPr>
        <p:spPr>
          <a:xfrm>
            <a:off x="3664683" y="5977468"/>
            <a:ext cx="613229" cy="660400"/>
          </a:xfrm>
          <a:prstGeom prst="can">
            <a:avLst>
              <a:gd name="adj" fmla="val 25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200" dirty="0">
                <a:solidFill>
                  <a:schemeClr val="lt1"/>
                </a:solidFill>
                <a:latin typeface="Calibri"/>
                <a:ea typeface="Calibri"/>
                <a:cs typeface="Calibri"/>
                <a:sym typeface="Calibri"/>
              </a:rPr>
              <a:t>ESRL/AOML</a:t>
            </a:r>
            <a:br>
              <a:rPr lang="en-US" sz="1200" dirty="0">
                <a:solidFill>
                  <a:schemeClr val="lt1"/>
                </a:solidFill>
                <a:latin typeface="Calibri"/>
                <a:ea typeface="Calibri"/>
                <a:cs typeface="Calibri"/>
                <a:sym typeface="Calibri"/>
              </a:rPr>
            </a:br>
            <a:r>
              <a:rPr lang="en-US" sz="1200" dirty="0">
                <a:solidFill>
                  <a:schemeClr val="lt1"/>
                </a:solidFill>
                <a:latin typeface="Calibri"/>
                <a:ea typeface="Calibri"/>
                <a:cs typeface="Calibri"/>
                <a:sym typeface="Calibri"/>
              </a:rPr>
              <a:t>Staff</a:t>
            </a:r>
            <a:endParaRPr dirty="0"/>
          </a:p>
        </p:txBody>
      </p:sp>
      <p:sp>
        <p:nvSpPr>
          <p:cNvPr id="154" name="Google Shape;154;p16"/>
          <p:cNvSpPr/>
          <p:nvPr/>
        </p:nvSpPr>
        <p:spPr>
          <a:xfrm>
            <a:off x="4359834" y="5977468"/>
            <a:ext cx="613229" cy="660400"/>
          </a:xfrm>
          <a:prstGeom prst="can">
            <a:avLst>
              <a:gd name="adj" fmla="val 25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200">
                <a:solidFill>
                  <a:schemeClr val="lt1"/>
                </a:solidFill>
                <a:latin typeface="Calibri"/>
                <a:ea typeface="Calibri"/>
                <a:cs typeface="Calibri"/>
                <a:sym typeface="Calibri"/>
              </a:rPr>
              <a:t>GMAO</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Staff</a:t>
            </a:r>
            <a:endParaRPr/>
          </a:p>
        </p:txBody>
      </p:sp>
      <p:sp>
        <p:nvSpPr>
          <p:cNvPr id="155" name="Google Shape;155;p16"/>
          <p:cNvSpPr/>
          <p:nvPr/>
        </p:nvSpPr>
        <p:spPr>
          <a:xfrm>
            <a:off x="5049611" y="5977468"/>
            <a:ext cx="613229" cy="660400"/>
          </a:xfrm>
          <a:prstGeom prst="can">
            <a:avLst>
              <a:gd name="adj" fmla="val 25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200">
                <a:solidFill>
                  <a:schemeClr val="lt1"/>
                </a:solidFill>
                <a:latin typeface="Calibri"/>
                <a:ea typeface="Calibri"/>
                <a:cs typeface="Calibri"/>
                <a:sym typeface="Calibri"/>
              </a:rPr>
              <a:t>NRL</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Staff</a:t>
            </a:r>
            <a:endParaRPr/>
          </a:p>
        </p:txBody>
      </p:sp>
      <p:sp>
        <p:nvSpPr>
          <p:cNvPr id="156" name="Google Shape;156;p16"/>
          <p:cNvSpPr/>
          <p:nvPr/>
        </p:nvSpPr>
        <p:spPr>
          <a:xfrm>
            <a:off x="5739388" y="5966494"/>
            <a:ext cx="613229" cy="660400"/>
          </a:xfrm>
          <a:prstGeom prst="can">
            <a:avLst>
              <a:gd name="adj" fmla="val 25000"/>
            </a:avLst>
          </a:prstGeom>
          <a:solidFill>
            <a:schemeClr val="accen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200" dirty="0">
                <a:solidFill>
                  <a:schemeClr val="lt1"/>
                </a:solidFill>
                <a:latin typeface="Calibri"/>
                <a:ea typeface="Calibri"/>
                <a:cs typeface="Calibri"/>
                <a:sym typeface="Calibri"/>
              </a:rPr>
              <a:t>USAF/NCAR</a:t>
            </a:r>
            <a:br>
              <a:rPr lang="en-US" sz="1200" dirty="0">
                <a:solidFill>
                  <a:schemeClr val="lt1"/>
                </a:solidFill>
                <a:latin typeface="Calibri"/>
                <a:ea typeface="Calibri"/>
                <a:cs typeface="Calibri"/>
                <a:sym typeface="Calibri"/>
              </a:rPr>
            </a:br>
            <a:r>
              <a:rPr lang="en-US" sz="1200" dirty="0">
                <a:solidFill>
                  <a:schemeClr val="lt1"/>
                </a:solidFill>
                <a:latin typeface="Calibri"/>
                <a:ea typeface="Calibri"/>
                <a:cs typeface="Calibri"/>
                <a:sym typeface="Calibri"/>
              </a:rPr>
              <a:t>Staff</a:t>
            </a:r>
            <a:endParaRPr dirty="0"/>
          </a:p>
        </p:txBody>
      </p:sp>
      <p:cxnSp>
        <p:nvCxnSpPr>
          <p:cNvPr id="158" name="Google Shape;158;p16"/>
          <p:cNvCxnSpPr>
            <a:cxnSpLocks/>
          </p:cNvCxnSpPr>
          <p:nvPr/>
        </p:nvCxnSpPr>
        <p:spPr>
          <a:xfrm>
            <a:off x="2606205" y="5046400"/>
            <a:ext cx="0" cy="920095"/>
          </a:xfrm>
          <a:prstGeom prst="straightConnector1">
            <a:avLst/>
          </a:prstGeom>
          <a:noFill/>
          <a:ln w="25400" cap="flat" cmpd="sng">
            <a:solidFill>
              <a:srgbClr val="7F7F7F"/>
            </a:solidFill>
            <a:prstDash val="solid"/>
            <a:round/>
            <a:headEnd type="none" w="med" len="med"/>
            <a:tailEnd type="triangle" w="med" len="med"/>
          </a:ln>
        </p:spPr>
      </p:cxnSp>
      <p:grpSp>
        <p:nvGrpSpPr>
          <p:cNvPr id="42" name="Group 41">
            <a:extLst>
              <a:ext uri="{FF2B5EF4-FFF2-40B4-BE49-F238E27FC236}">
                <a16:creationId xmlns:a16="http://schemas.microsoft.com/office/drawing/2014/main" id="{C70C698B-0899-244F-A10B-A1EE7F377D13}"/>
              </a:ext>
            </a:extLst>
          </p:cNvPr>
          <p:cNvGrpSpPr/>
          <p:nvPr/>
        </p:nvGrpSpPr>
        <p:grpSpPr>
          <a:xfrm>
            <a:off x="7303173" y="4071092"/>
            <a:ext cx="2492760" cy="2558308"/>
            <a:chOff x="7010670" y="4071092"/>
            <a:chExt cx="2492760" cy="2558308"/>
          </a:xfrm>
        </p:grpSpPr>
        <p:sp>
          <p:nvSpPr>
            <p:cNvPr id="78" name="TextBox 77">
              <a:extLst>
                <a:ext uri="{FF2B5EF4-FFF2-40B4-BE49-F238E27FC236}">
                  <a16:creationId xmlns:a16="http://schemas.microsoft.com/office/drawing/2014/main" id="{9EEE8033-9944-974A-802E-BC989E7FD011}"/>
                </a:ext>
              </a:extLst>
            </p:cNvPr>
            <p:cNvSpPr txBox="1"/>
            <p:nvPr/>
          </p:nvSpPr>
          <p:spPr>
            <a:xfrm>
              <a:off x="7347523" y="5174611"/>
              <a:ext cx="2155907" cy="307777"/>
            </a:xfrm>
            <a:prstGeom prst="rect">
              <a:avLst/>
            </a:prstGeom>
            <a:noFill/>
          </p:spPr>
          <p:txBody>
            <a:bodyPr wrap="square" rtlCol="0">
              <a:spAutoFit/>
            </a:bodyPr>
            <a:lstStyle/>
            <a:p>
              <a:r>
                <a:rPr lang="en-US" sz="1400" dirty="0"/>
                <a:t>Annual Operating Plan</a:t>
              </a:r>
            </a:p>
          </p:txBody>
        </p:sp>
        <p:sp>
          <p:nvSpPr>
            <p:cNvPr id="41" name="Right Brace 40">
              <a:extLst>
                <a:ext uri="{FF2B5EF4-FFF2-40B4-BE49-F238E27FC236}">
                  <a16:creationId xmlns:a16="http://schemas.microsoft.com/office/drawing/2014/main" id="{D7CA12B7-F8D0-6E45-876B-D25F19A8E339}"/>
                </a:ext>
              </a:extLst>
            </p:cNvPr>
            <p:cNvSpPr/>
            <p:nvPr/>
          </p:nvSpPr>
          <p:spPr>
            <a:xfrm>
              <a:off x="7010670" y="4071092"/>
              <a:ext cx="215320" cy="255830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53" name="Google Shape;158;p16">
            <a:extLst>
              <a:ext uri="{FF2B5EF4-FFF2-40B4-BE49-F238E27FC236}">
                <a16:creationId xmlns:a16="http://schemas.microsoft.com/office/drawing/2014/main" id="{E25B4B53-98AF-0E44-B5B6-C6E3AD0DC263}"/>
              </a:ext>
            </a:extLst>
          </p:cNvPr>
          <p:cNvCxnSpPr>
            <a:cxnSpLocks/>
          </p:cNvCxnSpPr>
          <p:nvPr/>
        </p:nvCxnSpPr>
        <p:spPr>
          <a:xfrm>
            <a:off x="6029067" y="5046400"/>
            <a:ext cx="0" cy="920095"/>
          </a:xfrm>
          <a:prstGeom prst="straightConnector1">
            <a:avLst/>
          </a:prstGeom>
          <a:noFill/>
          <a:ln w="25400" cap="flat" cmpd="sng">
            <a:solidFill>
              <a:srgbClr val="7F7F7F"/>
            </a:solidFill>
            <a:prstDash val="solid"/>
            <a:round/>
            <a:headEnd type="none" w="med" len="med"/>
            <a:tailEnd type="triangle" w="med" len="med"/>
          </a:ln>
        </p:spPr>
      </p:cxnSp>
      <p:cxnSp>
        <p:nvCxnSpPr>
          <p:cNvPr id="54" name="Google Shape;158;p16">
            <a:extLst>
              <a:ext uri="{FF2B5EF4-FFF2-40B4-BE49-F238E27FC236}">
                <a16:creationId xmlns:a16="http://schemas.microsoft.com/office/drawing/2014/main" id="{E26F4B11-1E97-BE40-8357-7B99692DDE84}"/>
              </a:ext>
            </a:extLst>
          </p:cNvPr>
          <p:cNvCxnSpPr>
            <a:cxnSpLocks/>
          </p:cNvCxnSpPr>
          <p:nvPr/>
        </p:nvCxnSpPr>
        <p:spPr>
          <a:xfrm>
            <a:off x="5356224" y="5057374"/>
            <a:ext cx="0" cy="920095"/>
          </a:xfrm>
          <a:prstGeom prst="straightConnector1">
            <a:avLst/>
          </a:prstGeom>
          <a:noFill/>
          <a:ln w="25400" cap="flat" cmpd="sng">
            <a:solidFill>
              <a:srgbClr val="7F7F7F"/>
            </a:solidFill>
            <a:prstDash val="solid"/>
            <a:round/>
            <a:headEnd type="none" w="med" len="med"/>
            <a:tailEnd type="triangle" w="med" len="med"/>
          </a:ln>
        </p:spPr>
      </p:cxnSp>
      <p:cxnSp>
        <p:nvCxnSpPr>
          <p:cNvPr id="55" name="Google Shape;158;p16">
            <a:extLst>
              <a:ext uri="{FF2B5EF4-FFF2-40B4-BE49-F238E27FC236}">
                <a16:creationId xmlns:a16="http://schemas.microsoft.com/office/drawing/2014/main" id="{03B4F6EF-B575-9645-9C3E-E4F50DDA362B}"/>
              </a:ext>
            </a:extLst>
          </p:cNvPr>
          <p:cNvCxnSpPr>
            <a:cxnSpLocks/>
          </p:cNvCxnSpPr>
          <p:nvPr/>
        </p:nvCxnSpPr>
        <p:spPr>
          <a:xfrm>
            <a:off x="4656452" y="5057374"/>
            <a:ext cx="0" cy="920095"/>
          </a:xfrm>
          <a:prstGeom prst="straightConnector1">
            <a:avLst/>
          </a:prstGeom>
          <a:noFill/>
          <a:ln w="25400" cap="flat" cmpd="sng">
            <a:solidFill>
              <a:srgbClr val="7F7F7F"/>
            </a:solidFill>
            <a:prstDash val="solid"/>
            <a:round/>
            <a:headEnd type="none" w="med" len="med"/>
            <a:tailEnd type="triangle" w="med" len="med"/>
          </a:ln>
        </p:spPr>
      </p:cxnSp>
      <p:cxnSp>
        <p:nvCxnSpPr>
          <p:cNvPr id="56" name="Google Shape;158;p16">
            <a:extLst>
              <a:ext uri="{FF2B5EF4-FFF2-40B4-BE49-F238E27FC236}">
                <a16:creationId xmlns:a16="http://schemas.microsoft.com/office/drawing/2014/main" id="{01860DAC-7863-A842-B049-298DF6D1CAF9}"/>
              </a:ext>
            </a:extLst>
          </p:cNvPr>
          <p:cNvCxnSpPr>
            <a:cxnSpLocks/>
          </p:cNvCxnSpPr>
          <p:nvPr/>
        </p:nvCxnSpPr>
        <p:spPr>
          <a:xfrm>
            <a:off x="3969768" y="5046399"/>
            <a:ext cx="0" cy="920095"/>
          </a:xfrm>
          <a:prstGeom prst="straightConnector1">
            <a:avLst/>
          </a:prstGeom>
          <a:noFill/>
          <a:ln w="25400" cap="flat" cmpd="sng">
            <a:solidFill>
              <a:srgbClr val="7F7F7F"/>
            </a:solidFill>
            <a:prstDash val="solid"/>
            <a:round/>
            <a:headEnd type="none" w="med" len="med"/>
            <a:tailEnd type="triangle" w="med" len="med"/>
          </a:ln>
        </p:spPr>
      </p:cxnSp>
      <p:cxnSp>
        <p:nvCxnSpPr>
          <p:cNvPr id="60" name="Google Shape;158;p16">
            <a:extLst>
              <a:ext uri="{FF2B5EF4-FFF2-40B4-BE49-F238E27FC236}">
                <a16:creationId xmlns:a16="http://schemas.microsoft.com/office/drawing/2014/main" id="{C8020734-ED53-2145-84BA-FF52DE318D48}"/>
              </a:ext>
            </a:extLst>
          </p:cNvPr>
          <p:cNvCxnSpPr>
            <a:cxnSpLocks/>
          </p:cNvCxnSpPr>
          <p:nvPr/>
        </p:nvCxnSpPr>
        <p:spPr>
          <a:xfrm>
            <a:off x="3277179" y="5057374"/>
            <a:ext cx="0" cy="920095"/>
          </a:xfrm>
          <a:prstGeom prst="straightConnector1">
            <a:avLst/>
          </a:prstGeom>
          <a:noFill/>
          <a:ln w="25400" cap="flat" cmpd="sng">
            <a:solidFill>
              <a:srgbClr val="7F7F7F"/>
            </a:solidFill>
            <a:prstDash val="solid"/>
            <a:round/>
            <a:headEnd type="none" w="med" len="med"/>
            <a:tailEnd type="triangle" w="med" len="med"/>
          </a:ln>
        </p:spPr>
      </p:cxnSp>
      <p:grpSp>
        <p:nvGrpSpPr>
          <p:cNvPr id="34" name="Group 33">
            <a:extLst>
              <a:ext uri="{FF2B5EF4-FFF2-40B4-BE49-F238E27FC236}">
                <a16:creationId xmlns:a16="http://schemas.microsoft.com/office/drawing/2014/main" id="{61B79268-6963-F649-B7B3-B025F9E5D7EB}"/>
              </a:ext>
            </a:extLst>
          </p:cNvPr>
          <p:cNvGrpSpPr/>
          <p:nvPr/>
        </p:nvGrpSpPr>
        <p:grpSpPr>
          <a:xfrm>
            <a:off x="2687239" y="4979127"/>
            <a:ext cx="3243321" cy="1085515"/>
            <a:chOff x="1163238" y="4979126"/>
            <a:chExt cx="3243321" cy="1085515"/>
          </a:xfrm>
        </p:grpSpPr>
        <p:grpSp>
          <p:nvGrpSpPr>
            <p:cNvPr id="28" name="Group 27">
              <a:extLst>
                <a:ext uri="{FF2B5EF4-FFF2-40B4-BE49-F238E27FC236}">
                  <a16:creationId xmlns:a16="http://schemas.microsoft.com/office/drawing/2014/main" id="{D5FC2CB2-F312-3346-8598-2DB533A1E2F1}"/>
                </a:ext>
              </a:extLst>
            </p:cNvPr>
            <p:cNvGrpSpPr/>
            <p:nvPr/>
          </p:nvGrpSpPr>
          <p:grpSpPr>
            <a:xfrm>
              <a:off x="2289660" y="4979126"/>
              <a:ext cx="968230" cy="760523"/>
              <a:chOff x="2289660" y="4979126"/>
              <a:chExt cx="968230" cy="760523"/>
            </a:xfrm>
          </p:grpSpPr>
          <p:cxnSp>
            <p:nvCxnSpPr>
              <p:cNvPr id="52" name="Google Shape;162;p16">
                <a:extLst>
                  <a:ext uri="{FF2B5EF4-FFF2-40B4-BE49-F238E27FC236}">
                    <a16:creationId xmlns:a16="http://schemas.microsoft.com/office/drawing/2014/main" id="{FC5D04A9-B3ED-404D-A4E4-2F18820C73EF}"/>
                  </a:ext>
                </a:extLst>
              </p:cNvPr>
              <p:cNvCxnSpPr>
                <a:cxnSpLocks/>
              </p:cNvCxnSpPr>
              <p:nvPr/>
            </p:nvCxnSpPr>
            <p:spPr>
              <a:xfrm flipH="1">
                <a:off x="2779707" y="4979126"/>
                <a:ext cx="1" cy="327233"/>
              </a:xfrm>
              <a:prstGeom prst="straightConnector1">
                <a:avLst/>
              </a:prstGeom>
              <a:noFill/>
              <a:ln w="25400" cap="flat" cmpd="sng">
                <a:solidFill>
                  <a:schemeClr val="accent2"/>
                </a:solidFill>
                <a:prstDash val="solid"/>
                <a:round/>
                <a:headEnd type="none" w="med" len="med"/>
                <a:tailEnd type="triangle" w="med" len="med"/>
              </a:ln>
            </p:spPr>
          </p:cxnSp>
          <p:sp>
            <p:nvSpPr>
              <p:cNvPr id="51" name="Google Shape;156;p16">
                <a:extLst>
                  <a:ext uri="{FF2B5EF4-FFF2-40B4-BE49-F238E27FC236}">
                    <a16:creationId xmlns:a16="http://schemas.microsoft.com/office/drawing/2014/main" id="{9A1B4FEF-2B6F-A24A-B2A5-731730EA5109}"/>
                  </a:ext>
                </a:extLst>
              </p:cNvPr>
              <p:cNvSpPr/>
              <p:nvPr/>
            </p:nvSpPr>
            <p:spPr>
              <a:xfrm>
                <a:off x="2289660" y="5302202"/>
                <a:ext cx="968230" cy="437447"/>
              </a:xfrm>
              <a:prstGeom prst="can">
                <a:avLst>
                  <a:gd name="adj" fmla="val 25000"/>
                </a:avLst>
              </a:prstGeom>
              <a:solidFill>
                <a:schemeClr val="accent2"/>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400" dirty="0">
                    <a:solidFill>
                      <a:schemeClr val="lt1"/>
                    </a:solidFill>
                    <a:latin typeface="Calibri"/>
                    <a:ea typeface="Calibri"/>
                    <a:cs typeface="Calibri"/>
                    <a:sym typeface="Calibri"/>
                  </a:rPr>
                  <a:t>JCSDA</a:t>
                </a:r>
              </a:p>
              <a:p>
                <a:pPr algn="ctr"/>
                <a:r>
                  <a:rPr lang="en-US" sz="1400" dirty="0">
                    <a:solidFill>
                      <a:schemeClr val="lt1"/>
                    </a:solidFill>
                    <a:latin typeface="Calibri"/>
                    <a:cs typeface="Calibri"/>
                    <a:sym typeface="Calibri"/>
                  </a:rPr>
                  <a:t>Core Staff</a:t>
                </a:r>
              </a:p>
            </p:txBody>
          </p:sp>
        </p:grpSp>
        <p:grpSp>
          <p:nvGrpSpPr>
            <p:cNvPr id="32" name="Group 31">
              <a:extLst>
                <a:ext uri="{FF2B5EF4-FFF2-40B4-BE49-F238E27FC236}">
                  <a16:creationId xmlns:a16="http://schemas.microsoft.com/office/drawing/2014/main" id="{D9A05C61-F88B-0544-8027-424042F1499D}"/>
                </a:ext>
              </a:extLst>
            </p:cNvPr>
            <p:cNvGrpSpPr/>
            <p:nvPr/>
          </p:nvGrpSpPr>
          <p:grpSpPr>
            <a:xfrm>
              <a:off x="1163238" y="5692405"/>
              <a:ext cx="3243321" cy="372236"/>
              <a:chOff x="1163238" y="5692405"/>
              <a:chExt cx="3243321" cy="372236"/>
            </a:xfrm>
          </p:grpSpPr>
          <p:cxnSp>
            <p:nvCxnSpPr>
              <p:cNvPr id="21" name="Straight Arrow Connector 20">
                <a:extLst>
                  <a:ext uri="{FF2B5EF4-FFF2-40B4-BE49-F238E27FC236}">
                    <a16:creationId xmlns:a16="http://schemas.microsoft.com/office/drawing/2014/main" id="{39CA6085-D2F4-7B44-B3D3-98657DF9B02F}"/>
                  </a:ext>
                </a:extLst>
              </p:cNvPr>
              <p:cNvCxnSpPr/>
              <p:nvPr/>
            </p:nvCxnSpPr>
            <p:spPr>
              <a:xfrm flipH="1">
                <a:off x="1163238" y="5718541"/>
                <a:ext cx="1198962" cy="33512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209A7FB-59F6-E04A-8252-A681EF59A0DB}"/>
                  </a:ext>
                </a:extLst>
              </p:cNvPr>
              <p:cNvCxnSpPr>
                <a:cxnSpLocks/>
              </p:cNvCxnSpPr>
              <p:nvPr/>
            </p:nvCxnSpPr>
            <p:spPr>
              <a:xfrm flipH="1">
                <a:off x="1898153" y="5718541"/>
                <a:ext cx="606163" cy="33512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A3DAEF7-2C61-BC43-AA99-E6B646A858C8}"/>
                  </a:ext>
                </a:extLst>
              </p:cNvPr>
              <p:cNvCxnSpPr>
                <a:cxnSpLocks/>
              </p:cNvCxnSpPr>
              <p:nvPr/>
            </p:nvCxnSpPr>
            <p:spPr>
              <a:xfrm flipH="1">
                <a:off x="2566853" y="5738772"/>
                <a:ext cx="91966" cy="32586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234C631-E317-7245-A78E-E0CB18C75643}"/>
                  </a:ext>
                </a:extLst>
              </p:cNvPr>
              <p:cNvCxnSpPr>
                <a:cxnSpLocks/>
              </p:cNvCxnSpPr>
              <p:nvPr/>
            </p:nvCxnSpPr>
            <p:spPr>
              <a:xfrm>
                <a:off x="2898035" y="5734143"/>
                <a:ext cx="144872" cy="31952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AC9B649-0EB6-F843-AD09-B3433422EC79}"/>
                  </a:ext>
                </a:extLst>
              </p:cNvPr>
              <p:cNvCxnSpPr>
                <a:cxnSpLocks/>
              </p:cNvCxnSpPr>
              <p:nvPr/>
            </p:nvCxnSpPr>
            <p:spPr>
              <a:xfrm>
                <a:off x="3031964" y="5734143"/>
                <a:ext cx="660701" cy="31952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528D719-52D0-C342-97FC-B534BA10EC7E}"/>
                  </a:ext>
                </a:extLst>
              </p:cNvPr>
              <p:cNvCxnSpPr>
                <a:cxnSpLocks/>
              </p:cNvCxnSpPr>
              <p:nvPr/>
            </p:nvCxnSpPr>
            <p:spPr>
              <a:xfrm>
                <a:off x="3225505" y="5692405"/>
                <a:ext cx="1181054" cy="36126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87" name="Google Shape;178;p17">
            <a:extLst>
              <a:ext uri="{FF2B5EF4-FFF2-40B4-BE49-F238E27FC236}">
                <a16:creationId xmlns:a16="http://schemas.microsoft.com/office/drawing/2014/main" id="{6A5886C4-3F39-254F-8B5A-4DB698E3A8D7}"/>
              </a:ext>
            </a:extLst>
          </p:cNvPr>
          <p:cNvSpPr txBox="1"/>
          <p:nvPr/>
        </p:nvSpPr>
        <p:spPr>
          <a:xfrm>
            <a:off x="1905000" y="-228600"/>
            <a:ext cx="7543800" cy="1470025"/>
          </a:xfrm>
          <a:prstGeom prst="rect">
            <a:avLst/>
          </a:prstGeom>
          <a:noFill/>
          <a:ln>
            <a:noFill/>
          </a:ln>
          <a:effectLst>
            <a:outerShdw blurRad="50800" dist="50800" dir="2700000" algn="tl" rotWithShape="0">
              <a:srgbClr val="000000">
                <a:alpha val="86274"/>
              </a:srgbClr>
            </a:outerShdw>
          </a:effectLst>
        </p:spPr>
        <p:txBody>
          <a:bodyPr spcFirstLastPara="1" wrap="square" lIns="91425" tIns="45700" rIns="91425" bIns="45700" anchor="ctr" anchorCtr="0">
            <a:noAutofit/>
          </a:bodyPr>
          <a:lstStyle/>
          <a:p>
            <a:pPr>
              <a:buClr>
                <a:schemeClr val="lt1"/>
              </a:buClr>
              <a:buSzPts val="3300"/>
            </a:pPr>
            <a:r>
              <a:rPr lang="en-US" sz="3300" b="1" dirty="0">
                <a:solidFill>
                  <a:schemeClr val="lt1"/>
                </a:solidFill>
                <a:latin typeface="Calibri"/>
                <a:ea typeface="Calibri"/>
                <a:cs typeface="Calibri"/>
                <a:sym typeface="Calibri"/>
              </a:rPr>
              <a:t>JCSDA Concept of Operations</a:t>
            </a:r>
            <a:endParaRPr sz="3300" dirty="0">
              <a:solidFill>
                <a:schemeClr val="lt1"/>
              </a:solidFill>
              <a:latin typeface="Calibri"/>
              <a:ea typeface="Calibri"/>
              <a:cs typeface="Calibri"/>
              <a:sym typeface="Calibri"/>
            </a:endParaRPr>
          </a:p>
        </p:txBody>
      </p:sp>
      <p:grpSp>
        <p:nvGrpSpPr>
          <p:cNvPr id="3" name="Group 2"/>
          <p:cNvGrpSpPr/>
          <p:nvPr/>
        </p:nvGrpSpPr>
        <p:grpSpPr>
          <a:xfrm>
            <a:off x="6528872" y="1256138"/>
            <a:ext cx="4173493" cy="2742023"/>
            <a:chOff x="5004871" y="1256137"/>
            <a:chExt cx="4173493" cy="2742023"/>
          </a:xfrm>
        </p:grpSpPr>
        <p:grpSp>
          <p:nvGrpSpPr>
            <p:cNvPr id="37" name="Group 36">
              <a:extLst>
                <a:ext uri="{FF2B5EF4-FFF2-40B4-BE49-F238E27FC236}">
                  <a16:creationId xmlns:a16="http://schemas.microsoft.com/office/drawing/2014/main" id="{2AD0F3C6-293C-CE43-98DA-E6AAC7FD2A71}"/>
                </a:ext>
              </a:extLst>
            </p:cNvPr>
            <p:cNvGrpSpPr/>
            <p:nvPr/>
          </p:nvGrpSpPr>
          <p:grpSpPr>
            <a:xfrm>
              <a:off x="5004871" y="1256137"/>
              <a:ext cx="4173493" cy="2564868"/>
              <a:chOff x="5004871" y="1256137"/>
              <a:chExt cx="4173493" cy="2564868"/>
            </a:xfrm>
          </p:grpSpPr>
          <p:grpSp>
            <p:nvGrpSpPr>
              <p:cNvPr id="35" name="Group 34">
                <a:extLst>
                  <a:ext uri="{FF2B5EF4-FFF2-40B4-BE49-F238E27FC236}">
                    <a16:creationId xmlns:a16="http://schemas.microsoft.com/office/drawing/2014/main" id="{AEAF9507-FFAA-B249-A7B1-024FCEC415BF}"/>
                  </a:ext>
                </a:extLst>
              </p:cNvPr>
              <p:cNvGrpSpPr/>
              <p:nvPr/>
            </p:nvGrpSpPr>
            <p:grpSpPr>
              <a:xfrm>
                <a:off x="5179949" y="1256137"/>
                <a:ext cx="3998415" cy="2564868"/>
                <a:chOff x="5179949" y="1256137"/>
                <a:chExt cx="3998415" cy="2564868"/>
              </a:xfrm>
            </p:grpSpPr>
            <p:graphicFrame>
              <p:nvGraphicFramePr>
                <p:cNvPr id="71" name="Chart 70">
                  <a:extLst>
                    <a:ext uri="{FF2B5EF4-FFF2-40B4-BE49-F238E27FC236}">
                      <a16:creationId xmlns:a16="http://schemas.microsoft.com/office/drawing/2014/main" id="{D3E37552-8585-9642-BF81-B3BB48FAF124}"/>
                    </a:ext>
                  </a:extLst>
                </p:cNvPr>
                <p:cNvGraphicFramePr>
                  <a:graphicFrameLocks/>
                </p:cNvGraphicFramePr>
                <p:nvPr>
                  <p:extLst/>
                </p:nvPr>
              </p:nvGraphicFramePr>
              <p:xfrm>
                <a:off x="5179949" y="1256137"/>
                <a:ext cx="3998415" cy="2399049"/>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a:extLst>
                    <a:ext uri="{FF2B5EF4-FFF2-40B4-BE49-F238E27FC236}">
                      <a16:creationId xmlns:a16="http://schemas.microsoft.com/office/drawing/2014/main" id="{093C856A-69B3-8946-AE29-8568EB124FC5}"/>
                    </a:ext>
                  </a:extLst>
                </p:cNvPr>
                <p:cNvSpPr txBox="1"/>
                <p:nvPr/>
              </p:nvSpPr>
              <p:spPr>
                <a:xfrm>
                  <a:off x="5668034" y="3508467"/>
                  <a:ext cx="851515" cy="307777"/>
                </a:xfrm>
                <a:prstGeom prst="rect">
                  <a:avLst/>
                </a:prstGeom>
                <a:noFill/>
              </p:spPr>
              <p:txBody>
                <a:bodyPr wrap="none" rtlCol="0">
                  <a:spAutoFit/>
                </a:bodyPr>
                <a:lstStyle/>
                <a:p>
                  <a:r>
                    <a:rPr lang="en-US" sz="1400" dirty="0"/>
                    <a:t>Apr 2017</a:t>
                  </a:r>
                </a:p>
              </p:txBody>
            </p:sp>
            <p:sp>
              <p:nvSpPr>
                <p:cNvPr id="66" name="TextBox 65">
                  <a:extLst>
                    <a:ext uri="{FF2B5EF4-FFF2-40B4-BE49-F238E27FC236}">
                      <a16:creationId xmlns:a16="http://schemas.microsoft.com/office/drawing/2014/main" id="{B9B7C4BC-06F0-914A-9A27-54F79AFE62FC}"/>
                    </a:ext>
                  </a:extLst>
                </p:cNvPr>
                <p:cNvSpPr txBox="1"/>
                <p:nvPr/>
              </p:nvSpPr>
              <p:spPr>
                <a:xfrm>
                  <a:off x="6834290" y="3513228"/>
                  <a:ext cx="845103" cy="307777"/>
                </a:xfrm>
                <a:prstGeom prst="rect">
                  <a:avLst/>
                </a:prstGeom>
                <a:noFill/>
              </p:spPr>
              <p:txBody>
                <a:bodyPr wrap="none" rtlCol="0">
                  <a:spAutoFit/>
                </a:bodyPr>
                <a:lstStyle/>
                <a:p>
                  <a:r>
                    <a:rPr lang="en-US" sz="1400" dirty="0"/>
                    <a:t>Oct 2018</a:t>
                  </a:r>
                </a:p>
              </p:txBody>
            </p:sp>
            <p:sp>
              <p:nvSpPr>
                <p:cNvPr id="67" name="TextBox 66">
                  <a:extLst>
                    <a:ext uri="{FF2B5EF4-FFF2-40B4-BE49-F238E27FC236}">
                      <a16:creationId xmlns:a16="http://schemas.microsoft.com/office/drawing/2014/main" id="{D9B30FE9-B3F9-2B4D-8676-852496766FB0}"/>
                    </a:ext>
                  </a:extLst>
                </p:cNvPr>
                <p:cNvSpPr txBox="1"/>
                <p:nvPr/>
              </p:nvSpPr>
              <p:spPr>
                <a:xfrm>
                  <a:off x="8048998" y="3513228"/>
                  <a:ext cx="851515" cy="307777"/>
                </a:xfrm>
                <a:prstGeom prst="rect">
                  <a:avLst/>
                </a:prstGeom>
                <a:noFill/>
              </p:spPr>
              <p:txBody>
                <a:bodyPr wrap="none" rtlCol="0">
                  <a:spAutoFit/>
                </a:bodyPr>
                <a:lstStyle/>
                <a:p>
                  <a:r>
                    <a:rPr lang="en-US" sz="1400" dirty="0"/>
                    <a:t>Apr 2019</a:t>
                  </a:r>
                </a:p>
              </p:txBody>
            </p:sp>
            <p:sp>
              <p:nvSpPr>
                <p:cNvPr id="69" name="TextBox 68">
                  <a:extLst>
                    <a:ext uri="{FF2B5EF4-FFF2-40B4-BE49-F238E27FC236}">
                      <a16:creationId xmlns:a16="http://schemas.microsoft.com/office/drawing/2014/main" id="{A6C3774E-F585-D642-95A9-5717EE076B9C}"/>
                    </a:ext>
                  </a:extLst>
                </p:cNvPr>
                <p:cNvSpPr txBox="1"/>
                <p:nvPr/>
              </p:nvSpPr>
              <p:spPr>
                <a:xfrm>
                  <a:off x="5636266" y="2056197"/>
                  <a:ext cx="707245" cy="307777"/>
                </a:xfrm>
                <a:prstGeom prst="rect">
                  <a:avLst/>
                </a:prstGeom>
                <a:noFill/>
              </p:spPr>
              <p:txBody>
                <a:bodyPr wrap="none" rtlCol="0">
                  <a:spAutoFit/>
                </a:bodyPr>
                <a:lstStyle/>
                <a:p>
                  <a:r>
                    <a:rPr lang="en-US" sz="1400" b="1" dirty="0">
                      <a:solidFill>
                        <a:schemeClr val="bg2"/>
                      </a:solidFill>
                    </a:rPr>
                    <a:t>In-kind</a:t>
                  </a:r>
                </a:p>
              </p:txBody>
            </p:sp>
            <p:sp>
              <p:nvSpPr>
                <p:cNvPr id="70" name="TextBox 69">
                  <a:extLst>
                    <a:ext uri="{FF2B5EF4-FFF2-40B4-BE49-F238E27FC236}">
                      <a16:creationId xmlns:a16="http://schemas.microsoft.com/office/drawing/2014/main" id="{00263BBB-37F2-1C4B-90BD-1FF8C418A7F7}"/>
                    </a:ext>
                  </a:extLst>
                </p:cNvPr>
                <p:cNvSpPr txBox="1"/>
                <p:nvPr/>
              </p:nvSpPr>
              <p:spPr>
                <a:xfrm>
                  <a:off x="5621597" y="1735236"/>
                  <a:ext cx="527324" cy="307777"/>
                </a:xfrm>
                <a:prstGeom prst="rect">
                  <a:avLst/>
                </a:prstGeom>
                <a:noFill/>
              </p:spPr>
              <p:txBody>
                <a:bodyPr wrap="none" rtlCol="0">
                  <a:spAutoFit/>
                </a:bodyPr>
                <a:lstStyle/>
                <a:p>
                  <a:r>
                    <a:rPr lang="en-US" sz="1400" b="1" dirty="0">
                      <a:solidFill>
                        <a:srgbClr val="C00000"/>
                      </a:solidFill>
                    </a:rPr>
                    <a:t>Core</a:t>
                  </a:r>
                </a:p>
              </p:txBody>
            </p:sp>
          </p:grpSp>
          <p:sp>
            <p:nvSpPr>
              <p:cNvPr id="36" name="Rectangle 35">
                <a:extLst>
                  <a:ext uri="{FF2B5EF4-FFF2-40B4-BE49-F238E27FC236}">
                    <a16:creationId xmlns:a16="http://schemas.microsoft.com/office/drawing/2014/main" id="{265A2656-E6AB-3E4C-B328-FC8D7E3E7E53}"/>
                  </a:ext>
                </a:extLst>
              </p:cNvPr>
              <p:cNvSpPr/>
              <p:nvPr/>
            </p:nvSpPr>
            <p:spPr>
              <a:xfrm rot="16200000">
                <a:off x="4916065" y="2121344"/>
                <a:ext cx="431528" cy="253916"/>
              </a:xfrm>
              <a:prstGeom prst="rect">
                <a:avLst/>
              </a:prstGeom>
            </p:spPr>
            <p:txBody>
              <a:bodyPr wrap="none">
                <a:spAutoFit/>
              </a:bodyPr>
              <a:lstStyle/>
              <a:p>
                <a:r>
                  <a:rPr lang="en-US" sz="1050" dirty="0"/>
                  <a:t>FTEs</a:t>
                </a:r>
                <a:endParaRPr lang="en-US" sz="1200" dirty="0"/>
              </a:p>
            </p:txBody>
          </p:sp>
        </p:grpSp>
        <p:sp>
          <p:nvSpPr>
            <p:cNvPr id="2" name="TextBox 1">
              <a:extLst>
                <a:ext uri="{FF2B5EF4-FFF2-40B4-BE49-F238E27FC236}">
                  <a16:creationId xmlns:a16="http://schemas.microsoft.com/office/drawing/2014/main" id="{06AD5695-E804-0B4A-90E2-DFFA138ACF9E}"/>
                </a:ext>
              </a:extLst>
            </p:cNvPr>
            <p:cNvSpPr txBox="1"/>
            <p:nvPr/>
          </p:nvSpPr>
          <p:spPr>
            <a:xfrm>
              <a:off x="8156448" y="3767328"/>
              <a:ext cx="686406" cy="230832"/>
            </a:xfrm>
            <a:prstGeom prst="rect">
              <a:avLst/>
            </a:prstGeom>
            <a:noFill/>
          </p:spPr>
          <p:txBody>
            <a:bodyPr wrap="none" rtlCol="0">
              <a:spAutoFit/>
            </a:bodyPr>
            <a:lstStyle/>
            <a:p>
              <a:r>
                <a:rPr lang="en-US" sz="900" dirty="0"/>
                <a:t>(expected)</a:t>
              </a:r>
            </a:p>
          </p:txBody>
        </p:sp>
      </p:grpSp>
      <p:sp>
        <p:nvSpPr>
          <p:cNvPr id="59" name="Rectangle 58">
            <a:extLst>
              <a:ext uri="{FF2B5EF4-FFF2-40B4-BE49-F238E27FC236}">
                <a16:creationId xmlns:a16="http://schemas.microsoft.com/office/drawing/2014/main" id="{96313C82-AD3D-BF44-9BF9-5A9178A77676}"/>
              </a:ext>
            </a:extLst>
          </p:cNvPr>
          <p:cNvSpPr/>
          <p:nvPr/>
        </p:nvSpPr>
        <p:spPr>
          <a:xfrm>
            <a:off x="0" y="14822"/>
            <a:ext cx="9144000" cy="1066800"/>
          </a:xfrm>
          <a:prstGeom prst="rect">
            <a:avLst/>
          </a:prstGeom>
          <a:blipFill dpi="0" rotWithShape="1">
            <a:blip r:embed="rId5"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1" name="Rectangle 60">
            <a:extLst>
              <a:ext uri="{FF2B5EF4-FFF2-40B4-BE49-F238E27FC236}">
                <a16:creationId xmlns:a16="http://schemas.microsoft.com/office/drawing/2014/main" id="{602CFBE6-691C-8342-8D51-C57B835E71E5}"/>
              </a:ext>
            </a:extLst>
          </p:cNvPr>
          <p:cNvSpPr/>
          <p:nvPr/>
        </p:nvSpPr>
        <p:spPr>
          <a:xfrm>
            <a:off x="0" y="0"/>
            <a:ext cx="12192000" cy="1081622"/>
          </a:xfrm>
          <a:prstGeom prst="rect">
            <a:avLst/>
          </a:prstGeom>
          <a:gradFill flip="none" rotWithShape="1">
            <a:gsLst>
              <a:gs pos="22000">
                <a:schemeClr val="tx1">
                  <a:lumMod val="95000"/>
                  <a:lumOff val="5000"/>
                </a:schemeClr>
              </a:gs>
              <a:gs pos="99000">
                <a:schemeClr val="tx1">
                  <a:alpha val="3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2" name="Title 1">
            <a:extLst>
              <a:ext uri="{FF2B5EF4-FFF2-40B4-BE49-F238E27FC236}">
                <a16:creationId xmlns:a16="http://schemas.microsoft.com/office/drawing/2014/main" id="{4FC08507-F731-3747-86D0-1F05C515E8F7}"/>
              </a:ext>
            </a:extLst>
          </p:cNvPr>
          <p:cNvSpPr txBox="1">
            <a:spLocks/>
          </p:cNvSpPr>
          <p:nvPr/>
        </p:nvSpPr>
        <p:spPr>
          <a:xfrm>
            <a:off x="242235" y="0"/>
            <a:ext cx="9219399" cy="1066801"/>
          </a:xfrm>
          <a:prstGeom prst="rect">
            <a:avLst/>
          </a:prstGeom>
          <a:effectLst>
            <a:outerShdw blurRad="50800" dist="50800" dir="2700000" algn="tl" rotWithShape="0">
              <a:prstClr val="black">
                <a:alpha val="87000"/>
              </a:prstClr>
            </a:outerShdw>
          </a:effectLst>
        </p:spPr>
        <p:txBody>
          <a:bodyPr vert="horz" lIns="91440" tIns="45720" rIns="91440" bIns="45720" rtlCol="0" anchor="ctr">
            <a:noAutofit/>
          </a:bodyPr>
          <a:lstStyle/>
          <a:p>
            <a:pPr defTabSz="914400">
              <a:spcBef>
                <a:spcPct val="0"/>
              </a:spcBef>
              <a:defRPr/>
            </a:pPr>
            <a:r>
              <a:rPr lang="en-US" sz="4400" dirty="0">
                <a:solidFill>
                  <a:prstClr val="white"/>
                </a:solidFill>
                <a:latin typeface="Calibri"/>
              </a:rPr>
              <a:t>JCSDA Executive Oversight</a:t>
            </a:r>
          </a:p>
        </p:txBody>
      </p:sp>
      <p:pic>
        <p:nvPicPr>
          <p:cNvPr id="63" name="Picture 62" descr="JCSDA_transp.png">
            <a:extLst>
              <a:ext uri="{FF2B5EF4-FFF2-40B4-BE49-F238E27FC236}">
                <a16:creationId xmlns:a16="http://schemas.microsoft.com/office/drawing/2014/main" id="{7E7769CD-F4CF-D643-B18D-8346EE0CF257}"/>
              </a:ext>
            </a:extLst>
          </p:cNvPr>
          <p:cNvPicPr>
            <a:picLocks noChangeAspect="1"/>
          </p:cNvPicPr>
          <p:nvPr/>
        </p:nvPicPr>
        <p:blipFill>
          <a:blip r:embed="rId6" cstate="print"/>
          <a:stretch>
            <a:fillRect/>
          </a:stretch>
        </p:blipFill>
        <p:spPr>
          <a:xfrm>
            <a:off x="10724146" y="141265"/>
            <a:ext cx="1184476" cy="1184476"/>
          </a:xfrm>
          <a:prstGeom prst="rect">
            <a:avLst/>
          </a:prstGeom>
          <a:effectLst>
            <a:outerShdw blurRad="50800" dist="127000" dir="8100000" algn="tr" rotWithShape="0">
              <a:prstClr val="black">
                <a:alpha val="50000"/>
              </a:prstClr>
            </a:outerShdw>
          </a:effectLst>
        </p:spPr>
      </p:pic>
    </p:spTree>
    <p:extLst>
      <p:ext uri="{BB962C8B-B14F-4D97-AF65-F5344CB8AC3E}">
        <p14:creationId xmlns:p14="http://schemas.microsoft.com/office/powerpoint/2010/main" val="10503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9682</TotalTime>
  <Words>5681</Words>
  <Application>Microsoft Macintosh PowerPoint</Application>
  <PresentationFormat>Widescreen</PresentationFormat>
  <Paragraphs>1118</Paragraphs>
  <Slides>62</Slides>
  <Notes>26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7" baseType="lpstr">
      <vt:lpstr>ＭＳ Ｐゴシック</vt:lpstr>
      <vt:lpstr>新細明體</vt:lpstr>
      <vt:lpstr>SimSun</vt:lpstr>
      <vt:lpstr>ヒラギノ明朝 ProN W3</vt:lpstr>
      <vt:lpstr>Arial</vt:lpstr>
      <vt:lpstr>Calibri</vt:lpstr>
      <vt:lpstr>Cambria Math</vt:lpstr>
      <vt:lpstr>Comic Sans MS</vt:lpstr>
      <vt:lpstr>Open Sans</vt:lpstr>
      <vt:lpstr>Symbol</vt:lpstr>
      <vt:lpstr>Times New Roman</vt:lpstr>
      <vt:lpstr>Verdana</vt:lpstr>
      <vt:lpstr>Wingdings</vt:lpstr>
      <vt:lpstr>Office Theme</vt:lpstr>
      <vt:lpstr>Equation</vt:lpstr>
      <vt:lpstr>The JCSDA Community Radiative Transfer Model (CRTM): From Development to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Eddington Model Benchmark Tests</vt:lpstr>
      <vt:lpstr>Optimization of Multi-stream Solvers</vt:lpstr>
      <vt:lpstr>Current Status of Solver Work</vt:lpstr>
      <vt:lpstr>PowerPoint Presentation</vt:lpstr>
      <vt:lpstr>PowerPoint Presentation</vt:lpstr>
      <vt:lpstr>Non-LTE model (1)</vt:lpstr>
      <vt:lpstr>Non-LTE model (2)</vt:lpstr>
      <vt:lpstr>PowerPoint Presentation</vt:lpstr>
      <vt:lpstr>PowerPoint Presentation</vt:lpstr>
      <vt:lpstr>PowerPoint Presentation</vt:lpstr>
      <vt:lpstr>PowerPoint Presentation</vt:lpstr>
      <vt:lpstr>PowerPoint Presentation</vt:lpstr>
      <vt:lpstr>PowerPoint Presentation</vt:lpstr>
      <vt:lpstr>Field Campaign information</vt:lpstr>
      <vt:lpstr>Observed Ice Particle Size Distributions</vt:lpstr>
      <vt:lpstr>Example: ARM Intensive Observation Program </vt:lpstr>
      <vt:lpstr>3-parameter Gamma Distribution Function</vt:lpstr>
      <vt:lpstr>3-parameter Gamma Distribution Function</vt:lpstr>
      <vt:lpstr>Enhancement of CRTM      MODIS Collection 6 ( MC6 )</vt:lpstr>
      <vt:lpstr>Enhancement of CRTM          MC6 – 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Simulated GOES Imagery vs Analysis: Spring case. Verified at 12 UTC March 13 2007</vt:lpstr>
      <vt:lpstr>Simulated GOES Imagery vs Forecast:  Tropical Storm Noel. Verified at 12 UTC November 2 2007</vt:lpstr>
      <vt:lpstr>PowerPoint Presentation</vt:lpstr>
      <vt:lpstr>PowerPoint Presentation</vt:lpstr>
      <vt:lpstr>CRTM Umbrella Repository Strategy (Goal: complete consistency and interoperability with UFS/NGGPS/JEDI strategy)</vt:lpstr>
      <vt:lpstr>PowerPoint Presentation</vt:lpstr>
      <vt:lpstr>PowerPoint Presentation</vt:lpstr>
      <vt:lpstr>PowerPoint Presentation</vt:lpstr>
      <vt:lpstr>JCSDA Summer Colloquium on Satellite Data Assimilation Bozeman, Montana  July 22 – August 3, 2018</vt:lpstr>
      <vt:lpstr>PowerPoint Presentation</vt:lpstr>
      <vt:lpstr>PowerPoint Presentation</vt:lpstr>
      <vt:lpstr>Field 07 Snow Particle Size Distribution</vt:lpstr>
      <vt:lpstr> Thompson Cloud Scheme</vt:lpstr>
      <vt:lpstr>Liquid Hydrometeors</vt:lpstr>
      <vt:lpstr>PowerPoint Presentation</vt:lpstr>
      <vt:lpstr>PowerPoint Presentation</vt:lpstr>
      <vt:lpstr>PowerPoint Presentation</vt:lpstr>
      <vt:lpstr>PowerPoint Presentation</vt:lpstr>
      <vt:lpstr>PowerPoint Presentation</vt:lpstr>
      <vt:lpstr>CRTM Licensing and Distribution</vt:lpstr>
    </vt:vector>
  </TitlesOfParts>
  <Company>JCSDA</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Auligné</dc:creator>
  <cp:lastModifiedBy>Benjamin T. Johnson</cp:lastModifiedBy>
  <cp:revision>91</cp:revision>
  <dcterms:created xsi:type="dcterms:W3CDTF">2017-07-01T00:06:20Z</dcterms:created>
  <dcterms:modified xsi:type="dcterms:W3CDTF">2018-12-20T15:50:19Z</dcterms:modified>
</cp:coreProperties>
</file>