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680" r:id="rId2"/>
    <p:sldId id="1139" r:id="rId3"/>
    <p:sldId id="1128" r:id="rId4"/>
    <p:sldId id="261" r:id="rId5"/>
    <p:sldId id="263" r:id="rId6"/>
    <p:sldId id="372" r:id="rId7"/>
    <p:sldId id="681" r:id="rId8"/>
    <p:sldId id="368" r:id="rId9"/>
    <p:sldId id="374" r:id="rId10"/>
    <p:sldId id="786" r:id="rId11"/>
    <p:sldId id="369" r:id="rId12"/>
    <p:sldId id="1141" r:id="rId13"/>
    <p:sldId id="1137" r:id="rId14"/>
    <p:sldId id="1140" r:id="rId15"/>
    <p:sldId id="1124" r:id="rId16"/>
    <p:sldId id="707" r:id="rId17"/>
    <p:sldId id="1133" r:id="rId18"/>
    <p:sldId id="662" r:id="rId19"/>
    <p:sldId id="1131" r:id="rId20"/>
    <p:sldId id="1145" r:id="rId21"/>
    <p:sldId id="1146" r:id="rId22"/>
    <p:sldId id="1147" r:id="rId23"/>
    <p:sldId id="1142" r:id="rId24"/>
    <p:sldId id="1129" r:id="rId25"/>
    <p:sldId id="671" r:id="rId26"/>
    <p:sldId id="670" r:id="rId27"/>
    <p:sldId id="655" r:id="rId28"/>
    <p:sldId id="673" r:id="rId29"/>
    <p:sldId id="677" r:id="rId30"/>
    <p:sldId id="1135" r:id="rId31"/>
    <p:sldId id="1134" r:id="rId32"/>
    <p:sldId id="1132" r:id="rId33"/>
    <p:sldId id="1143" r:id="rId34"/>
    <p:sldId id="605" r:id="rId35"/>
    <p:sldId id="1138" r:id="rId36"/>
    <p:sldId id="1144" r:id="rId37"/>
    <p:sldId id="420" r:id="rId38"/>
    <p:sldId id="639" r:id="rId39"/>
    <p:sldId id="766" r:id="rId40"/>
  </p:sldIdLst>
  <p:sldSz cx="9144000" cy="6858000" type="screen4x3"/>
  <p:notesSz cx="9236075" cy="6950075"/>
  <p:defaultTextStyle>
    <a:defPPr>
      <a:defRPr lang="en-US"/>
    </a:defPPr>
    <a:lvl1pPr algn="l" rtl="0" eaLnBrk="0" fontAlgn="base" hangingPunct="0">
      <a:spcBef>
        <a:spcPct val="0"/>
      </a:spcBef>
      <a:spcAft>
        <a:spcPct val="0"/>
      </a:spcAft>
      <a:defRPr sz="16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b="1" kern="1200">
        <a:solidFill>
          <a:schemeClr val="tx1"/>
        </a:solidFill>
        <a:latin typeface="Arial" panose="020B0604020202020204" pitchFamily="34" charset="0"/>
        <a:ea typeface="+mn-ea"/>
        <a:cs typeface="+mn-cs"/>
      </a:defRPr>
    </a:lvl5pPr>
    <a:lvl6pPr marL="2286000" algn="l" defTabSz="914400" rtl="0" eaLnBrk="1" latinLnBrk="0" hangingPunct="1">
      <a:defRPr sz="1600" b="1" kern="1200">
        <a:solidFill>
          <a:schemeClr val="tx1"/>
        </a:solidFill>
        <a:latin typeface="Arial" panose="020B0604020202020204" pitchFamily="34" charset="0"/>
        <a:ea typeface="+mn-ea"/>
        <a:cs typeface="+mn-cs"/>
      </a:defRPr>
    </a:lvl6pPr>
    <a:lvl7pPr marL="2743200" algn="l" defTabSz="914400" rtl="0" eaLnBrk="1" latinLnBrk="0" hangingPunct="1">
      <a:defRPr sz="1600" b="1" kern="1200">
        <a:solidFill>
          <a:schemeClr val="tx1"/>
        </a:solidFill>
        <a:latin typeface="Arial" panose="020B0604020202020204" pitchFamily="34" charset="0"/>
        <a:ea typeface="+mn-ea"/>
        <a:cs typeface="+mn-cs"/>
      </a:defRPr>
    </a:lvl7pPr>
    <a:lvl8pPr marL="3200400" algn="l" defTabSz="914400" rtl="0" eaLnBrk="1" latinLnBrk="0" hangingPunct="1">
      <a:defRPr sz="1600" b="1" kern="1200">
        <a:solidFill>
          <a:schemeClr val="tx1"/>
        </a:solidFill>
        <a:latin typeface="Arial" panose="020B0604020202020204" pitchFamily="34" charset="0"/>
        <a:ea typeface="+mn-ea"/>
        <a:cs typeface="+mn-cs"/>
      </a:defRPr>
    </a:lvl8pPr>
    <a:lvl9pPr marL="3657600" algn="l" defTabSz="914400" rtl="0" eaLnBrk="1" latinLnBrk="0" hangingPunct="1">
      <a:defRPr sz="16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89">
          <p15:clr>
            <a:srgbClr val="A4A3A4"/>
          </p15:clr>
        </p15:guide>
        <p15:guide id="2" pos="291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Barnet" initials="CB" lastIdx="1" clrIdx="0">
    <p:extLst>
      <p:ext uri="{19B8F6BF-5375-455C-9EA6-DF929625EA0E}">
        <p15:presenceInfo xmlns:p15="http://schemas.microsoft.com/office/powerpoint/2012/main" userId="Chris Barne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CC00FF"/>
    <a:srgbClr val="0000FF"/>
    <a:srgbClr val="FF0000"/>
    <a:srgbClr val="79C3FB"/>
    <a:srgbClr val="00BCB8"/>
    <a:srgbClr val="4389C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43" autoAdjust="0"/>
    <p:restoredTop sz="77778" autoAdjust="0"/>
  </p:normalViewPr>
  <p:slideViewPr>
    <p:cSldViewPr>
      <p:cViewPr varScale="1">
        <p:scale>
          <a:sx n="88" d="100"/>
          <a:sy n="88" d="100"/>
        </p:scale>
        <p:origin x="21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3" d="100"/>
          <a:sy n="53" d="100"/>
        </p:scale>
        <p:origin x="-1860" y="-96"/>
      </p:cViewPr>
      <p:guideLst>
        <p:guide orient="horz" pos="2189"/>
        <p:guide pos="291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6466" name="Rectangle 2">
            <a:extLst>
              <a:ext uri="{FF2B5EF4-FFF2-40B4-BE49-F238E27FC236}">
                <a16:creationId xmlns:a16="http://schemas.microsoft.com/office/drawing/2014/main" id="{5D3EB44B-E4C2-4D11-843E-8F03711ACA40}"/>
              </a:ext>
            </a:extLst>
          </p:cNvPr>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71" tIns="45736" rIns="91471" bIns="45736" numCol="1" anchor="t" anchorCtr="0" compatLnSpc="1">
            <a:prstTxWarp prst="textNoShape">
              <a:avLst/>
            </a:prstTxWarp>
          </a:bodyPr>
          <a:lstStyle>
            <a:lvl1pPr defTabSz="914764" eaLnBrk="1" hangingPunct="1">
              <a:defRPr b="0">
                <a:latin typeface="Arial" charset="0"/>
              </a:defRPr>
            </a:lvl1pPr>
          </a:lstStyle>
          <a:p>
            <a:pPr>
              <a:defRPr/>
            </a:pPr>
            <a:endParaRPr lang="en-US"/>
          </a:p>
        </p:txBody>
      </p:sp>
      <p:sp>
        <p:nvSpPr>
          <p:cNvPr id="446467" name="Rectangle 3">
            <a:extLst>
              <a:ext uri="{FF2B5EF4-FFF2-40B4-BE49-F238E27FC236}">
                <a16:creationId xmlns:a16="http://schemas.microsoft.com/office/drawing/2014/main" id="{8ACCD9C8-A897-4297-88AE-66171A929A6F}"/>
              </a:ext>
            </a:extLst>
          </p:cNvPr>
          <p:cNvSpPr>
            <a:spLocks noGrp="1" noChangeArrowheads="1"/>
          </p:cNvSpPr>
          <p:nvPr>
            <p:ph type="dt" sz="quarter" idx="1"/>
          </p:nvPr>
        </p:nvSpPr>
        <p:spPr bwMode="auto">
          <a:xfrm>
            <a:off x="5230813" y="0"/>
            <a:ext cx="4003675" cy="347663"/>
          </a:xfrm>
          <a:prstGeom prst="rect">
            <a:avLst/>
          </a:prstGeom>
          <a:noFill/>
          <a:ln w="9525">
            <a:noFill/>
            <a:miter lim="800000"/>
            <a:headEnd/>
            <a:tailEnd/>
          </a:ln>
          <a:effectLst/>
        </p:spPr>
        <p:txBody>
          <a:bodyPr vert="horz" wrap="square" lIns="91471" tIns="45736" rIns="91471" bIns="45736" numCol="1" anchor="t" anchorCtr="0" compatLnSpc="1">
            <a:prstTxWarp prst="textNoShape">
              <a:avLst/>
            </a:prstTxWarp>
          </a:bodyPr>
          <a:lstStyle>
            <a:lvl1pPr algn="r" defTabSz="914764" eaLnBrk="1" hangingPunct="1">
              <a:defRPr b="0">
                <a:latin typeface="Arial" charset="0"/>
              </a:defRPr>
            </a:lvl1pPr>
          </a:lstStyle>
          <a:p>
            <a:pPr>
              <a:defRPr/>
            </a:pPr>
            <a:endParaRPr lang="en-US"/>
          </a:p>
        </p:txBody>
      </p:sp>
      <p:sp>
        <p:nvSpPr>
          <p:cNvPr id="446468" name="Rectangle 4">
            <a:extLst>
              <a:ext uri="{FF2B5EF4-FFF2-40B4-BE49-F238E27FC236}">
                <a16:creationId xmlns:a16="http://schemas.microsoft.com/office/drawing/2014/main" id="{F7312A2D-B1FB-43EC-A8E6-9FC9E1F88C8F}"/>
              </a:ext>
            </a:extLst>
          </p:cNvPr>
          <p:cNvSpPr>
            <a:spLocks noGrp="1" noChangeArrowheads="1"/>
          </p:cNvSpPr>
          <p:nvPr>
            <p:ph type="ftr" sz="quarter" idx="2"/>
          </p:nvPr>
        </p:nvSpPr>
        <p:spPr bwMode="auto">
          <a:xfrm>
            <a:off x="0" y="6602413"/>
            <a:ext cx="4003675" cy="346075"/>
          </a:xfrm>
          <a:prstGeom prst="rect">
            <a:avLst/>
          </a:prstGeom>
          <a:noFill/>
          <a:ln w="9525">
            <a:noFill/>
            <a:miter lim="800000"/>
            <a:headEnd/>
            <a:tailEnd/>
          </a:ln>
          <a:effectLst/>
        </p:spPr>
        <p:txBody>
          <a:bodyPr vert="horz" wrap="square" lIns="91471" tIns="45736" rIns="91471" bIns="45736" numCol="1" anchor="b" anchorCtr="0" compatLnSpc="1">
            <a:prstTxWarp prst="textNoShape">
              <a:avLst/>
            </a:prstTxWarp>
          </a:bodyPr>
          <a:lstStyle>
            <a:lvl1pPr defTabSz="914764" eaLnBrk="1" hangingPunct="1">
              <a:defRPr b="0">
                <a:latin typeface="Arial" charset="0"/>
              </a:defRPr>
            </a:lvl1pPr>
          </a:lstStyle>
          <a:p>
            <a:pPr>
              <a:defRPr/>
            </a:pPr>
            <a:endParaRPr lang="en-US"/>
          </a:p>
        </p:txBody>
      </p:sp>
      <p:sp>
        <p:nvSpPr>
          <p:cNvPr id="446469" name="Rectangle 5">
            <a:extLst>
              <a:ext uri="{FF2B5EF4-FFF2-40B4-BE49-F238E27FC236}">
                <a16:creationId xmlns:a16="http://schemas.microsoft.com/office/drawing/2014/main" id="{E489BDBE-E175-4DE8-A029-8281F75C4DC1}"/>
              </a:ext>
            </a:extLst>
          </p:cNvPr>
          <p:cNvSpPr>
            <a:spLocks noGrp="1" noChangeArrowheads="1"/>
          </p:cNvSpPr>
          <p:nvPr>
            <p:ph type="sldNum" sz="quarter" idx="3"/>
          </p:nvPr>
        </p:nvSpPr>
        <p:spPr bwMode="auto">
          <a:xfrm>
            <a:off x="5230813" y="6602413"/>
            <a:ext cx="4003675" cy="346075"/>
          </a:xfrm>
          <a:prstGeom prst="rect">
            <a:avLst/>
          </a:prstGeom>
          <a:noFill/>
          <a:ln w="9525">
            <a:noFill/>
            <a:miter lim="800000"/>
            <a:headEnd/>
            <a:tailEnd/>
          </a:ln>
          <a:effectLst/>
        </p:spPr>
        <p:txBody>
          <a:bodyPr vert="horz" wrap="square" lIns="91471" tIns="45736" rIns="91471" bIns="45736" numCol="1" anchor="b" anchorCtr="0" compatLnSpc="1">
            <a:prstTxWarp prst="textNoShape">
              <a:avLst/>
            </a:prstTxWarp>
          </a:bodyPr>
          <a:lstStyle>
            <a:lvl1pPr algn="r" defTabSz="914764" eaLnBrk="1" hangingPunct="1">
              <a:defRPr b="0"/>
            </a:lvl1pPr>
          </a:lstStyle>
          <a:p>
            <a:pPr>
              <a:defRPr/>
            </a:pPr>
            <a:fld id="{B5A15BD0-655B-482F-AB48-E6BE5F73248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7773F2BD-FE0F-49FA-98CA-07568CF0D391}"/>
              </a:ext>
            </a:extLst>
          </p:cNvPr>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2340" tIns="46170" rIns="92340" bIns="46170" numCol="1" anchor="t" anchorCtr="0" compatLnSpc="1">
            <a:prstTxWarp prst="textNoShape">
              <a:avLst/>
            </a:prstTxWarp>
          </a:bodyPr>
          <a:lstStyle>
            <a:lvl1pPr defTabSz="923178" eaLnBrk="1" hangingPunct="1">
              <a:defRPr b="0">
                <a:latin typeface="Arial" charset="0"/>
              </a:defRPr>
            </a:lvl1pPr>
          </a:lstStyle>
          <a:p>
            <a:pPr>
              <a:defRPr/>
            </a:pPr>
            <a:endParaRPr lang="en-US"/>
          </a:p>
        </p:txBody>
      </p:sp>
      <p:sp>
        <p:nvSpPr>
          <p:cNvPr id="77827" name="Rectangle 3">
            <a:extLst>
              <a:ext uri="{FF2B5EF4-FFF2-40B4-BE49-F238E27FC236}">
                <a16:creationId xmlns:a16="http://schemas.microsoft.com/office/drawing/2014/main" id="{A24E735F-37F2-45D4-BE99-3313A21EFBBD}"/>
              </a:ext>
            </a:extLst>
          </p:cNvPr>
          <p:cNvSpPr>
            <a:spLocks noGrp="1" noChangeArrowheads="1"/>
          </p:cNvSpPr>
          <p:nvPr>
            <p:ph type="dt" idx="1"/>
          </p:nvPr>
        </p:nvSpPr>
        <p:spPr bwMode="auto">
          <a:xfrm>
            <a:off x="5230813" y="0"/>
            <a:ext cx="4003675" cy="347663"/>
          </a:xfrm>
          <a:prstGeom prst="rect">
            <a:avLst/>
          </a:prstGeom>
          <a:noFill/>
          <a:ln w="9525">
            <a:noFill/>
            <a:miter lim="800000"/>
            <a:headEnd/>
            <a:tailEnd/>
          </a:ln>
          <a:effectLst/>
        </p:spPr>
        <p:txBody>
          <a:bodyPr vert="horz" wrap="square" lIns="92340" tIns="46170" rIns="92340" bIns="46170" numCol="1" anchor="t" anchorCtr="0" compatLnSpc="1">
            <a:prstTxWarp prst="textNoShape">
              <a:avLst/>
            </a:prstTxWarp>
          </a:bodyPr>
          <a:lstStyle>
            <a:lvl1pPr algn="r" defTabSz="923178" eaLnBrk="1" hangingPunct="1">
              <a:defRPr b="0">
                <a:latin typeface="Arial" charset="0"/>
              </a:defRPr>
            </a:lvl1pPr>
          </a:lstStyle>
          <a:p>
            <a:pPr>
              <a:defRPr/>
            </a:pPr>
            <a:endParaRPr lang="en-US"/>
          </a:p>
        </p:txBody>
      </p:sp>
      <p:sp>
        <p:nvSpPr>
          <p:cNvPr id="2052" name="Rectangle 4">
            <a:extLst>
              <a:ext uri="{FF2B5EF4-FFF2-40B4-BE49-F238E27FC236}">
                <a16:creationId xmlns:a16="http://schemas.microsoft.com/office/drawing/2014/main" id="{35FE418C-8878-41A5-99EB-8F968FEDAD75}"/>
              </a:ext>
            </a:extLst>
          </p:cNvPr>
          <p:cNvSpPr>
            <a:spLocks noGrp="1" noRot="1" noChangeAspect="1" noChangeArrowheads="1" noTextEdit="1"/>
          </p:cNvSpPr>
          <p:nvPr>
            <p:ph type="sldImg" idx="2"/>
          </p:nvPr>
        </p:nvSpPr>
        <p:spPr bwMode="auto">
          <a:xfrm>
            <a:off x="2879725" y="522288"/>
            <a:ext cx="3476625" cy="2606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9" name="Rectangle 5">
            <a:extLst>
              <a:ext uri="{FF2B5EF4-FFF2-40B4-BE49-F238E27FC236}">
                <a16:creationId xmlns:a16="http://schemas.microsoft.com/office/drawing/2014/main" id="{7A03C7DF-62AC-47E1-99DE-39169CA708FF}"/>
              </a:ext>
            </a:extLst>
          </p:cNvPr>
          <p:cNvSpPr>
            <a:spLocks noGrp="1" noChangeArrowheads="1"/>
          </p:cNvSpPr>
          <p:nvPr>
            <p:ph type="body" sz="quarter" idx="3"/>
          </p:nvPr>
        </p:nvSpPr>
        <p:spPr bwMode="auto">
          <a:xfrm>
            <a:off x="925513" y="3302000"/>
            <a:ext cx="7385050" cy="3125788"/>
          </a:xfrm>
          <a:prstGeom prst="rect">
            <a:avLst/>
          </a:prstGeom>
          <a:noFill/>
          <a:ln w="9525">
            <a:noFill/>
            <a:miter lim="800000"/>
            <a:headEnd/>
            <a:tailEnd/>
          </a:ln>
          <a:effectLst/>
        </p:spPr>
        <p:txBody>
          <a:bodyPr vert="horz" wrap="square" lIns="92340" tIns="46170" rIns="92340" bIns="4617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7830" name="Rectangle 6">
            <a:extLst>
              <a:ext uri="{FF2B5EF4-FFF2-40B4-BE49-F238E27FC236}">
                <a16:creationId xmlns:a16="http://schemas.microsoft.com/office/drawing/2014/main" id="{57ACED48-9598-4E1F-B3DC-DF9E0CA8B440}"/>
              </a:ext>
            </a:extLst>
          </p:cNvPr>
          <p:cNvSpPr>
            <a:spLocks noGrp="1" noChangeArrowheads="1"/>
          </p:cNvSpPr>
          <p:nvPr>
            <p:ph type="ftr" sz="quarter" idx="4"/>
          </p:nvPr>
        </p:nvSpPr>
        <p:spPr bwMode="auto">
          <a:xfrm>
            <a:off x="0" y="6602413"/>
            <a:ext cx="4003675" cy="346075"/>
          </a:xfrm>
          <a:prstGeom prst="rect">
            <a:avLst/>
          </a:prstGeom>
          <a:noFill/>
          <a:ln w="9525">
            <a:noFill/>
            <a:miter lim="800000"/>
            <a:headEnd/>
            <a:tailEnd/>
          </a:ln>
          <a:effectLst/>
        </p:spPr>
        <p:txBody>
          <a:bodyPr vert="horz" wrap="square" lIns="92340" tIns="46170" rIns="92340" bIns="46170" numCol="1" anchor="b" anchorCtr="0" compatLnSpc="1">
            <a:prstTxWarp prst="textNoShape">
              <a:avLst/>
            </a:prstTxWarp>
          </a:bodyPr>
          <a:lstStyle>
            <a:lvl1pPr defTabSz="923178" eaLnBrk="1" hangingPunct="1">
              <a:defRPr b="0">
                <a:latin typeface="Arial" charset="0"/>
              </a:defRPr>
            </a:lvl1pPr>
          </a:lstStyle>
          <a:p>
            <a:pPr>
              <a:defRPr/>
            </a:pPr>
            <a:endParaRPr lang="en-US"/>
          </a:p>
        </p:txBody>
      </p:sp>
      <p:sp>
        <p:nvSpPr>
          <p:cNvPr id="77831" name="Rectangle 7">
            <a:extLst>
              <a:ext uri="{FF2B5EF4-FFF2-40B4-BE49-F238E27FC236}">
                <a16:creationId xmlns:a16="http://schemas.microsoft.com/office/drawing/2014/main" id="{0D19ECA4-9528-4210-A244-23AE2805EDA9}"/>
              </a:ext>
            </a:extLst>
          </p:cNvPr>
          <p:cNvSpPr>
            <a:spLocks noGrp="1" noChangeArrowheads="1"/>
          </p:cNvSpPr>
          <p:nvPr>
            <p:ph type="sldNum" sz="quarter" idx="5"/>
          </p:nvPr>
        </p:nvSpPr>
        <p:spPr bwMode="auto">
          <a:xfrm>
            <a:off x="5230813" y="6602413"/>
            <a:ext cx="4003675" cy="346075"/>
          </a:xfrm>
          <a:prstGeom prst="rect">
            <a:avLst/>
          </a:prstGeom>
          <a:noFill/>
          <a:ln w="9525">
            <a:noFill/>
            <a:miter lim="800000"/>
            <a:headEnd/>
            <a:tailEnd/>
          </a:ln>
          <a:effectLst/>
        </p:spPr>
        <p:txBody>
          <a:bodyPr vert="horz" wrap="square" lIns="92340" tIns="46170" rIns="92340" bIns="46170" numCol="1" anchor="b" anchorCtr="0" compatLnSpc="1">
            <a:prstTxWarp prst="textNoShape">
              <a:avLst/>
            </a:prstTxWarp>
          </a:bodyPr>
          <a:lstStyle>
            <a:lvl1pPr algn="r" defTabSz="923178" eaLnBrk="1" hangingPunct="1">
              <a:defRPr b="0"/>
            </a:lvl1pPr>
          </a:lstStyle>
          <a:p>
            <a:pPr>
              <a:defRPr/>
            </a:pPr>
            <a:fld id="{BC7BE6A1-E228-4E1F-8FFB-350C033267D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F0D80FEA-5C65-4A86-86A7-18A19E16F6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defRPr>
            </a:lvl1pPr>
            <a:lvl2pPr marL="561975" indent="-215900" defTabSz="922338">
              <a:spcBef>
                <a:spcPct val="30000"/>
              </a:spcBef>
              <a:defRPr sz="1200">
                <a:solidFill>
                  <a:schemeClr val="tx1"/>
                </a:solidFill>
                <a:latin typeface="Arial" panose="020B0604020202020204" pitchFamily="34" charset="0"/>
              </a:defRPr>
            </a:lvl2pPr>
            <a:lvl3pPr marL="865188" indent="-173038" defTabSz="922338">
              <a:spcBef>
                <a:spcPct val="30000"/>
              </a:spcBef>
              <a:defRPr sz="1200">
                <a:solidFill>
                  <a:schemeClr val="tx1"/>
                </a:solidFill>
                <a:latin typeface="Arial" panose="020B0604020202020204" pitchFamily="34" charset="0"/>
              </a:defRPr>
            </a:lvl3pPr>
            <a:lvl4pPr marL="1211263" indent="-173038" defTabSz="922338">
              <a:spcBef>
                <a:spcPct val="30000"/>
              </a:spcBef>
              <a:defRPr sz="1200">
                <a:solidFill>
                  <a:schemeClr val="tx1"/>
                </a:solidFill>
                <a:latin typeface="Arial" panose="020B0604020202020204" pitchFamily="34" charset="0"/>
              </a:defRPr>
            </a:lvl4pPr>
            <a:lvl5pPr marL="1557338" indent="-173038" defTabSz="922338">
              <a:spcBef>
                <a:spcPct val="30000"/>
              </a:spcBef>
              <a:defRPr sz="1200">
                <a:solidFill>
                  <a:schemeClr val="tx1"/>
                </a:solidFill>
                <a:latin typeface="Arial" panose="020B0604020202020204" pitchFamily="34" charset="0"/>
              </a:defRPr>
            </a:lvl5pPr>
            <a:lvl6pPr marL="2014538" indent="-173038" defTabSz="922338" eaLnBrk="0" fontAlgn="base" hangingPunct="0">
              <a:spcBef>
                <a:spcPct val="30000"/>
              </a:spcBef>
              <a:spcAft>
                <a:spcPct val="0"/>
              </a:spcAft>
              <a:defRPr sz="1200">
                <a:solidFill>
                  <a:schemeClr val="tx1"/>
                </a:solidFill>
                <a:latin typeface="Arial" panose="020B0604020202020204" pitchFamily="34" charset="0"/>
              </a:defRPr>
            </a:lvl6pPr>
            <a:lvl7pPr marL="2471738" indent="-173038" defTabSz="922338" eaLnBrk="0" fontAlgn="base" hangingPunct="0">
              <a:spcBef>
                <a:spcPct val="30000"/>
              </a:spcBef>
              <a:spcAft>
                <a:spcPct val="0"/>
              </a:spcAft>
              <a:defRPr sz="1200">
                <a:solidFill>
                  <a:schemeClr val="tx1"/>
                </a:solidFill>
                <a:latin typeface="Arial" panose="020B0604020202020204" pitchFamily="34" charset="0"/>
              </a:defRPr>
            </a:lvl7pPr>
            <a:lvl8pPr marL="2928938" indent="-173038" defTabSz="922338" eaLnBrk="0" fontAlgn="base" hangingPunct="0">
              <a:spcBef>
                <a:spcPct val="30000"/>
              </a:spcBef>
              <a:spcAft>
                <a:spcPct val="0"/>
              </a:spcAft>
              <a:defRPr sz="1200">
                <a:solidFill>
                  <a:schemeClr val="tx1"/>
                </a:solidFill>
                <a:latin typeface="Arial" panose="020B0604020202020204" pitchFamily="34" charset="0"/>
              </a:defRPr>
            </a:lvl8pPr>
            <a:lvl9pPr marL="3386138" indent="-173038" defTabSz="9223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B997CB-7EE3-4673-802A-989FD52E320D}" type="slidenum">
              <a:rPr lang="en-US" altLang="en-US" smtClean="0"/>
              <a:pPr>
                <a:spcBef>
                  <a:spcPct val="0"/>
                </a:spcBef>
              </a:pPr>
              <a:t>1</a:t>
            </a:fld>
            <a:endParaRPr lang="en-US" altLang="en-US"/>
          </a:p>
        </p:txBody>
      </p:sp>
      <p:sp>
        <p:nvSpPr>
          <p:cNvPr id="5123" name="Rectangle 2">
            <a:extLst>
              <a:ext uri="{FF2B5EF4-FFF2-40B4-BE49-F238E27FC236}">
                <a16:creationId xmlns:a16="http://schemas.microsoft.com/office/drawing/2014/main" id="{3EDC518D-6CCD-4E25-ACEC-5E12FE570030}"/>
              </a:ext>
            </a:extLst>
          </p:cNvPr>
          <p:cNvSpPr>
            <a:spLocks noGrp="1" noRot="1" noChangeAspect="1" noChangeArrowheads="1" noTextEdit="1"/>
          </p:cNvSpPr>
          <p:nvPr>
            <p:ph type="sldImg"/>
          </p:nvPr>
        </p:nvSpPr>
        <p:spPr>
          <a:xfrm>
            <a:off x="2884488" y="522288"/>
            <a:ext cx="3470275" cy="2603500"/>
          </a:xfrm>
          <a:ln w="12700" cap="flat"/>
        </p:spPr>
      </p:sp>
      <p:sp>
        <p:nvSpPr>
          <p:cNvPr id="5124" name="Rectangle 3">
            <a:extLst>
              <a:ext uri="{FF2B5EF4-FFF2-40B4-BE49-F238E27FC236}">
                <a16:creationId xmlns:a16="http://schemas.microsoft.com/office/drawing/2014/main" id="{9A909890-2B58-4E86-B55F-DCC4FE567EBB}"/>
              </a:ext>
            </a:extLst>
          </p:cNvPr>
          <p:cNvSpPr>
            <a:spLocks noGrp="1" noChangeArrowheads="1"/>
          </p:cNvSpPr>
          <p:nvPr>
            <p:ph type="body" idx="1"/>
          </p:nvPr>
        </p:nvSpPr>
        <p:spPr>
          <a:xfrm>
            <a:off x="1231900" y="3302000"/>
            <a:ext cx="6772275" cy="3127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62" tIns="46432" rIns="92862" bIns="46432"/>
          <a:lstStyle/>
          <a:p>
            <a:pPr eaLnBrk="1" hangingPunct="1"/>
            <a:r>
              <a:rPr lang="en-US" altLang="en-US" dirty="0">
                <a:latin typeface="Arial" panose="020B0604020202020204" pitchFamily="34" charset="0"/>
              </a:rPr>
              <a:t>https://www.star.nesdis.noaa.gov/star/seminars.php</a:t>
            </a:r>
          </a:p>
          <a:p>
            <a:pPr eaLnBrk="1" hangingPunct="1"/>
            <a:r>
              <a:rPr lang="en-US" altLang="en-US" dirty="0">
                <a:latin typeface="Arial" panose="020B0604020202020204" pitchFamily="34" charset="0"/>
              </a:rPr>
              <a:t>Wednesday March 6, 2019, Room 2554-2555  12:00-1:00 EST</a:t>
            </a:r>
          </a:p>
          <a:p>
            <a:pPr eaLnBrk="1" hangingPunct="1"/>
            <a:r>
              <a:rPr lang="fr-FR" dirty="0"/>
              <a:t>USA participants: 866-832-9297   </a:t>
            </a:r>
            <a:r>
              <a:rPr lang="fr-FR" dirty="0" err="1"/>
              <a:t>Passcode</a:t>
            </a:r>
            <a:r>
              <a:rPr lang="fr-FR" dirty="0"/>
              <a:t>:  6070416</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Abstract: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Advanced hyperspectral sounders such as the Advanced Infrared Sounder (AIRS), Interferometric Atmospheric Infrared Sounder (IASI) and the Cross-track Infrared Sounder (</a:t>
            </a:r>
            <a:r>
              <a:rPr lang="en-US" altLang="en-US" dirty="0" err="1">
                <a:latin typeface="Arial" panose="020B0604020202020204" pitchFamily="34" charset="0"/>
              </a:rPr>
              <a:t>CrIS</a:t>
            </a:r>
            <a:r>
              <a:rPr lang="en-US" altLang="en-US" dirty="0">
                <a:latin typeface="Arial" panose="020B0604020202020204" pitchFamily="34" charset="0"/>
              </a:rPr>
              <a:t>) all invested heavily in providing high signal-to-noise measurements in the short-wave infrared (SWIR) spectral region (defined here as from 3.8 to 5 microns).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The use of this spectral region is complicated by the need to handle solar radiation that is both reflected from the surface and also excites molecules in the upper stratosphere and lower mesosphere into non-equilibrium emission.  The AIRS Science Team demonstrated how to properly use the SWIR to derive high-quality temperature, moisture, and trace gases with the launch of Aqua/AIRS in 2002.  The NOAA-Unique Combined Atmospheric Processing System (NUCAPS) operationally deployed the AIRS algorithm for the </a:t>
            </a:r>
            <a:r>
              <a:rPr lang="en-US" altLang="en-US" dirty="0" err="1">
                <a:latin typeface="Arial" panose="020B0604020202020204" pitchFamily="34" charset="0"/>
              </a:rPr>
              <a:t>Metop</a:t>
            </a:r>
            <a:r>
              <a:rPr lang="en-US" altLang="en-US" dirty="0">
                <a:latin typeface="Arial" panose="020B0604020202020204" pitchFamily="34" charset="0"/>
              </a:rPr>
              <a:t>-A/IASI, S-NPP/</a:t>
            </a:r>
            <a:r>
              <a:rPr lang="en-US" altLang="en-US" dirty="0" err="1">
                <a:latin typeface="Arial" panose="020B0604020202020204" pitchFamily="34" charset="0"/>
              </a:rPr>
              <a:t>CrIS</a:t>
            </a:r>
            <a:r>
              <a:rPr lang="en-US" altLang="en-US" dirty="0">
                <a:latin typeface="Arial" panose="020B0604020202020204" pitchFamily="34" charset="0"/>
              </a:rPr>
              <a:t>, </a:t>
            </a:r>
            <a:r>
              <a:rPr lang="en-US" altLang="en-US" dirty="0" err="1">
                <a:latin typeface="Arial" panose="020B0604020202020204" pitchFamily="34" charset="0"/>
              </a:rPr>
              <a:t>Metop</a:t>
            </a:r>
            <a:r>
              <a:rPr lang="en-US" altLang="en-US" dirty="0">
                <a:latin typeface="Arial" panose="020B0604020202020204" pitchFamily="34" charset="0"/>
              </a:rPr>
              <a:t>-B/IASI, and the NOAA-20/</a:t>
            </a:r>
            <a:r>
              <a:rPr lang="en-US" altLang="en-US" dirty="0" err="1">
                <a:latin typeface="Arial" panose="020B0604020202020204" pitchFamily="34" charset="0"/>
              </a:rPr>
              <a:t>CrIS</a:t>
            </a:r>
            <a:r>
              <a:rPr lang="en-US" altLang="en-US" dirty="0">
                <a:latin typeface="Arial" panose="020B0604020202020204" pitchFamily="34" charset="0"/>
              </a:rPr>
              <a:t> instruments since 2008, 2011, 2012, and 2018, respectively.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This presentation will focus on the lessons learned from the NUCAPS experience and discuss the advantages, and disadvantages, of using SWIR channels.  The high sensitivity (at higher operating temperatures) and uniformity of detector arrays could enable lower cost and more compact concepts to be deployed in low-Earth and geostationary orbits.  This has led to the following question: could the SWIR channels replace the long-wave channels currently used within numerical weather prediction?   This presentation will conclude with a discussion of an experiment to help answer that question.</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Biography:</a:t>
            </a:r>
          </a:p>
          <a:p>
            <a:pPr eaLnBrk="1" hangingPunct="1"/>
            <a:r>
              <a:rPr lang="en-US" altLang="en-US" dirty="0">
                <a:latin typeface="Arial" panose="020B0604020202020204" pitchFamily="34" charset="0"/>
              </a:rPr>
              <a:t>Chris Barnet’s early career was a “random walk” kind of process allowed him to be involved with many interesting topics that required finding a practical solution to the problem of the day.  He started as a welder at Fermilab - an accelerator for protons - and that led to working with waveguides, superconductors, holography, radio telescopes, quasi-stellar objects, array processors, observing and modeling of the outer planets, and finally Earth remote sounding.  This mixture of engineering and science may be the reason why he is now interested in finding ways to transition new algorithm concepts into operational applications.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7BE6A1-E228-4E1F-8FFB-350C033267D1}" type="slidenum">
              <a:rPr lang="en-US" altLang="en-US" smtClean="0"/>
              <a:pPr>
                <a:defRPr/>
              </a:pPr>
              <a:t>16</a:t>
            </a:fld>
            <a:endParaRPr lang="en-US" altLang="en-US"/>
          </a:p>
        </p:txBody>
      </p:sp>
    </p:spTree>
    <p:extLst>
      <p:ext uri="{BB962C8B-B14F-4D97-AF65-F5344CB8AC3E}">
        <p14:creationId xmlns:p14="http://schemas.microsoft.com/office/powerpoint/2010/main" val="1696422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LWIR is using 181211tobin_nedn_snpp.dat and Hamming Apodization at 800 cm-1</a:t>
            </a:r>
          </a:p>
          <a:p>
            <a:r>
              <a:rPr lang="en-US" dirty="0"/>
              <a:t>SWIR is using 181211tobin_nedn_snpp.dat and Hamming Apodization at 2390 cm-1</a:t>
            </a:r>
          </a:p>
        </p:txBody>
      </p:sp>
      <p:sp>
        <p:nvSpPr>
          <p:cNvPr id="4" name="Slide Number Placeholder 3"/>
          <p:cNvSpPr>
            <a:spLocks noGrp="1"/>
          </p:cNvSpPr>
          <p:nvPr>
            <p:ph type="sldNum" sz="quarter" idx="5"/>
          </p:nvPr>
        </p:nvSpPr>
        <p:spPr/>
        <p:txBody>
          <a:bodyPr/>
          <a:lstStyle/>
          <a:p>
            <a:pPr>
              <a:defRPr/>
            </a:pPr>
            <a:fld id="{BC7BE6A1-E228-4E1F-8FFB-350C033267D1}" type="slidenum">
              <a:rPr lang="en-US" altLang="en-US" smtClean="0"/>
              <a:pPr>
                <a:defRPr/>
              </a:pPr>
              <a:t>23</a:t>
            </a:fld>
            <a:endParaRPr lang="en-US" altLang="en-US"/>
          </a:p>
        </p:txBody>
      </p:sp>
    </p:spTree>
    <p:extLst>
      <p:ext uri="{BB962C8B-B14F-4D97-AF65-F5344CB8AC3E}">
        <p14:creationId xmlns:p14="http://schemas.microsoft.com/office/powerpoint/2010/main" val="3741133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CO2 energy levels from Middle Atmosphere Dynamics, D.G. Andrews, J.R. Holton, C.B. </a:t>
            </a:r>
            <a:r>
              <a:rPr lang="en-US" dirty="0" err="1"/>
              <a:t>Leovy</a:t>
            </a:r>
            <a:r>
              <a:rPr lang="en-US" dirty="0"/>
              <a:t> 1987 p.43</a:t>
            </a:r>
          </a:p>
          <a:p>
            <a:r>
              <a:rPr lang="en-US" sz="1200" kern="1200" dirty="0">
                <a:solidFill>
                  <a:schemeClr val="tx1"/>
                </a:solidFill>
                <a:effectLst/>
                <a:latin typeface="Arial" charset="0"/>
                <a:ea typeface="+mn-ea"/>
                <a:cs typeface="+mn-cs"/>
              </a:rPr>
              <a:t>Table is from CO2 15</a:t>
            </a:r>
            <a:r>
              <a:rPr lang="el-GR" sz="1200" kern="1200" dirty="0">
                <a:solidFill>
                  <a:schemeClr val="tx1"/>
                </a:solidFill>
                <a:effectLst/>
                <a:latin typeface="Arial" charset="0"/>
                <a:ea typeface="+mn-ea"/>
                <a:cs typeface="+mn-cs"/>
              </a:rPr>
              <a:t>μ</a:t>
            </a:r>
            <a:r>
              <a:rPr lang="en-US" sz="1200" kern="1200" dirty="0">
                <a:solidFill>
                  <a:schemeClr val="tx1"/>
                </a:solidFill>
                <a:effectLst/>
                <a:latin typeface="Arial" charset="0"/>
                <a:ea typeface="+mn-ea"/>
                <a:cs typeface="+mn-cs"/>
              </a:rPr>
              <a:t>m band parameters, (</a:t>
            </a:r>
            <a:r>
              <a:rPr lang="en-US" sz="1200" kern="1200" dirty="0" err="1">
                <a:solidFill>
                  <a:schemeClr val="tx1"/>
                </a:solidFill>
                <a:effectLst/>
                <a:latin typeface="Arial" charset="0"/>
                <a:ea typeface="+mn-ea"/>
                <a:cs typeface="+mn-cs"/>
              </a:rPr>
              <a:t>Kiehl+Ramanathan</a:t>
            </a:r>
            <a:r>
              <a:rPr lang="en-US" sz="1200" kern="1200">
                <a:solidFill>
                  <a:schemeClr val="tx1"/>
                </a:solidFill>
                <a:effectLst/>
                <a:latin typeface="Arial" charset="0"/>
                <a:ea typeface="+mn-ea"/>
                <a:cs typeface="+mn-cs"/>
              </a:rPr>
              <a:t>, 1983</a:t>
            </a:r>
            <a:endParaRPr lang="en-US" dirty="0"/>
          </a:p>
        </p:txBody>
      </p:sp>
      <p:sp>
        <p:nvSpPr>
          <p:cNvPr id="4" name="Slide Number Placeholder 3"/>
          <p:cNvSpPr>
            <a:spLocks noGrp="1"/>
          </p:cNvSpPr>
          <p:nvPr>
            <p:ph type="sldNum" sz="quarter" idx="5"/>
          </p:nvPr>
        </p:nvSpPr>
        <p:spPr/>
        <p:txBody>
          <a:bodyPr/>
          <a:lstStyle/>
          <a:p>
            <a:pPr>
              <a:defRPr/>
            </a:pPr>
            <a:fld id="{BC7BE6A1-E228-4E1F-8FFB-350C033267D1}" type="slidenum">
              <a:rPr lang="en-US" altLang="en-US" smtClean="0"/>
              <a:pPr>
                <a:defRPr/>
              </a:pPr>
              <a:t>25</a:t>
            </a:fld>
            <a:endParaRPr lang="en-US" altLang="en-US"/>
          </a:p>
        </p:txBody>
      </p:sp>
    </p:spTree>
    <p:extLst>
      <p:ext uri="{BB962C8B-B14F-4D97-AF65-F5344CB8AC3E}">
        <p14:creationId xmlns:p14="http://schemas.microsoft.com/office/powerpoint/2010/main" val="896579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Zhenglong’s</a:t>
            </a:r>
            <a:r>
              <a:rPr lang="en-US" dirty="0"/>
              <a:t> Oct. 31, 2018 discussion page 12</a:t>
            </a:r>
          </a:p>
          <a:p>
            <a:r>
              <a:rPr lang="en-US" dirty="0"/>
              <a:t>CRTM Simulated Non-LTE for 2336.25 cm-1</a:t>
            </a:r>
          </a:p>
          <a:p>
            <a:r>
              <a:rPr lang="en-US" dirty="0"/>
              <a:t>On 7/17/2017 0000-1200 UTC</a:t>
            </a:r>
          </a:p>
        </p:txBody>
      </p:sp>
      <p:sp>
        <p:nvSpPr>
          <p:cNvPr id="4" name="Slide Number Placeholder 3"/>
          <p:cNvSpPr>
            <a:spLocks noGrp="1"/>
          </p:cNvSpPr>
          <p:nvPr>
            <p:ph type="sldNum" sz="quarter" idx="5"/>
          </p:nvPr>
        </p:nvSpPr>
        <p:spPr/>
        <p:txBody>
          <a:bodyPr/>
          <a:lstStyle/>
          <a:p>
            <a:pPr>
              <a:defRPr/>
            </a:pPr>
            <a:fld id="{BC7BE6A1-E228-4E1F-8FFB-350C033267D1}" type="slidenum">
              <a:rPr lang="en-US" altLang="en-US" smtClean="0"/>
              <a:pPr>
                <a:defRPr/>
              </a:pPr>
              <a:t>31</a:t>
            </a:fld>
            <a:endParaRPr lang="en-US" altLang="en-US"/>
          </a:p>
        </p:txBody>
      </p:sp>
    </p:spTree>
    <p:extLst>
      <p:ext uri="{BB962C8B-B14F-4D97-AF65-F5344CB8AC3E}">
        <p14:creationId xmlns:p14="http://schemas.microsoft.com/office/powerpoint/2010/main" val="3954678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Chen, Y., Y. Han, P. Van </a:t>
            </a:r>
            <a:r>
              <a:rPr lang="en-US" dirty="0" err="1"/>
              <a:t>Delst</a:t>
            </a:r>
            <a:r>
              <a:rPr lang="en-US" dirty="0"/>
              <a:t> and F. Weng 2013.  Assessment of shortwave infrared sea surface reflection and nonlocal thermodynamic</a:t>
            </a:r>
          </a:p>
          <a:p>
            <a:r>
              <a:rPr lang="en-US" dirty="0"/>
              <a:t>equilibrium effects in the Community Radiative Transfer Model using IASI data.  J. Atmos. Oceanic Tech. v.30 p.2152-2160.</a:t>
            </a:r>
          </a:p>
          <a:p>
            <a:endParaRPr lang="en-US" dirty="0"/>
          </a:p>
          <a:p>
            <a:r>
              <a:rPr lang="en-US" dirty="0" err="1"/>
              <a:t>DeSouza</a:t>
            </a:r>
            <a:r>
              <a:rPr lang="en-US" dirty="0"/>
              <a:t>-Machado, S.G., L.L. </a:t>
            </a:r>
            <a:r>
              <a:rPr lang="en-US" dirty="0" err="1"/>
              <a:t>Strow</a:t>
            </a:r>
            <a:r>
              <a:rPr lang="en-US" dirty="0"/>
              <a:t>, S.E. Hannon, H.E. </a:t>
            </a:r>
            <a:r>
              <a:rPr lang="en-US" dirty="0" err="1"/>
              <a:t>Motteler</a:t>
            </a:r>
            <a:r>
              <a:rPr lang="en-US" dirty="0"/>
              <a:t>, M. Lopez-</a:t>
            </a:r>
            <a:r>
              <a:rPr lang="en-US" dirty="0" err="1"/>
              <a:t>Puertas</a:t>
            </a:r>
            <a:r>
              <a:rPr lang="en-US" dirty="0"/>
              <a:t>, B. Funke and D.P. Edwards 2007.  Fast forward radiative transfer modeling of 4.3 um nonlocal thermodynamic equilibrium effects for infrared temperature sounders.  </a:t>
            </a:r>
            <a:r>
              <a:rPr lang="en-US" dirty="0" err="1"/>
              <a:t>Geophys</a:t>
            </a:r>
            <a:r>
              <a:rPr lang="en-US" dirty="0"/>
              <a:t>. Res. Lett. v.34 L01802  doi:10.1029/2006GL026684, 5 pgs.</a:t>
            </a:r>
          </a:p>
        </p:txBody>
      </p:sp>
      <p:sp>
        <p:nvSpPr>
          <p:cNvPr id="4" name="Slide Number Placeholder 3"/>
          <p:cNvSpPr>
            <a:spLocks noGrp="1"/>
          </p:cNvSpPr>
          <p:nvPr>
            <p:ph type="sldNum" sz="quarter" idx="5"/>
          </p:nvPr>
        </p:nvSpPr>
        <p:spPr/>
        <p:txBody>
          <a:bodyPr/>
          <a:lstStyle/>
          <a:p>
            <a:pPr>
              <a:defRPr/>
            </a:pPr>
            <a:fld id="{BC7BE6A1-E228-4E1F-8FFB-350C033267D1}" type="slidenum">
              <a:rPr lang="en-US" altLang="en-US" smtClean="0"/>
              <a:pPr>
                <a:defRPr/>
              </a:pPr>
              <a:t>32</a:t>
            </a:fld>
            <a:endParaRPr lang="en-US" altLang="en-US"/>
          </a:p>
        </p:txBody>
      </p:sp>
    </p:spTree>
    <p:extLst>
      <p:ext uri="{BB962C8B-B14F-4D97-AF65-F5344CB8AC3E}">
        <p14:creationId xmlns:p14="http://schemas.microsoft.com/office/powerpoint/2010/main" val="3692890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0639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CIRS was a NASA/INVEST proposal in 2015</a:t>
            </a:r>
          </a:p>
        </p:txBody>
      </p:sp>
      <p:sp>
        <p:nvSpPr>
          <p:cNvPr id="4" name="Slide Number Placeholder 3"/>
          <p:cNvSpPr>
            <a:spLocks noGrp="1"/>
          </p:cNvSpPr>
          <p:nvPr>
            <p:ph type="sldNum" sz="quarter" idx="5"/>
          </p:nvPr>
        </p:nvSpPr>
        <p:spPr/>
        <p:txBody>
          <a:bodyPr/>
          <a:lstStyle/>
          <a:p>
            <a:pPr>
              <a:defRPr/>
            </a:pPr>
            <a:fld id="{BC7BE6A1-E228-4E1F-8FFB-350C033267D1}" type="slidenum">
              <a:rPr lang="en-US" altLang="en-US" smtClean="0"/>
              <a:pPr>
                <a:defRPr/>
              </a:pPr>
              <a:t>35</a:t>
            </a:fld>
            <a:endParaRPr lang="en-US" altLang="en-US"/>
          </a:p>
        </p:txBody>
      </p:sp>
    </p:spTree>
    <p:extLst>
      <p:ext uri="{BB962C8B-B14F-4D97-AF65-F5344CB8AC3E}">
        <p14:creationId xmlns:p14="http://schemas.microsoft.com/office/powerpoint/2010/main" val="3651449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7BE6A1-E228-4E1F-8FFB-350C033267D1}" type="slidenum">
              <a:rPr lang="en-US" altLang="en-US" smtClean="0"/>
              <a:pPr>
                <a:defRPr/>
              </a:pPr>
              <a:t>38</a:t>
            </a:fld>
            <a:endParaRPr lang="en-US" altLang="en-US"/>
          </a:p>
        </p:txBody>
      </p:sp>
    </p:spTree>
    <p:extLst>
      <p:ext uri="{BB962C8B-B14F-4D97-AF65-F5344CB8AC3E}">
        <p14:creationId xmlns:p14="http://schemas.microsoft.com/office/powerpoint/2010/main" val="193723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Kaplan, L.D., M.T. Chahine, J. Susskind and J.E. </a:t>
            </a:r>
            <a:r>
              <a:rPr lang="en-US" dirty="0" err="1"/>
              <a:t>Searl</a:t>
            </a:r>
            <a:r>
              <a:rPr lang="en-US" dirty="0"/>
              <a:t> 1977.  Spectral band passes for a high precision satellite sounder.  Applied Optics v.16 p.322-324.</a:t>
            </a:r>
          </a:p>
        </p:txBody>
      </p:sp>
      <p:sp>
        <p:nvSpPr>
          <p:cNvPr id="4" name="Slide Number Placeholder 3"/>
          <p:cNvSpPr>
            <a:spLocks noGrp="1"/>
          </p:cNvSpPr>
          <p:nvPr>
            <p:ph type="sldNum" sz="quarter" idx="5"/>
          </p:nvPr>
        </p:nvSpPr>
        <p:spPr/>
        <p:txBody>
          <a:bodyPr/>
          <a:lstStyle/>
          <a:p>
            <a:fld id="{DFEC7413-9B86-484D-BBDA-37C9418995D7}" type="slidenum">
              <a:rPr lang="en-US" smtClean="0"/>
              <a:t>4</a:t>
            </a:fld>
            <a:endParaRPr lang="en-US"/>
          </a:p>
        </p:txBody>
      </p:sp>
    </p:spTree>
    <p:extLst>
      <p:ext uri="{BB962C8B-B14F-4D97-AF65-F5344CB8AC3E}">
        <p14:creationId xmlns:p14="http://schemas.microsoft.com/office/powerpoint/2010/main" val="4285813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AIRS algorithm incorporated the vertical resolution concepts of Backus and Gilbert as well as smoothing and concepts of Twomey, </a:t>
            </a:r>
            <a:r>
              <a:rPr lang="en-US" dirty="0" err="1"/>
              <a:t>Conrath</a:t>
            </a:r>
            <a:r>
              <a:rPr lang="en-US" dirty="0"/>
              <a:t>, and Rodgers.   The instrument specifications were inspired by Kaplan’s </a:t>
            </a:r>
          </a:p>
        </p:txBody>
      </p:sp>
      <p:sp>
        <p:nvSpPr>
          <p:cNvPr id="4" name="Slide Number Placeholder 3"/>
          <p:cNvSpPr>
            <a:spLocks noGrp="1"/>
          </p:cNvSpPr>
          <p:nvPr>
            <p:ph type="sldNum" sz="quarter" idx="5"/>
          </p:nvPr>
        </p:nvSpPr>
        <p:spPr/>
        <p:txBody>
          <a:bodyPr/>
          <a:lstStyle/>
          <a:p>
            <a:fld id="{DFEC7413-9B86-484D-BBDA-37C9418995D7}" type="slidenum">
              <a:rPr lang="en-US" smtClean="0"/>
              <a:t>5</a:t>
            </a:fld>
            <a:endParaRPr lang="en-US"/>
          </a:p>
        </p:txBody>
      </p:sp>
    </p:spTree>
    <p:extLst>
      <p:ext uri="{BB962C8B-B14F-4D97-AF65-F5344CB8AC3E}">
        <p14:creationId xmlns:p14="http://schemas.microsoft.com/office/powerpoint/2010/main" val="360864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1</a:t>
            </a:r>
            <a:r>
              <a:rPr lang="en-US" baseline="30000" dirty="0"/>
              <a:t>st</a:t>
            </a:r>
            <a:r>
              <a:rPr lang="en-US" dirty="0"/>
              <a:t> AMSU was launched on NOAA-15 in 1998</a:t>
            </a:r>
          </a:p>
          <a:p>
            <a:r>
              <a:rPr lang="en-US" dirty="0"/>
              <a:t>HSB failed in Jan. 2003 but was a copy of the MHS instrument (that would later be launched on </a:t>
            </a:r>
            <a:r>
              <a:rPr lang="en-US" dirty="0" err="1"/>
              <a:t>Metop</a:t>
            </a:r>
            <a:r>
              <a:rPr lang="en-US" dirty="0"/>
              <a:t>) that Brazil donated to the Aqua program. </a:t>
            </a:r>
          </a:p>
        </p:txBody>
      </p:sp>
      <p:sp>
        <p:nvSpPr>
          <p:cNvPr id="4" name="Slide Number Placeholder 3"/>
          <p:cNvSpPr>
            <a:spLocks noGrp="1"/>
          </p:cNvSpPr>
          <p:nvPr>
            <p:ph type="sldNum" sz="quarter" idx="5"/>
          </p:nvPr>
        </p:nvSpPr>
        <p:spPr/>
        <p:txBody>
          <a:bodyPr/>
          <a:lstStyle/>
          <a:p>
            <a:fld id="{DFEC7413-9B86-484D-BBDA-37C9418995D7}" type="slidenum">
              <a:rPr lang="en-US" smtClean="0"/>
              <a:t>6</a:t>
            </a:fld>
            <a:endParaRPr lang="en-US"/>
          </a:p>
        </p:txBody>
      </p:sp>
    </p:spTree>
    <p:extLst>
      <p:ext uri="{BB962C8B-B14F-4D97-AF65-F5344CB8AC3E}">
        <p14:creationId xmlns:p14="http://schemas.microsoft.com/office/powerpoint/2010/main" val="2113901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178" eaLnBrk="0" hangingPunct="0">
              <a:defRPr sz="1200" b="1">
                <a:solidFill>
                  <a:schemeClr val="tx1"/>
                </a:solidFill>
                <a:latin typeface="Arial" charset="0"/>
              </a:defRPr>
            </a:lvl1pPr>
            <a:lvl2pPr marL="562562" indent="-216370" defTabSz="923178" eaLnBrk="0" hangingPunct="0">
              <a:defRPr sz="1200" b="1">
                <a:solidFill>
                  <a:schemeClr val="tx1"/>
                </a:solidFill>
                <a:latin typeface="Arial" charset="0"/>
              </a:defRPr>
            </a:lvl2pPr>
            <a:lvl3pPr marL="865480" indent="-173096" defTabSz="923178" eaLnBrk="0" hangingPunct="0">
              <a:defRPr sz="1200" b="1">
                <a:solidFill>
                  <a:schemeClr val="tx1"/>
                </a:solidFill>
                <a:latin typeface="Arial" charset="0"/>
              </a:defRPr>
            </a:lvl3pPr>
            <a:lvl4pPr marL="1211671" indent="-173096" defTabSz="923178" eaLnBrk="0" hangingPunct="0">
              <a:defRPr sz="1200" b="1">
                <a:solidFill>
                  <a:schemeClr val="tx1"/>
                </a:solidFill>
                <a:latin typeface="Arial" charset="0"/>
              </a:defRPr>
            </a:lvl4pPr>
            <a:lvl5pPr marL="1557863" indent="-173096" defTabSz="923178" eaLnBrk="0" hangingPunct="0">
              <a:defRPr sz="1200" b="1">
                <a:solidFill>
                  <a:schemeClr val="tx1"/>
                </a:solidFill>
                <a:latin typeface="Arial" charset="0"/>
              </a:defRPr>
            </a:lvl5pPr>
            <a:lvl6pPr marL="1904055" indent="-173096" defTabSz="923178" eaLnBrk="0" fontAlgn="base" hangingPunct="0">
              <a:spcBef>
                <a:spcPct val="0"/>
              </a:spcBef>
              <a:spcAft>
                <a:spcPct val="0"/>
              </a:spcAft>
              <a:defRPr sz="1200" b="1">
                <a:solidFill>
                  <a:schemeClr val="tx1"/>
                </a:solidFill>
                <a:latin typeface="Arial" charset="0"/>
              </a:defRPr>
            </a:lvl6pPr>
            <a:lvl7pPr marL="2250247" indent="-173096" defTabSz="923178" eaLnBrk="0" fontAlgn="base" hangingPunct="0">
              <a:spcBef>
                <a:spcPct val="0"/>
              </a:spcBef>
              <a:spcAft>
                <a:spcPct val="0"/>
              </a:spcAft>
              <a:defRPr sz="1200" b="1">
                <a:solidFill>
                  <a:schemeClr val="tx1"/>
                </a:solidFill>
                <a:latin typeface="Arial" charset="0"/>
              </a:defRPr>
            </a:lvl7pPr>
            <a:lvl8pPr marL="2596439" indent="-173096" defTabSz="923178" eaLnBrk="0" fontAlgn="base" hangingPunct="0">
              <a:spcBef>
                <a:spcPct val="0"/>
              </a:spcBef>
              <a:spcAft>
                <a:spcPct val="0"/>
              </a:spcAft>
              <a:defRPr sz="1200" b="1">
                <a:solidFill>
                  <a:schemeClr val="tx1"/>
                </a:solidFill>
                <a:latin typeface="Arial" charset="0"/>
              </a:defRPr>
            </a:lvl8pPr>
            <a:lvl9pPr marL="2942631" indent="-173096" defTabSz="923178" eaLnBrk="0" fontAlgn="base" hangingPunct="0">
              <a:spcBef>
                <a:spcPct val="0"/>
              </a:spcBef>
              <a:spcAft>
                <a:spcPct val="0"/>
              </a:spcAft>
              <a:defRPr sz="1200" b="1">
                <a:solidFill>
                  <a:schemeClr val="tx1"/>
                </a:solidFill>
                <a:latin typeface="Arial" charset="0"/>
              </a:defRPr>
            </a:lvl9pPr>
          </a:lstStyle>
          <a:p>
            <a:pPr eaLnBrk="1" hangingPunct="1"/>
            <a:fld id="{6FE2FAB1-32F0-4E86-AEFE-ADD51C61D378}" type="slidenum">
              <a:rPr lang="en-US" altLang="en-US" b="0" smtClean="0"/>
              <a:pPr eaLnBrk="1" hangingPunct="1"/>
              <a:t>8</a:t>
            </a:fld>
            <a:endParaRPr lang="en-US" altLang="en-US" b="0"/>
          </a:p>
        </p:txBody>
      </p:sp>
      <p:sp>
        <p:nvSpPr>
          <p:cNvPr id="133123" name="Rectangle 2"/>
          <p:cNvSpPr>
            <a:spLocks noGrp="1" noRot="1" noChangeAspect="1" noChangeArrowheads="1" noTextEdit="1"/>
          </p:cNvSpPr>
          <p:nvPr>
            <p:ph type="sldImg"/>
          </p:nvPr>
        </p:nvSpPr>
        <p:spPr>
          <a:xfrm>
            <a:off x="1168400" y="692150"/>
            <a:ext cx="4618038" cy="3463925"/>
          </a:xfrm>
          <a:ln/>
        </p:spPr>
      </p:sp>
      <p:sp>
        <p:nvSpPr>
          <p:cNvPr id="133124" name="Rectangle 3"/>
          <p:cNvSpPr>
            <a:spLocks noGrp="1" noChangeArrowheads="1"/>
          </p:cNvSpPr>
          <p:nvPr>
            <p:ph type="body" idx="1"/>
          </p:nvPr>
        </p:nvSpPr>
        <p:spPr>
          <a:xfrm>
            <a:off x="695961" y="4388104"/>
            <a:ext cx="5559345" cy="4155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NUCAPS concept first described in Barnet and Susskind 1999 Tech. Proc. Int'l TOVS Study Conf.  v.10 p.22-33.</a:t>
            </a:r>
          </a:p>
          <a:p>
            <a:pPr eaLnBrk="1" hangingPunct="1"/>
            <a:r>
              <a:rPr lang="en-US" altLang="en-US" dirty="0"/>
              <a:t>Full outline of the NUCAPS plan for Aqua, </a:t>
            </a:r>
            <a:r>
              <a:rPr lang="en-US" altLang="en-US" dirty="0" err="1"/>
              <a:t>Metop</a:t>
            </a:r>
            <a:r>
              <a:rPr lang="en-US" altLang="en-US" dirty="0"/>
              <a:t>, and NPOESS (later to be Suomi-NPP and JPSS program) was described in the NOAA STAR Research Project Plan (May 19, 2004)</a:t>
            </a:r>
          </a:p>
          <a:p>
            <a:pPr eaLnBrk="1" hangingPunct="1"/>
            <a:endParaRPr lang="en-US" altLang="en-US" dirty="0"/>
          </a:p>
          <a:p>
            <a:pPr eaLnBrk="1" hangingPunct="1"/>
            <a:r>
              <a:rPr lang="en-US" altLang="en-US" dirty="0"/>
              <a:t>The NUCAPS science code was operational at 1</a:t>
            </a:r>
            <a:r>
              <a:rPr lang="en-US" altLang="en-US" baseline="30000" dirty="0"/>
              <a:t>st</a:t>
            </a:r>
            <a:r>
              <a:rPr lang="en-US" altLang="en-US" dirty="0"/>
              <a:t> light of AIRS (June 13, 2002), IASI (early 2007) and </a:t>
            </a:r>
            <a:r>
              <a:rPr lang="en-US" altLang="en-US" dirty="0" err="1"/>
              <a:t>CrIS</a:t>
            </a:r>
            <a:r>
              <a:rPr lang="en-US" altLang="en-US" dirty="0"/>
              <a:t> (early 2012) demonstrating the robustness of the AIRS methodology.</a:t>
            </a:r>
          </a:p>
          <a:p>
            <a:pPr eaLnBrk="1" hangingPunct="1"/>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EC7413-9B86-484D-BBDA-37C9418995D7}" type="slidenum">
              <a:rPr lang="en-US" smtClean="0"/>
              <a:t>9</a:t>
            </a:fld>
            <a:endParaRPr lang="en-US"/>
          </a:p>
        </p:txBody>
      </p:sp>
    </p:spTree>
    <p:extLst>
      <p:ext uri="{BB962C8B-B14F-4D97-AF65-F5344CB8AC3E}">
        <p14:creationId xmlns:p14="http://schemas.microsoft.com/office/powerpoint/2010/main" val="4054391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7BE6A1-E228-4E1F-8FFB-350C033267D1}" type="slidenum">
              <a:rPr lang="en-US" altLang="en-US" smtClean="0"/>
              <a:pPr>
                <a:defRPr/>
              </a:pPr>
              <a:t>11</a:t>
            </a:fld>
            <a:endParaRPr lang="en-US" altLang="en-US"/>
          </a:p>
        </p:txBody>
      </p:sp>
    </p:spTree>
    <p:extLst>
      <p:ext uri="{BB962C8B-B14F-4D97-AF65-F5344CB8AC3E}">
        <p14:creationId xmlns:p14="http://schemas.microsoft.com/office/powerpoint/2010/main" val="2782245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Dave Tobin’s Dec. 11, 2019 NEDN(FOV)</a:t>
            </a:r>
          </a:p>
          <a:p>
            <a:pPr marL="171450" indent="-171450">
              <a:buFontTx/>
              <a:buChar char="-"/>
            </a:pPr>
            <a:r>
              <a:rPr lang="en-US" dirty="0"/>
              <a:t>Averaged the 9 FOV’s and divided by Hamming NRF of 1.58</a:t>
            </a:r>
          </a:p>
          <a:p>
            <a:pPr marL="171450" indent="-171450">
              <a:buFontTx/>
              <a:buChar char="-"/>
            </a:pPr>
            <a:r>
              <a:rPr lang="en-US" dirty="0"/>
              <a:t>AIRS is CRF v.6 and IASI is the noise used in NUCAPS operations</a:t>
            </a:r>
          </a:p>
        </p:txBody>
      </p:sp>
      <p:sp>
        <p:nvSpPr>
          <p:cNvPr id="4" name="Slide Number Placeholder 3"/>
          <p:cNvSpPr>
            <a:spLocks noGrp="1"/>
          </p:cNvSpPr>
          <p:nvPr>
            <p:ph type="sldNum" sz="quarter" idx="5"/>
          </p:nvPr>
        </p:nvSpPr>
        <p:spPr/>
        <p:txBody>
          <a:bodyPr/>
          <a:lstStyle/>
          <a:p>
            <a:pPr>
              <a:defRPr/>
            </a:pPr>
            <a:fld id="{BC7BE6A1-E228-4E1F-8FFB-350C033267D1}" type="slidenum">
              <a:rPr lang="en-US" altLang="en-US" smtClean="0"/>
              <a:pPr>
                <a:defRPr/>
              </a:pPr>
              <a:t>12</a:t>
            </a:fld>
            <a:endParaRPr lang="en-US" altLang="en-US"/>
          </a:p>
        </p:txBody>
      </p:sp>
    </p:spTree>
    <p:extLst>
      <p:ext uri="{BB962C8B-B14F-4D97-AF65-F5344CB8AC3E}">
        <p14:creationId xmlns:p14="http://schemas.microsoft.com/office/powerpoint/2010/main" val="2161073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1923973-40AD-4E87-B11A-8B88A45868CD}"/>
              </a:ext>
            </a:extLst>
          </p:cNvPr>
          <p:cNvSpPr>
            <a:spLocks noGrp="1" noChangeArrowheads="1"/>
          </p:cNvSpPr>
          <p:nvPr>
            <p:ph type="sldNum" sz="quarter" idx="5"/>
          </p:nvPr>
        </p:nvSpPr>
        <p:spPr>
          <a:ln/>
        </p:spPr>
        <p:txBody>
          <a:bodyPr/>
          <a:lstStyle/>
          <a:p>
            <a:fld id="{BD0DB9A6-303A-44E1-AC2A-A5F957BC5023}" type="slidenum">
              <a:rPr lang="en-US" altLang="en-US"/>
              <a:pPr/>
              <a:t>15</a:t>
            </a:fld>
            <a:endParaRPr lang="en-US" altLang="en-US"/>
          </a:p>
        </p:txBody>
      </p:sp>
      <p:sp>
        <p:nvSpPr>
          <p:cNvPr id="1478658" name="Rectangle 2">
            <a:extLst>
              <a:ext uri="{FF2B5EF4-FFF2-40B4-BE49-F238E27FC236}">
                <a16:creationId xmlns:a16="http://schemas.microsoft.com/office/drawing/2014/main" id="{0996F774-04DE-4B64-8D35-CCE8910BFA8C}"/>
              </a:ext>
            </a:extLst>
          </p:cNvPr>
          <p:cNvSpPr>
            <a:spLocks noGrp="1" noRot="1" noChangeAspect="1" noChangeArrowheads="1" noTextEdit="1"/>
          </p:cNvSpPr>
          <p:nvPr>
            <p:ph type="sldImg"/>
          </p:nvPr>
        </p:nvSpPr>
        <p:spPr>
          <a:xfrm>
            <a:off x="1117600" y="696913"/>
            <a:ext cx="4648200" cy="3486150"/>
          </a:xfrm>
          <a:ln/>
        </p:spPr>
      </p:sp>
      <p:sp>
        <p:nvSpPr>
          <p:cNvPr id="1478659" name="Rectangle 3">
            <a:extLst>
              <a:ext uri="{FF2B5EF4-FFF2-40B4-BE49-F238E27FC236}">
                <a16:creationId xmlns:a16="http://schemas.microsoft.com/office/drawing/2014/main" id="{1DD4557F-4136-4090-AEE0-F6B0BCD95C8C}"/>
              </a:ext>
            </a:extLst>
          </p:cNvPr>
          <p:cNvSpPr>
            <a:spLocks noGrp="1" noChangeArrowheads="1"/>
          </p:cNvSpPr>
          <p:nvPr>
            <p:ph type="body" idx="1"/>
          </p:nvPr>
        </p:nvSpPr>
        <p:spPr>
          <a:xfrm>
            <a:off x="917575" y="4416425"/>
            <a:ext cx="5046663" cy="4183063"/>
          </a:xfrm>
        </p:spPr>
        <p:txBody>
          <a:bodyPr/>
          <a:lstStyle/>
          <a:p>
            <a:endParaRPr lang="en-US" altLang="en-US"/>
          </a:p>
        </p:txBody>
      </p:sp>
    </p:spTree>
    <p:extLst>
      <p:ext uri="{BB962C8B-B14F-4D97-AF65-F5344CB8AC3E}">
        <p14:creationId xmlns:p14="http://schemas.microsoft.com/office/powerpoint/2010/main" val="696519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BB72B3E-89E8-4756-986F-072AC144E52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2E9795-7993-4A8D-834C-451CEA2820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C4BA3C-CFDC-462C-A453-A30B6111F036}"/>
              </a:ext>
            </a:extLst>
          </p:cNvPr>
          <p:cNvSpPr>
            <a:spLocks noGrp="1" noChangeArrowheads="1"/>
          </p:cNvSpPr>
          <p:nvPr>
            <p:ph type="sldNum" sz="quarter" idx="12"/>
          </p:nvPr>
        </p:nvSpPr>
        <p:spPr>
          <a:ln/>
        </p:spPr>
        <p:txBody>
          <a:bodyPr/>
          <a:lstStyle>
            <a:lvl1pPr>
              <a:defRPr/>
            </a:lvl1pPr>
          </a:lstStyle>
          <a:p>
            <a:pPr>
              <a:defRPr/>
            </a:pPr>
            <a:fld id="{AF8F17C3-6AC9-463E-9F73-0508DFCAC204}" type="slidenum">
              <a:rPr lang="en-US" altLang="en-US"/>
              <a:pPr>
                <a:defRPr/>
              </a:pPr>
              <a:t>‹#›</a:t>
            </a:fld>
            <a:endParaRPr lang="en-US" altLang="en-US"/>
          </a:p>
        </p:txBody>
      </p:sp>
    </p:spTree>
    <p:extLst>
      <p:ext uri="{BB962C8B-B14F-4D97-AF65-F5344CB8AC3E}">
        <p14:creationId xmlns:p14="http://schemas.microsoft.com/office/powerpoint/2010/main" val="918225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53624A-9D13-46CA-9974-96E86718DF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D09D34-B674-475C-AC83-F674666028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5F665C-9AFA-4EB9-83EC-8E8C4394F98B}"/>
              </a:ext>
            </a:extLst>
          </p:cNvPr>
          <p:cNvSpPr>
            <a:spLocks noGrp="1" noChangeArrowheads="1"/>
          </p:cNvSpPr>
          <p:nvPr>
            <p:ph type="sldNum" sz="quarter" idx="12"/>
          </p:nvPr>
        </p:nvSpPr>
        <p:spPr>
          <a:ln/>
        </p:spPr>
        <p:txBody>
          <a:bodyPr/>
          <a:lstStyle>
            <a:lvl1pPr>
              <a:defRPr/>
            </a:lvl1pPr>
          </a:lstStyle>
          <a:p>
            <a:pPr>
              <a:defRPr/>
            </a:pPr>
            <a:fld id="{47D215FF-3702-476E-B70C-CCA0445426A6}" type="slidenum">
              <a:rPr lang="en-US" altLang="en-US"/>
              <a:pPr>
                <a:defRPr/>
              </a:pPr>
              <a:t>‹#›</a:t>
            </a:fld>
            <a:endParaRPr lang="en-US" altLang="en-US"/>
          </a:p>
        </p:txBody>
      </p:sp>
    </p:spTree>
    <p:extLst>
      <p:ext uri="{BB962C8B-B14F-4D97-AF65-F5344CB8AC3E}">
        <p14:creationId xmlns:p14="http://schemas.microsoft.com/office/powerpoint/2010/main" val="2728114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04800"/>
            <a:ext cx="2076450" cy="5821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76950" cy="5821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78E7C5-A5EF-418D-991B-3CC30F49A41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41DDD7-435D-4968-B250-979CFDA997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755D34-022A-4558-BA11-2A265AFFBDC4}"/>
              </a:ext>
            </a:extLst>
          </p:cNvPr>
          <p:cNvSpPr>
            <a:spLocks noGrp="1" noChangeArrowheads="1"/>
          </p:cNvSpPr>
          <p:nvPr>
            <p:ph type="sldNum" sz="quarter" idx="12"/>
          </p:nvPr>
        </p:nvSpPr>
        <p:spPr>
          <a:ln/>
        </p:spPr>
        <p:txBody>
          <a:bodyPr/>
          <a:lstStyle>
            <a:lvl1pPr>
              <a:defRPr/>
            </a:lvl1pPr>
          </a:lstStyle>
          <a:p>
            <a:pPr>
              <a:defRPr/>
            </a:pPr>
            <a:fld id="{C9E69E7E-7A4A-4886-8E86-4C0543E3B2C5}" type="slidenum">
              <a:rPr lang="en-US" altLang="en-US"/>
              <a:pPr>
                <a:defRPr/>
              </a:pPr>
              <a:t>‹#›</a:t>
            </a:fld>
            <a:endParaRPr lang="en-US" altLang="en-US"/>
          </a:p>
        </p:txBody>
      </p:sp>
    </p:spTree>
    <p:extLst>
      <p:ext uri="{BB962C8B-B14F-4D97-AF65-F5344CB8AC3E}">
        <p14:creationId xmlns:p14="http://schemas.microsoft.com/office/powerpoint/2010/main" val="3046231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6096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B162D84-FBBF-4A7A-A238-D0292780087B}"/>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F56333F-6A38-48EB-B833-5C8D5A2CD9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C615C90C-30A9-4802-9152-0CF0D21A8F0E}"/>
              </a:ext>
            </a:extLst>
          </p:cNvPr>
          <p:cNvSpPr>
            <a:spLocks noGrp="1" noChangeArrowheads="1"/>
          </p:cNvSpPr>
          <p:nvPr>
            <p:ph type="sldNum" sz="quarter" idx="12"/>
          </p:nvPr>
        </p:nvSpPr>
        <p:spPr>
          <a:ln/>
        </p:spPr>
        <p:txBody>
          <a:bodyPr/>
          <a:lstStyle>
            <a:lvl1pPr>
              <a:defRPr/>
            </a:lvl1pPr>
          </a:lstStyle>
          <a:p>
            <a:pPr>
              <a:defRPr/>
            </a:pPr>
            <a:fld id="{776C20FF-E350-44A6-8615-0D7EA5F3D9CA}" type="slidenum">
              <a:rPr lang="en-US" altLang="en-US"/>
              <a:pPr>
                <a:defRPr/>
              </a:pPr>
              <a:t>‹#›</a:t>
            </a:fld>
            <a:endParaRPr lang="en-US" altLang="en-US"/>
          </a:p>
        </p:txBody>
      </p:sp>
    </p:spTree>
    <p:extLst>
      <p:ext uri="{BB962C8B-B14F-4D97-AF65-F5344CB8AC3E}">
        <p14:creationId xmlns:p14="http://schemas.microsoft.com/office/powerpoint/2010/main" val="1318426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6096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1E2DFC5-B90A-46D9-94F1-02B9F5D371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00BB37F-2A72-4C89-B138-C3979BEE67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BDFD142-0221-418A-8411-CCFD2B6A3FE7}"/>
              </a:ext>
            </a:extLst>
          </p:cNvPr>
          <p:cNvSpPr>
            <a:spLocks noGrp="1" noChangeArrowheads="1"/>
          </p:cNvSpPr>
          <p:nvPr>
            <p:ph type="sldNum" sz="quarter" idx="12"/>
          </p:nvPr>
        </p:nvSpPr>
        <p:spPr>
          <a:ln/>
        </p:spPr>
        <p:txBody>
          <a:bodyPr/>
          <a:lstStyle>
            <a:lvl1pPr>
              <a:defRPr/>
            </a:lvl1pPr>
          </a:lstStyle>
          <a:p>
            <a:pPr>
              <a:defRPr/>
            </a:pPr>
            <a:fld id="{674F3309-CF34-4AFF-B44D-7C184FD2D161}" type="slidenum">
              <a:rPr lang="en-US" altLang="en-US"/>
              <a:pPr>
                <a:defRPr/>
              </a:pPr>
              <a:t>‹#›</a:t>
            </a:fld>
            <a:endParaRPr lang="en-US" altLang="en-US"/>
          </a:p>
        </p:txBody>
      </p:sp>
    </p:spTree>
    <p:extLst>
      <p:ext uri="{BB962C8B-B14F-4D97-AF65-F5344CB8AC3E}">
        <p14:creationId xmlns:p14="http://schemas.microsoft.com/office/powerpoint/2010/main" val="2157214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6096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A52A771-17C4-4299-8F83-3A4D0B9A1B56}"/>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0E7356E2-995B-4A8F-B88C-FC39BB4A93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836D2C29-47F9-4623-9019-09A3A8D02CD9}"/>
              </a:ext>
            </a:extLst>
          </p:cNvPr>
          <p:cNvSpPr>
            <a:spLocks noGrp="1" noChangeArrowheads="1"/>
          </p:cNvSpPr>
          <p:nvPr>
            <p:ph type="sldNum" sz="quarter" idx="12"/>
          </p:nvPr>
        </p:nvSpPr>
        <p:spPr>
          <a:ln/>
        </p:spPr>
        <p:txBody>
          <a:bodyPr/>
          <a:lstStyle>
            <a:lvl1pPr>
              <a:defRPr/>
            </a:lvl1pPr>
          </a:lstStyle>
          <a:p>
            <a:pPr>
              <a:defRPr/>
            </a:pPr>
            <a:fld id="{6388DDA9-8871-49FC-8837-425DB04658EA}" type="slidenum">
              <a:rPr lang="en-US" altLang="en-US"/>
              <a:pPr>
                <a:defRPr/>
              </a:pPr>
              <a:t>‹#›</a:t>
            </a:fld>
            <a:endParaRPr lang="en-US" altLang="en-US"/>
          </a:p>
        </p:txBody>
      </p:sp>
    </p:spTree>
    <p:extLst>
      <p:ext uri="{BB962C8B-B14F-4D97-AF65-F5344CB8AC3E}">
        <p14:creationId xmlns:p14="http://schemas.microsoft.com/office/powerpoint/2010/main" val="674492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33400" y="304800"/>
            <a:ext cx="8229600" cy="6096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FA54E19-242A-426D-A7F0-33EBAD2729D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C3AEDF7-ABDC-41A0-B370-688BA18483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6F2618D-6FCC-4E11-95A4-19A2BC5B97D3}"/>
              </a:ext>
            </a:extLst>
          </p:cNvPr>
          <p:cNvSpPr>
            <a:spLocks noGrp="1" noChangeArrowheads="1"/>
          </p:cNvSpPr>
          <p:nvPr>
            <p:ph type="sldNum" sz="quarter" idx="12"/>
          </p:nvPr>
        </p:nvSpPr>
        <p:spPr>
          <a:ln/>
        </p:spPr>
        <p:txBody>
          <a:bodyPr/>
          <a:lstStyle>
            <a:lvl1pPr>
              <a:defRPr/>
            </a:lvl1pPr>
          </a:lstStyle>
          <a:p>
            <a:pPr>
              <a:defRPr/>
            </a:pPr>
            <a:fld id="{F729310F-B9F0-4567-A537-7929CDCD07AF}" type="slidenum">
              <a:rPr lang="en-US" altLang="en-US"/>
              <a:pPr>
                <a:defRPr/>
              </a:pPr>
              <a:t>‹#›</a:t>
            </a:fld>
            <a:endParaRPr lang="en-US" altLang="en-US"/>
          </a:p>
        </p:txBody>
      </p:sp>
    </p:spTree>
    <p:extLst>
      <p:ext uri="{BB962C8B-B14F-4D97-AF65-F5344CB8AC3E}">
        <p14:creationId xmlns:p14="http://schemas.microsoft.com/office/powerpoint/2010/main" val="1824215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6096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19B641B4-F0C4-45E0-8B8D-BE3507480A8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0B8961-DDF6-4268-AE3B-837C7881C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7FAD02-D6F6-4C99-8E75-41DFB8A7966F}"/>
              </a:ext>
            </a:extLst>
          </p:cNvPr>
          <p:cNvSpPr>
            <a:spLocks noGrp="1" noChangeArrowheads="1"/>
          </p:cNvSpPr>
          <p:nvPr>
            <p:ph type="sldNum" sz="quarter" idx="12"/>
          </p:nvPr>
        </p:nvSpPr>
        <p:spPr>
          <a:ln/>
        </p:spPr>
        <p:txBody>
          <a:bodyPr/>
          <a:lstStyle>
            <a:lvl1pPr>
              <a:defRPr/>
            </a:lvl1pPr>
          </a:lstStyle>
          <a:p>
            <a:pPr>
              <a:defRPr/>
            </a:pPr>
            <a:fld id="{4155CE13-B61C-459B-834F-4CB5305C5DCD}" type="slidenum">
              <a:rPr lang="en-US" altLang="en-US"/>
              <a:pPr>
                <a:defRPr/>
              </a:pPr>
              <a:t>‹#›</a:t>
            </a:fld>
            <a:endParaRPr lang="en-US" altLang="en-US"/>
          </a:p>
        </p:txBody>
      </p:sp>
    </p:spTree>
    <p:extLst>
      <p:ext uri="{BB962C8B-B14F-4D97-AF65-F5344CB8AC3E}">
        <p14:creationId xmlns:p14="http://schemas.microsoft.com/office/powerpoint/2010/main" val="3455822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75F2A09-C5F3-4083-AE01-F6E4A51F46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231DAF-FFD8-44B2-AA46-DEA79554BF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9C2E0D-A135-4C1D-8D81-9AF0A0C232FD}"/>
              </a:ext>
            </a:extLst>
          </p:cNvPr>
          <p:cNvSpPr>
            <a:spLocks noGrp="1" noChangeArrowheads="1"/>
          </p:cNvSpPr>
          <p:nvPr>
            <p:ph type="sldNum" sz="quarter" idx="12"/>
          </p:nvPr>
        </p:nvSpPr>
        <p:spPr>
          <a:ln/>
        </p:spPr>
        <p:txBody>
          <a:bodyPr/>
          <a:lstStyle>
            <a:lvl1pPr>
              <a:defRPr/>
            </a:lvl1pPr>
          </a:lstStyle>
          <a:p>
            <a:pPr>
              <a:defRPr/>
            </a:pPr>
            <a:fld id="{1660753A-2121-4AE5-8855-6E148DA86234}" type="slidenum">
              <a:rPr lang="en-US" altLang="en-US"/>
              <a:pPr>
                <a:defRPr/>
              </a:pPr>
              <a:t>‹#›</a:t>
            </a:fld>
            <a:endParaRPr lang="en-US" altLang="en-US"/>
          </a:p>
        </p:txBody>
      </p:sp>
    </p:spTree>
    <p:extLst>
      <p:ext uri="{BB962C8B-B14F-4D97-AF65-F5344CB8AC3E}">
        <p14:creationId xmlns:p14="http://schemas.microsoft.com/office/powerpoint/2010/main" val="2837444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EF0CB29-3DC2-407D-B93B-D985C463B1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43F5DB0-AF93-4290-8039-1C6F9E09A8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20BA26-6C53-40A4-9E83-6134B39E81D5}"/>
              </a:ext>
            </a:extLst>
          </p:cNvPr>
          <p:cNvSpPr>
            <a:spLocks noGrp="1" noChangeArrowheads="1"/>
          </p:cNvSpPr>
          <p:nvPr>
            <p:ph type="sldNum" sz="quarter" idx="12"/>
          </p:nvPr>
        </p:nvSpPr>
        <p:spPr>
          <a:ln/>
        </p:spPr>
        <p:txBody>
          <a:bodyPr/>
          <a:lstStyle>
            <a:lvl1pPr>
              <a:defRPr/>
            </a:lvl1pPr>
          </a:lstStyle>
          <a:p>
            <a:pPr>
              <a:defRPr/>
            </a:pPr>
            <a:fld id="{ACACFFD7-B335-47C8-BE7E-B90B2FC36587}" type="slidenum">
              <a:rPr lang="en-US" altLang="en-US"/>
              <a:pPr>
                <a:defRPr/>
              </a:pPr>
              <a:t>‹#›</a:t>
            </a:fld>
            <a:endParaRPr lang="en-US" altLang="en-US"/>
          </a:p>
        </p:txBody>
      </p:sp>
    </p:spTree>
    <p:extLst>
      <p:ext uri="{BB962C8B-B14F-4D97-AF65-F5344CB8AC3E}">
        <p14:creationId xmlns:p14="http://schemas.microsoft.com/office/powerpoint/2010/main" val="3192752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2AB2490-E5A0-49C9-A54E-F16656AB456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5EAA4C-3B47-44A7-8AAC-CB6C0517A3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F1846D5-E737-44F7-A553-E4E23116AC8C}"/>
              </a:ext>
            </a:extLst>
          </p:cNvPr>
          <p:cNvSpPr>
            <a:spLocks noGrp="1" noChangeArrowheads="1"/>
          </p:cNvSpPr>
          <p:nvPr>
            <p:ph type="sldNum" sz="quarter" idx="12"/>
          </p:nvPr>
        </p:nvSpPr>
        <p:spPr>
          <a:ln/>
        </p:spPr>
        <p:txBody>
          <a:bodyPr/>
          <a:lstStyle>
            <a:lvl1pPr>
              <a:defRPr/>
            </a:lvl1pPr>
          </a:lstStyle>
          <a:p>
            <a:pPr>
              <a:defRPr/>
            </a:pPr>
            <a:fld id="{44CB45DD-1766-4B48-8E44-B2A0AAD88BC0}" type="slidenum">
              <a:rPr lang="en-US" altLang="en-US"/>
              <a:pPr>
                <a:defRPr/>
              </a:pPr>
              <a:t>‹#›</a:t>
            </a:fld>
            <a:endParaRPr lang="en-US" altLang="en-US"/>
          </a:p>
        </p:txBody>
      </p:sp>
    </p:spTree>
    <p:extLst>
      <p:ext uri="{BB962C8B-B14F-4D97-AF65-F5344CB8AC3E}">
        <p14:creationId xmlns:p14="http://schemas.microsoft.com/office/powerpoint/2010/main" val="73311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535DC8C-71F5-456B-83DA-ED7779096C5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D07236E-2371-42DB-98C0-054EB06F81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C8162F4-8A66-4F14-AA19-87954CEBE419}"/>
              </a:ext>
            </a:extLst>
          </p:cNvPr>
          <p:cNvSpPr>
            <a:spLocks noGrp="1" noChangeArrowheads="1"/>
          </p:cNvSpPr>
          <p:nvPr>
            <p:ph type="sldNum" sz="quarter" idx="12"/>
          </p:nvPr>
        </p:nvSpPr>
        <p:spPr>
          <a:ln/>
        </p:spPr>
        <p:txBody>
          <a:bodyPr/>
          <a:lstStyle>
            <a:lvl1pPr>
              <a:defRPr/>
            </a:lvl1pPr>
          </a:lstStyle>
          <a:p>
            <a:pPr>
              <a:defRPr/>
            </a:pPr>
            <a:fld id="{C55B372D-F762-4ECD-84D6-18CD414A4CF9}" type="slidenum">
              <a:rPr lang="en-US" altLang="en-US"/>
              <a:pPr>
                <a:defRPr/>
              </a:pPr>
              <a:t>‹#›</a:t>
            </a:fld>
            <a:endParaRPr lang="en-US" altLang="en-US"/>
          </a:p>
        </p:txBody>
      </p:sp>
    </p:spTree>
    <p:extLst>
      <p:ext uri="{BB962C8B-B14F-4D97-AF65-F5344CB8AC3E}">
        <p14:creationId xmlns:p14="http://schemas.microsoft.com/office/powerpoint/2010/main" val="21071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EBFA03F-ACAA-4476-A316-9E3BA1483FC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8E9380A-8709-4271-BDF6-52E7FC5470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7403233-20EF-4F01-9EC2-32D12F2FA6C9}"/>
              </a:ext>
            </a:extLst>
          </p:cNvPr>
          <p:cNvSpPr>
            <a:spLocks noGrp="1" noChangeArrowheads="1"/>
          </p:cNvSpPr>
          <p:nvPr>
            <p:ph type="sldNum" sz="quarter" idx="12"/>
          </p:nvPr>
        </p:nvSpPr>
        <p:spPr>
          <a:ln/>
        </p:spPr>
        <p:txBody>
          <a:bodyPr/>
          <a:lstStyle>
            <a:lvl1pPr>
              <a:defRPr/>
            </a:lvl1pPr>
          </a:lstStyle>
          <a:p>
            <a:pPr>
              <a:defRPr/>
            </a:pPr>
            <a:fld id="{1A40C41A-6445-4DF0-9A31-AC70B880C1F3}" type="slidenum">
              <a:rPr lang="en-US" altLang="en-US"/>
              <a:pPr>
                <a:defRPr/>
              </a:pPr>
              <a:t>‹#›</a:t>
            </a:fld>
            <a:endParaRPr lang="en-US" altLang="en-US"/>
          </a:p>
        </p:txBody>
      </p:sp>
    </p:spTree>
    <p:extLst>
      <p:ext uri="{BB962C8B-B14F-4D97-AF65-F5344CB8AC3E}">
        <p14:creationId xmlns:p14="http://schemas.microsoft.com/office/powerpoint/2010/main" val="2813140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EB64A18-FEC0-488C-92C7-E5FDB1BBE1B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2C09401-3D66-4F6A-87F0-383CFF32BA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800F382-FEB4-46F6-AAC1-EED8805A67E6}"/>
              </a:ext>
            </a:extLst>
          </p:cNvPr>
          <p:cNvSpPr>
            <a:spLocks noGrp="1" noChangeArrowheads="1"/>
          </p:cNvSpPr>
          <p:nvPr>
            <p:ph type="sldNum" sz="quarter" idx="12"/>
          </p:nvPr>
        </p:nvSpPr>
        <p:spPr>
          <a:ln/>
        </p:spPr>
        <p:txBody>
          <a:bodyPr/>
          <a:lstStyle>
            <a:lvl1pPr>
              <a:defRPr/>
            </a:lvl1pPr>
          </a:lstStyle>
          <a:p>
            <a:pPr>
              <a:defRPr/>
            </a:pPr>
            <a:fld id="{E0D7A7FE-B74F-47F3-8D66-470B60109F4A}" type="slidenum">
              <a:rPr lang="en-US" altLang="en-US"/>
              <a:pPr>
                <a:defRPr/>
              </a:pPr>
              <a:t>‹#›</a:t>
            </a:fld>
            <a:endParaRPr lang="en-US" altLang="en-US"/>
          </a:p>
        </p:txBody>
      </p:sp>
    </p:spTree>
    <p:extLst>
      <p:ext uri="{BB962C8B-B14F-4D97-AF65-F5344CB8AC3E}">
        <p14:creationId xmlns:p14="http://schemas.microsoft.com/office/powerpoint/2010/main" val="616758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6A80AF2-A469-49F2-AEEE-E0B7582C31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A6064FC-08CA-42C3-B9CE-F54C184DE9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A6C57EF-8ABB-472F-AB88-E4F5EA7AF659}"/>
              </a:ext>
            </a:extLst>
          </p:cNvPr>
          <p:cNvSpPr>
            <a:spLocks noGrp="1" noChangeArrowheads="1"/>
          </p:cNvSpPr>
          <p:nvPr>
            <p:ph type="sldNum" sz="quarter" idx="12"/>
          </p:nvPr>
        </p:nvSpPr>
        <p:spPr>
          <a:ln/>
        </p:spPr>
        <p:txBody>
          <a:bodyPr/>
          <a:lstStyle>
            <a:lvl1pPr>
              <a:defRPr/>
            </a:lvl1pPr>
          </a:lstStyle>
          <a:p>
            <a:pPr>
              <a:defRPr/>
            </a:pPr>
            <a:fld id="{67859ED8-BE41-46D9-90B7-075D27E227AC}" type="slidenum">
              <a:rPr lang="en-US" altLang="en-US"/>
              <a:pPr>
                <a:defRPr/>
              </a:pPr>
              <a:t>‹#›</a:t>
            </a:fld>
            <a:endParaRPr lang="en-US" altLang="en-US"/>
          </a:p>
        </p:txBody>
      </p:sp>
    </p:spTree>
    <p:extLst>
      <p:ext uri="{BB962C8B-B14F-4D97-AF65-F5344CB8AC3E}">
        <p14:creationId xmlns:p14="http://schemas.microsoft.com/office/powerpoint/2010/main" val="2030967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0D462B2-E392-40B6-B7D2-13ECB08CC0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EDBC396-0DCC-4BF2-8A8C-4D4EF77E05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59300F4-436F-4896-B05D-A0218E6817FB}"/>
              </a:ext>
            </a:extLst>
          </p:cNvPr>
          <p:cNvSpPr>
            <a:spLocks noGrp="1" noChangeArrowheads="1"/>
          </p:cNvSpPr>
          <p:nvPr>
            <p:ph type="sldNum" sz="quarter" idx="12"/>
          </p:nvPr>
        </p:nvSpPr>
        <p:spPr>
          <a:ln/>
        </p:spPr>
        <p:txBody>
          <a:bodyPr/>
          <a:lstStyle>
            <a:lvl1pPr>
              <a:defRPr/>
            </a:lvl1pPr>
          </a:lstStyle>
          <a:p>
            <a:pPr>
              <a:defRPr/>
            </a:pPr>
            <a:fld id="{22B6B991-C751-4519-92E0-D766E406E866}" type="slidenum">
              <a:rPr lang="en-US" altLang="en-US"/>
              <a:pPr>
                <a:defRPr/>
              </a:pPr>
              <a:t>‹#›</a:t>
            </a:fld>
            <a:endParaRPr lang="en-US" altLang="en-US"/>
          </a:p>
        </p:txBody>
      </p:sp>
    </p:spTree>
    <p:extLst>
      <p:ext uri="{BB962C8B-B14F-4D97-AF65-F5344CB8AC3E}">
        <p14:creationId xmlns:p14="http://schemas.microsoft.com/office/powerpoint/2010/main" val="3335086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57DE9C0-3E89-4EE3-B8F3-4493CEF528BF}"/>
              </a:ext>
            </a:extLst>
          </p:cNvPr>
          <p:cNvSpPr>
            <a:spLocks noGrp="1" noChangeArrowheads="1"/>
          </p:cNvSpPr>
          <p:nvPr>
            <p:ph type="title"/>
          </p:nvPr>
        </p:nvSpPr>
        <p:spPr bwMode="auto">
          <a:xfrm>
            <a:off x="533400" y="3048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B57F70F-F304-43D3-8F4F-4820C492154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C75314C-C84D-422D-9F66-96642C5732F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defRPr>
            </a:lvl1pPr>
          </a:lstStyle>
          <a:p>
            <a:pPr>
              <a:defRPr/>
            </a:pPr>
            <a:endParaRPr lang="en-US"/>
          </a:p>
        </p:txBody>
      </p:sp>
      <p:sp>
        <p:nvSpPr>
          <p:cNvPr id="1029" name="Rectangle 5">
            <a:extLst>
              <a:ext uri="{FF2B5EF4-FFF2-40B4-BE49-F238E27FC236}">
                <a16:creationId xmlns:a16="http://schemas.microsoft.com/office/drawing/2014/main" id="{B473BC37-3410-4FA5-8960-3216384D2E7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defRPr>
            </a:lvl1pPr>
          </a:lstStyle>
          <a:p>
            <a:pPr>
              <a:defRPr/>
            </a:pPr>
            <a:endParaRPr lang="en-US"/>
          </a:p>
        </p:txBody>
      </p:sp>
      <p:sp>
        <p:nvSpPr>
          <p:cNvPr id="1030" name="Rectangle 6">
            <a:extLst>
              <a:ext uri="{FF2B5EF4-FFF2-40B4-BE49-F238E27FC236}">
                <a16:creationId xmlns:a16="http://schemas.microsoft.com/office/drawing/2014/main" id="{F71246CF-D230-4BA5-A15E-5828C0B5C5C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1327D6B4-DA3F-4F47-AD7B-6E4D29372E4D}" type="slidenum">
              <a:rPr lang="en-US" altLang="en-US"/>
              <a:pPr>
                <a:defRPr/>
              </a:pPr>
              <a:t>‹#›</a:t>
            </a:fld>
            <a:endParaRPr lang="en-US" altLang="en-US"/>
          </a:p>
        </p:txBody>
      </p:sp>
      <p:sp>
        <p:nvSpPr>
          <p:cNvPr id="1031" name="Line 9">
            <a:extLst>
              <a:ext uri="{FF2B5EF4-FFF2-40B4-BE49-F238E27FC236}">
                <a16:creationId xmlns:a16="http://schemas.microsoft.com/office/drawing/2014/main" id="{00B1D357-4616-4163-B91E-5870D553F851}"/>
              </a:ext>
            </a:extLst>
          </p:cNvPr>
          <p:cNvSpPr>
            <a:spLocks noChangeShapeType="1"/>
          </p:cNvSpPr>
          <p:nvPr/>
        </p:nvSpPr>
        <p:spPr bwMode="auto">
          <a:xfrm>
            <a:off x="381000" y="1143000"/>
            <a:ext cx="8382000" cy="0"/>
          </a:xfrm>
          <a:prstGeom prst="line">
            <a:avLst/>
          </a:prstGeom>
          <a:noFill/>
          <a:ln w="57150" cmpd="thinThick">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fontAlgn="base">
        <a:spcBef>
          <a:spcPct val="0"/>
        </a:spcBef>
        <a:spcAft>
          <a:spcPct val="0"/>
        </a:spcAft>
        <a:defRPr sz="3200" b="1">
          <a:solidFill>
            <a:schemeClr val="tx2"/>
          </a:solidFill>
          <a:latin typeface="Arial" charset="0"/>
        </a:defRPr>
      </a:lvl6pPr>
      <a:lvl7pPr marL="914400" algn="ctr" rtl="0" fontAlgn="base">
        <a:spcBef>
          <a:spcPct val="0"/>
        </a:spcBef>
        <a:spcAft>
          <a:spcPct val="0"/>
        </a:spcAft>
        <a:defRPr sz="3200" b="1">
          <a:solidFill>
            <a:schemeClr val="tx2"/>
          </a:solidFill>
          <a:latin typeface="Arial" charset="0"/>
        </a:defRPr>
      </a:lvl7pPr>
      <a:lvl8pPr marL="1371600" algn="ctr" rtl="0" fontAlgn="base">
        <a:spcBef>
          <a:spcPct val="0"/>
        </a:spcBef>
        <a:spcAft>
          <a:spcPct val="0"/>
        </a:spcAft>
        <a:defRPr sz="3200" b="1">
          <a:solidFill>
            <a:schemeClr val="tx2"/>
          </a:solidFill>
          <a:latin typeface="Arial" charset="0"/>
        </a:defRPr>
      </a:lvl8pPr>
      <a:lvl9pPr marL="1828800" algn="ctr" rtl="0" fontAlgn="base">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gif"/></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18" Type="http://schemas.openxmlformats.org/officeDocument/2006/relationships/image" Target="../media/image64.png"/><Relationship Id="rId3" Type="http://schemas.openxmlformats.org/officeDocument/2006/relationships/image" Target="../media/image49.emf"/><Relationship Id="rId7" Type="http://schemas.openxmlformats.org/officeDocument/2006/relationships/image" Target="../media/image53.png"/><Relationship Id="rId12" Type="http://schemas.openxmlformats.org/officeDocument/2006/relationships/image" Target="../media/image58.jpeg"/><Relationship Id="rId17" Type="http://schemas.openxmlformats.org/officeDocument/2006/relationships/image" Target="../media/image63.png"/><Relationship Id="rId2" Type="http://schemas.openxmlformats.org/officeDocument/2006/relationships/notesSlide" Target="../notesSlides/notesSlide15.xml"/><Relationship Id="rId16"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52.emf"/><Relationship Id="rId11" Type="http://schemas.openxmlformats.org/officeDocument/2006/relationships/image" Target="../media/image57.jpeg"/><Relationship Id="rId5" Type="http://schemas.openxmlformats.org/officeDocument/2006/relationships/image" Target="../media/image51.emf"/><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eg"/><Relationship Id="rId14" Type="http://schemas.openxmlformats.org/officeDocument/2006/relationships/image" Target="../media/image60.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a:extLst>
              <a:ext uri="{FF2B5EF4-FFF2-40B4-BE49-F238E27FC236}">
                <a16:creationId xmlns:a16="http://schemas.microsoft.com/office/drawing/2014/main" id="{9128C2C0-9108-44D8-8EBF-75B5C4B8CA7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8E7E6EE-BEFC-4C0C-98B9-67D650FA8870}" type="slidenum">
              <a:rPr lang="en-US" altLang="en-US" sz="1400" smtClean="0"/>
              <a:pPr>
                <a:spcBef>
                  <a:spcPct val="0"/>
                </a:spcBef>
                <a:buFontTx/>
                <a:buNone/>
              </a:pPr>
              <a:t>1</a:t>
            </a:fld>
            <a:endParaRPr lang="en-US" altLang="en-US" sz="1400"/>
          </a:p>
        </p:txBody>
      </p:sp>
      <p:sp>
        <p:nvSpPr>
          <p:cNvPr id="4100" name="Rectangle 3">
            <a:extLst>
              <a:ext uri="{FF2B5EF4-FFF2-40B4-BE49-F238E27FC236}">
                <a16:creationId xmlns:a16="http://schemas.microsoft.com/office/drawing/2014/main" id="{AD7FBC2C-1E97-414A-886F-41D79E7ABE31}"/>
              </a:ext>
            </a:extLst>
          </p:cNvPr>
          <p:cNvSpPr>
            <a:spLocks noGrp="1" noChangeArrowheads="1"/>
          </p:cNvSpPr>
          <p:nvPr>
            <p:ph type="subTitle" idx="1"/>
          </p:nvPr>
        </p:nvSpPr>
        <p:spPr>
          <a:xfrm>
            <a:off x="152400" y="2971800"/>
            <a:ext cx="8763000" cy="3581400"/>
          </a:xfrm>
          <a:noFill/>
        </p:spPr>
        <p:txBody>
          <a:bodyPr lIns="92075" tIns="46038" rIns="92075" bIns="46038"/>
          <a:lstStyle/>
          <a:p>
            <a:pPr eaLnBrk="1" hangingPunct="1"/>
            <a:r>
              <a:rPr lang="en-US" altLang="en-US" sz="3600" b="1" dirty="0"/>
              <a:t>Chris Barnet</a:t>
            </a:r>
          </a:p>
          <a:p>
            <a:pPr eaLnBrk="1" hangingPunct="1"/>
            <a:r>
              <a:rPr lang="en-US" altLang="en-US" sz="2400" b="1" dirty="0">
                <a:solidFill>
                  <a:schemeClr val="bg2">
                    <a:lumMod val="75000"/>
                  </a:schemeClr>
                </a:solidFill>
              </a:rPr>
              <a:t>Science and Technology Corporation, STC</a:t>
            </a:r>
          </a:p>
          <a:p>
            <a:pPr eaLnBrk="1" hangingPunct="1"/>
            <a:r>
              <a:rPr lang="en-US" altLang="en-US" sz="1800" b="1" dirty="0">
                <a:solidFill>
                  <a:schemeClr val="bg2">
                    <a:lumMod val="75000"/>
                  </a:schemeClr>
                </a:solidFill>
              </a:rPr>
              <a:t>STAR Seminar: Wednesday  March 6, 2019</a:t>
            </a:r>
          </a:p>
          <a:p>
            <a:pPr algn="l" eaLnBrk="1" hangingPunct="1"/>
            <a:endParaRPr lang="en-US" sz="2000" dirty="0"/>
          </a:p>
          <a:p>
            <a:pPr algn="l" eaLnBrk="1" hangingPunct="1"/>
            <a:r>
              <a:rPr lang="en-US" sz="2000" dirty="0"/>
              <a:t>Co-Authors: Thomas S. Pagano, NASA/JPL,   Sid </a:t>
            </a:r>
            <a:r>
              <a:rPr lang="en-US" sz="2000" dirty="0" err="1"/>
              <a:t>Boukabara</a:t>
            </a:r>
            <a:r>
              <a:rPr lang="en-US" sz="2000" dirty="0"/>
              <a:t> (STAR),</a:t>
            </a:r>
          </a:p>
          <a:p>
            <a:pPr algn="l" eaLnBrk="1" hangingPunct="1"/>
            <a:r>
              <a:rPr lang="en-US" sz="2000" dirty="0"/>
              <a:t>Kevin Garrett (STAR),   Kayo Ide (UMD),</a:t>
            </a:r>
          </a:p>
          <a:p>
            <a:pPr algn="l" eaLnBrk="1" hangingPunct="1"/>
            <a:r>
              <a:rPr lang="en-US" sz="2000" dirty="0"/>
              <a:t>Erin Jones (UMD-CICS),   </a:t>
            </a:r>
            <a:r>
              <a:rPr lang="en-US" sz="2000" dirty="0" err="1"/>
              <a:t>Yingtao</a:t>
            </a:r>
            <a:r>
              <a:rPr lang="en-US" sz="2000" dirty="0"/>
              <a:t> Ma (UMD-CICS)</a:t>
            </a:r>
          </a:p>
          <a:p>
            <a:pPr algn="l" eaLnBrk="1" hangingPunct="1"/>
            <a:endParaRPr lang="en-US" sz="2000" dirty="0"/>
          </a:p>
          <a:p>
            <a:pPr algn="l" eaLnBrk="1" hangingPunct="1"/>
            <a:r>
              <a:rPr lang="en-US" sz="2000" dirty="0"/>
              <a:t>Help from: Colby Francoeur, Nadia Smith, Rebekah </a:t>
            </a:r>
            <a:r>
              <a:rPr lang="en-US" sz="2000" dirty="0" err="1"/>
              <a:t>Esmaili</a:t>
            </a:r>
            <a:r>
              <a:rPr lang="en-US" sz="2000" dirty="0"/>
              <a:t> (all STC)</a:t>
            </a:r>
          </a:p>
          <a:p>
            <a:pPr eaLnBrk="1" hangingPunct="1"/>
            <a:endParaRPr lang="en-US" altLang="en-US" sz="2800" b="1" dirty="0">
              <a:solidFill>
                <a:schemeClr val="bg2">
                  <a:lumMod val="75000"/>
                </a:schemeClr>
              </a:solidFill>
            </a:endParaRPr>
          </a:p>
          <a:p>
            <a:pPr eaLnBrk="1" hangingPunct="1"/>
            <a:endParaRPr lang="en-US" altLang="en-US" b="1" dirty="0">
              <a:solidFill>
                <a:schemeClr val="bg2">
                  <a:lumMod val="75000"/>
                </a:schemeClr>
              </a:solidFill>
            </a:endParaRPr>
          </a:p>
        </p:txBody>
      </p:sp>
      <p:sp>
        <p:nvSpPr>
          <p:cNvPr id="4" name="TextBox 3">
            <a:extLst>
              <a:ext uri="{FF2B5EF4-FFF2-40B4-BE49-F238E27FC236}">
                <a16:creationId xmlns:a16="http://schemas.microsoft.com/office/drawing/2014/main" id="{7E50C8D0-A8BB-4DA6-BC22-7C93DF06D06D}"/>
              </a:ext>
            </a:extLst>
          </p:cNvPr>
          <p:cNvSpPr txBox="1"/>
          <p:nvPr/>
        </p:nvSpPr>
        <p:spPr>
          <a:xfrm>
            <a:off x="457200" y="1255693"/>
            <a:ext cx="8229600" cy="1569660"/>
          </a:xfrm>
          <a:prstGeom prst="rect">
            <a:avLst/>
          </a:prstGeom>
          <a:noFill/>
        </p:spPr>
        <p:txBody>
          <a:bodyPr wrap="square" rtlCol="0">
            <a:spAutoFit/>
          </a:bodyPr>
          <a:lstStyle/>
          <a:p>
            <a:pPr algn="ctr" eaLnBrk="1" hangingPunct="1"/>
            <a:r>
              <a:rPr lang="en-US" altLang="en-US" sz="3200" dirty="0">
                <a:solidFill>
                  <a:srgbClr val="7030A0"/>
                </a:solidFill>
              </a:rPr>
              <a:t>Motivation for an experiment: can we utilize the </a:t>
            </a:r>
            <a:r>
              <a:rPr lang="en-US" altLang="en-US" sz="3200" dirty="0" err="1">
                <a:solidFill>
                  <a:srgbClr val="7030A0"/>
                </a:solidFill>
              </a:rPr>
              <a:t>CrIS</a:t>
            </a:r>
            <a:r>
              <a:rPr lang="en-US" altLang="en-US" sz="3200" dirty="0">
                <a:solidFill>
                  <a:srgbClr val="7030A0"/>
                </a:solidFill>
              </a:rPr>
              <a:t> short-wave infrared channels in data assimilation?</a:t>
            </a:r>
          </a:p>
        </p:txBody>
      </p:sp>
      <p:pic>
        <p:nvPicPr>
          <p:cNvPr id="3" name="Picture 2">
            <a:extLst>
              <a:ext uri="{FF2B5EF4-FFF2-40B4-BE49-F238E27FC236}">
                <a16:creationId xmlns:a16="http://schemas.microsoft.com/office/drawing/2014/main" id="{C2A4B252-07A6-4CFE-890C-80E716800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3764" y="153140"/>
            <a:ext cx="1136743" cy="884133"/>
          </a:xfrm>
          <a:prstGeom prst="rect">
            <a:avLst/>
          </a:prstGeom>
        </p:spPr>
      </p:pic>
      <p:pic>
        <p:nvPicPr>
          <p:cNvPr id="8" name="Picture 7">
            <a:extLst>
              <a:ext uri="{FF2B5EF4-FFF2-40B4-BE49-F238E27FC236}">
                <a16:creationId xmlns:a16="http://schemas.microsoft.com/office/drawing/2014/main" id="{CC4DD7D0-E4DC-427B-81C0-B13562ABA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057" y="275893"/>
            <a:ext cx="1746960" cy="593580"/>
          </a:xfrm>
          <a:prstGeom prst="rect">
            <a:avLst/>
          </a:prstGeom>
        </p:spPr>
      </p:pic>
      <p:pic>
        <p:nvPicPr>
          <p:cNvPr id="10" name="Picture 9">
            <a:extLst>
              <a:ext uri="{FF2B5EF4-FFF2-40B4-BE49-F238E27FC236}">
                <a16:creationId xmlns:a16="http://schemas.microsoft.com/office/drawing/2014/main" id="{99F94D4A-5D72-4F8C-8A8B-7107DFABD7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7267" y="220192"/>
            <a:ext cx="858654" cy="778156"/>
          </a:xfrm>
          <a:prstGeom prst="rect">
            <a:avLst/>
          </a:prstGeom>
        </p:spPr>
      </p:pic>
      <p:pic>
        <p:nvPicPr>
          <p:cNvPr id="12" name="Picture 11">
            <a:extLst>
              <a:ext uri="{FF2B5EF4-FFF2-40B4-BE49-F238E27FC236}">
                <a16:creationId xmlns:a16="http://schemas.microsoft.com/office/drawing/2014/main" id="{9D0200DF-8D9A-47BC-85A1-E05BCC23FF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5764" y="248589"/>
            <a:ext cx="1840954" cy="750018"/>
          </a:xfrm>
          <a:prstGeom prst="rect">
            <a:avLst/>
          </a:prstGeom>
        </p:spPr>
      </p:pic>
      <p:pic>
        <p:nvPicPr>
          <p:cNvPr id="5" name="Picture 4">
            <a:extLst>
              <a:ext uri="{FF2B5EF4-FFF2-40B4-BE49-F238E27FC236}">
                <a16:creationId xmlns:a16="http://schemas.microsoft.com/office/drawing/2014/main" id="{FD895CE9-7DED-4570-8E22-0FBB71F96E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5257" y="325899"/>
            <a:ext cx="991543" cy="538616"/>
          </a:xfrm>
          <a:prstGeom prst="rect">
            <a:avLst/>
          </a:prstGeom>
        </p:spPr>
      </p:pic>
      <p:pic>
        <p:nvPicPr>
          <p:cNvPr id="14" name="Picture 13">
            <a:extLst>
              <a:ext uri="{FF2B5EF4-FFF2-40B4-BE49-F238E27FC236}">
                <a16:creationId xmlns:a16="http://schemas.microsoft.com/office/drawing/2014/main" id="{B2F4DF63-D594-43EC-B00A-C231836DA7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34567" y="220193"/>
            <a:ext cx="778155" cy="7781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5" descr="111020npp_fairing.jpg">
            <a:extLst>
              <a:ext uri="{FF2B5EF4-FFF2-40B4-BE49-F238E27FC236}">
                <a16:creationId xmlns:a16="http://schemas.microsoft.com/office/drawing/2014/main" id="{B3FD443F-E2DA-43F2-99FC-C708E4C312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76400"/>
            <a:ext cx="33670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Slide Number Placeholder 7">
            <a:extLst>
              <a:ext uri="{FF2B5EF4-FFF2-40B4-BE49-F238E27FC236}">
                <a16:creationId xmlns:a16="http://schemas.microsoft.com/office/drawing/2014/main" id="{707ED0E2-8964-4660-A988-A5069A507EE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1BC5D15-4360-4DFD-B342-C25FC5DC5F1E}" type="slidenum">
              <a:rPr lang="en-US" altLang="en-US" sz="1400" smtClean="0"/>
              <a:pPr>
                <a:spcBef>
                  <a:spcPct val="0"/>
                </a:spcBef>
                <a:buFontTx/>
                <a:buNone/>
              </a:pPr>
              <a:t>10</a:t>
            </a:fld>
            <a:endParaRPr lang="en-US" altLang="en-US" sz="1400"/>
          </a:p>
        </p:txBody>
      </p:sp>
      <p:sp>
        <p:nvSpPr>
          <p:cNvPr id="15364" name="Rectangle 3">
            <a:extLst>
              <a:ext uri="{FF2B5EF4-FFF2-40B4-BE49-F238E27FC236}">
                <a16:creationId xmlns:a16="http://schemas.microsoft.com/office/drawing/2014/main" id="{A3462BDF-099D-470C-86E5-4E7F0C57C6FB}"/>
              </a:ext>
            </a:extLst>
          </p:cNvPr>
          <p:cNvSpPr>
            <a:spLocks noGrp="1" noChangeArrowheads="1"/>
          </p:cNvSpPr>
          <p:nvPr>
            <p:ph type="title"/>
          </p:nvPr>
        </p:nvSpPr>
        <p:spPr>
          <a:xfrm>
            <a:off x="1371600" y="152400"/>
            <a:ext cx="6553200" cy="914400"/>
          </a:xfrm>
        </p:spPr>
        <p:txBody>
          <a:bodyPr/>
          <a:lstStyle/>
          <a:p>
            <a:pPr eaLnBrk="1" hangingPunct="1"/>
            <a:r>
              <a:rPr lang="en-US" altLang="en-US" sz="2800" dirty="0">
                <a:solidFill>
                  <a:schemeClr val="tx1"/>
                </a:solidFill>
              </a:rPr>
              <a:t>First </a:t>
            </a:r>
            <a:r>
              <a:rPr lang="en-US" altLang="en-US" sz="2800" dirty="0" err="1">
                <a:solidFill>
                  <a:schemeClr val="tx1"/>
                </a:solidFill>
              </a:rPr>
              <a:t>CrIS</a:t>
            </a:r>
            <a:r>
              <a:rPr lang="en-US" altLang="en-US" sz="2800" dirty="0">
                <a:solidFill>
                  <a:schemeClr val="tx1"/>
                </a:solidFill>
              </a:rPr>
              <a:t>/ATMS was launched on the NPP Satellite on Oct. 28, 2011</a:t>
            </a:r>
            <a:r>
              <a:rPr lang="en-US" altLang="en-US" sz="2800" dirty="0"/>
              <a:t>  </a:t>
            </a:r>
          </a:p>
        </p:txBody>
      </p:sp>
      <p:sp>
        <p:nvSpPr>
          <p:cNvPr id="15365" name="Text Box 5">
            <a:extLst>
              <a:ext uri="{FF2B5EF4-FFF2-40B4-BE49-F238E27FC236}">
                <a16:creationId xmlns:a16="http://schemas.microsoft.com/office/drawing/2014/main" id="{87E7B2BD-070F-4BE0-89F8-4C6302FDACB7}"/>
              </a:ext>
            </a:extLst>
          </p:cNvPr>
          <p:cNvSpPr txBox="1">
            <a:spLocks noChangeArrowheads="1"/>
          </p:cNvSpPr>
          <p:nvPr/>
        </p:nvSpPr>
        <p:spPr bwMode="auto">
          <a:xfrm>
            <a:off x="6172200" y="5410200"/>
            <a:ext cx="22860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0">
                <a:latin typeface="Times New Roman" panose="02020603050405020304" pitchFamily="18" charset="0"/>
              </a:rPr>
              <a:t>Delta-II-7920</a:t>
            </a:r>
          </a:p>
          <a:p>
            <a:pPr eaLnBrk="1" hangingPunct="1">
              <a:spcBef>
                <a:spcPct val="50000"/>
              </a:spcBef>
              <a:buFontTx/>
              <a:buNone/>
            </a:pPr>
            <a:r>
              <a:rPr lang="en-US" altLang="en-US" sz="2000" b="0">
                <a:latin typeface="Times New Roman" panose="02020603050405020304" pitchFamily="18" charset="0"/>
              </a:rPr>
              <a:t>Vandenburg AFB</a:t>
            </a:r>
          </a:p>
        </p:txBody>
      </p:sp>
      <p:sp>
        <p:nvSpPr>
          <p:cNvPr id="15366" name="Text Box 6">
            <a:extLst>
              <a:ext uri="{FF2B5EF4-FFF2-40B4-BE49-F238E27FC236}">
                <a16:creationId xmlns:a16="http://schemas.microsoft.com/office/drawing/2014/main" id="{91A730C8-1F7F-4BE9-9AFC-E4EB012B82A3}"/>
              </a:ext>
            </a:extLst>
          </p:cNvPr>
          <p:cNvSpPr txBox="1">
            <a:spLocks noChangeArrowheads="1"/>
          </p:cNvSpPr>
          <p:nvPr/>
        </p:nvSpPr>
        <p:spPr bwMode="auto">
          <a:xfrm>
            <a:off x="609600" y="1219200"/>
            <a:ext cx="1066800" cy="39687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0">
                <a:latin typeface="Times New Roman" panose="02020603050405020304" pitchFamily="18" charset="0"/>
              </a:rPr>
              <a:t>VIIRS</a:t>
            </a:r>
          </a:p>
        </p:txBody>
      </p:sp>
      <p:sp>
        <p:nvSpPr>
          <p:cNvPr id="15367" name="Line 7">
            <a:extLst>
              <a:ext uri="{FF2B5EF4-FFF2-40B4-BE49-F238E27FC236}">
                <a16:creationId xmlns:a16="http://schemas.microsoft.com/office/drawing/2014/main" id="{6600769D-7FE4-43A4-961B-C7F74FD2258D}"/>
              </a:ext>
            </a:extLst>
          </p:cNvPr>
          <p:cNvSpPr>
            <a:spLocks noChangeShapeType="1"/>
          </p:cNvSpPr>
          <p:nvPr/>
        </p:nvSpPr>
        <p:spPr bwMode="auto">
          <a:xfrm>
            <a:off x="1676400" y="1600200"/>
            <a:ext cx="381000" cy="1676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8" name="Text Box 8">
            <a:extLst>
              <a:ext uri="{FF2B5EF4-FFF2-40B4-BE49-F238E27FC236}">
                <a16:creationId xmlns:a16="http://schemas.microsoft.com/office/drawing/2014/main" id="{89A3587C-5F92-4BFB-9A7A-02989D6B3DFE}"/>
              </a:ext>
            </a:extLst>
          </p:cNvPr>
          <p:cNvSpPr txBox="1">
            <a:spLocks noChangeArrowheads="1"/>
          </p:cNvSpPr>
          <p:nvPr/>
        </p:nvSpPr>
        <p:spPr bwMode="auto">
          <a:xfrm>
            <a:off x="152400" y="3505200"/>
            <a:ext cx="914400" cy="400050"/>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0">
                <a:latin typeface="Times New Roman" panose="02020603050405020304" pitchFamily="18" charset="0"/>
              </a:rPr>
              <a:t>ATMS</a:t>
            </a:r>
          </a:p>
        </p:txBody>
      </p:sp>
      <p:sp>
        <p:nvSpPr>
          <p:cNvPr id="15369" name="Line 9">
            <a:extLst>
              <a:ext uri="{FF2B5EF4-FFF2-40B4-BE49-F238E27FC236}">
                <a16:creationId xmlns:a16="http://schemas.microsoft.com/office/drawing/2014/main" id="{34FA2216-F960-445F-B74B-E912D6B8C7B8}"/>
              </a:ext>
            </a:extLst>
          </p:cNvPr>
          <p:cNvSpPr>
            <a:spLocks noChangeShapeType="1"/>
          </p:cNvSpPr>
          <p:nvPr/>
        </p:nvSpPr>
        <p:spPr bwMode="auto">
          <a:xfrm>
            <a:off x="1066800" y="3733800"/>
            <a:ext cx="533400" cy="762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0" name="Text Box 10">
            <a:extLst>
              <a:ext uri="{FF2B5EF4-FFF2-40B4-BE49-F238E27FC236}">
                <a16:creationId xmlns:a16="http://schemas.microsoft.com/office/drawing/2014/main" id="{BF023164-78B3-41B6-A6CF-36CBCEA20F65}"/>
              </a:ext>
            </a:extLst>
          </p:cNvPr>
          <p:cNvSpPr txBox="1">
            <a:spLocks noChangeArrowheads="1"/>
          </p:cNvSpPr>
          <p:nvPr/>
        </p:nvSpPr>
        <p:spPr bwMode="auto">
          <a:xfrm>
            <a:off x="3810000" y="3657600"/>
            <a:ext cx="1447800" cy="39687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0">
                <a:latin typeface="Times New Roman" panose="02020603050405020304" pitchFamily="18" charset="0"/>
              </a:rPr>
              <a:t>CERES</a:t>
            </a:r>
          </a:p>
        </p:txBody>
      </p:sp>
      <p:sp>
        <p:nvSpPr>
          <p:cNvPr id="15371" name="Text Box 11">
            <a:extLst>
              <a:ext uri="{FF2B5EF4-FFF2-40B4-BE49-F238E27FC236}">
                <a16:creationId xmlns:a16="http://schemas.microsoft.com/office/drawing/2014/main" id="{568202BA-2741-4EC3-ADF8-212AA084CD6A}"/>
              </a:ext>
            </a:extLst>
          </p:cNvPr>
          <p:cNvSpPr txBox="1">
            <a:spLocks noChangeArrowheads="1"/>
          </p:cNvSpPr>
          <p:nvPr/>
        </p:nvSpPr>
        <p:spPr bwMode="auto">
          <a:xfrm>
            <a:off x="3733800" y="5013325"/>
            <a:ext cx="1676400" cy="646113"/>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0">
                <a:latin typeface="Times New Roman" panose="02020603050405020304" pitchFamily="18" charset="0"/>
              </a:rPr>
              <a:t>OMPS </a:t>
            </a:r>
            <a:r>
              <a:rPr lang="en-US" altLang="en-US" sz="1600" b="0">
                <a:latin typeface="Times New Roman" panose="02020603050405020304" pitchFamily="18" charset="0"/>
              </a:rPr>
              <a:t>(electronics)</a:t>
            </a:r>
          </a:p>
        </p:txBody>
      </p:sp>
      <p:sp>
        <p:nvSpPr>
          <p:cNvPr id="15372" name="Line 12">
            <a:extLst>
              <a:ext uri="{FF2B5EF4-FFF2-40B4-BE49-F238E27FC236}">
                <a16:creationId xmlns:a16="http://schemas.microsoft.com/office/drawing/2014/main" id="{62E11786-9534-472B-B8D1-DD60E04BE272}"/>
              </a:ext>
            </a:extLst>
          </p:cNvPr>
          <p:cNvSpPr>
            <a:spLocks noChangeShapeType="1"/>
          </p:cNvSpPr>
          <p:nvPr/>
        </p:nvSpPr>
        <p:spPr bwMode="auto">
          <a:xfrm flipH="1">
            <a:off x="2362200" y="3886200"/>
            <a:ext cx="1447800" cy="381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3" name="Line 13">
            <a:extLst>
              <a:ext uri="{FF2B5EF4-FFF2-40B4-BE49-F238E27FC236}">
                <a16:creationId xmlns:a16="http://schemas.microsoft.com/office/drawing/2014/main" id="{1453D564-7CF8-4496-9AF8-19E9A2A333FD}"/>
              </a:ext>
            </a:extLst>
          </p:cNvPr>
          <p:cNvSpPr>
            <a:spLocks noChangeShapeType="1"/>
          </p:cNvSpPr>
          <p:nvPr/>
        </p:nvSpPr>
        <p:spPr bwMode="auto">
          <a:xfrm flipH="1" flipV="1">
            <a:off x="2286000" y="4800600"/>
            <a:ext cx="1447800" cy="457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4" name="Text Box 14">
            <a:extLst>
              <a:ext uri="{FF2B5EF4-FFF2-40B4-BE49-F238E27FC236}">
                <a16:creationId xmlns:a16="http://schemas.microsoft.com/office/drawing/2014/main" id="{64BD0721-1E5E-4386-A767-DD3BED16FBAA}"/>
              </a:ext>
            </a:extLst>
          </p:cNvPr>
          <p:cNvSpPr txBox="1">
            <a:spLocks noChangeArrowheads="1"/>
          </p:cNvSpPr>
          <p:nvPr/>
        </p:nvSpPr>
        <p:spPr bwMode="auto">
          <a:xfrm>
            <a:off x="76200" y="4191000"/>
            <a:ext cx="1295400" cy="646113"/>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0">
                <a:latin typeface="Times New Roman" panose="02020603050405020304" pitchFamily="18" charset="0"/>
              </a:rPr>
              <a:t>OMPS </a:t>
            </a:r>
            <a:r>
              <a:rPr lang="en-US" altLang="en-US" sz="1600" b="0">
                <a:latin typeface="Times New Roman" panose="02020603050405020304" pitchFamily="18" charset="0"/>
              </a:rPr>
              <a:t>Nadir, limb</a:t>
            </a:r>
          </a:p>
        </p:txBody>
      </p:sp>
      <p:sp>
        <p:nvSpPr>
          <p:cNvPr id="15375" name="Line 15">
            <a:extLst>
              <a:ext uri="{FF2B5EF4-FFF2-40B4-BE49-F238E27FC236}">
                <a16:creationId xmlns:a16="http://schemas.microsoft.com/office/drawing/2014/main" id="{AE8B8F42-3732-4FB5-A4F2-931D7A587861}"/>
              </a:ext>
            </a:extLst>
          </p:cNvPr>
          <p:cNvSpPr>
            <a:spLocks noChangeShapeType="1"/>
          </p:cNvSpPr>
          <p:nvPr/>
        </p:nvSpPr>
        <p:spPr bwMode="auto">
          <a:xfrm>
            <a:off x="1066800" y="4800600"/>
            <a:ext cx="609600" cy="152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6" name="Line 16">
            <a:extLst>
              <a:ext uri="{FF2B5EF4-FFF2-40B4-BE49-F238E27FC236}">
                <a16:creationId xmlns:a16="http://schemas.microsoft.com/office/drawing/2014/main" id="{C9F4ACDC-12C0-4361-A5F5-D1CD1139DA62}"/>
              </a:ext>
            </a:extLst>
          </p:cNvPr>
          <p:cNvSpPr>
            <a:spLocks noChangeShapeType="1"/>
          </p:cNvSpPr>
          <p:nvPr/>
        </p:nvSpPr>
        <p:spPr bwMode="auto">
          <a:xfrm>
            <a:off x="381000" y="4800600"/>
            <a:ext cx="1066800" cy="304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7" name="Text Box 17">
            <a:extLst>
              <a:ext uri="{FF2B5EF4-FFF2-40B4-BE49-F238E27FC236}">
                <a16:creationId xmlns:a16="http://schemas.microsoft.com/office/drawing/2014/main" id="{F00B22FC-7683-4842-AC37-DE841DDF6A1C}"/>
              </a:ext>
            </a:extLst>
          </p:cNvPr>
          <p:cNvSpPr txBox="1">
            <a:spLocks noChangeArrowheads="1"/>
          </p:cNvSpPr>
          <p:nvPr/>
        </p:nvSpPr>
        <p:spPr bwMode="auto">
          <a:xfrm>
            <a:off x="152400" y="2667000"/>
            <a:ext cx="838200" cy="39687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0">
                <a:latin typeface="Times New Roman" panose="02020603050405020304" pitchFamily="18" charset="0"/>
              </a:rPr>
              <a:t>CrIS</a:t>
            </a:r>
          </a:p>
        </p:txBody>
      </p:sp>
      <p:sp>
        <p:nvSpPr>
          <p:cNvPr id="15378" name="Line 18">
            <a:extLst>
              <a:ext uri="{FF2B5EF4-FFF2-40B4-BE49-F238E27FC236}">
                <a16:creationId xmlns:a16="http://schemas.microsoft.com/office/drawing/2014/main" id="{4ECD04BB-31E7-4C28-8795-3F8241FE6C01}"/>
              </a:ext>
            </a:extLst>
          </p:cNvPr>
          <p:cNvSpPr>
            <a:spLocks noChangeShapeType="1"/>
          </p:cNvSpPr>
          <p:nvPr/>
        </p:nvSpPr>
        <p:spPr bwMode="auto">
          <a:xfrm>
            <a:off x="990600" y="2895600"/>
            <a:ext cx="533400" cy="1066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9" name="Line 19">
            <a:extLst>
              <a:ext uri="{FF2B5EF4-FFF2-40B4-BE49-F238E27FC236}">
                <a16:creationId xmlns:a16="http://schemas.microsoft.com/office/drawing/2014/main" id="{8F5E2D1C-CBB0-4158-A932-30F239EB332C}"/>
              </a:ext>
            </a:extLst>
          </p:cNvPr>
          <p:cNvSpPr>
            <a:spLocks noChangeShapeType="1"/>
          </p:cNvSpPr>
          <p:nvPr/>
        </p:nvSpPr>
        <p:spPr bwMode="auto">
          <a:xfrm flipH="1">
            <a:off x="2438400" y="3048000"/>
            <a:ext cx="1371600" cy="609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80" name="Text Box 20">
            <a:extLst>
              <a:ext uri="{FF2B5EF4-FFF2-40B4-BE49-F238E27FC236}">
                <a16:creationId xmlns:a16="http://schemas.microsoft.com/office/drawing/2014/main" id="{CC132D45-E544-40F4-9C39-98FEAA7DCBAF}"/>
              </a:ext>
            </a:extLst>
          </p:cNvPr>
          <p:cNvSpPr txBox="1">
            <a:spLocks noChangeArrowheads="1"/>
          </p:cNvSpPr>
          <p:nvPr/>
        </p:nvSpPr>
        <p:spPr bwMode="auto">
          <a:xfrm>
            <a:off x="3810000" y="2743200"/>
            <a:ext cx="1447800" cy="70802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0">
                <a:latin typeface="Times New Roman" panose="02020603050405020304" pitchFamily="18" charset="0"/>
              </a:rPr>
              <a:t>X-band DB Antenna</a:t>
            </a:r>
          </a:p>
        </p:txBody>
      </p:sp>
      <p:pic>
        <p:nvPicPr>
          <p:cNvPr id="15381" name="Picture 24" descr="111028npp_v4.jpg">
            <a:extLst>
              <a:ext uri="{FF2B5EF4-FFF2-40B4-BE49-F238E27FC236}">
                <a16:creationId xmlns:a16="http://schemas.microsoft.com/office/drawing/2014/main" id="{09712FD6-04E2-494E-9C35-C57BCEB9E8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371600"/>
            <a:ext cx="2644775"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2" name="Text Box 20">
            <a:extLst>
              <a:ext uri="{FF2B5EF4-FFF2-40B4-BE49-F238E27FC236}">
                <a16:creationId xmlns:a16="http://schemas.microsoft.com/office/drawing/2014/main" id="{BFC623F8-DFE4-4B24-AA65-B7692364FA37}"/>
              </a:ext>
            </a:extLst>
          </p:cNvPr>
          <p:cNvSpPr txBox="1">
            <a:spLocks noChangeArrowheads="1"/>
          </p:cNvSpPr>
          <p:nvPr/>
        </p:nvSpPr>
        <p:spPr bwMode="auto">
          <a:xfrm>
            <a:off x="3810000" y="4168775"/>
            <a:ext cx="1828800" cy="70802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0">
                <a:latin typeface="Times New Roman" panose="02020603050405020304" pitchFamily="18" charset="0"/>
              </a:rPr>
              <a:t>X-band 300 Mb/s Antenna</a:t>
            </a:r>
          </a:p>
        </p:txBody>
      </p:sp>
      <p:sp>
        <p:nvSpPr>
          <p:cNvPr id="15383" name="Line 19">
            <a:extLst>
              <a:ext uri="{FF2B5EF4-FFF2-40B4-BE49-F238E27FC236}">
                <a16:creationId xmlns:a16="http://schemas.microsoft.com/office/drawing/2014/main" id="{555841A2-DC67-4255-8751-2B3010036CF7}"/>
              </a:ext>
            </a:extLst>
          </p:cNvPr>
          <p:cNvSpPr>
            <a:spLocks noChangeShapeType="1"/>
          </p:cNvSpPr>
          <p:nvPr/>
        </p:nvSpPr>
        <p:spPr bwMode="auto">
          <a:xfrm flipH="1">
            <a:off x="2057400" y="4572000"/>
            <a:ext cx="1752600" cy="152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84" name="Text Box 20">
            <a:extLst>
              <a:ext uri="{FF2B5EF4-FFF2-40B4-BE49-F238E27FC236}">
                <a16:creationId xmlns:a16="http://schemas.microsoft.com/office/drawing/2014/main" id="{AFBD2BBC-5047-463E-ADA8-5909A7E59F69}"/>
              </a:ext>
            </a:extLst>
          </p:cNvPr>
          <p:cNvSpPr txBox="1">
            <a:spLocks noChangeArrowheads="1"/>
          </p:cNvSpPr>
          <p:nvPr/>
        </p:nvSpPr>
        <p:spPr bwMode="auto">
          <a:xfrm>
            <a:off x="3810000" y="1828800"/>
            <a:ext cx="1447800" cy="70802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0">
                <a:latin typeface="Times New Roman" panose="02020603050405020304" pitchFamily="18" charset="0"/>
              </a:rPr>
              <a:t>S-band C+T Antenna</a:t>
            </a:r>
          </a:p>
        </p:txBody>
      </p:sp>
      <p:sp>
        <p:nvSpPr>
          <p:cNvPr id="15385" name="Line 19">
            <a:extLst>
              <a:ext uri="{FF2B5EF4-FFF2-40B4-BE49-F238E27FC236}">
                <a16:creationId xmlns:a16="http://schemas.microsoft.com/office/drawing/2014/main" id="{7ABB05E7-798A-4D42-8734-9DA13876E439}"/>
              </a:ext>
            </a:extLst>
          </p:cNvPr>
          <p:cNvSpPr>
            <a:spLocks noChangeShapeType="1"/>
          </p:cNvSpPr>
          <p:nvPr/>
        </p:nvSpPr>
        <p:spPr bwMode="auto">
          <a:xfrm flipH="1">
            <a:off x="2514600" y="2133600"/>
            <a:ext cx="1295400" cy="990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2AA1E6-B5AC-493F-89BA-0C8921126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71184"/>
            <a:ext cx="8839200" cy="5305426"/>
          </a:xfrm>
          <a:prstGeom prst="rect">
            <a:avLst/>
          </a:prstGeom>
        </p:spPr>
      </p:pic>
      <p:sp>
        <p:nvSpPr>
          <p:cNvPr id="18434" name="Slide Number Placeholder 5">
            <a:extLst>
              <a:ext uri="{FF2B5EF4-FFF2-40B4-BE49-F238E27FC236}">
                <a16:creationId xmlns:a16="http://schemas.microsoft.com/office/drawing/2014/main" id="{B95790A6-F5A9-4784-B727-3AB97D5415E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88A9EAF-F963-47EF-AB70-7C48F3FD346C}" type="slidenum">
              <a:rPr lang="en-US" altLang="en-US" sz="1400" smtClean="0"/>
              <a:pPr>
                <a:spcBef>
                  <a:spcPct val="0"/>
                </a:spcBef>
                <a:buFontTx/>
                <a:buNone/>
              </a:pPr>
              <a:t>11</a:t>
            </a:fld>
            <a:endParaRPr lang="en-US" altLang="en-US" sz="1400" dirty="0"/>
          </a:p>
        </p:txBody>
      </p:sp>
      <p:sp>
        <p:nvSpPr>
          <p:cNvPr id="18436" name="Rectangle 3">
            <a:extLst>
              <a:ext uri="{FF2B5EF4-FFF2-40B4-BE49-F238E27FC236}">
                <a16:creationId xmlns:a16="http://schemas.microsoft.com/office/drawing/2014/main" id="{8A097A32-BD4B-4B1C-9779-9BC53846F18B}"/>
              </a:ext>
            </a:extLst>
          </p:cNvPr>
          <p:cNvSpPr>
            <a:spLocks noGrp="1" noChangeArrowheads="1"/>
          </p:cNvSpPr>
          <p:nvPr>
            <p:ph type="title"/>
          </p:nvPr>
        </p:nvSpPr>
        <p:spPr>
          <a:xfrm>
            <a:off x="533400" y="76200"/>
            <a:ext cx="8153400" cy="990600"/>
          </a:xfrm>
        </p:spPr>
        <p:txBody>
          <a:bodyPr/>
          <a:lstStyle/>
          <a:p>
            <a:pPr eaLnBrk="1" hangingPunct="1"/>
            <a:r>
              <a:rPr lang="en-US" altLang="en-US" sz="2400" dirty="0">
                <a:solidFill>
                  <a:schemeClr val="tx1"/>
                </a:solidFill>
              </a:rPr>
              <a:t>Spectral Coverage of Thermal Sounders &amp; Imagers</a:t>
            </a:r>
            <a:br>
              <a:rPr lang="en-US" altLang="en-US" sz="2400" dirty="0">
                <a:solidFill>
                  <a:schemeClr val="tx1"/>
                </a:solidFill>
              </a:rPr>
            </a:br>
            <a:r>
              <a:rPr lang="en-US" altLang="en-US" sz="2400" dirty="0">
                <a:solidFill>
                  <a:schemeClr val="tx1"/>
                </a:solidFill>
              </a:rPr>
              <a:t>(Aqua, </a:t>
            </a:r>
            <a:r>
              <a:rPr lang="en-US" altLang="en-US" sz="2400" dirty="0" err="1">
                <a:solidFill>
                  <a:schemeClr val="tx1"/>
                </a:solidFill>
              </a:rPr>
              <a:t>Metop</a:t>
            </a:r>
            <a:r>
              <a:rPr lang="en-US" altLang="en-US" sz="2400" dirty="0">
                <a:solidFill>
                  <a:schemeClr val="tx1"/>
                </a:solidFill>
              </a:rPr>
              <a:t>-A,B,C, Suomi-NPP, NOAA-20+)</a:t>
            </a:r>
          </a:p>
        </p:txBody>
      </p:sp>
      <p:sp>
        <p:nvSpPr>
          <p:cNvPr id="18437" name="Text Box 4">
            <a:extLst>
              <a:ext uri="{FF2B5EF4-FFF2-40B4-BE49-F238E27FC236}">
                <a16:creationId xmlns:a16="http://schemas.microsoft.com/office/drawing/2014/main" id="{4AFF9D34-6D5B-4BCE-AC8E-DEECAB92F1D8}"/>
              </a:ext>
            </a:extLst>
          </p:cNvPr>
          <p:cNvSpPr txBox="1">
            <a:spLocks noChangeArrowheads="1"/>
          </p:cNvSpPr>
          <p:nvPr/>
        </p:nvSpPr>
        <p:spPr bwMode="auto">
          <a:xfrm>
            <a:off x="4800600" y="1782762"/>
            <a:ext cx="1447800" cy="579438"/>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type="none" w="sm" len="sm"/>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75000"/>
              </a:lnSpc>
              <a:spcBef>
                <a:spcPct val="10000"/>
              </a:spcBef>
              <a:buFontTx/>
              <a:buNone/>
            </a:pPr>
            <a:r>
              <a:rPr lang="en-US" altLang="en-US" sz="2000" b="0" dirty="0">
                <a:latin typeface="Times New Roman" panose="02020603050405020304" pitchFamily="18" charset="0"/>
              </a:rPr>
              <a:t>AIRS, 2378</a:t>
            </a:r>
          </a:p>
          <a:p>
            <a:pPr algn="ctr" eaLnBrk="1" hangingPunct="1">
              <a:lnSpc>
                <a:spcPct val="75000"/>
              </a:lnSpc>
              <a:spcBef>
                <a:spcPct val="10000"/>
              </a:spcBef>
              <a:buFontTx/>
              <a:buNone/>
            </a:pPr>
            <a:r>
              <a:rPr lang="en-US" altLang="en-US" sz="2000" b="0" dirty="0">
                <a:latin typeface="Times New Roman" panose="02020603050405020304" pitchFamily="18" charset="0"/>
              </a:rPr>
              <a:t>Channels</a:t>
            </a:r>
          </a:p>
        </p:txBody>
      </p:sp>
      <p:sp>
        <p:nvSpPr>
          <p:cNvPr id="18438" name="Text Box 5">
            <a:extLst>
              <a:ext uri="{FF2B5EF4-FFF2-40B4-BE49-F238E27FC236}">
                <a16:creationId xmlns:a16="http://schemas.microsoft.com/office/drawing/2014/main" id="{BBB7CB51-CEE7-4A52-8F31-9F8DE86A1D57}"/>
              </a:ext>
            </a:extLst>
          </p:cNvPr>
          <p:cNvSpPr txBox="1">
            <a:spLocks noChangeArrowheads="1"/>
          </p:cNvSpPr>
          <p:nvPr/>
        </p:nvSpPr>
        <p:spPr bwMode="auto">
          <a:xfrm>
            <a:off x="5181599" y="5318125"/>
            <a:ext cx="1142993" cy="556371"/>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type="none" w="sm" len="sm"/>
                <a:tailEnd type="none" w="lg" len="lg"/>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75000"/>
              </a:lnSpc>
              <a:spcBef>
                <a:spcPct val="10000"/>
              </a:spcBef>
              <a:buFontTx/>
              <a:buNone/>
            </a:pPr>
            <a:r>
              <a:rPr lang="en-US" altLang="en-US" sz="2000" b="0" dirty="0" err="1">
                <a:latin typeface="Times New Roman" panose="02020603050405020304" pitchFamily="18" charset="0"/>
              </a:rPr>
              <a:t>CrIS</a:t>
            </a:r>
            <a:r>
              <a:rPr lang="en-US" altLang="en-US" sz="2000" b="0" dirty="0">
                <a:latin typeface="Times New Roman" panose="02020603050405020304" pitchFamily="18" charset="0"/>
              </a:rPr>
              <a:t> 2211</a:t>
            </a:r>
          </a:p>
        </p:txBody>
      </p:sp>
      <p:sp>
        <p:nvSpPr>
          <p:cNvPr id="18439" name="Text Box 6">
            <a:extLst>
              <a:ext uri="{FF2B5EF4-FFF2-40B4-BE49-F238E27FC236}">
                <a16:creationId xmlns:a16="http://schemas.microsoft.com/office/drawing/2014/main" id="{7DEEEFD2-C1E1-4061-AAB8-BBAEF73BC422}"/>
              </a:ext>
            </a:extLst>
          </p:cNvPr>
          <p:cNvSpPr txBox="1">
            <a:spLocks noChangeArrowheads="1"/>
          </p:cNvSpPr>
          <p:nvPr/>
        </p:nvSpPr>
        <p:spPr bwMode="auto">
          <a:xfrm>
            <a:off x="3848100" y="2895600"/>
            <a:ext cx="1638300" cy="587148"/>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type="none" w="sm" len="sm"/>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75000"/>
              </a:lnSpc>
              <a:spcBef>
                <a:spcPct val="10000"/>
              </a:spcBef>
              <a:buFontTx/>
              <a:buNone/>
            </a:pPr>
            <a:r>
              <a:rPr lang="en-US" altLang="en-US" sz="2000" b="0" dirty="0">
                <a:latin typeface="Times New Roman" panose="02020603050405020304" pitchFamily="18" charset="0"/>
              </a:rPr>
              <a:t>IASI, 8461</a:t>
            </a:r>
          </a:p>
          <a:p>
            <a:pPr algn="ctr" eaLnBrk="1" hangingPunct="1">
              <a:lnSpc>
                <a:spcPct val="75000"/>
              </a:lnSpc>
              <a:spcBef>
                <a:spcPct val="10000"/>
              </a:spcBef>
              <a:buFontTx/>
              <a:buNone/>
            </a:pPr>
            <a:r>
              <a:rPr lang="en-US" altLang="en-US" sz="2000" b="0" dirty="0">
                <a:latin typeface="Times New Roman" panose="02020603050405020304" pitchFamily="18" charset="0"/>
              </a:rPr>
              <a:t>Channels</a:t>
            </a:r>
          </a:p>
        </p:txBody>
      </p:sp>
      <p:sp>
        <p:nvSpPr>
          <p:cNvPr id="18440" name="Text Box 7">
            <a:extLst>
              <a:ext uri="{FF2B5EF4-FFF2-40B4-BE49-F238E27FC236}">
                <a16:creationId xmlns:a16="http://schemas.microsoft.com/office/drawing/2014/main" id="{7B9B714F-4284-4C7C-94A4-63B607168C6D}"/>
              </a:ext>
            </a:extLst>
          </p:cNvPr>
          <p:cNvSpPr txBox="1">
            <a:spLocks noChangeArrowheads="1"/>
          </p:cNvSpPr>
          <p:nvPr/>
        </p:nvSpPr>
        <p:spPr bwMode="auto">
          <a:xfrm>
            <a:off x="1447800" y="6384925"/>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a:latin typeface="Times New Roman" panose="02020603050405020304" pitchFamily="18" charset="0"/>
              </a:rPr>
              <a:t>CO</a:t>
            </a:r>
            <a:r>
              <a:rPr lang="en-US" altLang="en-US" sz="2000" baseline="-25000">
                <a:latin typeface="Times New Roman" panose="02020603050405020304" pitchFamily="18" charset="0"/>
              </a:rPr>
              <a:t>2</a:t>
            </a:r>
          </a:p>
        </p:txBody>
      </p:sp>
      <p:sp>
        <p:nvSpPr>
          <p:cNvPr id="18441" name="Text Box 8">
            <a:extLst>
              <a:ext uri="{FF2B5EF4-FFF2-40B4-BE49-F238E27FC236}">
                <a16:creationId xmlns:a16="http://schemas.microsoft.com/office/drawing/2014/main" id="{0F3A7981-8DC1-4752-BFC6-904F58349A6B}"/>
              </a:ext>
            </a:extLst>
          </p:cNvPr>
          <p:cNvSpPr txBox="1">
            <a:spLocks noChangeArrowheads="1"/>
          </p:cNvSpPr>
          <p:nvPr/>
        </p:nvSpPr>
        <p:spPr bwMode="auto">
          <a:xfrm>
            <a:off x="6705600" y="6400800"/>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latin typeface="Times New Roman" panose="02020603050405020304" pitchFamily="18" charset="0"/>
              </a:rPr>
              <a:t>CO</a:t>
            </a:r>
            <a:r>
              <a:rPr lang="en-US" altLang="en-US" sz="2000" baseline="-25000">
                <a:latin typeface="Times New Roman" panose="02020603050405020304" pitchFamily="18" charset="0"/>
              </a:rPr>
              <a:t>2</a:t>
            </a:r>
          </a:p>
        </p:txBody>
      </p:sp>
      <p:sp>
        <p:nvSpPr>
          <p:cNvPr id="18442" name="Text Box 9">
            <a:extLst>
              <a:ext uri="{FF2B5EF4-FFF2-40B4-BE49-F238E27FC236}">
                <a16:creationId xmlns:a16="http://schemas.microsoft.com/office/drawing/2014/main" id="{997BBC69-EE28-4E04-9BC5-FC063DEB6D31}"/>
              </a:ext>
            </a:extLst>
          </p:cNvPr>
          <p:cNvSpPr txBox="1">
            <a:spLocks noChangeArrowheads="1"/>
          </p:cNvSpPr>
          <p:nvPr/>
        </p:nvSpPr>
        <p:spPr bwMode="auto">
          <a:xfrm>
            <a:off x="2438400" y="6384925"/>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a:latin typeface="Times New Roman" panose="02020603050405020304" pitchFamily="18" charset="0"/>
              </a:rPr>
              <a:t>O</a:t>
            </a:r>
            <a:r>
              <a:rPr lang="en-US" altLang="en-US" sz="2000" baseline="-25000">
                <a:latin typeface="Times New Roman" panose="02020603050405020304" pitchFamily="18" charset="0"/>
              </a:rPr>
              <a:t>3</a:t>
            </a:r>
          </a:p>
        </p:txBody>
      </p:sp>
      <p:sp>
        <p:nvSpPr>
          <p:cNvPr id="18443" name="Text Box 10">
            <a:extLst>
              <a:ext uri="{FF2B5EF4-FFF2-40B4-BE49-F238E27FC236}">
                <a16:creationId xmlns:a16="http://schemas.microsoft.com/office/drawing/2014/main" id="{213A31C3-EA02-4A21-AFFA-48D44B7EA3CC}"/>
              </a:ext>
            </a:extLst>
          </p:cNvPr>
          <p:cNvSpPr txBox="1">
            <a:spLocks noChangeArrowheads="1"/>
          </p:cNvSpPr>
          <p:nvPr/>
        </p:nvSpPr>
        <p:spPr bwMode="auto">
          <a:xfrm>
            <a:off x="6096000" y="6400800"/>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a:latin typeface="Times New Roman" panose="02020603050405020304" pitchFamily="18" charset="0"/>
              </a:rPr>
              <a:t>CO</a:t>
            </a:r>
            <a:endParaRPr lang="en-US" altLang="en-US" sz="2000" baseline="-25000">
              <a:latin typeface="Times New Roman" panose="02020603050405020304" pitchFamily="18" charset="0"/>
            </a:endParaRPr>
          </a:p>
        </p:txBody>
      </p:sp>
      <p:sp>
        <p:nvSpPr>
          <p:cNvPr id="18444" name="Text Box 11">
            <a:extLst>
              <a:ext uri="{FF2B5EF4-FFF2-40B4-BE49-F238E27FC236}">
                <a16:creationId xmlns:a16="http://schemas.microsoft.com/office/drawing/2014/main" id="{E3E7703F-9003-4679-AAFB-59252745A6A6}"/>
              </a:ext>
            </a:extLst>
          </p:cNvPr>
          <p:cNvSpPr txBox="1">
            <a:spLocks noChangeArrowheads="1"/>
          </p:cNvSpPr>
          <p:nvPr/>
        </p:nvSpPr>
        <p:spPr bwMode="auto">
          <a:xfrm>
            <a:off x="3429000" y="6384925"/>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dirty="0">
                <a:latin typeface="Times New Roman" panose="02020603050405020304" pitchFamily="18" charset="0"/>
              </a:rPr>
              <a:t>CH</a:t>
            </a:r>
            <a:r>
              <a:rPr lang="en-US" altLang="en-US" sz="2000" baseline="-25000" dirty="0">
                <a:latin typeface="Times New Roman" panose="02020603050405020304" pitchFamily="18" charset="0"/>
              </a:rPr>
              <a:t>4</a:t>
            </a:r>
          </a:p>
        </p:txBody>
      </p:sp>
      <p:sp>
        <p:nvSpPr>
          <p:cNvPr id="18445" name="AutoShape 12">
            <a:extLst>
              <a:ext uri="{FF2B5EF4-FFF2-40B4-BE49-F238E27FC236}">
                <a16:creationId xmlns:a16="http://schemas.microsoft.com/office/drawing/2014/main" id="{93C332C6-CBE6-4EA2-8513-06713EF6ECF3}"/>
              </a:ext>
            </a:extLst>
          </p:cNvPr>
          <p:cNvSpPr>
            <a:spLocks/>
          </p:cNvSpPr>
          <p:nvPr/>
        </p:nvSpPr>
        <p:spPr bwMode="auto">
          <a:xfrm rot="5400000">
            <a:off x="1676400" y="6096000"/>
            <a:ext cx="152400" cy="609600"/>
          </a:xfrm>
          <a:prstGeom prst="rightBrace">
            <a:avLst>
              <a:gd name="adj1" fmla="val 33333"/>
              <a:gd name="adj2" fmla="val 50000"/>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a:p>
        </p:txBody>
      </p:sp>
      <p:sp>
        <p:nvSpPr>
          <p:cNvPr id="18446" name="AutoShape 13">
            <a:extLst>
              <a:ext uri="{FF2B5EF4-FFF2-40B4-BE49-F238E27FC236}">
                <a16:creationId xmlns:a16="http://schemas.microsoft.com/office/drawing/2014/main" id="{848A9218-90BE-43AE-BBAB-A8080FADEE19}"/>
              </a:ext>
            </a:extLst>
          </p:cNvPr>
          <p:cNvSpPr>
            <a:spLocks/>
          </p:cNvSpPr>
          <p:nvPr/>
        </p:nvSpPr>
        <p:spPr bwMode="auto">
          <a:xfrm rot="5400000">
            <a:off x="2705100" y="6210300"/>
            <a:ext cx="152400" cy="381000"/>
          </a:xfrm>
          <a:prstGeom prst="rightBrace">
            <a:avLst>
              <a:gd name="adj1" fmla="val 20833"/>
              <a:gd name="adj2" fmla="val 50000"/>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a:p>
        </p:txBody>
      </p:sp>
      <p:sp>
        <p:nvSpPr>
          <p:cNvPr id="18447" name="AutoShape 14">
            <a:extLst>
              <a:ext uri="{FF2B5EF4-FFF2-40B4-BE49-F238E27FC236}">
                <a16:creationId xmlns:a16="http://schemas.microsoft.com/office/drawing/2014/main" id="{15B87E79-BD04-4980-8835-C36B336050D9}"/>
              </a:ext>
            </a:extLst>
          </p:cNvPr>
          <p:cNvSpPr>
            <a:spLocks/>
          </p:cNvSpPr>
          <p:nvPr/>
        </p:nvSpPr>
        <p:spPr bwMode="auto">
          <a:xfrm rot="5400000">
            <a:off x="6934200" y="6172200"/>
            <a:ext cx="152400" cy="457200"/>
          </a:xfrm>
          <a:prstGeom prst="rightBrace">
            <a:avLst>
              <a:gd name="adj1" fmla="val 25000"/>
              <a:gd name="adj2" fmla="val 50000"/>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a:p>
        </p:txBody>
      </p:sp>
      <p:sp>
        <p:nvSpPr>
          <p:cNvPr id="18448" name="AutoShape 15">
            <a:extLst>
              <a:ext uri="{FF2B5EF4-FFF2-40B4-BE49-F238E27FC236}">
                <a16:creationId xmlns:a16="http://schemas.microsoft.com/office/drawing/2014/main" id="{338A2179-6879-4021-A302-2E6B57667E55}"/>
              </a:ext>
            </a:extLst>
          </p:cNvPr>
          <p:cNvSpPr>
            <a:spLocks/>
          </p:cNvSpPr>
          <p:nvPr/>
        </p:nvSpPr>
        <p:spPr bwMode="auto">
          <a:xfrm rot="5400000">
            <a:off x="6477000" y="6324600"/>
            <a:ext cx="152400" cy="152400"/>
          </a:xfrm>
          <a:prstGeom prst="rightBrace">
            <a:avLst>
              <a:gd name="adj1" fmla="val 8333"/>
              <a:gd name="adj2" fmla="val 50000"/>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a:p>
        </p:txBody>
      </p:sp>
      <p:sp>
        <p:nvSpPr>
          <p:cNvPr id="18449" name="AutoShape 16">
            <a:extLst>
              <a:ext uri="{FF2B5EF4-FFF2-40B4-BE49-F238E27FC236}">
                <a16:creationId xmlns:a16="http://schemas.microsoft.com/office/drawing/2014/main" id="{FD32C96D-924A-4DF0-85CD-0C548C84C994}"/>
              </a:ext>
            </a:extLst>
          </p:cNvPr>
          <p:cNvSpPr>
            <a:spLocks/>
          </p:cNvSpPr>
          <p:nvPr/>
        </p:nvSpPr>
        <p:spPr bwMode="auto">
          <a:xfrm rot="5400000">
            <a:off x="3565525" y="6272213"/>
            <a:ext cx="200025" cy="152400"/>
          </a:xfrm>
          <a:prstGeom prst="rightBrace">
            <a:avLst>
              <a:gd name="adj1" fmla="val 16667"/>
              <a:gd name="adj2" fmla="val 50000"/>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a:p>
        </p:txBody>
      </p:sp>
      <p:sp>
        <p:nvSpPr>
          <p:cNvPr id="18450" name="Line 17">
            <a:extLst>
              <a:ext uri="{FF2B5EF4-FFF2-40B4-BE49-F238E27FC236}">
                <a16:creationId xmlns:a16="http://schemas.microsoft.com/office/drawing/2014/main" id="{CC75B340-E0AD-43E4-B97E-F54E57B190AC}"/>
              </a:ext>
            </a:extLst>
          </p:cNvPr>
          <p:cNvSpPr>
            <a:spLocks noChangeShapeType="1"/>
          </p:cNvSpPr>
          <p:nvPr/>
        </p:nvSpPr>
        <p:spPr bwMode="auto">
          <a:xfrm>
            <a:off x="1447800" y="5943600"/>
            <a:ext cx="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1" name="Line 18">
            <a:extLst>
              <a:ext uri="{FF2B5EF4-FFF2-40B4-BE49-F238E27FC236}">
                <a16:creationId xmlns:a16="http://schemas.microsoft.com/office/drawing/2014/main" id="{50964489-BB79-4E6F-9E42-6FF5C1B87829}"/>
              </a:ext>
            </a:extLst>
          </p:cNvPr>
          <p:cNvSpPr>
            <a:spLocks noChangeShapeType="1"/>
          </p:cNvSpPr>
          <p:nvPr/>
        </p:nvSpPr>
        <p:spPr bwMode="auto">
          <a:xfrm>
            <a:off x="2057400" y="5943600"/>
            <a:ext cx="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2" name="Line 19">
            <a:extLst>
              <a:ext uri="{FF2B5EF4-FFF2-40B4-BE49-F238E27FC236}">
                <a16:creationId xmlns:a16="http://schemas.microsoft.com/office/drawing/2014/main" id="{31978329-6E06-43A6-85E9-FC3C705F4075}"/>
              </a:ext>
            </a:extLst>
          </p:cNvPr>
          <p:cNvSpPr>
            <a:spLocks noChangeShapeType="1"/>
          </p:cNvSpPr>
          <p:nvPr/>
        </p:nvSpPr>
        <p:spPr bwMode="auto">
          <a:xfrm>
            <a:off x="2590800" y="5943600"/>
            <a:ext cx="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3" name="Line 20">
            <a:extLst>
              <a:ext uri="{FF2B5EF4-FFF2-40B4-BE49-F238E27FC236}">
                <a16:creationId xmlns:a16="http://schemas.microsoft.com/office/drawing/2014/main" id="{73F4A5E4-4DAA-4E0D-AF8F-54D85462A05B}"/>
              </a:ext>
            </a:extLst>
          </p:cNvPr>
          <p:cNvSpPr>
            <a:spLocks noChangeShapeType="1"/>
          </p:cNvSpPr>
          <p:nvPr/>
        </p:nvSpPr>
        <p:spPr bwMode="auto">
          <a:xfrm>
            <a:off x="3733800" y="5943600"/>
            <a:ext cx="0" cy="381000"/>
          </a:xfrm>
          <a:prstGeom prst="line">
            <a:avLst/>
          </a:prstGeom>
          <a:noFill/>
          <a:ln w="38100">
            <a:solidFill>
              <a:srgbClr val="FF000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54" name="Line 21">
            <a:extLst>
              <a:ext uri="{FF2B5EF4-FFF2-40B4-BE49-F238E27FC236}">
                <a16:creationId xmlns:a16="http://schemas.microsoft.com/office/drawing/2014/main" id="{24066EA4-BBFD-4A82-94B5-5F53415AEA10}"/>
              </a:ext>
            </a:extLst>
          </p:cNvPr>
          <p:cNvSpPr>
            <a:spLocks noChangeShapeType="1"/>
          </p:cNvSpPr>
          <p:nvPr/>
        </p:nvSpPr>
        <p:spPr bwMode="auto">
          <a:xfrm>
            <a:off x="3581400" y="5943600"/>
            <a:ext cx="0" cy="381000"/>
          </a:xfrm>
          <a:prstGeom prst="line">
            <a:avLst/>
          </a:prstGeom>
          <a:noFill/>
          <a:ln w="38100">
            <a:solidFill>
              <a:srgbClr val="FF000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18455" name="Line 22">
            <a:extLst>
              <a:ext uri="{FF2B5EF4-FFF2-40B4-BE49-F238E27FC236}">
                <a16:creationId xmlns:a16="http://schemas.microsoft.com/office/drawing/2014/main" id="{7B83E122-AC91-4AB6-88AB-E6D1229BEF41}"/>
              </a:ext>
            </a:extLst>
          </p:cNvPr>
          <p:cNvSpPr>
            <a:spLocks noChangeShapeType="1"/>
          </p:cNvSpPr>
          <p:nvPr/>
        </p:nvSpPr>
        <p:spPr bwMode="auto">
          <a:xfrm>
            <a:off x="2971800" y="5943600"/>
            <a:ext cx="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6" name="Line 23">
            <a:extLst>
              <a:ext uri="{FF2B5EF4-FFF2-40B4-BE49-F238E27FC236}">
                <a16:creationId xmlns:a16="http://schemas.microsoft.com/office/drawing/2014/main" id="{09928CA0-AB3B-4009-A300-F4EF347026F2}"/>
              </a:ext>
            </a:extLst>
          </p:cNvPr>
          <p:cNvSpPr>
            <a:spLocks noChangeShapeType="1"/>
          </p:cNvSpPr>
          <p:nvPr/>
        </p:nvSpPr>
        <p:spPr bwMode="auto">
          <a:xfrm>
            <a:off x="7239000" y="5943600"/>
            <a:ext cx="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7" name="Line 24">
            <a:extLst>
              <a:ext uri="{FF2B5EF4-FFF2-40B4-BE49-F238E27FC236}">
                <a16:creationId xmlns:a16="http://schemas.microsoft.com/office/drawing/2014/main" id="{D1381E6C-69C6-4EDA-84D5-5B86E47EEC8F}"/>
              </a:ext>
            </a:extLst>
          </p:cNvPr>
          <p:cNvSpPr>
            <a:spLocks noChangeShapeType="1"/>
          </p:cNvSpPr>
          <p:nvPr/>
        </p:nvSpPr>
        <p:spPr bwMode="auto">
          <a:xfrm>
            <a:off x="6629400" y="5943600"/>
            <a:ext cx="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8" name="Line 25">
            <a:extLst>
              <a:ext uri="{FF2B5EF4-FFF2-40B4-BE49-F238E27FC236}">
                <a16:creationId xmlns:a16="http://schemas.microsoft.com/office/drawing/2014/main" id="{6875C038-7746-4E58-A64D-3D9937E19427}"/>
              </a:ext>
            </a:extLst>
          </p:cNvPr>
          <p:cNvSpPr>
            <a:spLocks noChangeShapeType="1"/>
          </p:cNvSpPr>
          <p:nvPr/>
        </p:nvSpPr>
        <p:spPr bwMode="auto">
          <a:xfrm>
            <a:off x="6477000" y="5943600"/>
            <a:ext cx="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9" name="Line 26">
            <a:extLst>
              <a:ext uri="{FF2B5EF4-FFF2-40B4-BE49-F238E27FC236}">
                <a16:creationId xmlns:a16="http://schemas.microsoft.com/office/drawing/2014/main" id="{E0E0EE89-3C61-418A-BC9E-CBA3D595608E}"/>
              </a:ext>
            </a:extLst>
          </p:cNvPr>
          <p:cNvSpPr>
            <a:spLocks noChangeShapeType="1"/>
          </p:cNvSpPr>
          <p:nvPr/>
        </p:nvSpPr>
        <p:spPr bwMode="auto">
          <a:xfrm>
            <a:off x="6781800" y="5943600"/>
            <a:ext cx="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Text Box 9">
            <a:extLst>
              <a:ext uri="{FF2B5EF4-FFF2-40B4-BE49-F238E27FC236}">
                <a16:creationId xmlns:a16="http://schemas.microsoft.com/office/drawing/2014/main" id="{9CC53AF0-8EB9-468C-9B64-88C93824DA97}"/>
              </a:ext>
            </a:extLst>
          </p:cNvPr>
          <p:cNvSpPr txBox="1">
            <a:spLocks noChangeArrowheads="1"/>
          </p:cNvSpPr>
          <p:nvPr/>
        </p:nvSpPr>
        <p:spPr bwMode="auto">
          <a:xfrm>
            <a:off x="4343400" y="6324600"/>
            <a:ext cx="952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50000"/>
              </a:spcBef>
              <a:defRPr/>
            </a:pPr>
            <a:r>
              <a:rPr lang="en-US" altLang="en-US" sz="2000" dirty="0">
                <a:latin typeface="Times New Roman" pitchFamily="18" charset="0"/>
              </a:rPr>
              <a:t>H</a:t>
            </a:r>
            <a:r>
              <a:rPr lang="en-US" altLang="en-US" sz="2000" baseline="-25000" dirty="0">
                <a:effectLst>
                  <a:outerShdw blurRad="38100" dist="38100" dir="2700000" algn="tl">
                    <a:srgbClr val="000000">
                      <a:alpha val="43137"/>
                    </a:srgbClr>
                  </a:outerShdw>
                </a:effectLst>
                <a:latin typeface="Times New Roman" pitchFamily="18" charset="0"/>
              </a:rPr>
              <a:t>2</a:t>
            </a:r>
            <a:r>
              <a:rPr lang="en-US" altLang="en-US" sz="2000" dirty="0">
                <a:latin typeface="Times New Roman" pitchFamily="18" charset="0"/>
              </a:rPr>
              <a:t>O</a:t>
            </a:r>
            <a:endParaRPr lang="en-US" altLang="en-US" sz="2000" baseline="-25000" dirty="0">
              <a:latin typeface="Times New Roman" pitchFamily="18" charset="0"/>
            </a:endParaRPr>
          </a:p>
        </p:txBody>
      </p:sp>
      <p:sp>
        <p:nvSpPr>
          <p:cNvPr id="18461" name="AutoShape 12">
            <a:extLst>
              <a:ext uri="{FF2B5EF4-FFF2-40B4-BE49-F238E27FC236}">
                <a16:creationId xmlns:a16="http://schemas.microsoft.com/office/drawing/2014/main" id="{1F9B4C4D-330C-4A25-8A64-F269E4747A7E}"/>
              </a:ext>
            </a:extLst>
          </p:cNvPr>
          <p:cNvSpPr>
            <a:spLocks/>
          </p:cNvSpPr>
          <p:nvPr/>
        </p:nvSpPr>
        <p:spPr bwMode="auto">
          <a:xfrm rot="5400000">
            <a:off x="4595018" y="4777582"/>
            <a:ext cx="411163" cy="2743200"/>
          </a:xfrm>
          <a:prstGeom prst="rightBrace">
            <a:avLst>
              <a:gd name="adj1" fmla="val 33328"/>
              <a:gd name="adj2" fmla="val 50000"/>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B569E-D59C-4412-B704-14FE07C6655C}"/>
              </a:ext>
            </a:extLst>
          </p:cNvPr>
          <p:cNvSpPr>
            <a:spLocks noGrp="1"/>
          </p:cNvSpPr>
          <p:nvPr>
            <p:ph type="title"/>
          </p:nvPr>
        </p:nvSpPr>
        <p:spPr/>
        <p:txBody>
          <a:bodyPr/>
          <a:lstStyle/>
          <a:p>
            <a:r>
              <a:rPr lang="en-US" dirty="0"/>
              <a:t>What is important for sounding is signal to noise</a:t>
            </a:r>
          </a:p>
        </p:txBody>
      </p:sp>
      <p:sp>
        <p:nvSpPr>
          <p:cNvPr id="3" name="Content Placeholder 2">
            <a:extLst>
              <a:ext uri="{FF2B5EF4-FFF2-40B4-BE49-F238E27FC236}">
                <a16:creationId xmlns:a16="http://schemas.microsoft.com/office/drawing/2014/main" id="{407440AF-5830-4A05-838D-414C799FD74F}"/>
              </a:ext>
            </a:extLst>
          </p:cNvPr>
          <p:cNvSpPr>
            <a:spLocks noGrp="1"/>
          </p:cNvSpPr>
          <p:nvPr>
            <p:ph idx="1"/>
          </p:nvPr>
        </p:nvSpPr>
        <p:spPr>
          <a:xfrm>
            <a:off x="457200" y="1219200"/>
            <a:ext cx="8229600" cy="990600"/>
          </a:xfrm>
        </p:spPr>
        <p:txBody>
          <a:bodyPr/>
          <a:lstStyle/>
          <a:p>
            <a:pPr marL="0" indent="0">
              <a:buNone/>
            </a:pPr>
            <a:r>
              <a:rPr lang="en-US" sz="2400" dirty="0"/>
              <a:t>Per channel noise is shown as noise equivalent delta temperature (NE</a:t>
            </a:r>
            <a:r>
              <a:rPr lang="en-US" sz="2400" dirty="0">
                <a:sym typeface="Symbol" panose="05050102010706020507" pitchFamily="18" charset="2"/>
              </a:rPr>
              <a:t></a:t>
            </a:r>
            <a:r>
              <a:rPr lang="en-US" sz="2400" dirty="0"/>
              <a:t>T) at a cold scene temperature (T=250 K)</a:t>
            </a:r>
          </a:p>
        </p:txBody>
      </p:sp>
      <p:sp>
        <p:nvSpPr>
          <p:cNvPr id="4" name="Slide Number Placeholder 3">
            <a:extLst>
              <a:ext uri="{FF2B5EF4-FFF2-40B4-BE49-F238E27FC236}">
                <a16:creationId xmlns:a16="http://schemas.microsoft.com/office/drawing/2014/main" id="{3CD66244-2DDB-43E2-830E-701DFA340DB0}"/>
              </a:ext>
            </a:extLst>
          </p:cNvPr>
          <p:cNvSpPr>
            <a:spLocks noGrp="1"/>
          </p:cNvSpPr>
          <p:nvPr>
            <p:ph type="sldNum" sz="quarter" idx="12"/>
          </p:nvPr>
        </p:nvSpPr>
        <p:spPr/>
        <p:txBody>
          <a:bodyPr/>
          <a:lstStyle/>
          <a:p>
            <a:pPr>
              <a:defRPr/>
            </a:pPr>
            <a:fld id="{1660753A-2121-4AE5-8855-6E148DA86234}" type="slidenum">
              <a:rPr lang="en-US" altLang="en-US" smtClean="0"/>
              <a:pPr>
                <a:defRPr/>
              </a:pPr>
              <a:t>12</a:t>
            </a:fld>
            <a:endParaRPr lang="en-US" altLang="en-US"/>
          </a:p>
        </p:txBody>
      </p:sp>
      <p:pic>
        <p:nvPicPr>
          <p:cNvPr id="6" name="Picture 5">
            <a:extLst>
              <a:ext uri="{FF2B5EF4-FFF2-40B4-BE49-F238E27FC236}">
                <a16:creationId xmlns:a16="http://schemas.microsoft.com/office/drawing/2014/main" id="{7AB47B64-2BF1-42F3-9981-6682D0794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149475"/>
            <a:ext cx="8458200" cy="4572000"/>
          </a:xfrm>
          <a:prstGeom prst="rect">
            <a:avLst/>
          </a:prstGeom>
        </p:spPr>
      </p:pic>
      <p:sp>
        <p:nvSpPr>
          <p:cNvPr id="7" name="TextBox 6">
            <a:extLst>
              <a:ext uri="{FF2B5EF4-FFF2-40B4-BE49-F238E27FC236}">
                <a16:creationId xmlns:a16="http://schemas.microsoft.com/office/drawing/2014/main" id="{58199A16-C386-41BD-9A3C-CB532B640DE3}"/>
              </a:ext>
            </a:extLst>
          </p:cNvPr>
          <p:cNvSpPr txBox="1"/>
          <p:nvPr/>
        </p:nvSpPr>
        <p:spPr>
          <a:xfrm>
            <a:off x="4038600" y="5511225"/>
            <a:ext cx="4038600" cy="584775"/>
          </a:xfrm>
          <a:prstGeom prst="rect">
            <a:avLst/>
          </a:prstGeom>
          <a:noFill/>
          <a:ln>
            <a:solidFill>
              <a:srgbClr val="0000FF"/>
            </a:solidFill>
          </a:ln>
        </p:spPr>
        <p:txBody>
          <a:bodyPr wrap="square" rtlCol="0">
            <a:spAutoFit/>
          </a:bodyPr>
          <a:lstStyle/>
          <a:p>
            <a:r>
              <a:rPr lang="en-US" dirty="0"/>
              <a:t>NOTE: </a:t>
            </a:r>
            <a:r>
              <a:rPr lang="en-US" dirty="0" err="1"/>
              <a:t>CrIS</a:t>
            </a:r>
            <a:r>
              <a:rPr lang="en-US" dirty="0"/>
              <a:t>-FSR (and IASI) has higher noise in the SWIR than the LWIR</a:t>
            </a:r>
          </a:p>
        </p:txBody>
      </p:sp>
      <p:cxnSp>
        <p:nvCxnSpPr>
          <p:cNvPr id="9" name="Straight Arrow Connector 8">
            <a:extLst>
              <a:ext uri="{FF2B5EF4-FFF2-40B4-BE49-F238E27FC236}">
                <a16:creationId xmlns:a16="http://schemas.microsoft.com/office/drawing/2014/main" id="{72FF0E30-B1CC-4DAF-95C8-0C2B5E7AFCEC}"/>
              </a:ext>
            </a:extLst>
          </p:cNvPr>
          <p:cNvCxnSpPr/>
          <p:nvPr/>
        </p:nvCxnSpPr>
        <p:spPr bwMode="auto">
          <a:xfrm flipH="1" flipV="1">
            <a:off x="2895600" y="5362000"/>
            <a:ext cx="1143000" cy="429200"/>
          </a:xfrm>
          <a:prstGeom prst="straightConnector1">
            <a:avLst/>
          </a:prstGeom>
          <a:solidFill>
            <a:schemeClr val="accent1"/>
          </a:solidFill>
          <a:ln w="9525" cap="flat" cmpd="sng" algn="ctr">
            <a:solidFill>
              <a:srgbClr val="0000FF"/>
            </a:solidFill>
            <a:prstDash val="solid"/>
            <a:round/>
            <a:headEnd type="none" w="med" len="med"/>
            <a:tailEnd type="stealth" w="lg" len="lg"/>
          </a:ln>
          <a:effectLst/>
        </p:spPr>
      </p:cxnSp>
      <p:cxnSp>
        <p:nvCxnSpPr>
          <p:cNvPr id="10" name="Straight Arrow Connector 9">
            <a:extLst>
              <a:ext uri="{FF2B5EF4-FFF2-40B4-BE49-F238E27FC236}">
                <a16:creationId xmlns:a16="http://schemas.microsoft.com/office/drawing/2014/main" id="{984FA92E-7FB4-4445-9B34-7AE87F225429}"/>
              </a:ext>
            </a:extLst>
          </p:cNvPr>
          <p:cNvCxnSpPr>
            <a:cxnSpLocks/>
          </p:cNvCxnSpPr>
          <p:nvPr/>
        </p:nvCxnSpPr>
        <p:spPr bwMode="auto">
          <a:xfrm flipV="1">
            <a:off x="5715000" y="4572000"/>
            <a:ext cx="685800" cy="939226"/>
          </a:xfrm>
          <a:prstGeom prst="straightConnector1">
            <a:avLst/>
          </a:prstGeom>
          <a:solidFill>
            <a:schemeClr val="accent1"/>
          </a:solidFill>
          <a:ln w="9525" cap="flat" cmpd="sng" algn="ctr">
            <a:solidFill>
              <a:srgbClr val="0000FF"/>
            </a:solidFill>
            <a:prstDash val="solid"/>
            <a:round/>
            <a:headEnd type="none" w="med" len="med"/>
            <a:tailEnd type="stealth" w="lg" len="lg"/>
          </a:ln>
          <a:effectLst/>
        </p:spPr>
      </p:cxnSp>
    </p:spTree>
    <p:extLst>
      <p:ext uri="{BB962C8B-B14F-4D97-AF65-F5344CB8AC3E}">
        <p14:creationId xmlns:p14="http://schemas.microsoft.com/office/powerpoint/2010/main" val="678407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07ECB-B114-476C-95BC-7019F3F69ED6}"/>
              </a:ext>
            </a:extLst>
          </p:cNvPr>
          <p:cNvSpPr>
            <a:spLocks noGrp="1"/>
          </p:cNvSpPr>
          <p:nvPr>
            <p:ph type="title"/>
          </p:nvPr>
        </p:nvSpPr>
        <p:spPr/>
        <p:txBody>
          <a:bodyPr/>
          <a:lstStyle/>
          <a:p>
            <a:r>
              <a:rPr lang="en-US" dirty="0"/>
              <a:t>So where are we today?</a:t>
            </a:r>
          </a:p>
        </p:txBody>
      </p:sp>
      <p:sp>
        <p:nvSpPr>
          <p:cNvPr id="3" name="Content Placeholder 2">
            <a:extLst>
              <a:ext uri="{FF2B5EF4-FFF2-40B4-BE49-F238E27FC236}">
                <a16:creationId xmlns:a16="http://schemas.microsoft.com/office/drawing/2014/main" id="{168C9EB4-9D31-4573-BD80-F44547D02F02}"/>
              </a:ext>
            </a:extLst>
          </p:cNvPr>
          <p:cNvSpPr>
            <a:spLocks noGrp="1"/>
          </p:cNvSpPr>
          <p:nvPr>
            <p:ph idx="1"/>
          </p:nvPr>
        </p:nvSpPr>
        <p:spPr>
          <a:xfrm>
            <a:off x="304800" y="1219200"/>
            <a:ext cx="8610600" cy="5562600"/>
          </a:xfrm>
        </p:spPr>
        <p:txBody>
          <a:bodyPr/>
          <a:lstStyle/>
          <a:p>
            <a:r>
              <a:rPr lang="en-US" dirty="0"/>
              <a:t>It has been 42 years since Kaplan, Chahine and Susskind noted the advantage of the SWIR in sounding.</a:t>
            </a:r>
          </a:p>
          <a:p>
            <a:r>
              <a:rPr lang="en-US" dirty="0"/>
              <a:t>It has been 30 years since Dave </a:t>
            </a:r>
            <a:r>
              <a:rPr lang="en-US" dirty="0" err="1"/>
              <a:t>Wark</a:t>
            </a:r>
            <a:r>
              <a:rPr lang="en-US" dirty="0"/>
              <a:t> wrote the hyperspectral sounding requirements.</a:t>
            </a:r>
          </a:p>
          <a:p>
            <a:r>
              <a:rPr lang="en-US" dirty="0"/>
              <a:t>It has been 16 years since the AIRS ST demonstrated the benefits of the SWIR. </a:t>
            </a:r>
          </a:p>
          <a:p>
            <a:r>
              <a:rPr lang="en-US" dirty="0"/>
              <a:t>It has been 14 years NOAA laid out a plan to exploit 30+ years of hyper-spectral assets with the lessons learned from the AIRS ST.</a:t>
            </a:r>
          </a:p>
        </p:txBody>
      </p:sp>
      <p:sp>
        <p:nvSpPr>
          <p:cNvPr id="4" name="Slide Number Placeholder 3">
            <a:extLst>
              <a:ext uri="{FF2B5EF4-FFF2-40B4-BE49-F238E27FC236}">
                <a16:creationId xmlns:a16="http://schemas.microsoft.com/office/drawing/2014/main" id="{C8C68896-A3D1-4849-8385-E52B56A2B0F1}"/>
              </a:ext>
            </a:extLst>
          </p:cNvPr>
          <p:cNvSpPr>
            <a:spLocks noGrp="1"/>
          </p:cNvSpPr>
          <p:nvPr>
            <p:ph type="sldNum" sz="quarter" idx="12"/>
          </p:nvPr>
        </p:nvSpPr>
        <p:spPr/>
        <p:txBody>
          <a:bodyPr/>
          <a:lstStyle/>
          <a:p>
            <a:pPr>
              <a:defRPr/>
            </a:pPr>
            <a:fld id="{1660753A-2121-4AE5-8855-6E148DA86234}" type="slidenum">
              <a:rPr lang="en-US" altLang="en-US" smtClean="0"/>
              <a:pPr>
                <a:defRPr/>
              </a:pPr>
              <a:t>13</a:t>
            </a:fld>
            <a:endParaRPr lang="en-US" altLang="en-US"/>
          </a:p>
        </p:txBody>
      </p:sp>
    </p:spTree>
    <p:extLst>
      <p:ext uri="{BB962C8B-B14F-4D97-AF65-F5344CB8AC3E}">
        <p14:creationId xmlns:p14="http://schemas.microsoft.com/office/powerpoint/2010/main" val="2705081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FD6AD-1EEB-4855-9E40-1ECEF49DD9F9}"/>
              </a:ext>
            </a:extLst>
          </p:cNvPr>
          <p:cNvSpPr>
            <a:spLocks noGrp="1"/>
          </p:cNvSpPr>
          <p:nvPr>
            <p:ph type="title"/>
          </p:nvPr>
        </p:nvSpPr>
        <p:spPr>
          <a:xfrm>
            <a:off x="493713" y="2057400"/>
            <a:ext cx="8345487" cy="3276600"/>
          </a:xfrm>
        </p:spPr>
        <p:txBody>
          <a:bodyPr/>
          <a:lstStyle/>
          <a:p>
            <a:pPr algn="ctr"/>
            <a:br>
              <a:rPr lang="en-US" dirty="0"/>
            </a:br>
            <a:r>
              <a:rPr lang="en-US" dirty="0"/>
              <a:t>TOPIC #2: So let’s talk about the Pro’s and Con’s of using the SWIR</a:t>
            </a:r>
          </a:p>
        </p:txBody>
      </p:sp>
      <p:sp>
        <p:nvSpPr>
          <p:cNvPr id="4" name="Slide Number Placeholder 3">
            <a:extLst>
              <a:ext uri="{FF2B5EF4-FFF2-40B4-BE49-F238E27FC236}">
                <a16:creationId xmlns:a16="http://schemas.microsoft.com/office/drawing/2014/main" id="{1EC97D09-363C-47DE-AF82-C5114BF7F603}"/>
              </a:ext>
            </a:extLst>
          </p:cNvPr>
          <p:cNvSpPr>
            <a:spLocks noGrp="1"/>
          </p:cNvSpPr>
          <p:nvPr>
            <p:ph type="sldNum" sz="quarter" idx="12"/>
          </p:nvPr>
        </p:nvSpPr>
        <p:spPr/>
        <p:txBody>
          <a:bodyPr/>
          <a:lstStyle/>
          <a:p>
            <a:pPr>
              <a:defRPr/>
            </a:pPr>
            <a:fld id="{ACACFFD7-B335-47C8-BE7E-B90B2FC36587}" type="slidenum">
              <a:rPr lang="en-US" altLang="en-US" smtClean="0"/>
              <a:pPr>
                <a:defRPr/>
              </a:pPr>
              <a:t>14</a:t>
            </a:fld>
            <a:endParaRPr lang="en-US" altLang="en-US"/>
          </a:p>
        </p:txBody>
      </p:sp>
    </p:spTree>
    <p:extLst>
      <p:ext uri="{BB962C8B-B14F-4D97-AF65-F5344CB8AC3E}">
        <p14:creationId xmlns:p14="http://schemas.microsoft.com/office/powerpoint/2010/main" val="2017417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4">
            <a:extLst>
              <a:ext uri="{FF2B5EF4-FFF2-40B4-BE49-F238E27FC236}">
                <a16:creationId xmlns:a16="http://schemas.microsoft.com/office/drawing/2014/main" id="{4DB938A6-4791-484C-9890-8895D005DA7F}"/>
              </a:ext>
            </a:extLst>
          </p:cNvPr>
          <p:cNvSpPr>
            <a:spLocks noGrp="1"/>
          </p:cNvSpPr>
          <p:nvPr>
            <p:ph type="sldNum" sz="quarter" idx="12"/>
          </p:nvPr>
        </p:nvSpPr>
        <p:spPr/>
        <p:txBody>
          <a:bodyPr/>
          <a:lstStyle/>
          <a:p>
            <a:fld id="{A1C74335-28DE-4C5F-BC9C-CB42AEB9915A}" type="slidenum">
              <a:rPr lang="en-US" altLang="en-US"/>
              <a:pPr/>
              <a:t>15</a:t>
            </a:fld>
            <a:endParaRPr lang="en-US" altLang="en-US"/>
          </a:p>
        </p:txBody>
      </p:sp>
      <p:sp>
        <p:nvSpPr>
          <p:cNvPr id="1477634" name="Rectangle 2">
            <a:extLst>
              <a:ext uri="{FF2B5EF4-FFF2-40B4-BE49-F238E27FC236}">
                <a16:creationId xmlns:a16="http://schemas.microsoft.com/office/drawing/2014/main" id="{DE661742-8FC2-4E50-884E-34CBB112119C}"/>
              </a:ext>
            </a:extLst>
          </p:cNvPr>
          <p:cNvSpPr>
            <a:spLocks noGrp="1" noChangeArrowheads="1"/>
          </p:cNvSpPr>
          <p:nvPr>
            <p:ph type="title"/>
          </p:nvPr>
        </p:nvSpPr>
        <p:spPr>
          <a:xfrm>
            <a:off x="685800" y="152400"/>
            <a:ext cx="7696200" cy="990600"/>
          </a:xfrm>
        </p:spPr>
        <p:txBody>
          <a:bodyPr>
            <a:normAutofit/>
          </a:bodyPr>
          <a:lstStyle/>
          <a:p>
            <a:r>
              <a:rPr kumimoji="1" lang="en-US" altLang="en-US" sz="2800" dirty="0">
                <a:solidFill>
                  <a:schemeClr val="tx1"/>
                </a:solidFill>
              </a:rPr>
              <a:t>The Advantage of High Spectral Resolution is improved Vertical Resolution (selectivity)</a:t>
            </a:r>
          </a:p>
        </p:txBody>
      </p:sp>
      <p:pic>
        <p:nvPicPr>
          <p:cNvPr id="1477635" name="Picture 3" descr="spectrum">
            <a:extLst>
              <a:ext uri="{FF2B5EF4-FFF2-40B4-BE49-F238E27FC236}">
                <a16:creationId xmlns:a16="http://schemas.microsoft.com/office/drawing/2014/main" id="{457B6790-8853-49C9-9B82-167DAEB10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28800"/>
            <a:ext cx="85344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477636" name="Picture 4" descr="raob">
            <a:extLst>
              <a:ext uri="{FF2B5EF4-FFF2-40B4-BE49-F238E27FC236}">
                <a16:creationId xmlns:a16="http://schemas.microsoft.com/office/drawing/2014/main" id="{1832DE7B-3637-45DF-9FD2-E359B1C9D7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600200"/>
            <a:ext cx="3581400" cy="3733800"/>
          </a:xfrm>
          <a:prstGeom prst="rect">
            <a:avLst/>
          </a:prstGeom>
          <a:noFill/>
          <a:extLst>
            <a:ext uri="{909E8E84-426E-40DD-AFC4-6F175D3DCCD1}">
              <a14:hiddenFill xmlns:a14="http://schemas.microsoft.com/office/drawing/2010/main">
                <a:solidFill>
                  <a:srgbClr val="FFFFFF"/>
                </a:solidFill>
              </a14:hiddenFill>
            </a:ext>
          </a:extLst>
        </p:spPr>
      </p:pic>
      <p:sp>
        <p:nvSpPr>
          <p:cNvPr id="1477637" name="Line 5">
            <a:extLst>
              <a:ext uri="{FF2B5EF4-FFF2-40B4-BE49-F238E27FC236}">
                <a16:creationId xmlns:a16="http://schemas.microsoft.com/office/drawing/2014/main" id="{F5C01473-F539-40D6-9AEF-05AB193F0979}"/>
              </a:ext>
            </a:extLst>
          </p:cNvPr>
          <p:cNvSpPr>
            <a:spLocks noChangeShapeType="1"/>
          </p:cNvSpPr>
          <p:nvPr/>
        </p:nvSpPr>
        <p:spPr bwMode="auto">
          <a:xfrm>
            <a:off x="2362200" y="3200400"/>
            <a:ext cx="6172200" cy="167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7638" name="Line 6">
            <a:extLst>
              <a:ext uri="{FF2B5EF4-FFF2-40B4-BE49-F238E27FC236}">
                <a16:creationId xmlns:a16="http://schemas.microsoft.com/office/drawing/2014/main" id="{AD1F1887-22E2-4882-9B14-A5E656CBCEC3}"/>
              </a:ext>
            </a:extLst>
          </p:cNvPr>
          <p:cNvSpPr>
            <a:spLocks noChangeShapeType="1"/>
          </p:cNvSpPr>
          <p:nvPr/>
        </p:nvSpPr>
        <p:spPr bwMode="auto">
          <a:xfrm flipV="1">
            <a:off x="1905000" y="3352800"/>
            <a:ext cx="4267200"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7639" name="Line 7">
            <a:extLst>
              <a:ext uri="{FF2B5EF4-FFF2-40B4-BE49-F238E27FC236}">
                <a16:creationId xmlns:a16="http://schemas.microsoft.com/office/drawing/2014/main" id="{72F55754-7689-43D4-AF6D-71844BE60EA9}"/>
              </a:ext>
            </a:extLst>
          </p:cNvPr>
          <p:cNvSpPr>
            <a:spLocks noChangeShapeType="1"/>
          </p:cNvSpPr>
          <p:nvPr/>
        </p:nvSpPr>
        <p:spPr bwMode="auto">
          <a:xfrm>
            <a:off x="1981200" y="3810000"/>
            <a:ext cx="53340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7640" name="Line 8">
            <a:extLst>
              <a:ext uri="{FF2B5EF4-FFF2-40B4-BE49-F238E27FC236}">
                <a16:creationId xmlns:a16="http://schemas.microsoft.com/office/drawing/2014/main" id="{3D6BE391-4721-41A8-B93D-DB2458AED116}"/>
              </a:ext>
            </a:extLst>
          </p:cNvPr>
          <p:cNvSpPr>
            <a:spLocks noChangeShapeType="1"/>
          </p:cNvSpPr>
          <p:nvPr/>
        </p:nvSpPr>
        <p:spPr bwMode="auto">
          <a:xfrm flipV="1">
            <a:off x="1905000" y="3505200"/>
            <a:ext cx="449580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7641" name="Line 9">
            <a:extLst>
              <a:ext uri="{FF2B5EF4-FFF2-40B4-BE49-F238E27FC236}">
                <a16:creationId xmlns:a16="http://schemas.microsoft.com/office/drawing/2014/main" id="{AD7E293B-219A-432A-B0C1-5D8D2B42899A}"/>
              </a:ext>
            </a:extLst>
          </p:cNvPr>
          <p:cNvSpPr>
            <a:spLocks noChangeShapeType="1"/>
          </p:cNvSpPr>
          <p:nvPr/>
        </p:nvSpPr>
        <p:spPr bwMode="auto">
          <a:xfrm flipV="1">
            <a:off x="1981200" y="3657600"/>
            <a:ext cx="45720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7642" name="Line 10">
            <a:extLst>
              <a:ext uri="{FF2B5EF4-FFF2-40B4-BE49-F238E27FC236}">
                <a16:creationId xmlns:a16="http://schemas.microsoft.com/office/drawing/2014/main" id="{901474E2-7AE8-4827-B0DB-F5B85463DF99}"/>
              </a:ext>
            </a:extLst>
          </p:cNvPr>
          <p:cNvSpPr>
            <a:spLocks noChangeShapeType="1"/>
          </p:cNvSpPr>
          <p:nvPr/>
        </p:nvSpPr>
        <p:spPr bwMode="auto">
          <a:xfrm flipV="1">
            <a:off x="1981200" y="3810000"/>
            <a:ext cx="4876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7643" name="Line 11">
            <a:extLst>
              <a:ext uri="{FF2B5EF4-FFF2-40B4-BE49-F238E27FC236}">
                <a16:creationId xmlns:a16="http://schemas.microsoft.com/office/drawing/2014/main" id="{65E9C87C-C303-49CA-8BE4-2E263702E895}"/>
              </a:ext>
            </a:extLst>
          </p:cNvPr>
          <p:cNvSpPr>
            <a:spLocks noChangeShapeType="1"/>
          </p:cNvSpPr>
          <p:nvPr/>
        </p:nvSpPr>
        <p:spPr bwMode="auto">
          <a:xfrm>
            <a:off x="1981200" y="3581400"/>
            <a:ext cx="57912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7644" name="Line 12">
            <a:extLst>
              <a:ext uri="{FF2B5EF4-FFF2-40B4-BE49-F238E27FC236}">
                <a16:creationId xmlns:a16="http://schemas.microsoft.com/office/drawing/2014/main" id="{7C8B3BE3-7AE4-4F36-8AD0-BCF743A50BCA}"/>
              </a:ext>
            </a:extLst>
          </p:cNvPr>
          <p:cNvSpPr>
            <a:spLocks noChangeShapeType="1"/>
          </p:cNvSpPr>
          <p:nvPr/>
        </p:nvSpPr>
        <p:spPr bwMode="auto">
          <a:xfrm>
            <a:off x="1905000" y="3276600"/>
            <a:ext cx="6248400" cy="1371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77645" name="Rectangle 13">
            <a:extLst>
              <a:ext uri="{FF2B5EF4-FFF2-40B4-BE49-F238E27FC236}">
                <a16:creationId xmlns:a16="http://schemas.microsoft.com/office/drawing/2014/main" id="{264FD2BA-6AA8-4F97-AA4B-D9F936340BEF}"/>
              </a:ext>
            </a:extLst>
          </p:cNvPr>
          <p:cNvSpPr>
            <a:spLocks noChangeArrowheads="1"/>
          </p:cNvSpPr>
          <p:nvPr/>
        </p:nvSpPr>
        <p:spPr bwMode="auto">
          <a:xfrm>
            <a:off x="2905125" y="6035675"/>
            <a:ext cx="3997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400" b="0">
                <a:latin typeface="Times New Roman" panose="02020603050405020304" pitchFamily="18" charset="0"/>
              </a:rPr>
              <a:t>Sampling over rotational bands</a:t>
            </a:r>
          </a:p>
        </p:txBody>
      </p:sp>
      <p:sp>
        <p:nvSpPr>
          <p:cNvPr id="1477646" name="Line 14">
            <a:extLst>
              <a:ext uri="{FF2B5EF4-FFF2-40B4-BE49-F238E27FC236}">
                <a16:creationId xmlns:a16="http://schemas.microsoft.com/office/drawing/2014/main" id="{46F5D1FE-2EAB-44B7-A3DD-5EE57F8968E6}"/>
              </a:ext>
            </a:extLst>
          </p:cNvPr>
          <p:cNvSpPr>
            <a:spLocks noChangeShapeType="1"/>
          </p:cNvSpPr>
          <p:nvPr/>
        </p:nvSpPr>
        <p:spPr bwMode="auto">
          <a:xfrm flipV="1">
            <a:off x="1752600" y="2133600"/>
            <a:ext cx="4876800" cy="1905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a:extLst>
              <a:ext uri="{FF2B5EF4-FFF2-40B4-BE49-F238E27FC236}">
                <a16:creationId xmlns:a16="http://schemas.microsoft.com/office/drawing/2014/main" id="{6C816D3A-223D-40AE-96F9-A34E94DF4625}"/>
              </a:ext>
            </a:extLst>
          </p:cNvPr>
          <p:cNvSpPr txBox="1"/>
          <p:nvPr/>
        </p:nvSpPr>
        <p:spPr>
          <a:xfrm>
            <a:off x="7315200" y="1917918"/>
            <a:ext cx="1447800" cy="1815882"/>
          </a:xfrm>
          <a:prstGeom prst="rect">
            <a:avLst/>
          </a:prstGeom>
          <a:solidFill>
            <a:srgbClr val="CC00FF">
              <a:alpha val="14000"/>
            </a:srgbClr>
          </a:solidFill>
          <a:ln w="19050">
            <a:solidFill>
              <a:srgbClr val="7030A0"/>
            </a:solidFill>
          </a:ln>
        </p:spPr>
        <p:txBody>
          <a:bodyPr wrap="square" rtlCol="0">
            <a:spAutoFit/>
          </a:bodyPr>
          <a:lstStyle/>
          <a:p>
            <a:r>
              <a:rPr lang="en-US" dirty="0">
                <a:solidFill>
                  <a:srgbClr val="7030A0"/>
                </a:solidFill>
              </a:rPr>
              <a:t>Sounding accuracy depends on sensitivity to the vertical </a:t>
            </a:r>
          </a:p>
          <a:p>
            <a:r>
              <a:rPr lang="en-US" dirty="0">
                <a:solidFill>
                  <a:srgbClr val="7030A0"/>
                </a:solidFill>
              </a:rPr>
              <a:t>temperature</a:t>
            </a:r>
          </a:p>
          <a:p>
            <a:r>
              <a:rPr lang="en-US" i="1" dirty="0">
                <a:solidFill>
                  <a:srgbClr val="7030A0"/>
                </a:solidFill>
              </a:rPr>
              <a:t>gradient</a:t>
            </a:r>
          </a:p>
        </p:txBody>
      </p:sp>
    </p:spTree>
    <p:extLst>
      <p:ext uri="{BB962C8B-B14F-4D97-AF65-F5344CB8AC3E}">
        <p14:creationId xmlns:p14="http://schemas.microsoft.com/office/powerpoint/2010/main" val="744302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776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776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7764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7764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7763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7764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7764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47764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7763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776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6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6">
            <a:extLst>
              <a:ext uri="{FF2B5EF4-FFF2-40B4-BE49-F238E27FC236}">
                <a16:creationId xmlns:a16="http://schemas.microsoft.com/office/drawing/2014/main" id="{184082D3-12F0-42DC-B10B-3C3A7F75B7B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013AE30-4EE1-49D3-90DB-4B71567F0910}" type="slidenum">
              <a:rPr lang="en-US" altLang="en-US" sz="1400" smtClean="0"/>
              <a:pPr>
                <a:spcBef>
                  <a:spcPct val="0"/>
                </a:spcBef>
                <a:buFontTx/>
                <a:buNone/>
              </a:pPr>
              <a:t>16</a:t>
            </a:fld>
            <a:endParaRPr lang="en-US" altLang="en-US" sz="1400"/>
          </a:p>
        </p:txBody>
      </p:sp>
      <p:sp>
        <p:nvSpPr>
          <p:cNvPr id="24579" name="Rectangle 2">
            <a:extLst>
              <a:ext uri="{FF2B5EF4-FFF2-40B4-BE49-F238E27FC236}">
                <a16:creationId xmlns:a16="http://schemas.microsoft.com/office/drawing/2014/main" id="{8BD46EDE-0822-419F-8FA5-E44F6C8A2788}"/>
              </a:ext>
            </a:extLst>
          </p:cNvPr>
          <p:cNvSpPr>
            <a:spLocks noGrp="1" noChangeArrowheads="1"/>
          </p:cNvSpPr>
          <p:nvPr>
            <p:ph type="title"/>
          </p:nvPr>
        </p:nvSpPr>
        <p:spPr>
          <a:xfrm>
            <a:off x="381000" y="169446"/>
            <a:ext cx="8534400" cy="922754"/>
          </a:xfrm>
        </p:spPr>
        <p:txBody>
          <a:bodyPr/>
          <a:lstStyle/>
          <a:p>
            <a:pPr eaLnBrk="1" hangingPunct="1"/>
            <a:r>
              <a:rPr lang="en-US" altLang="en-US" dirty="0">
                <a:solidFill>
                  <a:schemeClr val="tx1"/>
                </a:solidFill>
              </a:rPr>
              <a:t>These instruments really measure radiance </a:t>
            </a:r>
            <a:r>
              <a:rPr lang="en-US" altLang="en-US" sz="2000" dirty="0">
                <a:solidFill>
                  <a:schemeClr val="tx1"/>
                </a:solidFill>
              </a:rPr>
              <a:t>that is,  energy/time/area/steradian/frequency-interval</a:t>
            </a:r>
            <a:endParaRPr lang="en-US" altLang="en-US" sz="1600" dirty="0">
              <a:solidFill>
                <a:schemeClr val="tx1"/>
              </a:solidFill>
            </a:endParaRPr>
          </a:p>
        </p:txBody>
      </p:sp>
      <p:pic>
        <p:nvPicPr>
          <p:cNvPr id="24580" name="Picture 3" descr="planck_fig">
            <a:extLst>
              <a:ext uri="{FF2B5EF4-FFF2-40B4-BE49-F238E27FC236}">
                <a16:creationId xmlns:a16="http://schemas.microsoft.com/office/drawing/2014/main" id="{762697E4-A420-4BE5-AD59-2F2890BD746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1904" r="4762"/>
          <a:stretch>
            <a:fillRect/>
          </a:stretch>
        </p:blipFill>
        <p:spPr>
          <a:xfrm>
            <a:off x="228600" y="1447800"/>
            <a:ext cx="6934200" cy="4729163"/>
          </a:xfrm>
          <a:noFill/>
        </p:spPr>
      </p:pic>
      <p:sp>
        <p:nvSpPr>
          <p:cNvPr id="24581" name="Text Box 4">
            <a:extLst>
              <a:ext uri="{FF2B5EF4-FFF2-40B4-BE49-F238E27FC236}">
                <a16:creationId xmlns:a16="http://schemas.microsoft.com/office/drawing/2014/main" id="{E785440B-CAC6-413F-AA74-87CAE32B4405}"/>
              </a:ext>
            </a:extLst>
          </p:cNvPr>
          <p:cNvSpPr txBox="1">
            <a:spLocks noChangeArrowheads="1"/>
          </p:cNvSpPr>
          <p:nvPr/>
        </p:nvSpPr>
        <p:spPr bwMode="auto">
          <a:xfrm>
            <a:off x="228600" y="6096000"/>
            <a:ext cx="7848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0" dirty="0">
                <a:latin typeface="Times New Roman" panose="02020603050405020304" pitchFamily="18" charset="0"/>
              </a:rPr>
              <a:t>To Convert to Brightness Temperature </a:t>
            </a:r>
            <a:r>
              <a:rPr lang="en-US" altLang="en-US" sz="2000" b="0" dirty="0">
                <a:latin typeface="Times New Roman" panose="02020603050405020304" pitchFamily="18" charset="0"/>
                <a:sym typeface="Symbol" panose="05050102010706020507" pitchFamily="18" charset="2"/>
              </a:rPr>
              <a:t> Find </a:t>
            </a:r>
            <a:r>
              <a:rPr lang="en-US" altLang="en-US" sz="2000" b="0" dirty="0">
                <a:latin typeface="Times New Roman" panose="02020603050405020304" pitchFamily="18" charset="0"/>
              </a:rPr>
              <a:t>Temperature where the Planck Function is equal to measured radiance at a given frequency.</a:t>
            </a:r>
          </a:p>
        </p:txBody>
      </p:sp>
      <p:sp>
        <p:nvSpPr>
          <p:cNvPr id="24582" name="Text Box 5">
            <a:extLst>
              <a:ext uri="{FF2B5EF4-FFF2-40B4-BE49-F238E27FC236}">
                <a16:creationId xmlns:a16="http://schemas.microsoft.com/office/drawing/2014/main" id="{CBA64F86-42DE-4DF5-8716-7B449ED4C5D3}"/>
              </a:ext>
            </a:extLst>
          </p:cNvPr>
          <p:cNvSpPr txBox="1">
            <a:spLocks noChangeArrowheads="1"/>
          </p:cNvSpPr>
          <p:nvPr/>
        </p:nvSpPr>
        <p:spPr bwMode="auto">
          <a:xfrm>
            <a:off x="7543800" y="1295400"/>
            <a:ext cx="1371600" cy="156966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0" dirty="0">
                <a:latin typeface="Times New Roman" panose="02020603050405020304" pitchFamily="18" charset="0"/>
              </a:rPr>
              <a:t>This is what we really measure.</a:t>
            </a:r>
          </a:p>
        </p:txBody>
      </p:sp>
      <p:sp>
        <p:nvSpPr>
          <p:cNvPr id="24583" name="Line 6">
            <a:extLst>
              <a:ext uri="{FF2B5EF4-FFF2-40B4-BE49-F238E27FC236}">
                <a16:creationId xmlns:a16="http://schemas.microsoft.com/office/drawing/2014/main" id="{7AB07995-D008-4295-A1E8-73FEB1946576}"/>
              </a:ext>
            </a:extLst>
          </p:cNvPr>
          <p:cNvSpPr>
            <a:spLocks noChangeShapeType="1"/>
          </p:cNvSpPr>
          <p:nvPr/>
        </p:nvSpPr>
        <p:spPr bwMode="auto">
          <a:xfrm flipH="1">
            <a:off x="6629400" y="2286000"/>
            <a:ext cx="914400" cy="304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4" name="Text Box 7">
            <a:extLst>
              <a:ext uri="{FF2B5EF4-FFF2-40B4-BE49-F238E27FC236}">
                <a16:creationId xmlns:a16="http://schemas.microsoft.com/office/drawing/2014/main" id="{709EF807-B685-4FC5-985E-E24E783F9046}"/>
              </a:ext>
            </a:extLst>
          </p:cNvPr>
          <p:cNvSpPr txBox="1">
            <a:spLocks noChangeArrowheads="1"/>
          </p:cNvSpPr>
          <p:nvPr/>
        </p:nvSpPr>
        <p:spPr bwMode="auto">
          <a:xfrm>
            <a:off x="7315200" y="4244975"/>
            <a:ext cx="1828800" cy="12255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0">
                <a:latin typeface="Times New Roman" panose="02020603050405020304" pitchFamily="18" charset="0"/>
              </a:rPr>
              <a:t>This is how we usually show it.</a:t>
            </a:r>
          </a:p>
        </p:txBody>
      </p:sp>
      <p:sp>
        <p:nvSpPr>
          <p:cNvPr id="24585" name="Line 8">
            <a:extLst>
              <a:ext uri="{FF2B5EF4-FFF2-40B4-BE49-F238E27FC236}">
                <a16:creationId xmlns:a16="http://schemas.microsoft.com/office/drawing/2014/main" id="{FE893BBA-F6FE-4287-8876-45B8F9BA2321}"/>
              </a:ext>
            </a:extLst>
          </p:cNvPr>
          <p:cNvSpPr>
            <a:spLocks noChangeShapeType="1"/>
          </p:cNvSpPr>
          <p:nvPr/>
        </p:nvSpPr>
        <p:spPr bwMode="auto">
          <a:xfrm flipH="1" flipV="1">
            <a:off x="6553200" y="4597400"/>
            <a:ext cx="762000" cy="50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4586" name="Picture 9" descr="all_ret_eqn_14">
            <a:extLst>
              <a:ext uri="{FF2B5EF4-FFF2-40B4-BE49-F238E27FC236}">
                <a16:creationId xmlns:a16="http://schemas.microsoft.com/office/drawing/2014/main" id="{991AD4D4-E7A7-439D-8648-6D0A3D01F77D}"/>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2560638" y="2540000"/>
            <a:ext cx="1935162" cy="736600"/>
          </a:xfrm>
          <a:noFill/>
          <a:ln w="38100">
            <a:solidFill>
              <a:srgbClr val="00FFFF"/>
            </a:solidFill>
            <a:miter lim="800000"/>
            <a:headEnd/>
            <a:tailEnd/>
          </a:ln>
        </p:spPr>
      </p:pic>
      <p:sp>
        <p:nvSpPr>
          <p:cNvPr id="2" name="TextBox 1">
            <a:extLst>
              <a:ext uri="{FF2B5EF4-FFF2-40B4-BE49-F238E27FC236}">
                <a16:creationId xmlns:a16="http://schemas.microsoft.com/office/drawing/2014/main" id="{10A9A6EB-3A7A-47B0-9F27-485F727E41BE}"/>
              </a:ext>
            </a:extLst>
          </p:cNvPr>
          <p:cNvSpPr txBox="1"/>
          <p:nvPr/>
        </p:nvSpPr>
        <p:spPr>
          <a:xfrm>
            <a:off x="762000" y="1185446"/>
            <a:ext cx="1371600" cy="338554"/>
          </a:xfrm>
          <a:prstGeom prst="rect">
            <a:avLst/>
          </a:prstGeom>
          <a:noFill/>
        </p:spPr>
        <p:txBody>
          <a:bodyPr wrap="square" rtlCol="0">
            <a:spAutoFit/>
          </a:bodyPr>
          <a:lstStyle/>
          <a:p>
            <a:pPr algn="ctr"/>
            <a:r>
              <a:rPr lang="en-US" dirty="0">
                <a:solidFill>
                  <a:srgbClr val="00B0F0"/>
                </a:solidFill>
              </a:rPr>
              <a:t>Microwave</a:t>
            </a:r>
          </a:p>
        </p:txBody>
      </p:sp>
      <p:sp>
        <p:nvSpPr>
          <p:cNvPr id="12" name="TextBox 11">
            <a:extLst>
              <a:ext uri="{FF2B5EF4-FFF2-40B4-BE49-F238E27FC236}">
                <a16:creationId xmlns:a16="http://schemas.microsoft.com/office/drawing/2014/main" id="{F36AA21C-3A9C-4A94-8601-7DEC51A890AD}"/>
              </a:ext>
            </a:extLst>
          </p:cNvPr>
          <p:cNvSpPr txBox="1"/>
          <p:nvPr/>
        </p:nvSpPr>
        <p:spPr>
          <a:xfrm>
            <a:off x="2667000" y="1185446"/>
            <a:ext cx="914400" cy="338554"/>
          </a:xfrm>
          <a:prstGeom prst="rect">
            <a:avLst/>
          </a:prstGeom>
          <a:noFill/>
        </p:spPr>
        <p:txBody>
          <a:bodyPr wrap="square" rtlCol="0">
            <a:spAutoFit/>
          </a:bodyPr>
          <a:lstStyle/>
          <a:p>
            <a:pPr algn="ctr"/>
            <a:r>
              <a:rPr lang="en-US" dirty="0">
                <a:solidFill>
                  <a:srgbClr val="00B0F0"/>
                </a:solidFill>
              </a:rPr>
              <a:t>LWIR</a:t>
            </a:r>
          </a:p>
        </p:txBody>
      </p:sp>
      <p:sp>
        <p:nvSpPr>
          <p:cNvPr id="13" name="TextBox 12">
            <a:extLst>
              <a:ext uri="{FF2B5EF4-FFF2-40B4-BE49-F238E27FC236}">
                <a16:creationId xmlns:a16="http://schemas.microsoft.com/office/drawing/2014/main" id="{56823577-6324-4CE6-A0AD-F35F496DB28A}"/>
              </a:ext>
            </a:extLst>
          </p:cNvPr>
          <p:cNvSpPr txBox="1"/>
          <p:nvPr/>
        </p:nvSpPr>
        <p:spPr>
          <a:xfrm>
            <a:off x="4343400" y="1185446"/>
            <a:ext cx="914400" cy="338554"/>
          </a:xfrm>
          <a:prstGeom prst="rect">
            <a:avLst/>
          </a:prstGeom>
          <a:noFill/>
        </p:spPr>
        <p:txBody>
          <a:bodyPr wrap="square" rtlCol="0">
            <a:spAutoFit/>
          </a:bodyPr>
          <a:lstStyle/>
          <a:p>
            <a:pPr algn="ctr"/>
            <a:r>
              <a:rPr lang="en-US" dirty="0">
                <a:solidFill>
                  <a:srgbClr val="00B0F0"/>
                </a:solidFill>
              </a:rPr>
              <a:t>MWIR</a:t>
            </a:r>
          </a:p>
        </p:txBody>
      </p:sp>
      <p:sp>
        <p:nvSpPr>
          <p:cNvPr id="14" name="TextBox 13">
            <a:extLst>
              <a:ext uri="{FF2B5EF4-FFF2-40B4-BE49-F238E27FC236}">
                <a16:creationId xmlns:a16="http://schemas.microsoft.com/office/drawing/2014/main" id="{3BC7B4B3-0EB3-4E5D-B3D5-981C5DE2FE00}"/>
              </a:ext>
            </a:extLst>
          </p:cNvPr>
          <p:cNvSpPr txBox="1"/>
          <p:nvPr/>
        </p:nvSpPr>
        <p:spPr>
          <a:xfrm>
            <a:off x="5562600" y="1185446"/>
            <a:ext cx="914400" cy="338554"/>
          </a:xfrm>
          <a:prstGeom prst="rect">
            <a:avLst/>
          </a:prstGeom>
          <a:noFill/>
        </p:spPr>
        <p:txBody>
          <a:bodyPr wrap="square" rtlCol="0">
            <a:spAutoFit/>
          </a:bodyPr>
          <a:lstStyle/>
          <a:p>
            <a:pPr algn="ctr"/>
            <a:r>
              <a:rPr lang="en-US" dirty="0">
                <a:solidFill>
                  <a:srgbClr val="00B0F0"/>
                </a:solidFill>
              </a:rPr>
              <a:t>SWIR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632B7-0110-474E-944F-EC9A88B68F2E}"/>
              </a:ext>
            </a:extLst>
          </p:cNvPr>
          <p:cNvSpPr>
            <a:spLocks noGrp="1"/>
          </p:cNvSpPr>
          <p:nvPr>
            <p:ph type="title"/>
          </p:nvPr>
        </p:nvSpPr>
        <p:spPr>
          <a:xfrm>
            <a:off x="533400" y="136525"/>
            <a:ext cx="8229600" cy="1054357"/>
          </a:xfrm>
        </p:spPr>
        <p:txBody>
          <a:bodyPr/>
          <a:lstStyle/>
          <a:p>
            <a:r>
              <a:rPr lang="en-US" dirty="0"/>
              <a:t>The SWIR is ~3x more sensitive due to the non-linearity of Planck function</a:t>
            </a:r>
          </a:p>
        </p:txBody>
      </p:sp>
      <p:sp>
        <p:nvSpPr>
          <p:cNvPr id="4" name="Slide Number Placeholder 3">
            <a:extLst>
              <a:ext uri="{FF2B5EF4-FFF2-40B4-BE49-F238E27FC236}">
                <a16:creationId xmlns:a16="http://schemas.microsoft.com/office/drawing/2014/main" id="{C1639B22-70F8-4A5A-A7EE-6383C6D7CCA3}"/>
              </a:ext>
            </a:extLst>
          </p:cNvPr>
          <p:cNvSpPr>
            <a:spLocks noGrp="1"/>
          </p:cNvSpPr>
          <p:nvPr>
            <p:ph type="sldNum" sz="quarter" idx="12"/>
          </p:nvPr>
        </p:nvSpPr>
        <p:spPr/>
        <p:txBody>
          <a:bodyPr/>
          <a:lstStyle/>
          <a:p>
            <a:pPr>
              <a:defRPr/>
            </a:pPr>
            <a:fld id="{1660753A-2121-4AE5-8855-6E148DA86234}" type="slidenum">
              <a:rPr lang="en-US" altLang="en-US" smtClean="0"/>
              <a:pPr>
                <a:defRPr/>
              </a:pPr>
              <a:t>17</a:t>
            </a:fld>
            <a:endParaRPr lang="en-US" altLang="en-US"/>
          </a:p>
        </p:txBody>
      </p:sp>
      <p:pic>
        <p:nvPicPr>
          <p:cNvPr id="6" name="Picture 5">
            <a:extLst>
              <a:ext uri="{FF2B5EF4-FFF2-40B4-BE49-F238E27FC236}">
                <a16:creationId xmlns:a16="http://schemas.microsoft.com/office/drawing/2014/main" id="{E818D747-CAE7-41B3-B76A-5B90103DBB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295400"/>
            <a:ext cx="6400800" cy="5426075"/>
          </a:xfrm>
          <a:prstGeom prst="rect">
            <a:avLst/>
          </a:prstGeom>
        </p:spPr>
      </p:pic>
      <p:sp>
        <p:nvSpPr>
          <p:cNvPr id="7" name="TextBox 6">
            <a:extLst>
              <a:ext uri="{FF2B5EF4-FFF2-40B4-BE49-F238E27FC236}">
                <a16:creationId xmlns:a16="http://schemas.microsoft.com/office/drawing/2014/main" id="{9B471230-28AA-4401-B19B-6FA25033918D}"/>
              </a:ext>
            </a:extLst>
          </p:cNvPr>
          <p:cNvSpPr txBox="1"/>
          <p:nvPr/>
        </p:nvSpPr>
        <p:spPr>
          <a:xfrm>
            <a:off x="6553200" y="1447800"/>
            <a:ext cx="2438400" cy="5262979"/>
          </a:xfrm>
          <a:prstGeom prst="rect">
            <a:avLst/>
          </a:prstGeom>
          <a:noFill/>
        </p:spPr>
        <p:txBody>
          <a:bodyPr wrap="square" rtlCol="0">
            <a:spAutoFit/>
          </a:bodyPr>
          <a:lstStyle/>
          <a:p>
            <a:r>
              <a:rPr lang="en-US" dirty="0"/>
              <a:t>Example Brightness Temperature for Polar, Mid-Lat, and Tropical cases</a:t>
            </a:r>
          </a:p>
          <a:p>
            <a:endParaRPr lang="en-US" dirty="0"/>
          </a:p>
          <a:p>
            <a:endParaRPr lang="en-US" dirty="0"/>
          </a:p>
          <a:p>
            <a:endParaRPr lang="en-US" dirty="0"/>
          </a:p>
          <a:p>
            <a:r>
              <a:rPr lang="en-US" dirty="0"/>
              <a:t>% change in </a:t>
            </a:r>
            <a:r>
              <a:rPr lang="en-US" dirty="0">
                <a:sym typeface="Symbol" panose="05050102010706020507" pitchFamily="18" charset="2"/>
              </a:rPr>
              <a:t>radiance for a 1 K change in T</a:t>
            </a:r>
          </a:p>
          <a:p>
            <a:endParaRPr lang="en-US" dirty="0">
              <a:sym typeface="Symbol" panose="05050102010706020507" pitchFamily="18" charset="2"/>
            </a:endParaRPr>
          </a:p>
          <a:p>
            <a:r>
              <a:rPr lang="en-US" dirty="0">
                <a:solidFill>
                  <a:srgbClr val="7030A0"/>
                </a:solidFill>
                <a:sym typeface="Symbol" panose="05050102010706020507" pitchFamily="18" charset="2"/>
              </a:rPr>
              <a:t>SWIR changes 4-6%/K</a:t>
            </a:r>
          </a:p>
          <a:p>
            <a:r>
              <a:rPr lang="en-US" dirty="0">
                <a:solidFill>
                  <a:srgbClr val="7030A0"/>
                </a:solidFill>
                <a:sym typeface="Symbol" panose="05050102010706020507" pitchFamily="18" charset="2"/>
              </a:rPr>
              <a:t>LWIR changes 1-2 %/K</a:t>
            </a:r>
          </a:p>
          <a:p>
            <a:endParaRPr lang="en-US" dirty="0">
              <a:sym typeface="Symbol" panose="05050102010706020507" pitchFamily="18" charset="2"/>
            </a:endParaRPr>
          </a:p>
          <a:p>
            <a:endParaRPr lang="en-US" dirty="0">
              <a:sym typeface="Symbol" panose="05050102010706020507" pitchFamily="18" charset="2"/>
            </a:endParaRPr>
          </a:p>
          <a:p>
            <a:r>
              <a:rPr lang="en-US" dirty="0">
                <a:sym typeface="Symbol" panose="05050102010706020507" pitchFamily="18" charset="2"/>
              </a:rPr>
              <a:t>This is due to the derivative of the Planck function</a:t>
            </a:r>
          </a:p>
          <a:p>
            <a:endParaRPr lang="en-US" dirty="0">
              <a:sym typeface="Symbol" panose="05050102010706020507" pitchFamily="18" charset="2"/>
            </a:endParaRPr>
          </a:p>
          <a:p>
            <a:r>
              <a:rPr lang="en-US" dirty="0">
                <a:sym typeface="Symbol" panose="05050102010706020507" pitchFamily="18" charset="2"/>
              </a:rPr>
              <a:t>Cold scenes are significantly more sensitive.</a:t>
            </a:r>
          </a:p>
        </p:txBody>
      </p:sp>
      <p:sp>
        <p:nvSpPr>
          <p:cNvPr id="3" name="TextBox 2">
            <a:extLst>
              <a:ext uri="{FF2B5EF4-FFF2-40B4-BE49-F238E27FC236}">
                <a16:creationId xmlns:a16="http://schemas.microsoft.com/office/drawing/2014/main" id="{49F2177A-F37E-4F85-895B-066DC48DF13B}"/>
              </a:ext>
            </a:extLst>
          </p:cNvPr>
          <p:cNvSpPr txBox="1"/>
          <p:nvPr/>
        </p:nvSpPr>
        <p:spPr>
          <a:xfrm>
            <a:off x="6553200" y="3886200"/>
            <a:ext cx="2438400" cy="609600"/>
          </a:xfrm>
          <a:prstGeom prst="rect">
            <a:avLst/>
          </a:prstGeom>
          <a:solidFill>
            <a:srgbClr val="CC00FF">
              <a:alpha val="4000"/>
            </a:srgbClr>
          </a:solidFill>
          <a:ln>
            <a:solidFill>
              <a:srgbClr val="7030A0"/>
            </a:solidFill>
          </a:ln>
        </p:spPr>
        <p:txBody>
          <a:bodyPr wrap="square" rtlCol="0">
            <a:spAutoFit/>
          </a:bodyPr>
          <a:lstStyle/>
          <a:p>
            <a:endParaRPr lang="en-US" dirty="0"/>
          </a:p>
        </p:txBody>
      </p:sp>
    </p:spTree>
    <p:extLst>
      <p:ext uri="{BB962C8B-B14F-4D97-AF65-F5344CB8AC3E}">
        <p14:creationId xmlns:p14="http://schemas.microsoft.com/office/powerpoint/2010/main" val="3096321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8">
            <a:extLst>
              <a:ext uri="{FF2B5EF4-FFF2-40B4-BE49-F238E27FC236}">
                <a16:creationId xmlns:a16="http://schemas.microsoft.com/office/drawing/2014/main" id="{ED1E443F-3485-41B8-B854-C590C048E24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128E825-3A74-4E67-813C-B6D73D00AC90}" type="slidenum">
              <a:rPr lang="en-US" altLang="en-US" sz="1400" smtClean="0"/>
              <a:pPr>
                <a:spcBef>
                  <a:spcPct val="0"/>
                </a:spcBef>
                <a:buFontTx/>
                <a:buNone/>
              </a:pPr>
              <a:t>18</a:t>
            </a:fld>
            <a:endParaRPr lang="en-US" altLang="en-US" sz="1400"/>
          </a:p>
        </p:txBody>
      </p:sp>
      <p:sp>
        <p:nvSpPr>
          <p:cNvPr id="57347" name="Rectangle 2">
            <a:extLst>
              <a:ext uri="{FF2B5EF4-FFF2-40B4-BE49-F238E27FC236}">
                <a16:creationId xmlns:a16="http://schemas.microsoft.com/office/drawing/2014/main" id="{F9B6538D-587C-4809-A662-E7FFC87356AF}"/>
              </a:ext>
            </a:extLst>
          </p:cNvPr>
          <p:cNvSpPr>
            <a:spLocks noGrp="1" noChangeArrowheads="1"/>
          </p:cNvSpPr>
          <p:nvPr>
            <p:ph type="title" sz="quarter"/>
          </p:nvPr>
        </p:nvSpPr>
        <p:spPr>
          <a:xfrm>
            <a:off x="1676400" y="136524"/>
            <a:ext cx="6324600" cy="930277"/>
          </a:xfrm>
        </p:spPr>
        <p:txBody>
          <a:bodyPr/>
          <a:lstStyle/>
          <a:p>
            <a:pPr eaLnBrk="1" hangingPunct="1"/>
            <a:r>
              <a:rPr lang="en-US" altLang="en-US" sz="2000" dirty="0">
                <a:solidFill>
                  <a:schemeClr val="tx1"/>
                </a:solidFill>
              </a:rPr>
              <a:t>The </a:t>
            </a:r>
            <a:r>
              <a:rPr lang="en-US" altLang="en-US" sz="2000" dirty="0" err="1">
                <a:solidFill>
                  <a:schemeClr val="tx1"/>
                </a:solidFill>
              </a:rPr>
              <a:t>CrIS</a:t>
            </a:r>
            <a:r>
              <a:rPr lang="en-US" altLang="en-US" sz="2000" dirty="0">
                <a:solidFill>
                  <a:schemeClr val="tx1"/>
                </a:solidFill>
              </a:rPr>
              <a:t> FSR LWIR</a:t>
            </a:r>
            <a:r>
              <a:rPr lang="en-US" altLang="en-US" sz="2000" dirty="0">
                <a:solidFill>
                  <a:schemeClr val="tx1"/>
                </a:solidFill>
                <a:sym typeface="Symbol" panose="05050102010706020507" pitchFamily="18" charset="2"/>
              </a:rPr>
              <a:t> &amp; SWIR </a:t>
            </a:r>
            <a:r>
              <a:rPr lang="en-US" altLang="en-US" sz="2000" dirty="0">
                <a:solidFill>
                  <a:schemeClr val="tx1"/>
                </a:solidFill>
              </a:rPr>
              <a:t>Temperature (top) and Moisture Channel Kernel Functions</a:t>
            </a:r>
          </a:p>
        </p:txBody>
      </p:sp>
      <p:pic>
        <p:nvPicPr>
          <p:cNvPr id="5" name="Picture 4">
            <a:extLst>
              <a:ext uri="{FF2B5EF4-FFF2-40B4-BE49-F238E27FC236}">
                <a16:creationId xmlns:a16="http://schemas.microsoft.com/office/drawing/2014/main" id="{D7DF0492-DE58-440B-88E8-4D7E3E4B5BF3}"/>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 y="1600200"/>
            <a:ext cx="3840480" cy="2286000"/>
          </a:xfrm>
          <a:prstGeom prst="rect">
            <a:avLst/>
          </a:prstGeom>
        </p:spPr>
      </p:pic>
      <p:pic>
        <p:nvPicPr>
          <p:cNvPr id="13" name="Picture 12">
            <a:extLst>
              <a:ext uri="{FF2B5EF4-FFF2-40B4-BE49-F238E27FC236}">
                <a16:creationId xmlns:a16="http://schemas.microsoft.com/office/drawing/2014/main" id="{9CF7DAD0-B902-4102-958E-572484D7CC1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029200" y="1600200"/>
            <a:ext cx="3840480" cy="2286000"/>
          </a:xfrm>
          <a:prstGeom prst="rect">
            <a:avLst/>
          </a:prstGeom>
        </p:spPr>
      </p:pic>
      <p:pic>
        <p:nvPicPr>
          <p:cNvPr id="15" name="Picture 14">
            <a:extLst>
              <a:ext uri="{FF2B5EF4-FFF2-40B4-BE49-F238E27FC236}">
                <a16:creationId xmlns:a16="http://schemas.microsoft.com/office/drawing/2014/main" id="{3B893044-9B67-4DEC-877B-82E5D0B6F19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0" y="4114798"/>
            <a:ext cx="3840480" cy="2286000"/>
          </a:xfrm>
          <a:prstGeom prst="rect">
            <a:avLst/>
          </a:prstGeom>
        </p:spPr>
      </p:pic>
      <p:sp>
        <p:nvSpPr>
          <p:cNvPr id="9" name="TextBox 8">
            <a:extLst>
              <a:ext uri="{FF2B5EF4-FFF2-40B4-BE49-F238E27FC236}">
                <a16:creationId xmlns:a16="http://schemas.microsoft.com/office/drawing/2014/main" id="{4B52E763-6A0E-4E4B-88DA-6C8BCFF5B01F}"/>
              </a:ext>
            </a:extLst>
          </p:cNvPr>
          <p:cNvSpPr txBox="1"/>
          <p:nvPr/>
        </p:nvSpPr>
        <p:spPr>
          <a:xfrm>
            <a:off x="3810000" y="2438400"/>
            <a:ext cx="1447802" cy="830997"/>
          </a:xfrm>
          <a:prstGeom prst="rect">
            <a:avLst/>
          </a:prstGeom>
          <a:noFill/>
        </p:spPr>
        <p:txBody>
          <a:bodyPr wrap="square" rtlCol="0">
            <a:spAutoFit/>
          </a:bodyPr>
          <a:lstStyle/>
          <a:p>
            <a:pPr algn="ctr"/>
            <a:r>
              <a:rPr lang="en-US" dirty="0"/>
              <a:t>Sensitivity to Temperature</a:t>
            </a:r>
          </a:p>
        </p:txBody>
      </p:sp>
      <p:pic>
        <p:nvPicPr>
          <p:cNvPr id="17" name="Picture 16">
            <a:extLst>
              <a:ext uri="{FF2B5EF4-FFF2-40B4-BE49-F238E27FC236}">
                <a16:creationId xmlns:a16="http://schemas.microsoft.com/office/drawing/2014/main" id="{8431626B-8868-4434-8F4A-D50A4870D5B3}"/>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5029200" y="4035710"/>
            <a:ext cx="3840480" cy="2286000"/>
          </a:xfrm>
          <a:prstGeom prst="rect">
            <a:avLst/>
          </a:prstGeom>
        </p:spPr>
      </p:pic>
      <p:sp>
        <p:nvSpPr>
          <p:cNvPr id="2" name="TextBox 1">
            <a:extLst>
              <a:ext uri="{FF2B5EF4-FFF2-40B4-BE49-F238E27FC236}">
                <a16:creationId xmlns:a16="http://schemas.microsoft.com/office/drawing/2014/main" id="{836759AC-C431-4934-B01C-091139BCEDCD}"/>
              </a:ext>
            </a:extLst>
          </p:cNvPr>
          <p:cNvSpPr txBox="1"/>
          <p:nvPr/>
        </p:nvSpPr>
        <p:spPr>
          <a:xfrm>
            <a:off x="3810000" y="4614446"/>
            <a:ext cx="1447802" cy="584775"/>
          </a:xfrm>
          <a:prstGeom prst="rect">
            <a:avLst/>
          </a:prstGeom>
          <a:noFill/>
        </p:spPr>
        <p:txBody>
          <a:bodyPr wrap="square" rtlCol="0">
            <a:spAutoFit/>
          </a:bodyPr>
          <a:lstStyle/>
          <a:p>
            <a:pPr algn="ctr"/>
            <a:r>
              <a:rPr lang="en-US" dirty="0"/>
              <a:t>Sensitivity to Water</a:t>
            </a:r>
          </a:p>
        </p:txBody>
      </p:sp>
      <p:sp>
        <p:nvSpPr>
          <p:cNvPr id="3" name="TextBox 2">
            <a:extLst>
              <a:ext uri="{FF2B5EF4-FFF2-40B4-BE49-F238E27FC236}">
                <a16:creationId xmlns:a16="http://schemas.microsoft.com/office/drawing/2014/main" id="{F4A15CD2-A435-4E1D-85D6-4D341A66669C}"/>
              </a:ext>
            </a:extLst>
          </p:cNvPr>
          <p:cNvSpPr txBox="1"/>
          <p:nvPr/>
        </p:nvSpPr>
        <p:spPr>
          <a:xfrm>
            <a:off x="533400" y="1261646"/>
            <a:ext cx="3048000" cy="338554"/>
          </a:xfrm>
          <a:prstGeom prst="rect">
            <a:avLst/>
          </a:prstGeom>
          <a:noFill/>
        </p:spPr>
        <p:txBody>
          <a:bodyPr wrap="square" rtlCol="0">
            <a:spAutoFit/>
          </a:bodyPr>
          <a:lstStyle/>
          <a:p>
            <a:pPr algn="ctr"/>
            <a:r>
              <a:rPr lang="en-US" dirty="0"/>
              <a:t>LWIR (15 </a:t>
            </a:r>
            <a:r>
              <a:rPr lang="en-US" dirty="0">
                <a:sym typeface="Symbol" panose="05050102010706020507" pitchFamily="18" charset="2"/>
              </a:rPr>
              <a:t>m, </a:t>
            </a:r>
            <a:r>
              <a:rPr lang="en-US" dirty="0"/>
              <a:t>650-800 cm</a:t>
            </a:r>
            <a:r>
              <a:rPr lang="en-US" baseline="30000" dirty="0"/>
              <a:t>-1</a:t>
            </a:r>
            <a:r>
              <a:rPr lang="en-US" dirty="0"/>
              <a:t>)</a:t>
            </a:r>
          </a:p>
        </p:txBody>
      </p:sp>
      <p:sp>
        <p:nvSpPr>
          <p:cNvPr id="11" name="TextBox 10">
            <a:extLst>
              <a:ext uri="{FF2B5EF4-FFF2-40B4-BE49-F238E27FC236}">
                <a16:creationId xmlns:a16="http://schemas.microsoft.com/office/drawing/2014/main" id="{A1627322-7D4C-4C2B-852F-86EA6CE1B5B5}"/>
              </a:ext>
            </a:extLst>
          </p:cNvPr>
          <p:cNvSpPr txBox="1"/>
          <p:nvPr/>
        </p:nvSpPr>
        <p:spPr>
          <a:xfrm>
            <a:off x="5562600" y="1261646"/>
            <a:ext cx="3048000" cy="338554"/>
          </a:xfrm>
          <a:prstGeom prst="rect">
            <a:avLst/>
          </a:prstGeom>
          <a:noFill/>
        </p:spPr>
        <p:txBody>
          <a:bodyPr wrap="square" rtlCol="0">
            <a:spAutoFit/>
          </a:bodyPr>
          <a:lstStyle/>
          <a:p>
            <a:pPr algn="ctr"/>
            <a:r>
              <a:rPr lang="en-US" dirty="0"/>
              <a:t>SWIR (4 </a:t>
            </a:r>
            <a:r>
              <a:rPr lang="en-US" dirty="0">
                <a:sym typeface="Symbol" panose="05050102010706020507" pitchFamily="18" charset="2"/>
              </a:rPr>
              <a:t>m, 220</a:t>
            </a:r>
            <a:r>
              <a:rPr lang="en-US" dirty="0"/>
              <a:t>0-2700 cm</a:t>
            </a:r>
            <a:r>
              <a:rPr lang="en-US" baseline="30000" dirty="0"/>
              <a:t>-1</a:t>
            </a:r>
            <a:r>
              <a:rPr lang="en-US" dirty="0"/>
              <a:t>)</a:t>
            </a:r>
          </a:p>
        </p:txBody>
      </p:sp>
      <p:cxnSp>
        <p:nvCxnSpPr>
          <p:cNvPr id="6" name="Straight Arrow Connector 5">
            <a:extLst>
              <a:ext uri="{FF2B5EF4-FFF2-40B4-BE49-F238E27FC236}">
                <a16:creationId xmlns:a16="http://schemas.microsoft.com/office/drawing/2014/main" id="{28D5D812-FC90-48E6-825E-3AD7AB81E457}"/>
              </a:ext>
            </a:extLst>
          </p:cNvPr>
          <p:cNvCxnSpPr>
            <a:cxnSpLocks/>
            <a:stCxn id="7" idx="1"/>
          </p:cNvCxnSpPr>
          <p:nvPr/>
        </p:nvCxnSpPr>
        <p:spPr bwMode="auto">
          <a:xfrm flipH="1">
            <a:off x="7391400" y="2531477"/>
            <a:ext cx="533400" cy="287923"/>
          </a:xfrm>
          <a:prstGeom prst="straightConnector1">
            <a:avLst/>
          </a:prstGeom>
          <a:solidFill>
            <a:schemeClr val="accent1"/>
          </a:solidFill>
          <a:ln w="15875" cap="flat" cmpd="sng" algn="ctr">
            <a:solidFill>
              <a:srgbClr val="FF0000"/>
            </a:solidFill>
            <a:prstDash val="solid"/>
            <a:round/>
            <a:headEnd type="none" w="med" len="med"/>
            <a:tailEnd type="stealth" w="lg" len="lg"/>
          </a:ln>
          <a:effectLst/>
        </p:spPr>
      </p:cxnSp>
      <p:sp>
        <p:nvSpPr>
          <p:cNvPr id="7" name="TextBox 6">
            <a:extLst>
              <a:ext uri="{FF2B5EF4-FFF2-40B4-BE49-F238E27FC236}">
                <a16:creationId xmlns:a16="http://schemas.microsoft.com/office/drawing/2014/main" id="{E84C1077-4FCA-43CD-8D04-B4D8B7F837B0}"/>
              </a:ext>
            </a:extLst>
          </p:cNvPr>
          <p:cNvSpPr txBox="1"/>
          <p:nvPr/>
        </p:nvSpPr>
        <p:spPr>
          <a:xfrm>
            <a:off x="7924800" y="2362200"/>
            <a:ext cx="609600" cy="338554"/>
          </a:xfrm>
          <a:prstGeom prst="rect">
            <a:avLst/>
          </a:prstGeom>
          <a:noFill/>
          <a:ln w="15875">
            <a:solidFill>
              <a:srgbClr val="FF0000"/>
            </a:solidFill>
          </a:ln>
        </p:spPr>
        <p:txBody>
          <a:bodyPr wrap="square" rtlCol="0">
            <a:spAutoFit/>
          </a:bodyPr>
          <a:lstStyle/>
          <a:p>
            <a:pPr algn="ctr"/>
            <a:r>
              <a:rPr lang="en-US" dirty="0">
                <a:solidFill>
                  <a:srgbClr val="FF0000"/>
                </a:solidFill>
              </a:rPr>
              <a:t>CO2</a:t>
            </a:r>
          </a:p>
        </p:txBody>
      </p:sp>
      <p:cxnSp>
        <p:nvCxnSpPr>
          <p:cNvPr id="16" name="Straight Arrow Connector 15">
            <a:extLst>
              <a:ext uri="{FF2B5EF4-FFF2-40B4-BE49-F238E27FC236}">
                <a16:creationId xmlns:a16="http://schemas.microsoft.com/office/drawing/2014/main" id="{9DD06886-5905-4270-BFEC-21139969CC18}"/>
              </a:ext>
            </a:extLst>
          </p:cNvPr>
          <p:cNvCxnSpPr>
            <a:cxnSpLocks/>
          </p:cNvCxnSpPr>
          <p:nvPr/>
        </p:nvCxnSpPr>
        <p:spPr bwMode="auto">
          <a:xfrm flipH="1">
            <a:off x="6324600" y="2472363"/>
            <a:ext cx="133350" cy="304591"/>
          </a:xfrm>
          <a:prstGeom prst="straightConnector1">
            <a:avLst/>
          </a:prstGeom>
          <a:solidFill>
            <a:schemeClr val="accent1"/>
          </a:solidFill>
          <a:ln w="15875" cap="flat" cmpd="sng" algn="ctr">
            <a:solidFill>
              <a:srgbClr val="FF0000"/>
            </a:solidFill>
            <a:prstDash val="solid"/>
            <a:round/>
            <a:headEnd type="none" w="med" len="med"/>
            <a:tailEnd type="stealth" w="lg" len="lg"/>
          </a:ln>
          <a:effectLst/>
        </p:spPr>
      </p:cxnSp>
      <p:sp>
        <p:nvSpPr>
          <p:cNvPr id="18" name="TextBox 17">
            <a:extLst>
              <a:ext uri="{FF2B5EF4-FFF2-40B4-BE49-F238E27FC236}">
                <a16:creationId xmlns:a16="http://schemas.microsoft.com/office/drawing/2014/main" id="{97330FA2-A7C5-429A-A5A9-F18ED72DE8BA}"/>
              </a:ext>
            </a:extLst>
          </p:cNvPr>
          <p:cNvSpPr txBox="1"/>
          <p:nvPr/>
        </p:nvSpPr>
        <p:spPr>
          <a:xfrm>
            <a:off x="6172200" y="2133600"/>
            <a:ext cx="609600" cy="338554"/>
          </a:xfrm>
          <a:prstGeom prst="rect">
            <a:avLst/>
          </a:prstGeom>
          <a:noFill/>
          <a:ln w="15875">
            <a:solidFill>
              <a:srgbClr val="FF0000"/>
            </a:solidFill>
          </a:ln>
        </p:spPr>
        <p:txBody>
          <a:bodyPr wrap="square" rtlCol="0">
            <a:spAutoFit/>
          </a:bodyPr>
          <a:lstStyle/>
          <a:p>
            <a:pPr algn="ctr"/>
            <a:r>
              <a:rPr lang="en-US" dirty="0">
                <a:solidFill>
                  <a:srgbClr val="FF0000"/>
                </a:solidFill>
              </a:rPr>
              <a:t>N2O</a:t>
            </a:r>
          </a:p>
        </p:txBody>
      </p:sp>
      <p:sp>
        <p:nvSpPr>
          <p:cNvPr id="23" name="TextBox 22">
            <a:extLst>
              <a:ext uri="{FF2B5EF4-FFF2-40B4-BE49-F238E27FC236}">
                <a16:creationId xmlns:a16="http://schemas.microsoft.com/office/drawing/2014/main" id="{216ED01B-14D7-48F6-ABC2-61F586BCE7AD}"/>
              </a:ext>
            </a:extLst>
          </p:cNvPr>
          <p:cNvSpPr txBox="1"/>
          <p:nvPr/>
        </p:nvSpPr>
        <p:spPr>
          <a:xfrm>
            <a:off x="5486400" y="2438400"/>
            <a:ext cx="609600" cy="338554"/>
          </a:xfrm>
          <a:prstGeom prst="rect">
            <a:avLst/>
          </a:prstGeom>
          <a:noFill/>
          <a:ln w="15875">
            <a:solidFill>
              <a:srgbClr val="FF0000"/>
            </a:solidFill>
          </a:ln>
        </p:spPr>
        <p:txBody>
          <a:bodyPr wrap="square" rtlCol="0">
            <a:spAutoFit/>
          </a:bodyPr>
          <a:lstStyle/>
          <a:p>
            <a:pPr algn="ctr"/>
            <a:r>
              <a:rPr lang="en-US" dirty="0">
                <a:solidFill>
                  <a:srgbClr val="FF0000"/>
                </a:solidFill>
              </a:rPr>
              <a:t>CO</a:t>
            </a:r>
          </a:p>
        </p:txBody>
      </p:sp>
      <p:cxnSp>
        <p:nvCxnSpPr>
          <p:cNvPr id="24" name="Straight Arrow Connector 23">
            <a:extLst>
              <a:ext uri="{FF2B5EF4-FFF2-40B4-BE49-F238E27FC236}">
                <a16:creationId xmlns:a16="http://schemas.microsoft.com/office/drawing/2014/main" id="{A83CC68E-EEB7-4F98-9931-4AD704D4D2CD}"/>
              </a:ext>
            </a:extLst>
          </p:cNvPr>
          <p:cNvCxnSpPr>
            <a:cxnSpLocks/>
            <a:stCxn id="23" idx="2"/>
          </p:cNvCxnSpPr>
          <p:nvPr/>
        </p:nvCxnSpPr>
        <p:spPr bwMode="auto">
          <a:xfrm flipH="1">
            <a:off x="5562600" y="2776954"/>
            <a:ext cx="228600" cy="381000"/>
          </a:xfrm>
          <a:prstGeom prst="straightConnector1">
            <a:avLst/>
          </a:prstGeom>
          <a:solidFill>
            <a:schemeClr val="accent1"/>
          </a:solidFill>
          <a:ln w="15875" cap="flat" cmpd="sng" algn="ctr">
            <a:solidFill>
              <a:srgbClr val="FF0000"/>
            </a:solidFill>
            <a:prstDash val="solid"/>
            <a:round/>
            <a:headEnd type="none" w="med" len="med"/>
            <a:tailEnd type="stealth" w="lg" len="lg"/>
          </a:ln>
          <a:effectLst/>
        </p:spPr>
      </p:cxnSp>
      <p:sp>
        <p:nvSpPr>
          <p:cNvPr id="25" name="TextBox 24">
            <a:extLst>
              <a:ext uri="{FF2B5EF4-FFF2-40B4-BE49-F238E27FC236}">
                <a16:creationId xmlns:a16="http://schemas.microsoft.com/office/drawing/2014/main" id="{94118C34-F187-4867-B004-5F3E4D12A269}"/>
              </a:ext>
            </a:extLst>
          </p:cNvPr>
          <p:cNvSpPr txBox="1"/>
          <p:nvPr/>
        </p:nvSpPr>
        <p:spPr>
          <a:xfrm>
            <a:off x="655320" y="4731602"/>
            <a:ext cx="2087880" cy="584775"/>
          </a:xfrm>
          <a:prstGeom prst="rect">
            <a:avLst/>
          </a:prstGeom>
          <a:noFill/>
          <a:ln w="15875">
            <a:solidFill>
              <a:srgbClr val="FF0000"/>
            </a:solidFill>
          </a:ln>
        </p:spPr>
        <p:txBody>
          <a:bodyPr wrap="square" rtlCol="0">
            <a:spAutoFit/>
          </a:bodyPr>
          <a:lstStyle/>
          <a:p>
            <a:r>
              <a:rPr lang="en-US" dirty="0">
                <a:solidFill>
                  <a:srgbClr val="FF0000"/>
                </a:solidFill>
              </a:rPr>
              <a:t>Water affects lower sounding channels</a:t>
            </a:r>
          </a:p>
        </p:txBody>
      </p:sp>
      <p:cxnSp>
        <p:nvCxnSpPr>
          <p:cNvPr id="27" name="Straight Arrow Connector 26">
            <a:extLst>
              <a:ext uri="{FF2B5EF4-FFF2-40B4-BE49-F238E27FC236}">
                <a16:creationId xmlns:a16="http://schemas.microsoft.com/office/drawing/2014/main" id="{E674EE1A-1159-4B72-B3FA-9F4F1ECAD565}"/>
              </a:ext>
            </a:extLst>
          </p:cNvPr>
          <p:cNvCxnSpPr>
            <a:cxnSpLocks/>
          </p:cNvCxnSpPr>
          <p:nvPr/>
        </p:nvCxnSpPr>
        <p:spPr bwMode="auto">
          <a:xfrm>
            <a:off x="1706880" y="5316377"/>
            <a:ext cx="731520" cy="398623"/>
          </a:xfrm>
          <a:prstGeom prst="straightConnector1">
            <a:avLst/>
          </a:prstGeom>
          <a:solidFill>
            <a:schemeClr val="accent1"/>
          </a:solidFill>
          <a:ln w="15875" cap="flat" cmpd="sng" algn="ctr">
            <a:solidFill>
              <a:srgbClr val="FF0000"/>
            </a:solidFill>
            <a:prstDash val="solid"/>
            <a:round/>
            <a:headEnd type="none" w="med" len="med"/>
            <a:tailEnd type="stealth" w="lg" len="lg"/>
          </a:ln>
          <a:effectLst/>
        </p:spPr>
      </p:cxnSp>
      <p:sp>
        <p:nvSpPr>
          <p:cNvPr id="31" name="TextBox 30">
            <a:extLst>
              <a:ext uri="{FF2B5EF4-FFF2-40B4-BE49-F238E27FC236}">
                <a16:creationId xmlns:a16="http://schemas.microsoft.com/office/drawing/2014/main" id="{856C42BA-997F-4DF4-BBF9-B5640F0D14CA}"/>
              </a:ext>
            </a:extLst>
          </p:cNvPr>
          <p:cNvSpPr txBox="1"/>
          <p:nvPr/>
        </p:nvSpPr>
        <p:spPr>
          <a:xfrm>
            <a:off x="5836920" y="4724400"/>
            <a:ext cx="1821180" cy="584775"/>
          </a:xfrm>
          <a:prstGeom prst="rect">
            <a:avLst/>
          </a:prstGeom>
          <a:noFill/>
          <a:ln w="15875">
            <a:solidFill>
              <a:srgbClr val="FF0000"/>
            </a:solidFill>
          </a:ln>
        </p:spPr>
        <p:txBody>
          <a:bodyPr wrap="square" rtlCol="0">
            <a:spAutoFit/>
          </a:bodyPr>
          <a:lstStyle/>
          <a:p>
            <a:r>
              <a:rPr lang="en-US" dirty="0">
                <a:solidFill>
                  <a:srgbClr val="FF0000"/>
                </a:solidFill>
              </a:rPr>
              <a:t>Negligible water sensitivity</a:t>
            </a:r>
          </a:p>
        </p:txBody>
      </p:sp>
      <p:cxnSp>
        <p:nvCxnSpPr>
          <p:cNvPr id="32" name="Straight Arrow Connector 31">
            <a:extLst>
              <a:ext uri="{FF2B5EF4-FFF2-40B4-BE49-F238E27FC236}">
                <a16:creationId xmlns:a16="http://schemas.microsoft.com/office/drawing/2014/main" id="{37F9FF23-0F8C-49CA-A09F-F82E2B71D68B}"/>
              </a:ext>
            </a:extLst>
          </p:cNvPr>
          <p:cNvCxnSpPr>
            <a:cxnSpLocks/>
          </p:cNvCxnSpPr>
          <p:nvPr/>
        </p:nvCxnSpPr>
        <p:spPr bwMode="auto">
          <a:xfrm>
            <a:off x="6880860" y="5316377"/>
            <a:ext cx="777240" cy="398623"/>
          </a:xfrm>
          <a:prstGeom prst="straightConnector1">
            <a:avLst/>
          </a:prstGeom>
          <a:solidFill>
            <a:schemeClr val="accent1"/>
          </a:solidFill>
          <a:ln w="15875" cap="flat" cmpd="sng" algn="ctr">
            <a:solidFill>
              <a:srgbClr val="FF0000"/>
            </a:solidFill>
            <a:prstDash val="solid"/>
            <a:round/>
            <a:headEnd type="none" w="med" len="med"/>
            <a:tailEnd type="stealth" w="lg" len="lg"/>
          </a:ln>
          <a:effectLst/>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CFEA3-7101-429B-966C-BB892B1B80FB}"/>
              </a:ext>
            </a:extLst>
          </p:cNvPr>
          <p:cNvSpPr>
            <a:spLocks noGrp="1"/>
          </p:cNvSpPr>
          <p:nvPr>
            <p:ph type="title"/>
          </p:nvPr>
        </p:nvSpPr>
        <p:spPr/>
        <p:txBody>
          <a:bodyPr/>
          <a:lstStyle/>
          <a:p>
            <a:r>
              <a:rPr lang="en-US" dirty="0">
                <a:solidFill>
                  <a:srgbClr val="00B050"/>
                </a:solidFill>
              </a:rPr>
              <a:t>Pro’s</a:t>
            </a:r>
            <a:r>
              <a:rPr lang="en-US" dirty="0"/>
              <a:t> and </a:t>
            </a:r>
            <a:r>
              <a:rPr lang="en-US" dirty="0">
                <a:solidFill>
                  <a:srgbClr val="FF0000"/>
                </a:solidFill>
              </a:rPr>
              <a:t>con’s </a:t>
            </a:r>
            <a:r>
              <a:rPr lang="en-US" dirty="0"/>
              <a:t>of SWIR vs. LWIR</a:t>
            </a:r>
          </a:p>
        </p:txBody>
      </p:sp>
      <p:graphicFrame>
        <p:nvGraphicFramePr>
          <p:cNvPr id="5" name="Content Placeholder 4">
            <a:extLst>
              <a:ext uri="{FF2B5EF4-FFF2-40B4-BE49-F238E27FC236}">
                <a16:creationId xmlns:a16="http://schemas.microsoft.com/office/drawing/2014/main" id="{1887DC30-3DD1-4558-8F32-325CFF6235C6}"/>
              </a:ext>
            </a:extLst>
          </p:cNvPr>
          <p:cNvGraphicFramePr>
            <a:graphicFrameLocks noGrp="1"/>
          </p:cNvGraphicFramePr>
          <p:nvPr>
            <p:ph idx="1"/>
            <p:extLst>
              <p:ext uri="{D42A27DB-BD31-4B8C-83A1-F6EECF244321}">
                <p14:modId xmlns:p14="http://schemas.microsoft.com/office/powerpoint/2010/main" val="2997148315"/>
              </p:ext>
            </p:extLst>
          </p:nvPr>
        </p:nvGraphicFramePr>
        <p:xfrm>
          <a:off x="228600" y="1295400"/>
          <a:ext cx="8534401" cy="4740575"/>
        </p:xfrm>
        <a:graphic>
          <a:graphicData uri="http://schemas.openxmlformats.org/drawingml/2006/table">
            <a:tbl>
              <a:tblPr firstRow="1" bandRow="1">
                <a:tableStyleId>{93296810-A885-4BE3-A3E7-6D5BEEA58F35}</a:tableStyleId>
              </a:tblPr>
              <a:tblGrid>
                <a:gridCol w="3505200">
                  <a:extLst>
                    <a:ext uri="{9D8B030D-6E8A-4147-A177-3AD203B41FA5}">
                      <a16:colId xmlns:a16="http://schemas.microsoft.com/office/drawing/2014/main" val="154360155"/>
                    </a:ext>
                  </a:extLst>
                </a:gridCol>
                <a:gridCol w="2438400">
                  <a:extLst>
                    <a:ext uri="{9D8B030D-6E8A-4147-A177-3AD203B41FA5}">
                      <a16:colId xmlns:a16="http://schemas.microsoft.com/office/drawing/2014/main" val="4239107035"/>
                    </a:ext>
                  </a:extLst>
                </a:gridCol>
                <a:gridCol w="2590801">
                  <a:extLst>
                    <a:ext uri="{9D8B030D-6E8A-4147-A177-3AD203B41FA5}">
                      <a16:colId xmlns:a16="http://schemas.microsoft.com/office/drawing/2014/main" val="3814855411"/>
                    </a:ext>
                  </a:extLst>
                </a:gridCol>
              </a:tblGrid>
              <a:tr h="406700">
                <a:tc>
                  <a:txBody>
                    <a:bodyPr/>
                    <a:lstStyle/>
                    <a:p>
                      <a:endParaRPr lang="en-US" dirty="0"/>
                    </a:p>
                  </a:txBody>
                  <a:tcPr/>
                </a:tc>
                <a:tc>
                  <a:txBody>
                    <a:bodyPr/>
                    <a:lstStyle/>
                    <a:p>
                      <a:pPr algn="ctr"/>
                      <a:r>
                        <a:rPr lang="en-US" dirty="0"/>
                        <a:t>LWIR</a:t>
                      </a:r>
                    </a:p>
                  </a:txBody>
                  <a:tcPr/>
                </a:tc>
                <a:tc>
                  <a:txBody>
                    <a:bodyPr/>
                    <a:lstStyle/>
                    <a:p>
                      <a:pPr algn="ctr"/>
                      <a:r>
                        <a:rPr lang="en-US" dirty="0"/>
                        <a:t>SWIR</a:t>
                      </a:r>
                    </a:p>
                  </a:txBody>
                  <a:tcPr/>
                </a:tc>
                <a:extLst>
                  <a:ext uri="{0D108BD9-81ED-4DB2-BD59-A6C34878D82A}">
                    <a16:rowId xmlns:a16="http://schemas.microsoft.com/office/drawing/2014/main" val="235550247"/>
                  </a:ext>
                </a:extLst>
              </a:tr>
              <a:tr h="434556">
                <a:tc>
                  <a:txBody>
                    <a:bodyPr/>
                    <a:lstStyle/>
                    <a:p>
                      <a:r>
                        <a:rPr lang="en-US" dirty="0"/>
                        <a:t>Interfering gases in CO2 bands</a:t>
                      </a:r>
                    </a:p>
                  </a:txBody>
                  <a:tcPr/>
                </a:tc>
                <a:tc>
                  <a:txBody>
                    <a:bodyPr/>
                    <a:lstStyle/>
                    <a:p>
                      <a:pPr algn="ctr"/>
                      <a:r>
                        <a:rPr lang="en-US" b="1" dirty="0">
                          <a:solidFill>
                            <a:srgbClr val="FF0000"/>
                          </a:solidFill>
                        </a:rPr>
                        <a:t>H2O, O3, HNO3</a:t>
                      </a:r>
                    </a:p>
                  </a:txBody>
                  <a:tcPr/>
                </a:tc>
                <a:tc>
                  <a:txBody>
                    <a:bodyPr/>
                    <a:lstStyle/>
                    <a:p>
                      <a:pPr algn="ctr"/>
                      <a:r>
                        <a:rPr lang="en-US" sz="2000" b="1" dirty="0">
                          <a:solidFill>
                            <a:srgbClr val="00B050"/>
                          </a:solidFill>
                        </a:rPr>
                        <a:t>None</a:t>
                      </a:r>
                    </a:p>
                  </a:txBody>
                  <a:tcPr/>
                </a:tc>
                <a:extLst>
                  <a:ext uri="{0D108BD9-81ED-4DB2-BD59-A6C34878D82A}">
                    <a16:rowId xmlns:a16="http://schemas.microsoft.com/office/drawing/2014/main" val="1107306291"/>
                  </a:ext>
                </a:extLst>
              </a:tr>
              <a:tr h="434556">
                <a:tc>
                  <a:txBody>
                    <a:bodyPr/>
                    <a:lstStyle/>
                    <a:p>
                      <a:r>
                        <a:rPr lang="en-US" dirty="0"/>
                        <a:t>Exploit the use of N2O sounding</a:t>
                      </a:r>
                    </a:p>
                  </a:txBody>
                  <a:tcPr/>
                </a:tc>
                <a:tc>
                  <a:txBody>
                    <a:bodyPr/>
                    <a:lstStyle/>
                    <a:p>
                      <a:pPr algn="ctr"/>
                      <a:r>
                        <a:rPr lang="en-US" sz="2000" b="0" dirty="0">
                          <a:solidFill>
                            <a:schemeClr val="tx1"/>
                          </a:solidFill>
                        </a:rPr>
                        <a:t>No</a:t>
                      </a:r>
                    </a:p>
                  </a:txBody>
                  <a:tcPr/>
                </a:tc>
                <a:tc>
                  <a:txBody>
                    <a:bodyPr/>
                    <a:lstStyle/>
                    <a:p>
                      <a:pPr algn="ctr"/>
                      <a:r>
                        <a:rPr lang="en-US" b="1" dirty="0">
                          <a:solidFill>
                            <a:srgbClr val="00B050"/>
                          </a:solidFill>
                        </a:rPr>
                        <a:t>YES</a:t>
                      </a:r>
                    </a:p>
                  </a:txBody>
                  <a:tcPr/>
                </a:tc>
                <a:extLst>
                  <a:ext uri="{0D108BD9-81ED-4DB2-BD59-A6C34878D82A}">
                    <a16:rowId xmlns:a16="http://schemas.microsoft.com/office/drawing/2014/main" val="1447025902"/>
                  </a:ext>
                </a:extLst>
              </a:tr>
              <a:tr h="434556">
                <a:tc>
                  <a:txBody>
                    <a:bodyPr/>
                    <a:lstStyle/>
                    <a:p>
                      <a:r>
                        <a:rPr lang="en-US" dirty="0"/>
                        <a:t>Vertical sounding range</a:t>
                      </a:r>
                    </a:p>
                  </a:txBody>
                  <a:tcPr/>
                </a:tc>
                <a:tc>
                  <a:txBody>
                    <a:bodyPr/>
                    <a:lstStyle/>
                    <a:p>
                      <a:pPr algn="ctr"/>
                      <a:r>
                        <a:rPr lang="en-US" sz="2000" b="1" dirty="0">
                          <a:solidFill>
                            <a:srgbClr val="00B050"/>
                          </a:solidFill>
                        </a:rPr>
                        <a:t>1 </a:t>
                      </a:r>
                      <a:r>
                        <a:rPr lang="en-US" sz="2000" b="1" dirty="0" err="1">
                          <a:solidFill>
                            <a:srgbClr val="00B050"/>
                          </a:solidFill>
                        </a:rPr>
                        <a:t>hPa</a:t>
                      </a:r>
                      <a:r>
                        <a:rPr lang="en-US" sz="2000" b="1" dirty="0">
                          <a:solidFill>
                            <a:srgbClr val="00B050"/>
                          </a:solidFill>
                        </a:rPr>
                        <a:t> to surface</a:t>
                      </a:r>
                    </a:p>
                  </a:txBody>
                  <a:tcPr/>
                </a:tc>
                <a:tc>
                  <a:txBody>
                    <a:bodyPr/>
                    <a:lstStyle/>
                    <a:p>
                      <a:pPr algn="ctr"/>
                      <a:r>
                        <a:rPr lang="en-US" dirty="0"/>
                        <a:t>20 </a:t>
                      </a:r>
                      <a:r>
                        <a:rPr lang="en-US" dirty="0" err="1"/>
                        <a:t>hPa</a:t>
                      </a:r>
                      <a:r>
                        <a:rPr lang="en-US" dirty="0"/>
                        <a:t> to surface</a:t>
                      </a:r>
                    </a:p>
                  </a:txBody>
                  <a:tcPr/>
                </a:tc>
                <a:extLst>
                  <a:ext uri="{0D108BD9-81ED-4DB2-BD59-A6C34878D82A}">
                    <a16:rowId xmlns:a16="http://schemas.microsoft.com/office/drawing/2014/main" val="245328055"/>
                  </a:ext>
                </a:extLst>
              </a:tr>
              <a:tr h="701975">
                <a:tc>
                  <a:txBody>
                    <a:bodyPr/>
                    <a:lstStyle/>
                    <a:p>
                      <a:r>
                        <a:rPr lang="en-US" dirty="0"/>
                        <a:t>Influence of solar radiation</a:t>
                      </a:r>
                    </a:p>
                  </a:txBody>
                  <a:tcPr/>
                </a:tc>
                <a:tc>
                  <a:txBody>
                    <a:bodyPr/>
                    <a:lstStyle/>
                    <a:p>
                      <a:pPr algn="ctr"/>
                      <a:r>
                        <a:rPr lang="en-US" sz="2000" b="1" dirty="0">
                          <a:solidFill>
                            <a:srgbClr val="00B050"/>
                          </a:solidFill>
                        </a:rPr>
                        <a:t>negligible</a:t>
                      </a:r>
                    </a:p>
                  </a:txBody>
                  <a:tcPr/>
                </a:tc>
                <a:tc>
                  <a:txBody>
                    <a:bodyPr/>
                    <a:lstStyle/>
                    <a:p>
                      <a:pPr algn="ctr"/>
                      <a:r>
                        <a:rPr lang="en-US" dirty="0"/>
                        <a:t>Must handle non-LTE and surface reflection</a:t>
                      </a:r>
                    </a:p>
                  </a:txBody>
                  <a:tcPr/>
                </a:tc>
                <a:extLst>
                  <a:ext uri="{0D108BD9-81ED-4DB2-BD59-A6C34878D82A}">
                    <a16:rowId xmlns:a16="http://schemas.microsoft.com/office/drawing/2014/main" val="2791687787"/>
                  </a:ext>
                </a:extLst>
              </a:tr>
              <a:tr h="406700">
                <a:tc>
                  <a:txBody>
                    <a:bodyPr/>
                    <a:lstStyle/>
                    <a:p>
                      <a:r>
                        <a:rPr lang="en-US" dirty="0"/>
                        <a:t>Planck function linearity</a:t>
                      </a:r>
                    </a:p>
                  </a:txBody>
                  <a:tcPr/>
                </a:tc>
                <a:tc>
                  <a:txBody>
                    <a:bodyPr/>
                    <a:lstStyle/>
                    <a:p>
                      <a:pPr algn="ctr"/>
                      <a:r>
                        <a:rPr lang="en-US" b="1" dirty="0">
                          <a:solidFill>
                            <a:srgbClr val="00B050"/>
                          </a:solidFill>
                        </a:rPr>
                        <a:t>1</a:t>
                      </a:r>
                      <a:r>
                        <a:rPr lang="en-US" b="1" baseline="30000" dirty="0">
                          <a:solidFill>
                            <a:srgbClr val="00B050"/>
                          </a:solidFill>
                        </a:rPr>
                        <a:t>st</a:t>
                      </a:r>
                      <a:r>
                        <a:rPr lang="en-US" b="1" dirty="0">
                          <a:solidFill>
                            <a:srgbClr val="00B050"/>
                          </a:solidFill>
                        </a:rPr>
                        <a:t> order linearity</a:t>
                      </a:r>
                    </a:p>
                  </a:txBody>
                  <a:tcPr/>
                </a:tc>
                <a:tc>
                  <a:txBody>
                    <a:bodyPr/>
                    <a:lstStyle/>
                    <a:p>
                      <a:pPr algn="ctr"/>
                      <a:r>
                        <a:rPr lang="en-US" dirty="0">
                          <a:solidFill>
                            <a:schemeClr val="tx1"/>
                          </a:solidFill>
                        </a:rPr>
                        <a:t>Highly nonlinear</a:t>
                      </a:r>
                    </a:p>
                  </a:txBody>
                  <a:tcPr/>
                </a:tc>
                <a:extLst>
                  <a:ext uri="{0D108BD9-81ED-4DB2-BD59-A6C34878D82A}">
                    <a16:rowId xmlns:a16="http://schemas.microsoft.com/office/drawing/2014/main" val="2475495767"/>
                  </a:ext>
                </a:extLst>
              </a:tr>
              <a:tr h="768829">
                <a:tc>
                  <a:txBody>
                    <a:bodyPr/>
                    <a:lstStyle/>
                    <a:p>
                      <a:r>
                        <a:rPr lang="en-US" dirty="0"/>
                        <a:t>Instrument Noise sensitivity to scene temperature</a:t>
                      </a:r>
                    </a:p>
                  </a:txBody>
                  <a:tcPr/>
                </a:tc>
                <a:tc>
                  <a:txBody>
                    <a:bodyPr/>
                    <a:lstStyle/>
                    <a:p>
                      <a:pPr algn="ctr"/>
                      <a:r>
                        <a:rPr lang="en-US" b="1" dirty="0">
                          <a:solidFill>
                            <a:srgbClr val="00B050"/>
                          </a:solidFill>
                        </a:rPr>
                        <a:t>Can Assimilate BT’s</a:t>
                      </a:r>
                    </a:p>
                    <a:p>
                      <a:pPr algn="ctr"/>
                      <a:r>
                        <a:rPr lang="en-US" b="1" dirty="0">
                          <a:solidFill>
                            <a:srgbClr val="00B050"/>
                          </a:solidFill>
                        </a:rPr>
                        <a:t>(not really true!!)</a:t>
                      </a:r>
                    </a:p>
                  </a:txBody>
                  <a:tcPr/>
                </a:tc>
                <a:tc>
                  <a:txBody>
                    <a:bodyPr/>
                    <a:lstStyle/>
                    <a:p>
                      <a:pPr algn="ctr"/>
                      <a:r>
                        <a:rPr lang="en-US" sz="1800" b="0" dirty="0">
                          <a:solidFill>
                            <a:schemeClr val="tx1"/>
                          </a:solidFill>
                        </a:rPr>
                        <a:t>Noise is stronger function of scene T</a:t>
                      </a:r>
                    </a:p>
                  </a:txBody>
                  <a:tcPr/>
                </a:tc>
                <a:extLst>
                  <a:ext uri="{0D108BD9-81ED-4DB2-BD59-A6C34878D82A}">
                    <a16:rowId xmlns:a16="http://schemas.microsoft.com/office/drawing/2014/main" val="692529528"/>
                  </a:ext>
                </a:extLst>
              </a:tr>
              <a:tr h="450728">
                <a:tc>
                  <a:txBody>
                    <a:bodyPr/>
                    <a:lstStyle/>
                    <a:p>
                      <a:r>
                        <a:rPr lang="en-US" dirty="0"/>
                        <a:t>FWHM of T(p) Kernel </a:t>
                      </a:r>
                      <a:r>
                        <a:rPr lang="en-US" dirty="0" err="1"/>
                        <a:t>Fnct’s</a:t>
                      </a:r>
                      <a:endParaRPr lang="en-US" dirty="0"/>
                    </a:p>
                  </a:txBody>
                  <a:tcPr/>
                </a:tc>
                <a:tc>
                  <a:txBody>
                    <a:bodyPr/>
                    <a:lstStyle/>
                    <a:p>
                      <a:pPr algn="ctr"/>
                      <a:r>
                        <a:rPr lang="en-US" sz="2000" b="1" dirty="0">
                          <a:solidFill>
                            <a:srgbClr val="FF0000"/>
                          </a:solidFill>
                        </a:rPr>
                        <a:t>4 km</a:t>
                      </a:r>
                    </a:p>
                  </a:txBody>
                  <a:tcPr/>
                </a:tc>
                <a:tc>
                  <a:txBody>
                    <a:bodyPr/>
                    <a:lstStyle/>
                    <a:p>
                      <a:pPr algn="ctr"/>
                      <a:r>
                        <a:rPr lang="en-US" sz="2000" b="1" dirty="0">
                          <a:solidFill>
                            <a:srgbClr val="00B050"/>
                          </a:solidFill>
                        </a:rPr>
                        <a:t>2 km</a:t>
                      </a:r>
                    </a:p>
                  </a:txBody>
                  <a:tcPr/>
                </a:tc>
                <a:extLst>
                  <a:ext uri="{0D108BD9-81ED-4DB2-BD59-A6C34878D82A}">
                    <a16:rowId xmlns:a16="http://schemas.microsoft.com/office/drawing/2014/main" val="3926431700"/>
                  </a:ext>
                </a:extLst>
              </a:tr>
              <a:tr h="701975">
                <a:tc>
                  <a:txBody>
                    <a:bodyPr/>
                    <a:lstStyle/>
                    <a:p>
                      <a:r>
                        <a:rPr lang="en-US" dirty="0"/>
                        <a:t>Future instruments: Detector technology and optics.</a:t>
                      </a:r>
                    </a:p>
                  </a:txBody>
                  <a:tcPr/>
                </a:tc>
                <a:tc>
                  <a:txBody>
                    <a:bodyPr/>
                    <a:lstStyle/>
                    <a:p>
                      <a:pPr algn="ctr"/>
                      <a:r>
                        <a:rPr lang="en-US" b="1" dirty="0">
                          <a:solidFill>
                            <a:srgbClr val="FF0000"/>
                          </a:solidFill>
                        </a:rPr>
                        <a:t>Higher Power</a:t>
                      </a:r>
                    </a:p>
                    <a:p>
                      <a:pPr algn="ctr"/>
                      <a:r>
                        <a:rPr lang="en-US" b="1" dirty="0">
                          <a:solidFill>
                            <a:srgbClr val="FF0000"/>
                          </a:solidFill>
                        </a:rPr>
                        <a:t>Requires Cold T’s</a:t>
                      </a:r>
                    </a:p>
                  </a:txBody>
                  <a:tcPr/>
                </a:tc>
                <a:tc>
                  <a:txBody>
                    <a:bodyPr/>
                    <a:lstStyle/>
                    <a:p>
                      <a:pPr algn="ctr"/>
                      <a:r>
                        <a:rPr lang="en-US" sz="2000" b="1" dirty="0">
                          <a:solidFill>
                            <a:srgbClr val="00B050"/>
                          </a:solidFill>
                        </a:rPr>
                        <a:t>More COTS options</a:t>
                      </a:r>
                    </a:p>
                  </a:txBody>
                  <a:tcPr/>
                </a:tc>
                <a:extLst>
                  <a:ext uri="{0D108BD9-81ED-4DB2-BD59-A6C34878D82A}">
                    <a16:rowId xmlns:a16="http://schemas.microsoft.com/office/drawing/2014/main" val="934391164"/>
                  </a:ext>
                </a:extLst>
              </a:tr>
            </a:tbl>
          </a:graphicData>
        </a:graphic>
      </p:graphicFrame>
      <p:sp>
        <p:nvSpPr>
          <p:cNvPr id="4" name="Slide Number Placeholder 3">
            <a:extLst>
              <a:ext uri="{FF2B5EF4-FFF2-40B4-BE49-F238E27FC236}">
                <a16:creationId xmlns:a16="http://schemas.microsoft.com/office/drawing/2014/main" id="{543101AD-B16E-404F-B7D8-69752028D282}"/>
              </a:ext>
            </a:extLst>
          </p:cNvPr>
          <p:cNvSpPr>
            <a:spLocks noGrp="1"/>
          </p:cNvSpPr>
          <p:nvPr>
            <p:ph type="sldNum" sz="quarter" idx="12"/>
          </p:nvPr>
        </p:nvSpPr>
        <p:spPr/>
        <p:txBody>
          <a:bodyPr/>
          <a:lstStyle/>
          <a:p>
            <a:pPr>
              <a:defRPr/>
            </a:pPr>
            <a:fld id="{1660753A-2121-4AE5-8855-6E148DA86234}" type="slidenum">
              <a:rPr lang="en-US" altLang="en-US" smtClean="0"/>
              <a:pPr>
                <a:defRPr/>
              </a:pPr>
              <a:t>19</a:t>
            </a:fld>
            <a:endParaRPr lang="en-US" altLang="en-US"/>
          </a:p>
        </p:txBody>
      </p:sp>
      <p:sp>
        <p:nvSpPr>
          <p:cNvPr id="7" name="TextBox 6">
            <a:extLst>
              <a:ext uri="{FF2B5EF4-FFF2-40B4-BE49-F238E27FC236}">
                <a16:creationId xmlns:a16="http://schemas.microsoft.com/office/drawing/2014/main" id="{13AAF48A-13EF-44DE-BE05-E9DFEA7E94C2}"/>
              </a:ext>
            </a:extLst>
          </p:cNvPr>
          <p:cNvSpPr txBox="1"/>
          <p:nvPr/>
        </p:nvSpPr>
        <p:spPr>
          <a:xfrm>
            <a:off x="533400" y="6096000"/>
            <a:ext cx="7696200" cy="584775"/>
          </a:xfrm>
          <a:prstGeom prst="rect">
            <a:avLst/>
          </a:prstGeom>
          <a:noFill/>
        </p:spPr>
        <p:txBody>
          <a:bodyPr wrap="square" rtlCol="0">
            <a:spAutoFit/>
          </a:bodyPr>
          <a:lstStyle/>
          <a:p>
            <a:r>
              <a:rPr lang="en-US" dirty="0"/>
              <a:t>NOTE: All of the items in SWIR column been resolved by the AIRS science team &amp; implemented in NUCAPS-IASI and NUCAPS-</a:t>
            </a:r>
            <a:r>
              <a:rPr lang="en-US" dirty="0" err="1"/>
              <a:t>CrIS</a:t>
            </a:r>
            <a:r>
              <a:rPr lang="en-US" dirty="0"/>
              <a:t> systems.</a:t>
            </a:r>
          </a:p>
        </p:txBody>
      </p:sp>
    </p:spTree>
    <p:extLst>
      <p:ext uri="{BB962C8B-B14F-4D97-AF65-F5344CB8AC3E}">
        <p14:creationId xmlns:p14="http://schemas.microsoft.com/office/powerpoint/2010/main" val="135375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3F339-E758-4818-AA3F-7235B0903A89}"/>
              </a:ext>
            </a:extLst>
          </p:cNvPr>
          <p:cNvSpPr>
            <a:spLocks noGrp="1"/>
          </p:cNvSpPr>
          <p:nvPr>
            <p:ph type="title"/>
          </p:nvPr>
        </p:nvSpPr>
        <p:spPr/>
        <p:txBody>
          <a:bodyPr/>
          <a:lstStyle/>
          <a:p>
            <a:r>
              <a:rPr lang="en-US" dirty="0"/>
              <a:t>Topics for today</a:t>
            </a:r>
          </a:p>
        </p:txBody>
      </p:sp>
      <p:sp>
        <p:nvSpPr>
          <p:cNvPr id="3" name="Content Placeholder 2">
            <a:extLst>
              <a:ext uri="{FF2B5EF4-FFF2-40B4-BE49-F238E27FC236}">
                <a16:creationId xmlns:a16="http://schemas.microsoft.com/office/drawing/2014/main" id="{5AA8C6F4-AB6F-4A41-82C0-7A74AC1E5B72}"/>
              </a:ext>
            </a:extLst>
          </p:cNvPr>
          <p:cNvSpPr>
            <a:spLocks noGrp="1"/>
          </p:cNvSpPr>
          <p:nvPr>
            <p:ph idx="1"/>
          </p:nvPr>
        </p:nvSpPr>
        <p:spPr>
          <a:xfrm>
            <a:off x="304800" y="1219199"/>
            <a:ext cx="8610600" cy="5502275"/>
          </a:xfrm>
        </p:spPr>
        <p:txBody>
          <a:bodyPr/>
          <a:lstStyle/>
          <a:p>
            <a:r>
              <a:rPr lang="en-US" sz="2400" dirty="0"/>
              <a:t>I am discussing </a:t>
            </a:r>
            <a:r>
              <a:rPr lang="en-US" sz="2400" i="1" u="sng" dirty="0"/>
              <a:t>the motivation behind </a:t>
            </a:r>
            <a:r>
              <a:rPr lang="en-US" sz="2400" dirty="0"/>
              <a:t>an experiment to assimilate the short-wave infrared radiances (SWIR </a:t>
            </a:r>
            <a:r>
              <a:rPr lang="en-US" sz="2400" dirty="0">
                <a:sym typeface="Symbol" panose="05050102010706020507" pitchFamily="18" charset="2"/>
              </a:rPr>
              <a:t> 2</a:t>
            </a:r>
            <a:r>
              <a:rPr lang="en-US" sz="2400" dirty="0"/>
              <a:t>000-2800 cm</a:t>
            </a:r>
            <a:r>
              <a:rPr lang="en-US" sz="2400" baseline="30000" dirty="0"/>
              <a:t>-1</a:t>
            </a:r>
            <a:r>
              <a:rPr lang="en-US" sz="2400" dirty="0"/>
              <a:t>) from the Cross-Track Infrared Sounder (</a:t>
            </a:r>
            <a:r>
              <a:rPr lang="en-US" sz="2400" dirty="0" err="1"/>
              <a:t>CrIS</a:t>
            </a:r>
            <a:r>
              <a:rPr lang="en-US" sz="2400" dirty="0"/>
              <a:t>)</a:t>
            </a:r>
          </a:p>
          <a:p>
            <a:pPr lvl="1"/>
            <a:r>
              <a:rPr lang="en-US" sz="2000" b="1" dirty="0">
                <a:solidFill>
                  <a:srgbClr val="7030A0"/>
                </a:solidFill>
              </a:rPr>
              <a:t>Topic #1: History of the SWIR instruments</a:t>
            </a:r>
          </a:p>
          <a:p>
            <a:pPr lvl="1"/>
            <a:r>
              <a:rPr lang="en-US" sz="2000" b="1" dirty="0">
                <a:solidFill>
                  <a:srgbClr val="7030A0"/>
                </a:solidFill>
              </a:rPr>
              <a:t>Topic #2: The Pro’s and Con’s of using the SWIR</a:t>
            </a:r>
            <a:endParaRPr lang="en-US" sz="1800" b="1" dirty="0">
              <a:solidFill>
                <a:srgbClr val="7030A0"/>
              </a:solidFill>
            </a:endParaRPr>
          </a:p>
          <a:p>
            <a:r>
              <a:rPr lang="en-US" sz="2400" dirty="0"/>
              <a:t>The experiment is designed to answer the following questions:</a:t>
            </a:r>
          </a:p>
          <a:p>
            <a:pPr lvl="1"/>
            <a:r>
              <a:rPr lang="en-US" sz="2000" dirty="0"/>
              <a:t>Can the SWIR add additional information?</a:t>
            </a:r>
            <a:endParaRPr lang="en-US" sz="1600" dirty="0"/>
          </a:p>
          <a:p>
            <a:pPr lvl="2"/>
            <a:r>
              <a:rPr lang="en-US" sz="2000" b="1" dirty="0">
                <a:solidFill>
                  <a:srgbClr val="7030A0"/>
                </a:solidFill>
              </a:rPr>
              <a:t>Topic #3: Radiance vs. Brightness Temperature DA</a:t>
            </a:r>
          </a:p>
          <a:p>
            <a:pPr lvl="2"/>
            <a:r>
              <a:rPr lang="en-US" sz="2000" b="1" dirty="0">
                <a:solidFill>
                  <a:srgbClr val="7030A0"/>
                </a:solidFill>
              </a:rPr>
              <a:t>Topic #4: Spectral Purity</a:t>
            </a:r>
          </a:p>
          <a:p>
            <a:pPr lvl="2"/>
            <a:r>
              <a:rPr lang="en-US" sz="2000" b="1" dirty="0">
                <a:solidFill>
                  <a:srgbClr val="7030A0"/>
                </a:solidFill>
              </a:rPr>
              <a:t>Topic #5: non-LTE</a:t>
            </a:r>
          </a:p>
          <a:p>
            <a:pPr lvl="1"/>
            <a:r>
              <a:rPr lang="en-US" sz="2000" dirty="0"/>
              <a:t>Can the SWIR replace the LWIR for the next generation of sounding instruments?</a:t>
            </a:r>
          </a:p>
          <a:p>
            <a:pPr lvl="2"/>
            <a:r>
              <a:rPr lang="en-US" sz="2000" b="1" dirty="0">
                <a:solidFill>
                  <a:srgbClr val="7030A0"/>
                </a:solidFill>
              </a:rPr>
              <a:t>Topic #6: What is the future for IR sounding instruments?</a:t>
            </a:r>
          </a:p>
        </p:txBody>
      </p:sp>
      <p:sp>
        <p:nvSpPr>
          <p:cNvPr id="4" name="Slide Number Placeholder 3">
            <a:extLst>
              <a:ext uri="{FF2B5EF4-FFF2-40B4-BE49-F238E27FC236}">
                <a16:creationId xmlns:a16="http://schemas.microsoft.com/office/drawing/2014/main" id="{C5B4625D-649A-4450-9C17-E8EBD87CDE9E}"/>
              </a:ext>
            </a:extLst>
          </p:cNvPr>
          <p:cNvSpPr>
            <a:spLocks noGrp="1"/>
          </p:cNvSpPr>
          <p:nvPr>
            <p:ph type="sldNum" sz="quarter" idx="12"/>
          </p:nvPr>
        </p:nvSpPr>
        <p:spPr/>
        <p:txBody>
          <a:bodyPr/>
          <a:lstStyle/>
          <a:p>
            <a:pPr>
              <a:defRPr/>
            </a:pPr>
            <a:fld id="{1660753A-2121-4AE5-8855-6E148DA86234}" type="slidenum">
              <a:rPr lang="en-US" altLang="en-US" smtClean="0"/>
              <a:pPr>
                <a:defRPr/>
              </a:pPr>
              <a:t>2</a:t>
            </a:fld>
            <a:endParaRPr lang="en-US" altLang="en-US"/>
          </a:p>
        </p:txBody>
      </p:sp>
    </p:spTree>
    <p:extLst>
      <p:ext uri="{BB962C8B-B14F-4D97-AF65-F5344CB8AC3E}">
        <p14:creationId xmlns:p14="http://schemas.microsoft.com/office/powerpoint/2010/main" val="213359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FD6AD-1EEB-4855-9E40-1ECEF49DD9F9}"/>
              </a:ext>
            </a:extLst>
          </p:cNvPr>
          <p:cNvSpPr>
            <a:spLocks noGrp="1"/>
          </p:cNvSpPr>
          <p:nvPr>
            <p:ph type="title"/>
          </p:nvPr>
        </p:nvSpPr>
        <p:spPr>
          <a:xfrm>
            <a:off x="493713" y="2057400"/>
            <a:ext cx="8345487" cy="3276600"/>
          </a:xfrm>
        </p:spPr>
        <p:txBody>
          <a:bodyPr/>
          <a:lstStyle/>
          <a:p>
            <a:pPr algn="ctr"/>
            <a:br>
              <a:rPr lang="en-US" dirty="0"/>
            </a:br>
            <a:r>
              <a:rPr lang="en-US" dirty="0"/>
              <a:t>TOPIC #3: Radiance versus brightness temperature data assimilation</a:t>
            </a:r>
          </a:p>
        </p:txBody>
      </p:sp>
      <p:sp>
        <p:nvSpPr>
          <p:cNvPr id="4" name="Slide Number Placeholder 3">
            <a:extLst>
              <a:ext uri="{FF2B5EF4-FFF2-40B4-BE49-F238E27FC236}">
                <a16:creationId xmlns:a16="http://schemas.microsoft.com/office/drawing/2014/main" id="{1EC97D09-363C-47DE-AF82-C5114BF7F603}"/>
              </a:ext>
            </a:extLst>
          </p:cNvPr>
          <p:cNvSpPr>
            <a:spLocks noGrp="1"/>
          </p:cNvSpPr>
          <p:nvPr>
            <p:ph type="sldNum" sz="quarter" idx="12"/>
          </p:nvPr>
        </p:nvSpPr>
        <p:spPr/>
        <p:txBody>
          <a:bodyPr/>
          <a:lstStyle/>
          <a:p>
            <a:pPr>
              <a:defRPr/>
            </a:pPr>
            <a:fld id="{ACACFFD7-B335-47C8-BE7E-B90B2FC36587}" type="slidenum">
              <a:rPr lang="en-US" altLang="en-US" smtClean="0"/>
              <a:pPr>
                <a:defRPr/>
              </a:pPr>
              <a:t>20</a:t>
            </a:fld>
            <a:endParaRPr lang="en-US" altLang="en-US"/>
          </a:p>
        </p:txBody>
      </p:sp>
    </p:spTree>
    <p:extLst>
      <p:ext uri="{BB962C8B-B14F-4D97-AF65-F5344CB8AC3E}">
        <p14:creationId xmlns:p14="http://schemas.microsoft.com/office/powerpoint/2010/main" val="1338069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15F66-10D7-435A-A686-E9B33D82997D}"/>
              </a:ext>
            </a:extLst>
          </p:cNvPr>
          <p:cNvSpPr>
            <a:spLocks noGrp="1"/>
          </p:cNvSpPr>
          <p:nvPr>
            <p:ph type="title"/>
          </p:nvPr>
        </p:nvSpPr>
        <p:spPr>
          <a:xfrm>
            <a:off x="304800" y="136525"/>
            <a:ext cx="8458200" cy="930275"/>
          </a:xfrm>
        </p:spPr>
        <p:txBody>
          <a:bodyPr/>
          <a:lstStyle/>
          <a:p>
            <a:r>
              <a:rPr lang="en-US" dirty="0"/>
              <a:t>One of the biggest outcomes of this experiment might be communication </a:t>
            </a:r>
          </a:p>
        </p:txBody>
      </p:sp>
      <p:sp>
        <p:nvSpPr>
          <p:cNvPr id="3" name="Content Placeholder 2">
            <a:extLst>
              <a:ext uri="{FF2B5EF4-FFF2-40B4-BE49-F238E27FC236}">
                <a16:creationId xmlns:a16="http://schemas.microsoft.com/office/drawing/2014/main" id="{84E3AA16-FC5D-421F-B863-658AE8950855}"/>
              </a:ext>
            </a:extLst>
          </p:cNvPr>
          <p:cNvSpPr>
            <a:spLocks noGrp="1"/>
          </p:cNvSpPr>
          <p:nvPr>
            <p:ph idx="1"/>
          </p:nvPr>
        </p:nvSpPr>
        <p:spPr>
          <a:xfrm>
            <a:off x="457200" y="1371600"/>
            <a:ext cx="8458200" cy="5349875"/>
          </a:xfrm>
        </p:spPr>
        <p:txBody>
          <a:bodyPr/>
          <a:lstStyle/>
          <a:p>
            <a:r>
              <a:rPr lang="en-US" sz="2400" dirty="0"/>
              <a:t>Data assimilation and retrievals are the same math, but there are many differences, for example:</a:t>
            </a:r>
          </a:p>
          <a:p>
            <a:pPr lvl="2"/>
            <a:r>
              <a:rPr lang="en-US" sz="1800" i="1" dirty="0">
                <a:solidFill>
                  <a:srgbClr val="FF0000"/>
                </a:solidFill>
              </a:rPr>
              <a:t>Retrievals do not “inflate” the observation error.</a:t>
            </a:r>
          </a:p>
          <a:p>
            <a:pPr lvl="2"/>
            <a:r>
              <a:rPr lang="en-US" sz="1800" i="1" dirty="0">
                <a:solidFill>
                  <a:srgbClr val="FF0000"/>
                </a:solidFill>
              </a:rPr>
              <a:t>Retrievals can explicitly add “geophysical errors.”</a:t>
            </a:r>
          </a:p>
          <a:p>
            <a:pPr lvl="2"/>
            <a:r>
              <a:rPr lang="en-US" sz="1800" i="1" dirty="0">
                <a:solidFill>
                  <a:srgbClr val="FF0000"/>
                </a:solidFill>
              </a:rPr>
              <a:t>Retrievals never convert observations to brightness temperature because observed radiances can go negative!</a:t>
            </a:r>
          </a:p>
          <a:p>
            <a:r>
              <a:rPr lang="en-US" sz="2400" dirty="0"/>
              <a:t>Instrument noise can be difficult to characterize exactly, but it is usually more linear in radiance space.</a:t>
            </a:r>
          </a:p>
          <a:p>
            <a:pPr lvl="1"/>
            <a:r>
              <a:rPr lang="en-US" sz="2000" dirty="0"/>
              <a:t>Retrievals handle spectral correlations, noise as a function of scene temperature, and other effects.</a:t>
            </a:r>
          </a:p>
          <a:p>
            <a:r>
              <a:rPr lang="en-US" sz="2400" b="1" dirty="0">
                <a:solidFill>
                  <a:srgbClr val="00B050"/>
                </a:solidFill>
              </a:rPr>
              <a:t>Having retrieval, instrument, and DA folks in the same room, </a:t>
            </a:r>
            <a:r>
              <a:rPr lang="en-US" sz="2400" b="1" i="1" u="sng" dirty="0">
                <a:solidFill>
                  <a:srgbClr val="00B050"/>
                </a:solidFill>
              </a:rPr>
              <a:t>looking at details of how things are done</a:t>
            </a:r>
            <a:r>
              <a:rPr lang="en-US" sz="2400" b="1" dirty="0">
                <a:solidFill>
                  <a:srgbClr val="00B050"/>
                </a:solidFill>
              </a:rPr>
              <a:t>, matters!</a:t>
            </a:r>
          </a:p>
          <a:p>
            <a:pPr lvl="1"/>
            <a:endParaRPr lang="en-US" dirty="0"/>
          </a:p>
        </p:txBody>
      </p:sp>
      <p:sp>
        <p:nvSpPr>
          <p:cNvPr id="4" name="Slide Number Placeholder 3">
            <a:extLst>
              <a:ext uri="{FF2B5EF4-FFF2-40B4-BE49-F238E27FC236}">
                <a16:creationId xmlns:a16="http://schemas.microsoft.com/office/drawing/2014/main" id="{350C92AD-7138-4260-809F-700DAED497D9}"/>
              </a:ext>
            </a:extLst>
          </p:cNvPr>
          <p:cNvSpPr>
            <a:spLocks noGrp="1"/>
          </p:cNvSpPr>
          <p:nvPr>
            <p:ph type="sldNum" sz="quarter" idx="12"/>
          </p:nvPr>
        </p:nvSpPr>
        <p:spPr/>
        <p:txBody>
          <a:bodyPr/>
          <a:lstStyle/>
          <a:p>
            <a:pPr>
              <a:defRPr/>
            </a:pPr>
            <a:fld id="{1660753A-2121-4AE5-8855-6E148DA86234}" type="slidenum">
              <a:rPr lang="en-US" altLang="en-US" smtClean="0"/>
              <a:pPr>
                <a:defRPr/>
              </a:pPr>
              <a:t>21</a:t>
            </a:fld>
            <a:endParaRPr lang="en-US" altLang="en-US" dirty="0"/>
          </a:p>
        </p:txBody>
      </p:sp>
    </p:spTree>
    <p:extLst>
      <p:ext uri="{BB962C8B-B14F-4D97-AF65-F5344CB8AC3E}">
        <p14:creationId xmlns:p14="http://schemas.microsoft.com/office/powerpoint/2010/main" val="3254307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0560E-16E7-409D-8B69-01E5B690AEE1}"/>
              </a:ext>
            </a:extLst>
          </p:cNvPr>
          <p:cNvSpPr>
            <a:spLocks noGrp="1"/>
          </p:cNvSpPr>
          <p:nvPr>
            <p:ph type="title"/>
          </p:nvPr>
        </p:nvSpPr>
        <p:spPr/>
        <p:txBody>
          <a:bodyPr/>
          <a:lstStyle/>
          <a:p>
            <a:r>
              <a:rPr lang="en-US" dirty="0"/>
              <a:t>Simplified view of how things are done</a:t>
            </a:r>
          </a:p>
        </p:txBody>
      </p:sp>
      <p:sp>
        <p:nvSpPr>
          <p:cNvPr id="5" name="Slide Number Placeholder 4">
            <a:extLst>
              <a:ext uri="{FF2B5EF4-FFF2-40B4-BE49-F238E27FC236}">
                <a16:creationId xmlns:a16="http://schemas.microsoft.com/office/drawing/2014/main" id="{7536EA02-30A1-4057-B63C-811A3607A074}"/>
              </a:ext>
            </a:extLst>
          </p:cNvPr>
          <p:cNvSpPr>
            <a:spLocks noGrp="1"/>
          </p:cNvSpPr>
          <p:nvPr>
            <p:ph type="sldNum" sz="quarter" idx="12"/>
          </p:nvPr>
        </p:nvSpPr>
        <p:spPr/>
        <p:txBody>
          <a:bodyPr/>
          <a:lstStyle/>
          <a:p>
            <a:pPr>
              <a:defRPr/>
            </a:pPr>
            <a:fld id="{674F3309-CF34-4AFF-B44D-7C184FD2D161}" type="slidenum">
              <a:rPr lang="en-US" altLang="en-US" smtClean="0"/>
              <a:pPr>
                <a:defRPr/>
              </a:pPr>
              <a:t>22</a:t>
            </a:fld>
            <a:endParaRPr lang="en-US" altLang="en-US"/>
          </a:p>
        </p:txBody>
      </p:sp>
      <p:graphicFrame>
        <p:nvGraphicFramePr>
          <p:cNvPr id="11" name="Table 10">
            <a:extLst>
              <a:ext uri="{FF2B5EF4-FFF2-40B4-BE49-F238E27FC236}">
                <a16:creationId xmlns:a16="http://schemas.microsoft.com/office/drawing/2014/main" id="{DEA9C531-9068-495D-9A76-8601AC8ADA1C}"/>
              </a:ext>
            </a:extLst>
          </p:cNvPr>
          <p:cNvGraphicFramePr>
            <a:graphicFrameLocks noGrp="1"/>
          </p:cNvGraphicFramePr>
          <p:nvPr>
            <p:extLst>
              <p:ext uri="{D42A27DB-BD31-4B8C-83A1-F6EECF244321}">
                <p14:modId xmlns:p14="http://schemas.microsoft.com/office/powerpoint/2010/main" val="478123850"/>
              </p:ext>
            </p:extLst>
          </p:nvPr>
        </p:nvGraphicFramePr>
        <p:xfrm>
          <a:off x="457200" y="1219200"/>
          <a:ext cx="8229600" cy="3403600"/>
        </p:xfrm>
        <a:graphic>
          <a:graphicData uri="http://schemas.openxmlformats.org/drawingml/2006/table">
            <a:tbl>
              <a:tblPr firstRow="1" bandRow="1">
                <a:tableStyleId>{21E4AEA4-8DFA-4A89-87EB-49C32662AFE0}</a:tableStyleId>
              </a:tblPr>
              <a:tblGrid>
                <a:gridCol w="1874067">
                  <a:extLst>
                    <a:ext uri="{9D8B030D-6E8A-4147-A177-3AD203B41FA5}">
                      <a16:colId xmlns:a16="http://schemas.microsoft.com/office/drawing/2014/main" val="2323345696"/>
                    </a:ext>
                  </a:extLst>
                </a:gridCol>
                <a:gridCol w="3340729">
                  <a:extLst>
                    <a:ext uri="{9D8B030D-6E8A-4147-A177-3AD203B41FA5}">
                      <a16:colId xmlns:a16="http://schemas.microsoft.com/office/drawing/2014/main" val="2606836933"/>
                    </a:ext>
                  </a:extLst>
                </a:gridCol>
                <a:gridCol w="3014804">
                  <a:extLst>
                    <a:ext uri="{9D8B030D-6E8A-4147-A177-3AD203B41FA5}">
                      <a16:colId xmlns:a16="http://schemas.microsoft.com/office/drawing/2014/main" val="774969855"/>
                    </a:ext>
                  </a:extLst>
                </a:gridCol>
              </a:tblGrid>
              <a:tr h="370840">
                <a:tc>
                  <a:txBody>
                    <a:bodyPr/>
                    <a:lstStyle/>
                    <a:p>
                      <a:pPr algn="ctr"/>
                      <a:r>
                        <a:rPr lang="en-US" dirty="0"/>
                        <a:t>Variable</a:t>
                      </a:r>
                    </a:p>
                  </a:txBody>
                  <a:tcPr/>
                </a:tc>
                <a:tc>
                  <a:txBody>
                    <a:bodyPr/>
                    <a:lstStyle/>
                    <a:p>
                      <a:pPr algn="ctr"/>
                      <a:r>
                        <a:rPr lang="en-US" dirty="0"/>
                        <a:t>Retrievals</a:t>
                      </a:r>
                    </a:p>
                  </a:txBody>
                  <a:tcPr/>
                </a:tc>
                <a:tc>
                  <a:txBody>
                    <a:bodyPr/>
                    <a:lstStyle/>
                    <a:p>
                      <a:pPr algn="ctr"/>
                      <a:r>
                        <a:rPr lang="en-US" dirty="0"/>
                        <a:t>Data Assimilation</a:t>
                      </a:r>
                    </a:p>
                  </a:txBody>
                  <a:tcPr/>
                </a:tc>
                <a:extLst>
                  <a:ext uri="{0D108BD9-81ED-4DB2-BD59-A6C34878D82A}">
                    <a16:rowId xmlns:a16="http://schemas.microsoft.com/office/drawing/2014/main" val="2231148026"/>
                  </a:ext>
                </a:extLst>
              </a:tr>
              <a:tr h="370840">
                <a:tc>
                  <a:txBody>
                    <a:bodyPr/>
                    <a:lstStyle/>
                    <a:p>
                      <a:pPr algn="ctr"/>
                      <a:r>
                        <a:rPr lang="en-US" dirty="0"/>
                        <a:t>Observations</a:t>
                      </a:r>
                    </a:p>
                  </a:txBody>
                  <a:tcPr/>
                </a:tc>
                <a:tc>
                  <a:txBody>
                    <a:bodyPr/>
                    <a:lstStyle/>
                    <a:p>
                      <a:pPr algn="ctr"/>
                      <a:r>
                        <a:rPr lang="en-US" dirty="0"/>
                        <a:t>Radiance, R</a:t>
                      </a:r>
                      <a:r>
                        <a:rPr lang="en-US" baseline="-25000" dirty="0"/>
                        <a:t>obs</a:t>
                      </a:r>
                      <a:r>
                        <a:rPr lang="en-US" dirty="0"/>
                        <a:t>(n)</a:t>
                      </a:r>
                    </a:p>
                  </a:txBody>
                  <a:tcPr/>
                </a:tc>
                <a:tc>
                  <a:txBody>
                    <a:bodyPr/>
                    <a:lstStyle/>
                    <a:p>
                      <a:pPr algn="ctr"/>
                      <a:r>
                        <a:rPr lang="en-US" dirty="0"/>
                        <a:t>Brightness Temp., </a:t>
                      </a:r>
                      <a:r>
                        <a:rPr lang="en-US" dirty="0">
                          <a:sym typeface="Symbol" panose="05050102010706020507" pitchFamily="18" charset="2"/>
                        </a:rPr>
                        <a:t></a:t>
                      </a:r>
                      <a:r>
                        <a:rPr lang="en-US" baseline="-25000" dirty="0" err="1">
                          <a:sym typeface="Symbol" panose="05050102010706020507" pitchFamily="18" charset="2"/>
                        </a:rPr>
                        <a:t>obs</a:t>
                      </a:r>
                      <a:r>
                        <a:rPr lang="en-US" dirty="0">
                          <a:sym typeface="Symbol" panose="05050102010706020507" pitchFamily="18" charset="2"/>
                        </a:rPr>
                        <a:t>(n)</a:t>
                      </a:r>
                      <a:endParaRPr lang="en-US" dirty="0"/>
                    </a:p>
                  </a:txBody>
                  <a:tcPr/>
                </a:tc>
                <a:extLst>
                  <a:ext uri="{0D108BD9-81ED-4DB2-BD59-A6C34878D82A}">
                    <a16:rowId xmlns:a16="http://schemas.microsoft.com/office/drawing/2014/main" val="1423945609"/>
                  </a:ext>
                </a:extLst>
              </a:tr>
              <a:tr h="370840">
                <a:tc>
                  <a:txBody>
                    <a:bodyPr/>
                    <a:lstStyle/>
                    <a:p>
                      <a:pPr algn="ctr"/>
                      <a:r>
                        <a:rPr lang="en-US" dirty="0"/>
                        <a:t>Forward Model</a:t>
                      </a:r>
                    </a:p>
                  </a:txBody>
                  <a:tcPr/>
                </a:tc>
                <a:tc>
                  <a:txBody>
                    <a:bodyPr/>
                    <a:lstStyle/>
                    <a:p>
                      <a:pPr algn="ctr"/>
                      <a:r>
                        <a:rPr lang="en-US" dirty="0"/>
                        <a:t>SARTA   </a:t>
                      </a:r>
                      <a:r>
                        <a:rPr lang="en-US" dirty="0" err="1"/>
                        <a:t>R</a:t>
                      </a:r>
                      <a:r>
                        <a:rPr lang="en-US" baseline="-25000" dirty="0" err="1"/>
                        <a:t>calc</a:t>
                      </a:r>
                      <a:r>
                        <a:rPr lang="en-US" dirty="0"/>
                        <a:t>(</a:t>
                      </a:r>
                      <a:r>
                        <a:rPr lang="en-US" dirty="0" err="1"/>
                        <a:t>n,X</a:t>
                      </a:r>
                      <a:r>
                        <a:rPr lang="en-US" dirty="0"/>
                        <a:t>)   X=state</a:t>
                      </a:r>
                    </a:p>
                  </a:txBody>
                  <a:tcPr/>
                </a:tc>
                <a:tc>
                  <a:txBody>
                    <a:bodyPr/>
                    <a:lstStyle/>
                    <a:p>
                      <a:pPr algn="ctr"/>
                      <a:r>
                        <a:rPr lang="en-US" dirty="0"/>
                        <a:t>CRTM   </a:t>
                      </a:r>
                      <a:r>
                        <a:rPr lang="en-US" dirty="0" err="1"/>
                        <a:t>R</a:t>
                      </a:r>
                      <a:r>
                        <a:rPr lang="en-US" baseline="-25000" dirty="0" err="1"/>
                        <a:t>calc</a:t>
                      </a:r>
                      <a:r>
                        <a:rPr lang="en-US" dirty="0"/>
                        <a:t>(</a:t>
                      </a:r>
                      <a:r>
                        <a:rPr lang="en-US" dirty="0" err="1"/>
                        <a:t>n,X</a:t>
                      </a:r>
                      <a:r>
                        <a:rPr lang="en-US" dirty="0"/>
                        <a:t>)   X=state</a:t>
                      </a:r>
                    </a:p>
                  </a:txBody>
                  <a:tcPr/>
                </a:tc>
                <a:extLst>
                  <a:ext uri="{0D108BD9-81ED-4DB2-BD59-A6C34878D82A}">
                    <a16:rowId xmlns:a16="http://schemas.microsoft.com/office/drawing/2014/main" val="1437185467"/>
                  </a:ext>
                </a:extLst>
              </a:tr>
              <a:tr h="370840">
                <a:tc>
                  <a:txBody>
                    <a:bodyPr/>
                    <a:lstStyle/>
                    <a:p>
                      <a:pPr algn="ctr"/>
                      <a:r>
                        <a:rPr lang="en-US" dirty="0"/>
                        <a:t>Conversion</a:t>
                      </a:r>
                    </a:p>
                  </a:txBody>
                  <a:tcPr/>
                </a:tc>
                <a:tc>
                  <a:txBody>
                    <a:bodyPr/>
                    <a:lstStyle/>
                    <a:p>
                      <a:pPr algn="ctr"/>
                      <a:r>
                        <a:rPr lang="en-US" dirty="0"/>
                        <a:t>G(</a:t>
                      </a:r>
                      <a:r>
                        <a:rPr lang="en-US" dirty="0" err="1"/>
                        <a:t>n,X</a:t>
                      </a:r>
                      <a:r>
                        <a:rPr lang="en-US" dirty="0"/>
                        <a:t>) </a:t>
                      </a:r>
                      <a:r>
                        <a:rPr lang="en-US" dirty="0">
                          <a:sym typeface="Symbol" panose="05050102010706020507" pitchFamily="18" charset="2"/>
                        </a:rPr>
                        <a:t></a:t>
                      </a:r>
                      <a:r>
                        <a:rPr lang="en-US" dirty="0"/>
                        <a:t> </a:t>
                      </a:r>
                      <a:r>
                        <a:rPr lang="en-US" dirty="0">
                          <a:sym typeface="Symbol" panose="05050102010706020507" pitchFamily="18" charset="2"/>
                        </a:rPr>
                        <a:t>B</a:t>
                      </a:r>
                      <a:r>
                        <a:rPr lang="en-US" baseline="-25000" dirty="0">
                          <a:sym typeface="Symbol" panose="05050102010706020507" pitchFamily="18" charset="2"/>
                        </a:rPr>
                        <a:t></a:t>
                      </a:r>
                      <a:r>
                        <a:rPr lang="en-US" dirty="0">
                          <a:sym typeface="Symbol" panose="05050102010706020507" pitchFamily="18" charset="2"/>
                        </a:rPr>
                        <a:t>/T(n, </a:t>
                      </a:r>
                      <a:r>
                        <a:rPr lang="en-US" baseline="-25000" dirty="0">
                          <a:sym typeface="Symbol" panose="05050102010706020507" pitchFamily="18" charset="2"/>
                        </a:rPr>
                        <a:t>calc</a:t>
                      </a:r>
                      <a:r>
                        <a:rPr lang="en-US" dirty="0">
                          <a:sym typeface="Symbol" panose="05050102010706020507" pitchFamily="18" charset="2"/>
                        </a:rPr>
                        <a:t>(n))</a:t>
                      </a:r>
                      <a:endParaRPr lang="en-US" dirty="0"/>
                    </a:p>
                  </a:txBody>
                  <a:tcPr/>
                </a:tc>
                <a:tc>
                  <a:txBody>
                    <a:bodyPr/>
                    <a:lstStyle/>
                    <a:p>
                      <a:pPr algn="ctr"/>
                      <a:r>
                        <a:rPr lang="en-US" dirty="0">
                          <a:sym typeface="Symbol" panose="05050102010706020507" pitchFamily="18" charset="2"/>
                        </a:rPr>
                        <a:t></a:t>
                      </a:r>
                      <a:r>
                        <a:rPr lang="en-US" baseline="-25000" dirty="0">
                          <a:sym typeface="Symbol" panose="05050102010706020507" pitchFamily="18" charset="2"/>
                        </a:rPr>
                        <a:t>x</a:t>
                      </a:r>
                      <a:r>
                        <a:rPr lang="en-US" dirty="0">
                          <a:sym typeface="Symbol" panose="05050102010706020507" pitchFamily="18" charset="2"/>
                        </a:rPr>
                        <a:t>  B</a:t>
                      </a:r>
                      <a:r>
                        <a:rPr lang="en-US" baseline="-25000" dirty="0">
                          <a:sym typeface="Symbol" panose="05050102010706020507" pitchFamily="18" charset="2"/>
                        </a:rPr>
                        <a:t></a:t>
                      </a:r>
                      <a:r>
                        <a:rPr lang="en-US" baseline="30000" dirty="0">
                          <a:sym typeface="Symbol" panose="05050102010706020507" pitchFamily="18" charset="2"/>
                        </a:rPr>
                        <a:t>-1</a:t>
                      </a:r>
                      <a:r>
                        <a:rPr lang="en-US" dirty="0">
                          <a:sym typeface="Symbol" panose="05050102010706020507" pitchFamily="18" charset="2"/>
                        </a:rPr>
                        <a:t>(n, R</a:t>
                      </a:r>
                      <a:r>
                        <a:rPr lang="en-US" baseline="-25000" dirty="0">
                          <a:sym typeface="Symbol" panose="05050102010706020507" pitchFamily="18" charset="2"/>
                        </a:rPr>
                        <a:t>x</a:t>
                      </a:r>
                      <a:r>
                        <a:rPr lang="en-US" dirty="0">
                          <a:sym typeface="Symbol" panose="05050102010706020507" pitchFamily="18" charset="2"/>
                        </a:rPr>
                        <a:t>)</a:t>
                      </a:r>
                      <a:endParaRPr lang="en-US" dirty="0"/>
                    </a:p>
                  </a:txBody>
                  <a:tcPr/>
                </a:tc>
                <a:extLst>
                  <a:ext uri="{0D108BD9-81ED-4DB2-BD59-A6C34878D82A}">
                    <a16:rowId xmlns:a16="http://schemas.microsoft.com/office/drawing/2014/main" val="2965714743"/>
                  </a:ext>
                </a:extLst>
              </a:tr>
              <a:tr h="370840">
                <a:tc>
                  <a:txBody>
                    <a:bodyPr/>
                    <a:lstStyle/>
                    <a:p>
                      <a:pPr algn="ctr"/>
                      <a:r>
                        <a:rPr lang="en-US" dirty="0"/>
                        <a:t>Signal, S</a:t>
                      </a:r>
                    </a:p>
                  </a:txBody>
                  <a:tcPr/>
                </a:tc>
                <a:tc>
                  <a:txBody>
                    <a:bodyPr/>
                    <a:lstStyle/>
                    <a:p>
                      <a:pPr algn="ctr"/>
                      <a:r>
                        <a:rPr lang="en-US" dirty="0"/>
                        <a:t>[ R</a:t>
                      </a:r>
                      <a:r>
                        <a:rPr lang="en-US" baseline="-25000" dirty="0"/>
                        <a:t>obs</a:t>
                      </a:r>
                      <a:r>
                        <a:rPr lang="en-US" dirty="0"/>
                        <a:t>(n) - </a:t>
                      </a:r>
                      <a:r>
                        <a:rPr lang="en-US" dirty="0" err="1"/>
                        <a:t>R</a:t>
                      </a:r>
                      <a:r>
                        <a:rPr lang="en-US" baseline="-25000" dirty="0" err="1"/>
                        <a:t>calc</a:t>
                      </a:r>
                      <a:r>
                        <a:rPr lang="en-US" dirty="0"/>
                        <a:t>(</a:t>
                      </a:r>
                      <a:r>
                        <a:rPr lang="en-US" dirty="0" err="1"/>
                        <a:t>n,X</a:t>
                      </a:r>
                      <a:r>
                        <a:rPr lang="en-US" dirty="0"/>
                        <a:t>) ] / G(</a:t>
                      </a:r>
                      <a:r>
                        <a:rPr lang="en-US" dirty="0" err="1"/>
                        <a:t>n,X</a:t>
                      </a:r>
                      <a:r>
                        <a:rPr lang="en-US"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ym typeface="Symbol" panose="05050102010706020507" pitchFamily="18" charset="2"/>
                        </a:rPr>
                        <a:t> </a:t>
                      </a:r>
                      <a:r>
                        <a:rPr lang="en-US" baseline="-25000" dirty="0" err="1"/>
                        <a:t>obs</a:t>
                      </a:r>
                      <a:r>
                        <a:rPr lang="en-US" dirty="0"/>
                        <a:t>(n) - </a:t>
                      </a:r>
                      <a:r>
                        <a:rPr lang="en-US" dirty="0">
                          <a:sym typeface="Symbol" panose="05050102010706020507" pitchFamily="18" charset="2"/>
                        </a:rPr>
                        <a:t></a:t>
                      </a:r>
                      <a:r>
                        <a:rPr lang="en-US" baseline="-25000" dirty="0"/>
                        <a:t>calc</a:t>
                      </a:r>
                      <a:r>
                        <a:rPr lang="en-US" dirty="0"/>
                        <a:t>(n)</a:t>
                      </a:r>
                    </a:p>
                  </a:txBody>
                  <a:tcPr/>
                </a:tc>
                <a:tc>
                  <a:txBody>
                    <a:bodyPr/>
                    <a:lstStyle/>
                    <a:p>
                      <a:pPr algn="ctr"/>
                      <a:r>
                        <a:rPr lang="en-US" dirty="0">
                          <a:sym typeface="Symbol" panose="05050102010706020507" pitchFamily="18" charset="2"/>
                        </a:rPr>
                        <a:t></a:t>
                      </a:r>
                      <a:r>
                        <a:rPr lang="en-US" baseline="-25000" dirty="0" err="1"/>
                        <a:t>obs</a:t>
                      </a:r>
                      <a:r>
                        <a:rPr lang="en-US" dirty="0"/>
                        <a:t>(n) - </a:t>
                      </a:r>
                      <a:r>
                        <a:rPr lang="en-US" dirty="0">
                          <a:sym typeface="Symbol" panose="05050102010706020507" pitchFamily="18" charset="2"/>
                        </a:rPr>
                        <a:t></a:t>
                      </a:r>
                      <a:r>
                        <a:rPr lang="en-US" baseline="-25000" dirty="0"/>
                        <a:t>calc</a:t>
                      </a:r>
                      <a:r>
                        <a:rPr lang="en-US" dirty="0"/>
                        <a:t>(n)</a:t>
                      </a:r>
                    </a:p>
                  </a:txBody>
                  <a:tcPr/>
                </a:tc>
                <a:extLst>
                  <a:ext uri="{0D108BD9-81ED-4DB2-BD59-A6C34878D82A}">
                    <a16:rowId xmlns:a16="http://schemas.microsoft.com/office/drawing/2014/main" val="2161995991"/>
                  </a:ext>
                </a:extLst>
              </a:tr>
              <a:tr h="370840">
                <a:tc>
                  <a:txBody>
                    <a:bodyPr/>
                    <a:lstStyle/>
                    <a:p>
                      <a:pPr algn="ctr"/>
                      <a:r>
                        <a:rPr lang="en-US" dirty="0"/>
                        <a:t>Noise, 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NE</a:t>
                      </a:r>
                      <a:r>
                        <a:rPr lang="en-US" dirty="0">
                          <a:sym typeface="Symbol" panose="05050102010706020507" pitchFamily="18" charset="2"/>
                        </a:rPr>
                        <a:t></a:t>
                      </a:r>
                      <a:r>
                        <a:rPr lang="en-US" dirty="0"/>
                        <a:t>N(n) / G(</a:t>
                      </a:r>
                      <a:r>
                        <a:rPr lang="en-US" dirty="0" err="1"/>
                        <a:t>n,X</a:t>
                      </a:r>
                      <a:r>
                        <a:rPr lang="en-US"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a:t>
                      </a:r>
                      <a:r>
                        <a:rPr lang="en-US" dirty="0">
                          <a:sym typeface="Symbol" panose="05050102010706020507" pitchFamily="18" charset="2"/>
                        </a:rPr>
                        <a:t></a:t>
                      </a:r>
                      <a:r>
                        <a:rPr lang="en-US" dirty="0"/>
                        <a:t> NE</a:t>
                      </a:r>
                      <a:r>
                        <a:rPr lang="en-US" dirty="0">
                          <a:sym typeface="Symbol" panose="05050102010706020507" pitchFamily="18" charset="2"/>
                        </a:rPr>
                        <a:t>T(n, X)</a:t>
                      </a:r>
                      <a:endParaRPr lang="en-US" dirty="0"/>
                    </a:p>
                  </a:txBody>
                  <a:tcPr/>
                </a:tc>
                <a:tc>
                  <a:txBody>
                    <a:bodyPr/>
                    <a:lstStyle/>
                    <a:p>
                      <a:pPr algn="ctr"/>
                      <a:r>
                        <a:rPr lang="en-US" dirty="0"/>
                        <a:t>NE</a:t>
                      </a:r>
                      <a:r>
                        <a:rPr lang="en-US" dirty="0">
                          <a:sym typeface="Symbol" panose="05050102010706020507" pitchFamily="18" charset="2"/>
                        </a:rPr>
                        <a:t>T(n)</a:t>
                      </a:r>
                      <a:endParaRPr lang="en-US" dirty="0"/>
                    </a:p>
                  </a:txBody>
                  <a:tcPr/>
                </a:tc>
                <a:extLst>
                  <a:ext uri="{0D108BD9-81ED-4DB2-BD59-A6C34878D82A}">
                    <a16:rowId xmlns:a16="http://schemas.microsoft.com/office/drawing/2014/main" val="1970365707"/>
                  </a:ext>
                </a:extLst>
              </a:tr>
              <a:tr h="370840">
                <a:tc>
                  <a:txBody>
                    <a:bodyPr/>
                    <a:lstStyle/>
                    <a:p>
                      <a:pPr algn="ctr"/>
                      <a:r>
                        <a:rPr lang="en-US" dirty="0"/>
                        <a:t>S/N</a:t>
                      </a:r>
                    </a:p>
                  </a:txBody>
                  <a:tcPr/>
                </a:tc>
                <a:tc>
                  <a:txBody>
                    <a:bodyPr/>
                    <a:lstStyle/>
                    <a:p>
                      <a:pPr algn="ctr"/>
                      <a:r>
                        <a:rPr lang="en-US" b="1" dirty="0">
                          <a:solidFill>
                            <a:srgbClr val="009900"/>
                          </a:solidFill>
                        </a:rPr>
                        <a:t>[ </a:t>
                      </a:r>
                      <a:r>
                        <a:rPr lang="en-US" b="1" dirty="0">
                          <a:solidFill>
                            <a:srgbClr val="009900"/>
                          </a:solidFill>
                          <a:sym typeface="Symbol" panose="05050102010706020507" pitchFamily="18" charset="2"/>
                        </a:rPr>
                        <a:t></a:t>
                      </a:r>
                      <a:r>
                        <a:rPr lang="en-US" b="1" baseline="-25000" dirty="0" err="1">
                          <a:solidFill>
                            <a:srgbClr val="009900"/>
                          </a:solidFill>
                        </a:rPr>
                        <a:t>obs</a:t>
                      </a:r>
                      <a:r>
                        <a:rPr lang="en-US" b="1" dirty="0">
                          <a:solidFill>
                            <a:srgbClr val="009900"/>
                          </a:solidFill>
                        </a:rPr>
                        <a:t>(n) - </a:t>
                      </a:r>
                      <a:r>
                        <a:rPr lang="en-US" b="1" dirty="0">
                          <a:solidFill>
                            <a:srgbClr val="009900"/>
                          </a:solidFill>
                          <a:sym typeface="Symbol" panose="05050102010706020507" pitchFamily="18" charset="2"/>
                        </a:rPr>
                        <a:t></a:t>
                      </a:r>
                      <a:r>
                        <a:rPr lang="en-US" b="1" baseline="-25000" dirty="0">
                          <a:solidFill>
                            <a:srgbClr val="009900"/>
                          </a:solidFill>
                        </a:rPr>
                        <a:t>calc</a:t>
                      </a:r>
                      <a:r>
                        <a:rPr lang="en-US" b="1" dirty="0">
                          <a:solidFill>
                            <a:srgbClr val="009900"/>
                          </a:solidFill>
                        </a:rPr>
                        <a:t>(n) ] /</a:t>
                      </a:r>
                    </a:p>
                    <a:p>
                      <a:pPr algn="ctr"/>
                      <a:r>
                        <a:rPr lang="en-US" b="1" dirty="0">
                          <a:solidFill>
                            <a:srgbClr val="009900"/>
                          </a:solidFill>
                        </a:rPr>
                        <a:t> NE</a:t>
                      </a:r>
                      <a:r>
                        <a:rPr lang="en-US" b="1" dirty="0">
                          <a:solidFill>
                            <a:srgbClr val="009900"/>
                          </a:solidFill>
                          <a:sym typeface="Symbol" panose="05050102010706020507" pitchFamily="18" charset="2"/>
                        </a:rPr>
                        <a:t>T</a:t>
                      </a:r>
                      <a:r>
                        <a:rPr lang="en-US" b="1" dirty="0">
                          <a:solidFill>
                            <a:srgbClr val="009900"/>
                          </a:solidFill>
                        </a:rPr>
                        <a:t>(n, X)</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sym typeface="Symbol" panose="05050102010706020507" pitchFamily="18" charset="2"/>
                        </a:rPr>
                        <a:t>[ </a:t>
                      </a:r>
                      <a:r>
                        <a:rPr lang="en-US" b="1" baseline="-25000" dirty="0" err="1">
                          <a:solidFill>
                            <a:srgbClr val="FF0000"/>
                          </a:solidFill>
                        </a:rPr>
                        <a:t>obs</a:t>
                      </a:r>
                      <a:r>
                        <a:rPr lang="en-US" b="1" dirty="0">
                          <a:solidFill>
                            <a:srgbClr val="FF0000"/>
                          </a:solidFill>
                        </a:rPr>
                        <a:t>(n) - </a:t>
                      </a:r>
                      <a:r>
                        <a:rPr lang="en-US" b="1" dirty="0">
                          <a:solidFill>
                            <a:srgbClr val="FF0000"/>
                          </a:solidFill>
                          <a:sym typeface="Symbol" panose="05050102010706020507" pitchFamily="18" charset="2"/>
                        </a:rPr>
                        <a:t></a:t>
                      </a:r>
                      <a:r>
                        <a:rPr lang="en-US" b="1" baseline="-25000" dirty="0">
                          <a:solidFill>
                            <a:srgbClr val="FF0000"/>
                          </a:solidFill>
                        </a:rPr>
                        <a:t>calc</a:t>
                      </a:r>
                      <a:r>
                        <a:rPr lang="en-US" b="1" dirty="0">
                          <a:solidFill>
                            <a:srgbClr val="FF0000"/>
                          </a:solidFill>
                        </a:rPr>
                        <a:t>(n) ]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NE</a:t>
                      </a:r>
                      <a:r>
                        <a:rPr lang="en-US" b="1" dirty="0">
                          <a:solidFill>
                            <a:srgbClr val="FF0000"/>
                          </a:solidFill>
                          <a:sym typeface="Symbol" panose="05050102010706020507" pitchFamily="18" charset="2"/>
                        </a:rPr>
                        <a:t>T(n)</a:t>
                      </a:r>
                      <a:endParaRPr lang="en-US" b="1" dirty="0">
                        <a:solidFill>
                          <a:srgbClr val="FF0000"/>
                        </a:solidFill>
                      </a:endParaRPr>
                    </a:p>
                  </a:txBody>
                  <a:tcPr/>
                </a:tc>
                <a:extLst>
                  <a:ext uri="{0D108BD9-81ED-4DB2-BD59-A6C34878D82A}">
                    <a16:rowId xmlns:a16="http://schemas.microsoft.com/office/drawing/2014/main" val="16124028"/>
                  </a:ext>
                </a:extLst>
              </a:tr>
            </a:tbl>
          </a:graphicData>
        </a:graphic>
      </p:graphicFrame>
      <p:sp>
        <p:nvSpPr>
          <p:cNvPr id="12" name="TextBox 11">
            <a:extLst>
              <a:ext uri="{FF2B5EF4-FFF2-40B4-BE49-F238E27FC236}">
                <a16:creationId xmlns:a16="http://schemas.microsoft.com/office/drawing/2014/main" id="{4CC725BF-8BB2-4AD0-9AB3-A1F6C1E92BA3}"/>
              </a:ext>
            </a:extLst>
          </p:cNvPr>
          <p:cNvSpPr txBox="1"/>
          <p:nvPr/>
        </p:nvSpPr>
        <p:spPr>
          <a:xfrm>
            <a:off x="304800" y="4648200"/>
            <a:ext cx="86106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When minimizing the cost function, we are effectively minimizing the square of S/N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Saying it is </a:t>
            </a:r>
            <a:r>
              <a:rPr lang="en-US" sz="2400" i="1" dirty="0"/>
              <a:t>radiance assimilation </a:t>
            </a:r>
            <a:r>
              <a:rPr lang="en-US" sz="2400" dirty="0"/>
              <a:t>is misleading, </a:t>
            </a:r>
            <a:r>
              <a:rPr lang="en-US" sz="2400" dirty="0">
                <a:solidFill>
                  <a:srgbClr val="009900"/>
                </a:solidFill>
              </a:rPr>
              <a:t>it really is </a:t>
            </a:r>
            <a:r>
              <a:rPr lang="en-US" sz="2400" i="1" dirty="0">
                <a:solidFill>
                  <a:srgbClr val="009900"/>
                </a:solidFill>
              </a:rPr>
              <a:t>brightness temperature assimilation</a:t>
            </a:r>
            <a:r>
              <a:rPr lang="en-US" sz="2400" dirty="0">
                <a:solidFill>
                  <a:srgbClr val="009900"/>
                </a:solidFill>
              </a:rPr>
              <a:t>.</a:t>
            </a:r>
          </a:p>
        </p:txBody>
      </p:sp>
    </p:spTree>
    <p:extLst>
      <p:ext uri="{BB962C8B-B14F-4D97-AF65-F5344CB8AC3E}">
        <p14:creationId xmlns:p14="http://schemas.microsoft.com/office/powerpoint/2010/main" val="541042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2C96B-6F9E-4D3A-B734-7059448CE063}"/>
              </a:ext>
            </a:extLst>
          </p:cNvPr>
          <p:cNvSpPr>
            <a:spLocks noGrp="1"/>
          </p:cNvSpPr>
          <p:nvPr>
            <p:ph type="title"/>
          </p:nvPr>
        </p:nvSpPr>
        <p:spPr/>
        <p:txBody>
          <a:bodyPr/>
          <a:lstStyle/>
          <a:p>
            <a:r>
              <a:rPr lang="en-US" dirty="0"/>
              <a:t>But nothing in life is free.</a:t>
            </a:r>
          </a:p>
        </p:txBody>
      </p:sp>
      <p:sp>
        <p:nvSpPr>
          <p:cNvPr id="3" name="Content Placeholder 2">
            <a:extLst>
              <a:ext uri="{FF2B5EF4-FFF2-40B4-BE49-F238E27FC236}">
                <a16:creationId xmlns:a16="http://schemas.microsoft.com/office/drawing/2014/main" id="{959DACEC-DBF2-4D3A-8714-07B16A166374}"/>
              </a:ext>
            </a:extLst>
          </p:cNvPr>
          <p:cNvSpPr>
            <a:spLocks noGrp="1"/>
          </p:cNvSpPr>
          <p:nvPr>
            <p:ph idx="1"/>
          </p:nvPr>
        </p:nvSpPr>
        <p:spPr>
          <a:xfrm>
            <a:off x="304800" y="1219200"/>
            <a:ext cx="8458200" cy="5638800"/>
          </a:xfrm>
        </p:spPr>
        <p:txBody>
          <a:bodyPr/>
          <a:lstStyle/>
          <a:p>
            <a:r>
              <a:rPr lang="en-US" dirty="0"/>
              <a:t>The instrument NE</a:t>
            </a:r>
            <a:r>
              <a:rPr lang="en-US" dirty="0">
                <a:sym typeface="Symbol" panose="05050102010706020507" pitchFamily="18" charset="2"/>
              </a:rPr>
              <a:t></a:t>
            </a:r>
            <a:r>
              <a:rPr lang="en-US" dirty="0"/>
              <a:t>T increases non-linearly for cold scene temperatures</a:t>
            </a:r>
          </a:p>
          <a:p>
            <a:endParaRPr lang="en-US" dirty="0"/>
          </a:p>
          <a:p>
            <a:endParaRPr lang="en-US" dirty="0"/>
          </a:p>
          <a:p>
            <a:pPr marL="0" indent="0">
              <a:buNone/>
            </a:pPr>
            <a:endParaRPr lang="en-US" dirty="0"/>
          </a:p>
          <a:p>
            <a:r>
              <a:rPr lang="en-US" dirty="0"/>
              <a:t>Note that for a constant NE</a:t>
            </a:r>
            <a:r>
              <a:rPr lang="en-US" dirty="0">
                <a:sym typeface="Symbol" panose="05050102010706020507" pitchFamily="18" charset="2"/>
              </a:rPr>
              <a:t>N</a:t>
            </a:r>
          </a:p>
          <a:p>
            <a:pPr lvl="1"/>
            <a:r>
              <a:rPr lang="en-US" sz="2000" dirty="0">
                <a:sym typeface="Symbol" panose="05050102010706020507" pitchFamily="18" charset="2"/>
              </a:rPr>
              <a:t>LWIR NET varies by    3x</a:t>
            </a:r>
          </a:p>
          <a:p>
            <a:pPr lvl="1"/>
            <a:r>
              <a:rPr lang="en-US" sz="2000" dirty="0">
                <a:sym typeface="Symbol" panose="05050102010706020507" pitchFamily="18" charset="2"/>
              </a:rPr>
              <a:t>MWIR NET varies by  16x</a:t>
            </a:r>
          </a:p>
          <a:p>
            <a:pPr lvl="1"/>
            <a:r>
              <a:rPr lang="en-US" sz="2000" dirty="0">
                <a:sym typeface="Symbol" panose="05050102010706020507" pitchFamily="18" charset="2"/>
              </a:rPr>
              <a:t>SWIR NET varies by 100x</a:t>
            </a:r>
          </a:p>
          <a:p>
            <a:r>
              <a:rPr lang="en-US" sz="2800" b="1" i="1" dirty="0">
                <a:solidFill>
                  <a:srgbClr val="00B050"/>
                </a:solidFill>
                <a:sym typeface="Symbol" panose="05050102010706020507" pitchFamily="18" charset="2"/>
              </a:rPr>
              <a:t>In the SWIR it is </a:t>
            </a:r>
            <a:r>
              <a:rPr lang="en-US" sz="2800" b="1" i="1" u="sng" dirty="0">
                <a:solidFill>
                  <a:srgbClr val="FF0000"/>
                </a:solidFill>
                <a:sym typeface="Symbol" panose="05050102010706020507" pitchFamily="18" charset="2"/>
              </a:rPr>
              <a:t>critical </a:t>
            </a:r>
            <a:r>
              <a:rPr lang="en-US" sz="2800" b="1" i="1" dirty="0">
                <a:solidFill>
                  <a:srgbClr val="00B050"/>
                </a:solidFill>
                <a:sym typeface="Symbol" panose="05050102010706020507" pitchFamily="18" charset="2"/>
              </a:rPr>
              <a:t>to use radiance, not brightness temperature, as the operator</a:t>
            </a:r>
          </a:p>
        </p:txBody>
      </p:sp>
      <p:sp>
        <p:nvSpPr>
          <p:cNvPr id="4" name="Slide Number Placeholder 3">
            <a:extLst>
              <a:ext uri="{FF2B5EF4-FFF2-40B4-BE49-F238E27FC236}">
                <a16:creationId xmlns:a16="http://schemas.microsoft.com/office/drawing/2014/main" id="{095778DB-EA7B-4D81-9083-09C8B0E24BE8}"/>
              </a:ext>
            </a:extLst>
          </p:cNvPr>
          <p:cNvSpPr>
            <a:spLocks noGrp="1"/>
          </p:cNvSpPr>
          <p:nvPr>
            <p:ph type="sldNum" sz="quarter" idx="12"/>
          </p:nvPr>
        </p:nvSpPr>
        <p:spPr/>
        <p:txBody>
          <a:bodyPr/>
          <a:lstStyle/>
          <a:p>
            <a:pPr>
              <a:defRPr/>
            </a:pPr>
            <a:fld id="{1660753A-2121-4AE5-8855-6E148DA86234}" type="slidenum">
              <a:rPr lang="en-US" altLang="en-US" smtClean="0"/>
              <a:pPr>
                <a:defRPr/>
              </a:pPr>
              <a:t>23</a:t>
            </a:fld>
            <a:endParaRPr lang="en-US" altLang="en-US"/>
          </a:p>
        </p:txBody>
      </p:sp>
      <p:graphicFrame>
        <p:nvGraphicFramePr>
          <p:cNvPr id="5" name="Table 4">
            <a:extLst>
              <a:ext uri="{FF2B5EF4-FFF2-40B4-BE49-F238E27FC236}">
                <a16:creationId xmlns:a16="http://schemas.microsoft.com/office/drawing/2014/main" id="{DEFE1B8D-3A80-4723-98D7-928E8B506668}"/>
              </a:ext>
            </a:extLst>
          </p:cNvPr>
          <p:cNvGraphicFramePr>
            <a:graphicFrameLocks noGrp="1"/>
          </p:cNvGraphicFramePr>
          <p:nvPr>
            <p:extLst>
              <p:ext uri="{D42A27DB-BD31-4B8C-83A1-F6EECF244321}">
                <p14:modId xmlns:p14="http://schemas.microsoft.com/office/powerpoint/2010/main" val="2872640579"/>
              </p:ext>
            </p:extLst>
          </p:nvPr>
        </p:nvGraphicFramePr>
        <p:xfrm>
          <a:off x="838200" y="2286000"/>
          <a:ext cx="7239001" cy="1752600"/>
        </p:xfrm>
        <a:graphic>
          <a:graphicData uri="http://schemas.openxmlformats.org/drawingml/2006/table">
            <a:tbl>
              <a:tblPr firstRow="1" bandRow="1">
                <a:tableStyleId>{21E4AEA4-8DFA-4A89-87EB-49C32662AFE0}</a:tableStyleId>
              </a:tblPr>
              <a:tblGrid>
                <a:gridCol w="1034143">
                  <a:extLst>
                    <a:ext uri="{9D8B030D-6E8A-4147-A177-3AD203B41FA5}">
                      <a16:colId xmlns:a16="http://schemas.microsoft.com/office/drawing/2014/main" val="1269482409"/>
                    </a:ext>
                  </a:extLst>
                </a:gridCol>
                <a:gridCol w="1034143">
                  <a:extLst>
                    <a:ext uri="{9D8B030D-6E8A-4147-A177-3AD203B41FA5}">
                      <a16:colId xmlns:a16="http://schemas.microsoft.com/office/drawing/2014/main" val="1009850006"/>
                    </a:ext>
                  </a:extLst>
                </a:gridCol>
                <a:gridCol w="1034143">
                  <a:extLst>
                    <a:ext uri="{9D8B030D-6E8A-4147-A177-3AD203B41FA5}">
                      <a16:colId xmlns:a16="http://schemas.microsoft.com/office/drawing/2014/main" val="479642842"/>
                    </a:ext>
                  </a:extLst>
                </a:gridCol>
                <a:gridCol w="1034143">
                  <a:extLst>
                    <a:ext uri="{9D8B030D-6E8A-4147-A177-3AD203B41FA5}">
                      <a16:colId xmlns:a16="http://schemas.microsoft.com/office/drawing/2014/main" val="1138428558"/>
                    </a:ext>
                  </a:extLst>
                </a:gridCol>
                <a:gridCol w="1034143">
                  <a:extLst>
                    <a:ext uri="{9D8B030D-6E8A-4147-A177-3AD203B41FA5}">
                      <a16:colId xmlns:a16="http://schemas.microsoft.com/office/drawing/2014/main" val="580994764"/>
                    </a:ext>
                  </a:extLst>
                </a:gridCol>
                <a:gridCol w="1034143">
                  <a:extLst>
                    <a:ext uri="{9D8B030D-6E8A-4147-A177-3AD203B41FA5}">
                      <a16:colId xmlns:a16="http://schemas.microsoft.com/office/drawing/2014/main" val="2763120162"/>
                    </a:ext>
                  </a:extLst>
                </a:gridCol>
                <a:gridCol w="1034143">
                  <a:extLst>
                    <a:ext uri="{9D8B030D-6E8A-4147-A177-3AD203B41FA5}">
                      <a16:colId xmlns:a16="http://schemas.microsoft.com/office/drawing/2014/main" val="903812325"/>
                    </a:ext>
                  </a:extLst>
                </a:gridCol>
              </a:tblGrid>
              <a:tr h="0">
                <a:tc>
                  <a:txBody>
                    <a:bodyPr/>
                    <a:lstStyle/>
                    <a:p>
                      <a:pPr algn="ctr"/>
                      <a:r>
                        <a:rPr lang="en-US" dirty="0"/>
                        <a:t>Scene BT</a:t>
                      </a:r>
                    </a:p>
                  </a:txBody>
                  <a:tcPr/>
                </a:tc>
                <a:tc>
                  <a:txBody>
                    <a:bodyPr/>
                    <a:lstStyle/>
                    <a:p>
                      <a:pPr algn="ctr"/>
                      <a:r>
                        <a:rPr lang="en-US" dirty="0"/>
                        <a:t>LW NE</a:t>
                      </a:r>
                      <a:r>
                        <a:rPr lang="en-US" dirty="0">
                          <a:sym typeface="Symbol" panose="05050102010706020507" pitchFamily="18" charset="2"/>
                        </a:rPr>
                        <a:t></a:t>
                      </a:r>
                      <a:r>
                        <a:rPr lang="en-US" dirty="0"/>
                        <a:t>N</a:t>
                      </a:r>
                    </a:p>
                  </a:txBody>
                  <a:tcPr/>
                </a:tc>
                <a:tc>
                  <a:txBody>
                    <a:bodyPr/>
                    <a:lstStyle/>
                    <a:p>
                      <a:pPr algn="ctr"/>
                      <a:r>
                        <a:rPr lang="en-US" dirty="0"/>
                        <a:t>LW NE</a:t>
                      </a:r>
                      <a:r>
                        <a:rPr lang="en-US" dirty="0">
                          <a:sym typeface="Symbol" panose="05050102010706020507" pitchFamily="18" charset="2"/>
                        </a:rPr>
                        <a:t></a:t>
                      </a:r>
                      <a:r>
                        <a:rPr lang="en-US" dirty="0"/>
                        <a:t>T</a:t>
                      </a:r>
                    </a:p>
                  </a:txBody>
                  <a:tcPr/>
                </a:tc>
                <a:tc>
                  <a:txBody>
                    <a:bodyPr/>
                    <a:lstStyle/>
                    <a:p>
                      <a:pPr algn="ctr"/>
                      <a:r>
                        <a:rPr lang="en-US" dirty="0"/>
                        <a:t>MW NE</a:t>
                      </a:r>
                      <a:r>
                        <a:rPr lang="en-US" dirty="0">
                          <a:sym typeface="Symbol" panose="05050102010706020507" pitchFamily="18" charset="2"/>
                        </a:rPr>
                        <a:t></a:t>
                      </a:r>
                      <a:r>
                        <a:rPr lang="en-US" dirty="0"/>
                        <a:t>N</a:t>
                      </a:r>
                    </a:p>
                  </a:txBody>
                  <a:tcPr/>
                </a:tc>
                <a:tc>
                  <a:txBody>
                    <a:bodyPr/>
                    <a:lstStyle/>
                    <a:p>
                      <a:pPr algn="ctr"/>
                      <a:r>
                        <a:rPr lang="en-US" dirty="0"/>
                        <a:t>MW NE</a:t>
                      </a:r>
                      <a:r>
                        <a:rPr lang="en-US" dirty="0">
                          <a:sym typeface="Symbol" panose="05050102010706020507" pitchFamily="18" charset="2"/>
                        </a:rPr>
                        <a:t>T</a:t>
                      </a:r>
                      <a:endParaRPr lang="en-US" dirty="0"/>
                    </a:p>
                  </a:txBody>
                  <a:tcPr/>
                </a:tc>
                <a:tc>
                  <a:txBody>
                    <a:bodyPr/>
                    <a:lstStyle/>
                    <a:p>
                      <a:pPr algn="ctr"/>
                      <a:r>
                        <a:rPr lang="en-US" dirty="0"/>
                        <a:t>SW NE</a:t>
                      </a:r>
                      <a:r>
                        <a:rPr lang="en-US" dirty="0">
                          <a:sym typeface="Symbol" panose="05050102010706020507" pitchFamily="18" charset="2"/>
                        </a:rPr>
                        <a:t></a:t>
                      </a:r>
                      <a:r>
                        <a:rPr lang="en-US" dirty="0"/>
                        <a:t>N</a:t>
                      </a:r>
                    </a:p>
                  </a:txBody>
                  <a:tcPr/>
                </a:tc>
                <a:tc>
                  <a:txBody>
                    <a:bodyPr/>
                    <a:lstStyle/>
                    <a:p>
                      <a:pPr algn="ctr"/>
                      <a:r>
                        <a:rPr lang="en-US" dirty="0"/>
                        <a:t>SW NE</a:t>
                      </a:r>
                      <a:r>
                        <a:rPr lang="en-US" dirty="0">
                          <a:sym typeface="Symbol" panose="05050102010706020507" pitchFamily="18" charset="2"/>
                        </a:rPr>
                        <a:t></a:t>
                      </a:r>
                      <a:r>
                        <a:rPr lang="en-US" dirty="0"/>
                        <a:t>T</a:t>
                      </a:r>
                    </a:p>
                  </a:txBody>
                  <a:tcPr/>
                </a:tc>
                <a:extLst>
                  <a:ext uri="{0D108BD9-81ED-4DB2-BD59-A6C34878D82A}">
                    <a16:rowId xmlns:a16="http://schemas.microsoft.com/office/drawing/2014/main" val="2560669050"/>
                  </a:ext>
                </a:extLst>
              </a:tr>
              <a:tr h="370840">
                <a:tc>
                  <a:txBody>
                    <a:bodyPr/>
                    <a:lstStyle/>
                    <a:p>
                      <a:pPr algn="ctr"/>
                      <a:r>
                        <a:rPr lang="en-US" dirty="0"/>
                        <a:t>200 K</a:t>
                      </a:r>
                    </a:p>
                  </a:txBody>
                  <a:tcPr/>
                </a:tc>
                <a:tc>
                  <a:txBody>
                    <a:bodyPr/>
                    <a:lstStyle/>
                    <a:p>
                      <a:pPr algn="ctr"/>
                      <a:r>
                        <a:rPr lang="en-US" dirty="0"/>
                        <a:t>0.05</a:t>
                      </a:r>
                    </a:p>
                  </a:txBody>
                  <a:tcPr/>
                </a:tc>
                <a:tc>
                  <a:txBody>
                    <a:bodyPr/>
                    <a:lstStyle/>
                    <a:p>
                      <a:pPr algn="ctr"/>
                      <a:r>
                        <a:rPr lang="en-US" dirty="0"/>
                        <a:t>0.09</a:t>
                      </a:r>
                    </a:p>
                  </a:txBody>
                  <a:tcPr/>
                </a:tc>
                <a:tc>
                  <a:txBody>
                    <a:bodyPr/>
                    <a:lstStyle/>
                    <a:p>
                      <a:pPr algn="ctr"/>
                      <a:r>
                        <a:rPr lang="en-US" dirty="0"/>
                        <a:t>0.03</a:t>
                      </a:r>
                    </a:p>
                  </a:txBody>
                  <a:tcPr/>
                </a:tc>
                <a:tc>
                  <a:txBody>
                    <a:bodyPr/>
                    <a:lstStyle/>
                    <a:p>
                      <a:pPr algn="ctr"/>
                      <a:r>
                        <a:rPr lang="en-US" dirty="0"/>
                        <a:t>0.65</a:t>
                      </a:r>
                    </a:p>
                  </a:txBody>
                  <a:tcPr/>
                </a:tc>
                <a:tc>
                  <a:txBody>
                    <a:bodyPr/>
                    <a:lstStyle/>
                    <a:p>
                      <a:pPr algn="ctr"/>
                      <a:r>
                        <a:rPr lang="en-US" dirty="0"/>
                        <a:t>0.0046</a:t>
                      </a:r>
                    </a:p>
                  </a:txBody>
                  <a:tcPr/>
                </a:tc>
                <a:tc>
                  <a:txBody>
                    <a:bodyPr/>
                    <a:lstStyle/>
                    <a:p>
                      <a:pPr algn="ctr"/>
                      <a:r>
                        <a:rPr lang="en-US" dirty="0"/>
                        <a:t>9.7</a:t>
                      </a:r>
                    </a:p>
                  </a:txBody>
                  <a:tcPr/>
                </a:tc>
                <a:extLst>
                  <a:ext uri="{0D108BD9-81ED-4DB2-BD59-A6C34878D82A}">
                    <a16:rowId xmlns:a16="http://schemas.microsoft.com/office/drawing/2014/main" val="323533447"/>
                  </a:ext>
                </a:extLst>
              </a:tr>
              <a:tr h="370840">
                <a:tc>
                  <a:txBody>
                    <a:bodyPr/>
                    <a:lstStyle/>
                    <a:p>
                      <a:pPr algn="ctr"/>
                      <a:r>
                        <a:rPr lang="en-US" dirty="0"/>
                        <a:t>250 K</a:t>
                      </a:r>
                    </a:p>
                  </a:txBody>
                  <a:tcPr/>
                </a:tc>
                <a:tc>
                  <a:txBody>
                    <a:bodyPr/>
                    <a:lstStyle/>
                    <a:p>
                      <a:pPr algn="ctr"/>
                      <a:r>
                        <a:rPr lang="en-US" dirty="0"/>
                        <a:t>0.05</a:t>
                      </a:r>
                    </a:p>
                  </a:txBody>
                  <a:tcPr/>
                </a:tc>
                <a:tc>
                  <a:txBody>
                    <a:bodyPr/>
                    <a:lstStyle/>
                    <a:p>
                      <a:pPr algn="ctr"/>
                      <a:r>
                        <a:rPr lang="en-US" dirty="0"/>
                        <a:t>0.04</a:t>
                      </a:r>
                    </a:p>
                  </a:txBody>
                  <a:tcPr/>
                </a:tc>
                <a:tc>
                  <a:txBody>
                    <a:bodyPr/>
                    <a:lstStyle/>
                    <a:p>
                      <a:pPr algn="ctr"/>
                      <a:r>
                        <a:rPr lang="en-US" dirty="0"/>
                        <a:t>0.03</a:t>
                      </a:r>
                    </a:p>
                  </a:txBody>
                  <a:tcPr/>
                </a:tc>
                <a:tc>
                  <a:txBody>
                    <a:bodyPr/>
                    <a:lstStyle/>
                    <a:p>
                      <a:pPr algn="ctr"/>
                      <a:r>
                        <a:rPr lang="en-US" dirty="0"/>
                        <a:t>0.12</a:t>
                      </a:r>
                    </a:p>
                  </a:txBody>
                  <a:tcPr/>
                </a:tc>
                <a:tc>
                  <a:txBody>
                    <a:bodyPr/>
                    <a:lstStyle/>
                    <a:p>
                      <a:pPr algn="ctr"/>
                      <a:r>
                        <a:rPr lang="en-US" dirty="0"/>
                        <a:t>0.0046</a:t>
                      </a:r>
                    </a:p>
                  </a:txBody>
                  <a:tcPr/>
                </a:tc>
                <a:tc>
                  <a:txBody>
                    <a:bodyPr/>
                    <a:lstStyle/>
                    <a:p>
                      <a:pPr algn="ctr"/>
                      <a:r>
                        <a:rPr lang="en-US" dirty="0"/>
                        <a:t>0.5</a:t>
                      </a:r>
                    </a:p>
                  </a:txBody>
                  <a:tcPr/>
                </a:tc>
                <a:extLst>
                  <a:ext uri="{0D108BD9-81ED-4DB2-BD59-A6C34878D82A}">
                    <a16:rowId xmlns:a16="http://schemas.microsoft.com/office/drawing/2014/main" val="3812926777"/>
                  </a:ext>
                </a:extLst>
              </a:tr>
              <a:tr h="370840">
                <a:tc>
                  <a:txBody>
                    <a:bodyPr/>
                    <a:lstStyle/>
                    <a:p>
                      <a:pPr algn="ctr"/>
                      <a:r>
                        <a:rPr lang="en-US" dirty="0"/>
                        <a:t>300 K</a:t>
                      </a:r>
                    </a:p>
                  </a:txBody>
                  <a:tcPr/>
                </a:tc>
                <a:tc>
                  <a:txBody>
                    <a:bodyPr/>
                    <a:lstStyle/>
                    <a:p>
                      <a:pPr algn="ctr"/>
                      <a:r>
                        <a:rPr lang="en-US" dirty="0"/>
                        <a:t>0.05</a:t>
                      </a:r>
                    </a:p>
                  </a:txBody>
                  <a:tcPr/>
                </a:tc>
                <a:tc>
                  <a:txBody>
                    <a:bodyPr/>
                    <a:lstStyle/>
                    <a:p>
                      <a:pPr algn="ctr"/>
                      <a:r>
                        <a:rPr lang="en-US" dirty="0"/>
                        <a:t>0.03</a:t>
                      </a:r>
                    </a:p>
                  </a:txBody>
                  <a:tcPr/>
                </a:tc>
                <a:tc>
                  <a:txBody>
                    <a:bodyPr/>
                    <a:lstStyle/>
                    <a:p>
                      <a:pPr algn="ctr"/>
                      <a:r>
                        <a:rPr lang="en-US" dirty="0"/>
                        <a:t>0.03</a:t>
                      </a:r>
                    </a:p>
                  </a:txBody>
                  <a:tcPr/>
                </a:tc>
                <a:tc>
                  <a:txBody>
                    <a:bodyPr/>
                    <a:lstStyle/>
                    <a:p>
                      <a:pPr algn="ctr"/>
                      <a:r>
                        <a:rPr lang="en-US" dirty="0"/>
                        <a:t>0.04</a:t>
                      </a:r>
                    </a:p>
                  </a:txBody>
                  <a:tcPr/>
                </a:tc>
                <a:tc>
                  <a:txBody>
                    <a:bodyPr/>
                    <a:lstStyle/>
                    <a:p>
                      <a:pPr algn="ctr"/>
                      <a:r>
                        <a:rPr lang="en-US" dirty="0"/>
                        <a:t>0.0046</a:t>
                      </a:r>
                    </a:p>
                  </a:txBody>
                  <a:tcPr/>
                </a:tc>
                <a:tc>
                  <a:txBody>
                    <a:bodyPr/>
                    <a:lstStyle/>
                    <a:p>
                      <a:pPr algn="ctr"/>
                      <a:r>
                        <a:rPr lang="en-US" dirty="0"/>
                        <a:t>0.07</a:t>
                      </a:r>
                    </a:p>
                  </a:txBody>
                  <a:tcPr/>
                </a:tc>
                <a:extLst>
                  <a:ext uri="{0D108BD9-81ED-4DB2-BD59-A6C34878D82A}">
                    <a16:rowId xmlns:a16="http://schemas.microsoft.com/office/drawing/2014/main" val="907727500"/>
                  </a:ext>
                </a:extLst>
              </a:tr>
            </a:tbl>
          </a:graphicData>
        </a:graphic>
      </p:graphicFrame>
      <p:sp>
        <p:nvSpPr>
          <p:cNvPr id="6" name="TextBox 5">
            <a:extLst>
              <a:ext uri="{FF2B5EF4-FFF2-40B4-BE49-F238E27FC236}">
                <a16:creationId xmlns:a16="http://schemas.microsoft.com/office/drawing/2014/main" id="{2A4F2C4E-CDF7-48F6-B4FB-386E9F6FA6F5}"/>
              </a:ext>
            </a:extLst>
          </p:cNvPr>
          <p:cNvSpPr txBox="1"/>
          <p:nvPr/>
        </p:nvSpPr>
        <p:spPr>
          <a:xfrm>
            <a:off x="6477000" y="4362271"/>
            <a:ext cx="2514600" cy="1200329"/>
          </a:xfrm>
          <a:prstGeom prst="rect">
            <a:avLst/>
          </a:prstGeom>
          <a:solidFill>
            <a:schemeClr val="accent1"/>
          </a:solidFill>
          <a:ln w="38100">
            <a:solidFill>
              <a:schemeClr val="accent1"/>
            </a:solidFill>
          </a:ln>
        </p:spPr>
        <p:txBody>
          <a:bodyPr wrap="square" rtlCol="0">
            <a:spAutoFit/>
          </a:bodyPr>
          <a:lstStyle/>
          <a:p>
            <a:r>
              <a:rPr lang="en-US" sz="1800" dirty="0"/>
              <a:t>Note: This issue has recently been raised by Larrabee </a:t>
            </a:r>
            <a:r>
              <a:rPr lang="en-US" sz="1800" dirty="0" err="1"/>
              <a:t>Strow</a:t>
            </a:r>
            <a:r>
              <a:rPr lang="en-US" sz="1800" dirty="0"/>
              <a:t> &amp;  </a:t>
            </a:r>
            <a:r>
              <a:rPr lang="en-US" sz="1800" dirty="0" err="1"/>
              <a:t>CrIS</a:t>
            </a:r>
            <a:r>
              <a:rPr lang="en-US" sz="1800" dirty="0"/>
              <a:t> SDR Team</a:t>
            </a:r>
          </a:p>
        </p:txBody>
      </p:sp>
    </p:spTree>
    <p:extLst>
      <p:ext uri="{BB962C8B-B14F-4D97-AF65-F5344CB8AC3E}">
        <p14:creationId xmlns:p14="http://schemas.microsoft.com/office/powerpoint/2010/main" val="3466426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FD6AD-1EEB-4855-9E40-1ECEF49DD9F9}"/>
              </a:ext>
            </a:extLst>
          </p:cNvPr>
          <p:cNvSpPr>
            <a:spLocks noGrp="1"/>
          </p:cNvSpPr>
          <p:nvPr>
            <p:ph type="title"/>
          </p:nvPr>
        </p:nvSpPr>
        <p:spPr>
          <a:xfrm>
            <a:off x="493713" y="2057400"/>
            <a:ext cx="8345487" cy="3276600"/>
          </a:xfrm>
        </p:spPr>
        <p:txBody>
          <a:bodyPr/>
          <a:lstStyle/>
          <a:p>
            <a:pPr algn="ctr"/>
            <a:br>
              <a:rPr lang="en-US" dirty="0"/>
            </a:br>
            <a:r>
              <a:rPr lang="en-US" dirty="0"/>
              <a:t>TOPIC #4: Spectral </a:t>
            </a:r>
            <a:r>
              <a:rPr lang="en-US" dirty="0" err="1"/>
              <a:t>PuritY</a:t>
            </a:r>
            <a:endParaRPr lang="en-US" dirty="0"/>
          </a:p>
        </p:txBody>
      </p:sp>
      <p:sp>
        <p:nvSpPr>
          <p:cNvPr id="4" name="Slide Number Placeholder 3">
            <a:extLst>
              <a:ext uri="{FF2B5EF4-FFF2-40B4-BE49-F238E27FC236}">
                <a16:creationId xmlns:a16="http://schemas.microsoft.com/office/drawing/2014/main" id="{1EC97D09-363C-47DE-AF82-C5114BF7F603}"/>
              </a:ext>
            </a:extLst>
          </p:cNvPr>
          <p:cNvSpPr>
            <a:spLocks noGrp="1"/>
          </p:cNvSpPr>
          <p:nvPr>
            <p:ph type="sldNum" sz="quarter" idx="12"/>
          </p:nvPr>
        </p:nvSpPr>
        <p:spPr/>
        <p:txBody>
          <a:bodyPr/>
          <a:lstStyle/>
          <a:p>
            <a:pPr>
              <a:defRPr/>
            </a:pPr>
            <a:fld id="{ACACFFD7-B335-47C8-BE7E-B90B2FC36587}" type="slidenum">
              <a:rPr lang="en-US" altLang="en-US" smtClean="0"/>
              <a:pPr>
                <a:defRPr/>
              </a:pPr>
              <a:t>24</a:t>
            </a:fld>
            <a:endParaRPr lang="en-US" altLang="en-US"/>
          </a:p>
        </p:txBody>
      </p:sp>
    </p:spTree>
    <p:extLst>
      <p:ext uri="{BB962C8B-B14F-4D97-AF65-F5344CB8AC3E}">
        <p14:creationId xmlns:p14="http://schemas.microsoft.com/office/powerpoint/2010/main" val="1800477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17" descr="87andrews_fig_2_11">
            <a:extLst>
              <a:ext uri="{FF2B5EF4-FFF2-40B4-BE49-F238E27FC236}">
                <a16:creationId xmlns:a16="http://schemas.microsoft.com/office/drawing/2014/main" id="{871E352C-5317-44AC-90DC-FF36D9EF3E04}"/>
              </a:ext>
            </a:extLst>
          </p:cNvPr>
          <p:cNvPicPr>
            <a:picLocks noGrp="1" noChangeAspect="1" noChangeArrowheads="1"/>
          </p:cNvPicPr>
          <p:nvPr>
            <p:ph sz="quarter" idx="2"/>
          </p:nvPr>
        </p:nvPicPr>
        <p:blipFill rotWithShape="1">
          <a:blip r:embed="rId3">
            <a:extLst>
              <a:ext uri="{28A0092B-C50C-407E-A947-70E740481C1C}">
                <a14:useLocalDpi xmlns:a14="http://schemas.microsoft.com/office/drawing/2010/main" val="0"/>
              </a:ext>
            </a:extLst>
          </a:blip>
          <a:srcRect t="-550"/>
          <a:stretch/>
        </p:blipFill>
        <p:spPr>
          <a:xfrm>
            <a:off x="4953000" y="2816351"/>
            <a:ext cx="4038600" cy="3677195"/>
          </a:xfrm>
          <a:noFill/>
        </p:spPr>
      </p:pic>
      <p:sp>
        <p:nvSpPr>
          <p:cNvPr id="27650" name="Slide Number Placeholder 7">
            <a:extLst>
              <a:ext uri="{FF2B5EF4-FFF2-40B4-BE49-F238E27FC236}">
                <a16:creationId xmlns:a16="http://schemas.microsoft.com/office/drawing/2014/main" id="{23C549E4-198E-460C-9B64-93C7AC4EFC2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3FC6E73-3817-4CB0-B9F5-99EFF25033C1}" type="slidenum">
              <a:rPr lang="en-US" altLang="en-US" sz="1400" smtClean="0"/>
              <a:pPr>
                <a:spcBef>
                  <a:spcPct val="0"/>
                </a:spcBef>
                <a:buFontTx/>
                <a:buNone/>
              </a:pPr>
              <a:t>25</a:t>
            </a:fld>
            <a:endParaRPr lang="en-US" altLang="en-US" sz="1400"/>
          </a:p>
        </p:txBody>
      </p:sp>
      <p:sp>
        <p:nvSpPr>
          <p:cNvPr id="27651" name="Rectangle 5">
            <a:extLst>
              <a:ext uri="{FF2B5EF4-FFF2-40B4-BE49-F238E27FC236}">
                <a16:creationId xmlns:a16="http://schemas.microsoft.com/office/drawing/2014/main" id="{2F7BFABB-9940-4171-9B9D-1F5B339F3558}"/>
              </a:ext>
            </a:extLst>
          </p:cNvPr>
          <p:cNvSpPr>
            <a:spLocks noGrp="1" noChangeArrowheads="1"/>
          </p:cNvSpPr>
          <p:nvPr>
            <p:ph type="title"/>
          </p:nvPr>
        </p:nvSpPr>
        <p:spPr/>
        <p:txBody>
          <a:bodyPr/>
          <a:lstStyle/>
          <a:p>
            <a:pPr eaLnBrk="1" hangingPunct="1"/>
            <a:r>
              <a:rPr lang="en-US" altLang="en-US" sz="2800"/>
              <a:t>Molecular Vibrational Modes </a:t>
            </a:r>
            <a:br>
              <a:rPr lang="en-US" altLang="en-US" sz="2800"/>
            </a:br>
            <a:r>
              <a:rPr lang="en-US" altLang="en-US" sz="2800"/>
              <a:t>(Example: CO</a:t>
            </a:r>
            <a:r>
              <a:rPr lang="en-US" altLang="en-US" sz="2800" baseline="-25000"/>
              <a:t>2</a:t>
            </a:r>
            <a:r>
              <a:rPr lang="en-US" altLang="en-US" sz="2800"/>
              <a:t>)</a:t>
            </a:r>
          </a:p>
        </p:txBody>
      </p:sp>
      <p:sp>
        <p:nvSpPr>
          <p:cNvPr id="27652" name="Rectangle 3">
            <a:extLst>
              <a:ext uri="{FF2B5EF4-FFF2-40B4-BE49-F238E27FC236}">
                <a16:creationId xmlns:a16="http://schemas.microsoft.com/office/drawing/2014/main" id="{C689EEE6-5077-4EAC-9B18-2B704B568B35}"/>
              </a:ext>
            </a:extLst>
          </p:cNvPr>
          <p:cNvSpPr>
            <a:spLocks noGrp="1" noChangeArrowheads="1"/>
          </p:cNvSpPr>
          <p:nvPr>
            <p:ph type="body" sz="half" idx="1"/>
          </p:nvPr>
        </p:nvSpPr>
        <p:spPr>
          <a:xfrm>
            <a:off x="152400" y="1219200"/>
            <a:ext cx="7715250" cy="2514600"/>
          </a:xfrm>
        </p:spPr>
        <p:txBody>
          <a:bodyPr/>
          <a:lstStyle/>
          <a:p>
            <a:pPr eaLnBrk="1" hangingPunct="1"/>
            <a:r>
              <a:rPr lang="en-US" altLang="en-US" sz="2000" dirty="0">
                <a:sym typeface="Symbol" panose="05050102010706020507" pitchFamily="18" charset="2"/>
              </a:rPr>
              <a:t>CO</a:t>
            </a:r>
            <a:r>
              <a:rPr lang="en-US" altLang="en-US" sz="2000" baseline="-25000" dirty="0">
                <a:sym typeface="Symbol" panose="05050102010706020507" pitchFamily="18" charset="2"/>
              </a:rPr>
              <a:t>2</a:t>
            </a:r>
            <a:r>
              <a:rPr lang="en-US" altLang="en-US" sz="2000" dirty="0">
                <a:sym typeface="Symbol" panose="05050102010706020507" pitchFamily="18" charset="2"/>
              </a:rPr>
              <a:t> has 4 modes of vibration.  Each is quantized.</a:t>
            </a:r>
          </a:p>
          <a:p>
            <a:pPr lvl="1" eaLnBrk="1" hangingPunct="1"/>
            <a:r>
              <a:rPr lang="en-US" altLang="en-US" sz="1800" dirty="0">
                <a:sym typeface="Symbol" panose="05050102010706020507" pitchFamily="18" charset="2"/>
              </a:rPr>
              <a:t></a:t>
            </a:r>
            <a:r>
              <a:rPr lang="en-US" altLang="en-US" sz="1800" baseline="-25000" dirty="0">
                <a:sym typeface="Symbol" panose="05050102010706020507" pitchFamily="18" charset="2"/>
              </a:rPr>
              <a:t>1</a:t>
            </a:r>
            <a:r>
              <a:rPr lang="en-US" altLang="en-US" sz="1800" dirty="0">
                <a:sym typeface="Symbol" panose="05050102010706020507" pitchFamily="18" charset="2"/>
              </a:rPr>
              <a:t> is symmetric stretch (not active in infrared due to lack of dipole moment) but does interact via Fermi resonance with </a:t>
            </a:r>
            <a:r>
              <a:rPr lang="en-US" altLang="en-US" sz="1800" baseline="-25000" dirty="0">
                <a:sym typeface="Symbol" panose="05050102010706020507" pitchFamily="18" charset="2"/>
              </a:rPr>
              <a:t>2</a:t>
            </a:r>
          </a:p>
          <a:p>
            <a:pPr lvl="1" eaLnBrk="1" hangingPunct="1"/>
            <a:r>
              <a:rPr lang="en-US" altLang="en-US" sz="1800" dirty="0">
                <a:sym typeface="Symbol" panose="05050102010706020507" pitchFamily="18" charset="2"/>
              </a:rPr>
              <a:t></a:t>
            </a:r>
            <a:r>
              <a:rPr lang="en-US" altLang="en-US" sz="1800" baseline="-25000" dirty="0">
                <a:sym typeface="Symbol" panose="05050102010706020507" pitchFamily="18" charset="2"/>
              </a:rPr>
              <a:t>2</a:t>
            </a:r>
            <a:r>
              <a:rPr lang="en-US" altLang="en-US" sz="1800" dirty="0">
                <a:sym typeface="Symbol" panose="05050102010706020507" pitchFamily="18" charset="2"/>
              </a:rPr>
              <a:t> is a bending that is doubly degenerate</a:t>
            </a:r>
          </a:p>
          <a:p>
            <a:pPr lvl="1" eaLnBrk="1" hangingPunct="1"/>
            <a:r>
              <a:rPr lang="en-US" altLang="en-US" sz="1800" dirty="0">
                <a:sym typeface="Symbol" panose="05050102010706020507" pitchFamily="18" charset="2"/>
              </a:rPr>
              <a:t></a:t>
            </a:r>
            <a:r>
              <a:rPr lang="en-US" altLang="en-US" sz="1800" baseline="-25000" dirty="0">
                <a:sym typeface="Symbol" panose="05050102010706020507" pitchFamily="18" charset="2"/>
              </a:rPr>
              <a:t>3</a:t>
            </a:r>
            <a:r>
              <a:rPr lang="en-US" altLang="en-US" sz="1800" dirty="0">
                <a:sym typeface="Symbol" panose="05050102010706020507" pitchFamily="18" charset="2"/>
              </a:rPr>
              <a:t> is an asymmetric stretch</a:t>
            </a:r>
          </a:p>
          <a:p>
            <a:pPr eaLnBrk="1" hangingPunct="1"/>
            <a:r>
              <a:rPr lang="en-US" altLang="en-US" sz="2000" dirty="0">
                <a:sym typeface="Symbol" panose="05050102010706020507" pitchFamily="18" charset="2"/>
              </a:rPr>
              <a:t>Energy of vibrational mode is given by</a:t>
            </a:r>
          </a:p>
          <a:p>
            <a:pPr lvl="1" eaLnBrk="1" hangingPunct="1"/>
            <a:r>
              <a:rPr lang="en-US" altLang="en-US" sz="1800" i="1" dirty="0" err="1">
                <a:sym typeface="Symbol" panose="05050102010706020507" pitchFamily="18" charset="2"/>
              </a:rPr>
              <a:t>E</a:t>
            </a:r>
            <a:r>
              <a:rPr lang="en-US" altLang="en-US" sz="1800" i="1" baseline="-25000" dirty="0" err="1">
                <a:sym typeface="Symbol" panose="05050102010706020507" pitchFamily="18" charset="2"/>
              </a:rPr>
              <a:t>vib</a:t>
            </a:r>
            <a:r>
              <a:rPr lang="en-US" altLang="en-US" sz="1800" dirty="0">
                <a:sym typeface="Symbol" panose="05050102010706020507" pitchFamily="18" charset="2"/>
              </a:rPr>
              <a:t> =  </a:t>
            </a:r>
            <a:r>
              <a:rPr lang="en-US" altLang="en-US" sz="1800" i="1" dirty="0" err="1">
                <a:sym typeface="Symbol" panose="05050102010706020507" pitchFamily="18" charset="2"/>
              </a:rPr>
              <a:t>hc</a:t>
            </a:r>
            <a:r>
              <a:rPr lang="en-US" altLang="en-US" sz="1800" i="1" dirty="0">
                <a:cs typeface="Arial" panose="020B0604020202020204" pitchFamily="34" charset="0"/>
                <a:sym typeface="Symbol" panose="05050102010706020507" pitchFamily="18" charset="2"/>
              </a:rPr>
              <a:t>·</a:t>
            </a:r>
            <a:r>
              <a:rPr lang="en-US" altLang="en-US" sz="1800" dirty="0">
                <a:sym typeface="Symbol" panose="05050102010706020507" pitchFamily="18" charset="2"/>
              </a:rPr>
              <a:t></a:t>
            </a:r>
            <a:r>
              <a:rPr lang="en-US" altLang="en-US" sz="1800" baseline="-25000" dirty="0">
                <a:sym typeface="Symbol" panose="05050102010706020507" pitchFamily="18" charset="2"/>
              </a:rPr>
              <a:t>k</a:t>
            </a:r>
            <a:r>
              <a:rPr lang="en-US" altLang="en-US" sz="1800" dirty="0">
                <a:cs typeface="Arial" panose="020B0604020202020204" pitchFamily="34" charset="0"/>
                <a:sym typeface="Symbol" panose="05050102010706020507" pitchFamily="18" charset="2"/>
              </a:rPr>
              <a:t>·(</a:t>
            </a:r>
            <a:r>
              <a:rPr lang="en-US" altLang="en-US" sz="1800" i="1" dirty="0" err="1">
                <a:sym typeface="Symbol" panose="05050102010706020507" pitchFamily="18" charset="2"/>
              </a:rPr>
              <a:t>i</a:t>
            </a:r>
            <a:r>
              <a:rPr lang="en-US" altLang="en-US" sz="1800" baseline="-25000" dirty="0" err="1">
                <a:sym typeface="Symbol" panose="05050102010706020507" pitchFamily="18" charset="2"/>
              </a:rPr>
              <a:t>k</a:t>
            </a:r>
            <a:r>
              <a:rPr lang="en-US" altLang="en-US" sz="1800" dirty="0">
                <a:sym typeface="Symbol" panose="05050102010706020507" pitchFamily="18" charset="2"/>
              </a:rPr>
              <a:t>+ </a:t>
            </a:r>
            <a:r>
              <a:rPr lang="en-US" altLang="en-US" sz="1800" dirty="0">
                <a:cs typeface="Arial" panose="020B0604020202020204" pitchFamily="34" charset="0"/>
                <a:sym typeface="Symbol" panose="05050102010706020507" pitchFamily="18" charset="2"/>
              </a:rPr>
              <a:t>½</a:t>
            </a:r>
            <a:r>
              <a:rPr lang="en-US" altLang="en-US" sz="1800" dirty="0">
                <a:sym typeface="Symbol" panose="05050102010706020507" pitchFamily="18" charset="2"/>
              </a:rPr>
              <a:t>)   for </a:t>
            </a:r>
            <a:r>
              <a:rPr lang="en-US" altLang="en-US" sz="1800" i="1" dirty="0" err="1">
                <a:sym typeface="Symbol" panose="05050102010706020507" pitchFamily="18" charset="2"/>
              </a:rPr>
              <a:t>i</a:t>
            </a:r>
            <a:r>
              <a:rPr lang="en-US" altLang="en-US" sz="1800" i="1" baseline="-25000" dirty="0" err="1">
                <a:sym typeface="Symbol" panose="05050102010706020507" pitchFamily="18" charset="2"/>
              </a:rPr>
              <a:t>k</a:t>
            </a:r>
            <a:r>
              <a:rPr lang="en-US" altLang="en-US" sz="1800" dirty="0">
                <a:sym typeface="Symbol" panose="05050102010706020507" pitchFamily="18" charset="2"/>
              </a:rPr>
              <a:t> = 0, 1, 2, </a:t>
            </a:r>
          </a:p>
        </p:txBody>
      </p:sp>
      <p:graphicFrame>
        <p:nvGraphicFramePr>
          <p:cNvPr id="1231021" name="Group 173">
            <a:extLst>
              <a:ext uri="{FF2B5EF4-FFF2-40B4-BE49-F238E27FC236}">
                <a16:creationId xmlns:a16="http://schemas.microsoft.com/office/drawing/2014/main" id="{ACD20B82-FF09-428C-B669-0F9A523882A1}"/>
              </a:ext>
            </a:extLst>
          </p:cNvPr>
          <p:cNvGraphicFramePr>
            <a:graphicFrameLocks noGrp="1"/>
          </p:cNvGraphicFramePr>
          <p:nvPr>
            <p:ph sz="quarter" idx="3"/>
            <p:extLst>
              <p:ext uri="{D42A27DB-BD31-4B8C-83A1-F6EECF244321}">
                <p14:modId xmlns:p14="http://schemas.microsoft.com/office/powerpoint/2010/main" val="4006960761"/>
              </p:ext>
            </p:extLst>
          </p:nvPr>
        </p:nvGraphicFramePr>
        <p:xfrm>
          <a:off x="304800" y="3886200"/>
          <a:ext cx="4571999" cy="2773368"/>
        </p:xfrm>
        <a:graphic>
          <a:graphicData uri="http://schemas.openxmlformats.org/drawingml/2006/table">
            <a:tbl>
              <a:tblPr/>
              <a:tblGrid>
                <a:gridCol w="1293962">
                  <a:extLst>
                    <a:ext uri="{9D8B030D-6E8A-4147-A177-3AD203B41FA5}">
                      <a16:colId xmlns:a16="http://schemas.microsoft.com/office/drawing/2014/main" val="20000"/>
                    </a:ext>
                  </a:extLst>
                </a:gridCol>
                <a:gridCol w="1293962">
                  <a:extLst>
                    <a:ext uri="{9D8B030D-6E8A-4147-A177-3AD203B41FA5}">
                      <a16:colId xmlns:a16="http://schemas.microsoft.com/office/drawing/2014/main" val="20001"/>
                    </a:ext>
                  </a:extLst>
                </a:gridCol>
                <a:gridCol w="776377">
                  <a:extLst>
                    <a:ext uri="{9D8B030D-6E8A-4147-A177-3AD203B41FA5}">
                      <a16:colId xmlns:a16="http://schemas.microsoft.com/office/drawing/2014/main" val="20002"/>
                    </a:ext>
                  </a:extLst>
                </a:gridCol>
                <a:gridCol w="603849">
                  <a:extLst>
                    <a:ext uri="{9D8B030D-6E8A-4147-A177-3AD203B41FA5}">
                      <a16:colId xmlns:a16="http://schemas.microsoft.com/office/drawing/2014/main" val="20003"/>
                    </a:ext>
                  </a:extLst>
                </a:gridCol>
                <a:gridCol w="603849">
                  <a:extLst>
                    <a:ext uri="{9D8B030D-6E8A-4147-A177-3AD203B41FA5}">
                      <a16:colId xmlns:a16="http://schemas.microsoft.com/office/drawing/2014/main" val="20004"/>
                    </a:ext>
                  </a:extLst>
                </a:gridCol>
              </a:tblGrid>
              <a:tr h="3081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Isotope</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transition</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band</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S</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d</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8152">
                <a:tc row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30000">
                          <a:ln>
                            <a:noFill/>
                          </a:ln>
                          <a:solidFill>
                            <a:schemeClr val="tx1"/>
                          </a:solidFill>
                          <a:effectLst/>
                          <a:latin typeface="Arial" charset="0"/>
                        </a:rPr>
                        <a:t>12</a:t>
                      </a:r>
                      <a:r>
                        <a:rPr kumimoji="0" lang="en-US" sz="1200" b="0" i="0" u="none" strike="noStrike" cap="none" normalizeH="0" baseline="0">
                          <a:ln>
                            <a:noFill/>
                          </a:ln>
                          <a:solidFill>
                            <a:schemeClr val="tx1"/>
                          </a:solidFill>
                          <a:effectLst/>
                          <a:latin typeface="Arial" charset="0"/>
                        </a:rPr>
                        <a:t>C</a:t>
                      </a:r>
                      <a:r>
                        <a:rPr kumimoji="0" lang="en-US" sz="1200" b="0" i="0" u="none" strike="noStrike" cap="none" normalizeH="0" baseline="30000">
                          <a:ln>
                            <a:noFill/>
                          </a:ln>
                          <a:solidFill>
                            <a:schemeClr val="tx1"/>
                          </a:solidFill>
                          <a:effectLst/>
                          <a:latin typeface="Arial" charset="0"/>
                        </a:rPr>
                        <a:t>16</a:t>
                      </a:r>
                      <a:r>
                        <a:rPr kumimoji="0" lang="en-US" sz="1200" b="0" i="0" u="none" strike="noStrike" cap="none" normalizeH="0" baseline="0">
                          <a:ln>
                            <a:noFill/>
                          </a:ln>
                          <a:solidFill>
                            <a:schemeClr val="tx1"/>
                          </a:solidFill>
                          <a:effectLst/>
                          <a:latin typeface="Arial" charset="0"/>
                        </a:rPr>
                        <a:t>O</a:t>
                      </a:r>
                      <a:r>
                        <a:rPr kumimoji="0" lang="en-US" sz="1200" b="0" i="0" u="none" strike="noStrike" cap="none" normalizeH="0" baseline="30000">
                          <a:ln>
                            <a:noFill/>
                          </a:ln>
                          <a:solidFill>
                            <a:schemeClr val="tx1"/>
                          </a:solidFill>
                          <a:effectLst/>
                          <a:latin typeface="Arial" charset="0"/>
                        </a:rPr>
                        <a:t>16</a:t>
                      </a:r>
                      <a:r>
                        <a:rPr kumimoji="0" lang="en-US" sz="1200" b="0" i="0" u="none" strike="noStrike" cap="none" normalizeH="0" baseline="0">
                          <a:ln>
                            <a:noFill/>
                          </a:ln>
                          <a:solidFill>
                            <a:schemeClr val="tx1"/>
                          </a:solidFill>
                          <a:effectLst/>
                          <a:latin typeface="Arial" charset="0"/>
                        </a:rPr>
                        <a:t>O</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00</a:t>
                      </a:r>
                      <a:r>
                        <a:rPr kumimoji="0" lang="en-US" sz="1200" b="0" i="0" u="none" strike="noStrike" cap="none" normalizeH="0" baseline="30000">
                          <a:ln>
                            <a:noFill/>
                          </a:ln>
                          <a:solidFill>
                            <a:schemeClr val="tx1"/>
                          </a:solidFill>
                          <a:effectLst/>
                          <a:latin typeface="Arial" charset="0"/>
                        </a:rPr>
                        <a:t>0</a:t>
                      </a:r>
                      <a:r>
                        <a:rPr kumimoji="0" lang="en-US" sz="1200" b="0" i="0" u="none" strike="noStrike" cap="none" normalizeH="0" baseline="0">
                          <a:ln>
                            <a:noFill/>
                          </a:ln>
                          <a:solidFill>
                            <a:schemeClr val="tx1"/>
                          </a:solidFill>
                          <a:effectLst/>
                          <a:latin typeface="Arial" charset="0"/>
                        </a:rPr>
                        <a:t>0 </a:t>
                      </a:r>
                      <a:r>
                        <a:rPr kumimoji="0" lang="en-US" sz="1200" b="0" i="0" u="none" strike="noStrike" cap="none" normalizeH="0" baseline="0">
                          <a:ln>
                            <a:noFill/>
                          </a:ln>
                          <a:solidFill>
                            <a:schemeClr val="tx1"/>
                          </a:solidFill>
                          <a:effectLst/>
                          <a:latin typeface="Arial" charset="0"/>
                          <a:sym typeface="Wingdings" pitchFamily="2" charset="2"/>
                        </a:rPr>
                        <a:t> 01</a:t>
                      </a:r>
                      <a:r>
                        <a:rPr kumimoji="0" lang="en-US" sz="1200" b="0" i="0" u="none" strike="noStrike" cap="none" normalizeH="0" baseline="30000">
                          <a:ln>
                            <a:noFill/>
                          </a:ln>
                          <a:solidFill>
                            <a:schemeClr val="tx1"/>
                          </a:solidFill>
                          <a:effectLst/>
                          <a:latin typeface="Arial" charset="0"/>
                          <a:sym typeface="Wingdings" pitchFamily="2" charset="2"/>
                        </a:rPr>
                        <a:t>1</a:t>
                      </a:r>
                      <a:r>
                        <a:rPr kumimoji="0" lang="en-US" sz="1200" b="0" i="0" u="none" strike="noStrike" cap="none" normalizeH="0" baseline="0">
                          <a:ln>
                            <a:noFill/>
                          </a:ln>
                          <a:solidFill>
                            <a:schemeClr val="tx1"/>
                          </a:solidFill>
                          <a:effectLst/>
                          <a:latin typeface="Arial" charset="0"/>
                          <a:sym typeface="Wingdings" pitchFamily="2" charset="2"/>
                        </a:rPr>
                        <a:t>0</a:t>
                      </a:r>
                      <a:endParaRPr kumimoji="0" lang="en-US" sz="1200" b="0" i="0" u="none" strike="noStrike" cap="none" normalizeH="0" baseline="0">
                        <a:ln>
                          <a:noFill/>
                        </a:ln>
                        <a:solidFill>
                          <a:schemeClr val="tx1"/>
                        </a:solidFill>
                        <a:effectLst/>
                        <a:latin typeface="Arial" charset="0"/>
                      </a:endParaRP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667.38</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194</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1.56</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8152">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01</a:t>
                      </a:r>
                      <a:r>
                        <a:rPr kumimoji="0" lang="en-US" sz="1200" b="0" i="0" u="none" strike="noStrike" cap="none" normalizeH="0" baseline="30000">
                          <a:ln>
                            <a:noFill/>
                          </a:ln>
                          <a:solidFill>
                            <a:schemeClr val="tx1"/>
                          </a:solidFill>
                          <a:effectLst/>
                          <a:latin typeface="Arial" charset="0"/>
                        </a:rPr>
                        <a:t>1</a:t>
                      </a:r>
                      <a:r>
                        <a:rPr kumimoji="0" lang="en-US" sz="1200" b="0" i="0" u="none" strike="noStrike" cap="none" normalizeH="0" baseline="0">
                          <a:ln>
                            <a:noFill/>
                          </a:ln>
                          <a:solidFill>
                            <a:schemeClr val="tx1"/>
                          </a:solidFill>
                          <a:effectLst/>
                          <a:latin typeface="Arial" charset="0"/>
                        </a:rPr>
                        <a:t>0 </a:t>
                      </a:r>
                      <a:r>
                        <a:rPr kumimoji="0" lang="en-US" sz="1200" b="0" i="0" u="none" strike="noStrike" cap="none" normalizeH="0" baseline="0">
                          <a:ln>
                            <a:noFill/>
                          </a:ln>
                          <a:solidFill>
                            <a:schemeClr val="tx1"/>
                          </a:solidFill>
                          <a:effectLst/>
                          <a:latin typeface="Arial" charset="0"/>
                          <a:sym typeface="Wingdings" pitchFamily="2" charset="2"/>
                        </a:rPr>
                        <a:t> 02</a:t>
                      </a:r>
                      <a:r>
                        <a:rPr kumimoji="0" lang="en-US" sz="1200" b="0" i="0" u="none" strike="noStrike" cap="none" normalizeH="0" baseline="30000">
                          <a:ln>
                            <a:noFill/>
                          </a:ln>
                          <a:solidFill>
                            <a:schemeClr val="tx1"/>
                          </a:solidFill>
                          <a:effectLst/>
                          <a:latin typeface="Arial" charset="0"/>
                          <a:sym typeface="Wingdings" pitchFamily="2" charset="2"/>
                        </a:rPr>
                        <a:t>2</a:t>
                      </a:r>
                      <a:r>
                        <a:rPr kumimoji="0" lang="en-US" sz="1200" b="0" i="0" u="none" strike="noStrike" cap="none" normalizeH="0" baseline="0">
                          <a:ln>
                            <a:noFill/>
                          </a:ln>
                          <a:solidFill>
                            <a:schemeClr val="tx1"/>
                          </a:solidFill>
                          <a:effectLst/>
                          <a:latin typeface="Arial" charset="0"/>
                          <a:sym typeface="Wingdings" pitchFamily="2" charset="2"/>
                        </a:rPr>
                        <a:t>0</a:t>
                      </a:r>
                      <a:endParaRPr kumimoji="0" lang="en-US" sz="1200" b="0" i="0" u="none" strike="noStrike" cap="none" normalizeH="0" baseline="0">
                        <a:ln>
                          <a:noFill/>
                        </a:ln>
                        <a:solidFill>
                          <a:schemeClr val="tx1"/>
                        </a:solidFill>
                        <a:effectLst/>
                        <a:latin typeface="Arial" charset="0"/>
                      </a:endParaRP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667.75</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15</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0.78</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8152">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01</a:t>
                      </a:r>
                      <a:r>
                        <a:rPr kumimoji="0" lang="en-US" sz="1200" b="0" i="0" u="none" strike="noStrike" cap="none" normalizeH="0" baseline="30000">
                          <a:ln>
                            <a:noFill/>
                          </a:ln>
                          <a:solidFill>
                            <a:schemeClr val="tx1"/>
                          </a:solidFill>
                          <a:effectLst/>
                          <a:latin typeface="Arial" charset="0"/>
                        </a:rPr>
                        <a:t>1</a:t>
                      </a:r>
                      <a:r>
                        <a:rPr kumimoji="0" lang="en-US" sz="1200" b="0" i="0" u="none" strike="noStrike" cap="none" normalizeH="0" baseline="0">
                          <a:ln>
                            <a:noFill/>
                          </a:ln>
                          <a:solidFill>
                            <a:schemeClr val="tx1"/>
                          </a:solidFill>
                          <a:effectLst/>
                          <a:latin typeface="Arial" charset="0"/>
                        </a:rPr>
                        <a:t>0 </a:t>
                      </a:r>
                      <a:r>
                        <a:rPr kumimoji="0" lang="en-US" sz="1200" b="0" i="0" u="none" strike="noStrike" cap="none" normalizeH="0" baseline="0">
                          <a:ln>
                            <a:noFill/>
                          </a:ln>
                          <a:solidFill>
                            <a:schemeClr val="tx1"/>
                          </a:solidFill>
                          <a:effectLst/>
                          <a:latin typeface="Arial" charset="0"/>
                          <a:sym typeface="Wingdings" pitchFamily="2" charset="2"/>
                        </a:rPr>
                        <a:t> 10</a:t>
                      </a:r>
                      <a:r>
                        <a:rPr kumimoji="0" lang="en-US" sz="1200" b="0" i="0" u="none" strike="noStrike" cap="none" normalizeH="0" baseline="30000">
                          <a:ln>
                            <a:noFill/>
                          </a:ln>
                          <a:solidFill>
                            <a:schemeClr val="tx1"/>
                          </a:solidFill>
                          <a:effectLst/>
                          <a:latin typeface="Arial" charset="0"/>
                          <a:sym typeface="Wingdings" pitchFamily="2" charset="2"/>
                        </a:rPr>
                        <a:t>0</a:t>
                      </a:r>
                      <a:r>
                        <a:rPr kumimoji="0" lang="en-US" sz="1200" b="0" i="0" u="none" strike="noStrike" cap="none" normalizeH="0" baseline="0">
                          <a:ln>
                            <a:noFill/>
                          </a:ln>
                          <a:solidFill>
                            <a:schemeClr val="tx1"/>
                          </a:solidFill>
                          <a:effectLst/>
                          <a:latin typeface="Arial" charset="0"/>
                          <a:sym typeface="Wingdings" pitchFamily="2" charset="2"/>
                        </a:rPr>
                        <a:t>0</a:t>
                      </a:r>
                      <a:endParaRPr kumimoji="0" lang="en-US" sz="1200" b="0" i="0" u="none" strike="noStrike" cap="none" normalizeH="0" baseline="0">
                        <a:ln>
                          <a:noFill/>
                        </a:ln>
                        <a:solidFill>
                          <a:schemeClr val="tx1"/>
                        </a:solidFill>
                        <a:effectLst/>
                        <a:latin typeface="Arial" charset="0"/>
                      </a:endParaRP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720.81</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5</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1.56</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8152">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01</a:t>
                      </a:r>
                      <a:r>
                        <a:rPr kumimoji="0" lang="en-US" sz="1200" b="0" i="0" u="none" strike="noStrike" cap="none" normalizeH="0" baseline="30000">
                          <a:ln>
                            <a:noFill/>
                          </a:ln>
                          <a:solidFill>
                            <a:schemeClr val="tx1"/>
                          </a:solidFill>
                          <a:effectLst/>
                          <a:latin typeface="Arial" charset="0"/>
                        </a:rPr>
                        <a:t>1</a:t>
                      </a:r>
                      <a:r>
                        <a:rPr kumimoji="0" lang="en-US" sz="1200" b="0" i="0" u="none" strike="noStrike" cap="none" normalizeH="0" baseline="0">
                          <a:ln>
                            <a:noFill/>
                          </a:ln>
                          <a:solidFill>
                            <a:schemeClr val="tx1"/>
                          </a:solidFill>
                          <a:effectLst/>
                          <a:latin typeface="Arial" charset="0"/>
                        </a:rPr>
                        <a:t>0 </a:t>
                      </a:r>
                      <a:r>
                        <a:rPr kumimoji="0" lang="en-US" sz="1200" b="0" i="0" u="none" strike="noStrike" cap="none" normalizeH="0" baseline="0">
                          <a:ln>
                            <a:noFill/>
                          </a:ln>
                          <a:solidFill>
                            <a:schemeClr val="tx1"/>
                          </a:solidFill>
                          <a:effectLst/>
                          <a:latin typeface="Arial" charset="0"/>
                          <a:sym typeface="Wingdings" pitchFamily="2" charset="2"/>
                        </a:rPr>
                        <a:t> 00</a:t>
                      </a:r>
                      <a:r>
                        <a:rPr kumimoji="0" lang="en-US" sz="1200" b="0" i="0" u="none" strike="noStrike" cap="none" normalizeH="0" baseline="30000">
                          <a:ln>
                            <a:noFill/>
                          </a:ln>
                          <a:solidFill>
                            <a:schemeClr val="tx1"/>
                          </a:solidFill>
                          <a:effectLst/>
                          <a:latin typeface="Arial" charset="0"/>
                          <a:sym typeface="Wingdings" pitchFamily="2" charset="2"/>
                        </a:rPr>
                        <a:t>0</a:t>
                      </a:r>
                      <a:r>
                        <a:rPr kumimoji="0" lang="en-US" sz="1200" b="0" i="0" u="none" strike="noStrike" cap="none" normalizeH="0" baseline="0">
                          <a:ln>
                            <a:noFill/>
                          </a:ln>
                          <a:solidFill>
                            <a:schemeClr val="tx1"/>
                          </a:solidFill>
                          <a:effectLst/>
                          <a:latin typeface="Arial" charset="0"/>
                          <a:sym typeface="Wingdings" pitchFamily="2" charset="2"/>
                        </a:rPr>
                        <a:t>0</a:t>
                      </a:r>
                      <a:endParaRPr kumimoji="0" lang="en-US" sz="1200" b="0" i="0" u="none" strike="noStrike" cap="none" normalizeH="0" baseline="0">
                        <a:ln>
                          <a:noFill/>
                        </a:ln>
                        <a:solidFill>
                          <a:schemeClr val="tx1"/>
                        </a:solidFill>
                        <a:effectLst/>
                        <a:latin typeface="Arial" charset="0"/>
                      </a:endParaRP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618.03</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4</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1.56</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8152">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02</a:t>
                      </a:r>
                      <a:r>
                        <a:rPr kumimoji="0" lang="en-US" sz="1200" b="0" i="0" u="none" strike="noStrike" cap="none" normalizeH="0" baseline="30000">
                          <a:ln>
                            <a:noFill/>
                          </a:ln>
                          <a:solidFill>
                            <a:schemeClr val="tx1"/>
                          </a:solidFill>
                          <a:effectLst/>
                          <a:latin typeface="Arial" charset="0"/>
                        </a:rPr>
                        <a:t>2</a:t>
                      </a:r>
                      <a:r>
                        <a:rPr kumimoji="0" lang="en-US" sz="1200" b="0" i="0" u="none" strike="noStrike" cap="none" normalizeH="0" baseline="0">
                          <a:ln>
                            <a:noFill/>
                          </a:ln>
                          <a:solidFill>
                            <a:schemeClr val="tx1"/>
                          </a:solidFill>
                          <a:effectLst/>
                          <a:latin typeface="Arial" charset="0"/>
                        </a:rPr>
                        <a:t>0 </a:t>
                      </a:r>
                      <a:r>
                        <a:rPr kumimoji="0" lang="en-US" sz="1200" b="0" i="0" u="none" strike="noStrike" cap="none" normalizeH="0" baseline="0">
                          <a:ln>
                            <a:noFill/>
                          </a:ln>
                          <a:solidFill>
                            <a:schemeClr val="tx1"/>
                          </a:solidFill>
                          <a:effectLst/>
                          <a:latin typeface="Arial" charset="0"/>
                          <a:sym typeface="Wingdings" pitchFamily="2" charset="2"/>
                        </a:rPr>
                        <a:t> 03</a:t>
                      </a:r>
                      <a:r>
                        <a:rPr kumimoji="0" lang="en-US" sz="1200" b="0" i="0" u="none" strike="noStrike" cap="none" normalizeH="0" baseline="30000">
                          <a:ln>
                            <a:noFill/>
                          </a:ln>
                          <a:solidFill>
                            <a:schemeClr val="tx1"/>
                          </a:solidFill>
                          <a:effectLst/>
                          <a:latin typeface="Arial" charset="0"/>
                          <a:sym typeface="Wingdings" pitchFamily="2" charset="2"/>
                        </a:rPr>
                        <a:t>3</a:t>
                      </a:r>
                      <a:r>
                        <a:rPr kumimoji="0" lang="en-US" sz="1200" b="0" i="0" u="none" strike="noStrike" cap="none" normalizeH="0" baseline="0">
                          <a:ln>
                            <a:noFill/>
                          </a:ln>
                          <a:solidFill>
                            <a:schemeClr val="tx1"/>
                          </a:solidFill>
                          <a:effectLst/>
                          <a:latin typeface="Arial" charset="0"/>
                          <a:sym typeface="Wingdings" pitchFamily="2" charset="2"/>
                        </a:rPr>
                        <a:t>0</a:t>
                      </a:r>
                      <a:endParaRPr kumimoji="0" lang="en-US" sz="1200" b="0" i="0" u="none" strike="noStrike" cap="none" normalizeH="0" baseline="0">
                        <a:ln>
                          <a:noFill/>
                        </a:ln>
                        <a:solidFill>
                          <a:schemeClr val="tx1"/>
                        </a:solidFill>
                        <a:effectLst/>
                        <a:latin typeface="Arial" charset="0"/>
                      </a:endParaRP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688.11</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0.85</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0.78</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8152">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10</a:t>
                      </a:r>
                      <a:r>
                        <a:rPr kumimoji="0" lang="en-US" sz="1200" b="0" i="0" u="none" strike="noStrike" cap="none" normalizeH="0" baseline="30000">
                          <a:ln>
                            <a:noFill/>
                          </a:ln>
                          <a:solidFill>
                            <a:schemeClr val="tx1"/>
                          </a:solidFill>
                          <a:effectLst/>
                          <a:latin typeface="Arial" charset="0"/>
                        </a:rPr>
                        <a:t>0</a:t>
                      </a:r>
                      <a:r>
                        <a:rPr kumimoji="0" lang="en-US" sz="1200" b="0" i="0" u="none" strike="noStrike" cap="none" normalizeH="0" baseline="0">
                          <a:ln>
                            <a:noFill/>
                          </a:ln>
                          <a:solidFill>
                            <a:schemeClr val="tx1"/>
                          </a:solidFill>
                          <a:effectLst/>
                          <a:latin typeface="Arial" charset="0"/>
                        </a:rPr>
                        <a:t>0 </a:t>
                      </a:r>
                      <a:r>
                        <a:rPr kumimoji="0" lang="en-US" sz="1200" b="0" i="0" u="none" strike="noStrike" cap="none" normalizeH="0" baseline="0">
                          <a:ln>
                            <a:noFill/>
                          </a:ln>
                          <a:solidFill>
                            <a:schemeClr val="tx1"/>
                          </a:solidFill>
                          <a:effectLst/>
                          <a:latin typeface="Arial" charset="0"/>
                          <a:sym typeface="Wingdings" pitchFamily="2" charset="2"/>
                        </a:rPr>
                        <a:t> 11</a:t>
                      </a:r>
                      <a:r>
                        <a:rPr kumimoji="0" lang="en-US" sz="1200" b="0" i="0" u="none" strike="noStrike" cap="none" normalizeH="0" baseline="30000">
                          <a:ln>
                            <a:noFill/>
                          </a:ln>
                          <a:solidFill>
                            <a:schemeClr val="tx1"/>
                          </a:solidFill>
                          <a:effectLst/>
                          <a:latin typeface="Arial" charset="0"/>
                          <a:sym typeface="Wingdings" pitchFamily="2" charset="2"/>
                        </a:rPr>
                        <a:t>1</a:t>
                      </a:r>
                      <a:r>
                        <a:rPr kumimoji="0" lang="en-US" sz="1200" b="0" i="0" u="none" strike="noStrike" cap="none" normalizeH="0" baseline="0">
                          <a:ln>
                            <a:noFill/>
                          </a:ln>
                          <a:solidFill>
                            <a:schemeClr val="tx1"/>
                          </a:solidFill>
                          <a:effectLst/>
                          <a:latin typeface="Arial" charset="0"/>
                          <a:sym typeface="Wingdings" pitchFamily="2" charset="2"/>
                        </a:rPr>
                        <a:t>0</a:t>
                      </a:r>
                      <a:endParaRPr kumimoji="0" lang="en-US" sz="1200" b="0" i="0" u="none" strike="noStrike" cap="none" normalizeH="0" baseline="0">
                        <a:ln>
                          <a:noFill/>
                        </a:ln>
                        <a:solidFill>
                          <a:schemeClr val="tx1"/>
                        </a:solidFill>
                        <a:effectLst/>
                        <a:latin typeface="Arial" charset="0"/>
                      </a:endParaRP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647.06</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0.7</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1.56</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081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30000">
                          <a:ln>
                            <a:noFill/>
                          </a:ln>
                          <a:solidFill>
                            <a:schemeClr val="tx1"/>
                          </a:solidFill>
                          <a:effectLst/>
                          <a:latin typeface="Arial" charset="0"/>
                        </a:rPr>
                        <a:t>13</a:t>
                      </a:r>
                      <a:r>
                        <a:rPr kumimoji="0" lang="en-US" sz="1200" b="0" i="0" u="none" strike="noStrike" cap="none" normalizeH="0" baseline="0">
                          <a:ln>
                            <a:noFill/>
                          </a:ln>
                          <a:solidFill>
                            <a:schemeClr val="tx1"/>
                          </a:solidFill>
                          <a:effectLst/>
                          <a:latin typeface="Arial" charset="0"/>
                        </a:rPr>
                        <a:t>C</a:t>
                      </a:r>
                      <a:r>
                        <a:rPr kumimoji="0" lang="en-US" sz="1200" b="0" i="0" u="none" strike="noStrike" cap="none" normalizeH="0" baseline="30000">
                          <a:ln>
                            <a:noFill/>
                          </a:ln>
                          <a:solidFill>
                            <a:schemeClr val="tx1"/>
                          </a:solidFill>
                          <a:effectLst/>
                          <a:latin typeface="Arial" charset="0"/>
                        </a:rPr>
                        <a:t>16</a:t>
                      </a:r>
                      <a:r>
                        <a:rPr kumimoji="0" lang="en-US" sz="1200" b="0" i="0" u="none" strike="noStrike" cap="none" normalizeH="0" baseline="0">
                          <a:ln>
                            <a:noFill/>
                          </a:ln>
                          <a:solidFill>
                            <a:schemeClr val="tx1"/>
                          </a:solidFill>
                          <a:effectLst/>
                          <a:latin typeface="Arial" charset="0"/>
                        </a:rPr>
                        <a:t>O</a:t>
                      </a:r>
                      <a:r>
                        <a:rPr kumimoji="0" lang="en-US" sz="1200" b="0" i="0" u="none" strike="noStrike" cap="none" normalizeH="0" baseline="30000">
                          <a:ln>
                            <a:noFill/>
                          </a:ln>
                          <a:solidFill>
                            <a:schemeClr val="tx1"/>
                          </a:solidFill>
                          <a:effectLst/>
                          <a:latin typeface="Arial" charset="0"/>
                        </a:rPr>
                        <a:t>16</a:t>
                      </a:r>
                      <a:r>
                        <a:rPr kumimoji="0" lang="en-US" sz="1200" b="0" i="0" u="none" strike="noStrike" cap="none" normalizeH="0" baseline="0">
                          <a:ln>
                            <a:noFill/>
                          </a:ln>
                          <a:solidFill>
                            <a:schemeClr val="tx1"/>
                          </a:solidFill>
                          <a:effectLst/>
                          <a:latin typeface="Arial" charset="0"/>
                        </a:rPr>
                        <a:t>O</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00</a:t>
                      </a:r>
                      <a:r>
                        <a:rPr kumimoji="0" lang="en-US" sz="1200" b="0" i="0" u="none" strike="noStrike" cap="none" normalizeH="0" baseline="30000">
                          <a:ln>
                            <a:noFill/>
                          </a:ln>
                          <a:solidFill>
                            <a:schemeClr val="tx1"/>
                          </a:solidFill>
                          <a:effectLst/>
                          <a:latin typeface="Arial" charset="0"/>
                        </a:rPr>
                        <a:t>0</a:t>
                      </a:r>
                      <a:r>
                        <a:rPr kumimoji="0" lang="en-US" sz="1200" b="0" i="0" u="none" strike="noStrike" cap="none" normalizeH="0" baseline="0">
                          <a:ln>
                            <a:noFill/>
                          </a:ln>
                          <a:solidFill>
                            <a:schemeClr val="tx1"/>
                          </a:solidFill>
                          <a:effectLst/>
                          <a:latin typeface="Arial" charset="0"/>
                        </a:rPr>
                        <a:t>0 </a:t>
                      </a:r>
                      <a:r>
                        <a:rPr kumimoji="0" lang="en-US" sz="1200" b="0" i="0" u="none" strike="noStrike" cap="none" normalizeH="0" baseline="0">
                          <a:ln>
                            <a:noFill/>
                          </a:ln>
                          <a:solidFill>
                            <a:schemeClr val="tx1"/>
                          </a:solidFill>
                          <a:effectLst/>
                          <a:latin typeface="Arial" charset="0"/>
                          <a:sym typeface="Wingdings" pitchFamily="2" charset="2"/>
                        </a:rPr>
                        <a:t> 01</a:t>
                      </a:r>
                      <a:r>
                        <a:rPr kumimoji="0" lang="en-US" sz="1200" b="0" i="0" u="none" strike="noStrike" cap="none" normalizeH="0" baseline="30000">
                          <a:ln>
                            <a:noFill/>
                          </a:ln>
                          <a:solidFill>
                            <a:schemeClr val="tx1"/>
                          </a:solidFill>
                          <a:effectLst/>
                          <a:latin typeface="Arial" charset="0"/>
                          <a:sym typeface="Wingdings" pitchFamily="2" charset="2"/>
                        </a:rPr>
                        <a:t>1</a:t>
                      </a:r>
                      <a:r>
                        <a:rPr kumimoji="0" lang="en-US" sz="1200" b="0" i="0" u="none" strike="noStrike" cap="none" normalizeH="0" baseline="0">
                          <a:ln>
                            <a:noFill/>
                          </a:ln>
                          <a:solidFill>
                            <a:schemeClr val="tx1"/>
                          </a:solidFill>
                          <a:effectLst/>
                          <a:latin typeface="Arial" charset="0"/>
                          <a:sym typeface="Wingdings" pitchFamily="2" charset="2"/>
                        </a:rPr>
                        <a:t>0</a:t>
                      </a:r>
                      <a:endParaRPr kumimoji="0" lang="en-US" sz="1200" b="0" i="0" u="none" strike="noStrike" cap="none" normalizeH="0" baseline="0">
                        <a:ln>
                          <a:noFill/>
                        </a:ln>
                        <a:solidFill>
                          <a:schemeClr val="tx1"/>
                        </a:solidFill>
                        <a:effectLst/>
                        <a:latin typeface="Arial" charset="0"/>
                      </a:endParaRP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648.48</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2.01</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1.56</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081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30000">
                          <a:ln>
                            <a:noFill/>
                          </a:ln>
                          <a:solidFill>
                            <a:schemeClr val="tx1"/>
                          </a:solidFill>
                          <a:effectLst/>
                          <a:latin typeface="Arial" charset="0"/>
                        </a:rPr>
                        <a:t>12</a:t>
                      </a:r>
                      <a:r>
                        <a:rPr kumimoji="0" lang="en-US" sz="1200" b="0" i="0" u="none" strike="noStrike" cap="none" normalizeH="0" baseline="0">
                          <a:ln>
                            <a:noFill/>
                          </a:ln>
                          <a:solidFill>
                            <a:schemeClr val="tx1"/>
                          </a:solidFill>
                          <a:effectLst/>
                          <a:latin typeface="Arial" charset="0"/>
                        </a:rPr>
                        <a:t>C</a:t>
                      </a:r>
                      <a:r>
                        <a:rPr kumimoji="0" lang="en-US" sz="1200" b="0" i="0" u="none" strike="noStrike" cap="none" normalizeH="0" baseline="30000">
                          <a:ln>
                            <a:noFill/>
                          </a:ln>
                          <a:solidFill>
                            <a:schemeClr val="tx1"/>
                          </a:solidFill>
                          <a:effectLst/>
                          <a:latin typeface="Arial" charset="0"/>
                        </a:rPr>
                        <a:t>18</a:t>
                      </a:r>
                      <a:r>
                        <a:rPr kumimoji="0" lang="en-US" sz="1200" b="0" i="0" u="none" strike="noStrike" cap="none" normalizeH="0" baseline="0">
                          <a:ln>
                            <a:noFill/>
                          </a:ln>
                          <a:solidFill>
                            <a:schemeClr val="tx1"/>
                          </a:solidFill>
                          <a:effectLst/>
                          <a:latin typeface="Arial" charset="0"/>
                        </a:rPr>
                        <a:t>O</a:t>
                      </a:r>
                      <a:r>
                        <a:rPr kumimoji="0" lang="en-US" sz="1200" b="0" i="0" u="none" strike="noStrike" cap="none" normalizeH="0" baseline="30000">
                          <a:ln>
                            <a:noFill/>
                          </a:ln>
                          <a:solidFill>
                            <a:schemeClr val="tx1"/>
                          </a:solidFill>
                          <a:effectLst/>
                          <a:latin typeface="Arial" charset="0"/>
                        </a:rPr>
                        <a:t>16</a:t>
                      </a:r>
                      <a:r>
                        <a:rPr kumimoji="0" lang="en-US" sz="1200" b="0" i="0" u="none" strike="noStrike" cap="none" normalizeH="0" baseline="0">
                          <a:ln>
                            <a:noFill/>
                          </a:ln>
                          <a:solidFill>
                            <a:schemeClr val="tx1"/>
                          </a:solidFill>
                          <a:effectLst/>
                          <a:latin typeface="Arial" charset="0"/>
                        </a:rPr>
                        <a:t>O</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00</a:t>
                      </a:r>
                      <a:r>
                        <a:rPr kumimoji="0" lang="en-US" sz="1200" b="0" i="0" u="none" strike="noStrike" cap="none" normalizeH="0" baseline="30000">
                          <a:ln>
                            <a:noFill/>
                          </a:ln>
                          <a:solidFill>
                            <a:schemeClr val="tx1"/>
                          </a:solidFill>
                          <a:effectLst/>
                          <a:latin typeface="Arial" charset="0"/>
                        </a:rPr>
                        <a:t>0</a:t>
                      </a:r>
                      <a:r>
                        <a:rPr kumimoji="0" lang="en-US" sz="1200" b="0" i="0" u="none" strike="noStrike" cap="none" normalizeH="0" baseline="0">
                          <a:ln>
                            <a:noFill/>
                          </a:ln>
                          <a:solidFill>
                            <a:schemeClr val="tx1"/>
                          </a:solidFill>
                          <a:effectLst/>
                          <a:latin typeface="Arial" charset="0"/>
                        </a:rPr>
                        <a:t>0 </a:t>
                      </a:r>
                      <a:r>
                        <a:rPr kumimoji="0" lang="en-US" sz="1200" b="0" i="0" u="none" strike="noStrike" cap="none" normalizeH="0" baseline="0">
                          <a:ln>
                            <a:noFill/>
                          </a:ln>
                          <a:solidFill>
                            <a:schemeClr val="tx1"/>
                          </a:solidFill>
                          <a:effectLst/>
                          <a:latin typeface="Arial" charset="0"/>
                          <a:sym typeface="Wingdings" pitchFamily="2" charset="2"/>
                        </a:rPr>
                        <a:t> 01</a:t>
                      </a:r>
                      <a:r>
                        <a:rPr kumimoji="0" lang="en-US" sz="1200" b="0" i="0" u="none" strike="noStrike" cap="none" normalizeH="0" baseline="30000">
                          <a:ln>
                            <a:noFill/>
                          </a:ln>
                          <a:solidFill>
                            <a:schemeClr val="tx1"/>
                          </a:solidFill>
                          <a:effectLst/>
                          <a:latin typeface="Arial" charset="0"/>
                          <a:sym typeface="Wingdings" pitchFamily="2" charset="2"/>
                        </a:rPr>
                        <a:t>1</a:t>
                      </a:r>
                      <a:r>
                        <a:rPr kumimoji="0" lang="en-US" sz="1200" b="0" i="0" u="none" strike="noStrike" cap="none" normalizeH="0" baseline="0">
                          <a:ln>
                            <a:noFill/>
                          </a:ln>
                          <a:solidFill>
                            <a:schemeClr val="tx1"/>
                          </a:solidFill>
                          <a:effectLst/>
                          <a:latin typeface="Arial" charset="0"/>
                          <a:sym typeface="Wingdings" pitchFamily="2" charset="2"/>
                        </a:rPr>
                        <a:t>0</a:t>
                      </a:r>
                      <a:endParaRPr kumimoji="0" lang="en-US" sz="1200" b="0" i="0" u="none" strike="noStrike" cap="none" normalizeH="0" baseline="0">
                        <a:ln>
                          <a:noFill/>
                        </a:ln>
                        <a:solidFill>
                          <a:schemeClr val="tx1"/>
                        </a:solidFill>
                        <a:effectLst/>
                        <a:latin typeface="Arial" charset="0"/>
                      </a:endParaRP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662.37</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0.77</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1.56</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pic>
        <p:nvPicPr>
          <p:cNvPr id="3" name="Picture 2">
            <a:extLst>
              <a:ext uri="{FF2B5EF4-FFF2-40B4-BE49-F238E27FC236}">
                <a16:creationId xmlns:a16="http://schemas.microsoft.com/office/drawing/2014/main" id="{914557C8-4EBD-4FBC-8D40-6E764EEE60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2499360"/>
            <a:ext cx="1060760" cy="320040"/>
          </a:xfrm>
          <a:prstGeom prst="rect">
            <a:avLst/>
          </a:prstGeom>
        </p:spPr>
      </p:pic>
      <p:pic>
        <p:nvPicPr>
          <p:cNvPr id="5" name="Picture 4">
            <a:extLst>
              <a:ext uri="{FF2B5EF4-FFF2-40B4-BE49-F238E27FC236}">
                <a16:creationId xmlns:a16="http://schemas.microsoft.com/office/drawing/2014/main" id="{2099B982-34A6-4DEC-BDE3-8AD99F5F32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600" y="2496312"/>
            <a:ext cx="984885" cy="393954"/>
          </a:xfrm>
          <a:prstGeom prst="rect">
            <a:avLst/>
          </a:prstGeom>
        </p:spPr>
      </p:pic>
      <p:pic>
        <p:nvPicPr>
          <p:cNvPr id="7" name="Picture 6">
            <a:extLst>
              <a:ext uri="{FF2B5EF4-FFF2-40B4-BE49-F238E27FC236}">
                <a16:creationId xmlns:a16="http://schemas.microsoft.com/office/drawing/2014/main" id="{6B8098F8-4333-484F-93C1-EC38D14D6D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7650" y="2496312"/>
            <a:ext cx="819150" cy="32004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6">
            <a:extLst>
              <a:ext uri="{FF2B5EF4-FFF2-40B4-BE49-F238E27FC236}">
                <a16:creationId xmlns:a16="http://schemas.microsoft.com/office/drawing/2014/main" id="{DA327A1D-1DC0-49D1-B83C-3A27F695BBE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D5BA504-3C4B-4DCA-A001-ACB73B9146DA}" type="slidenum">
              <a:rPr lang="en-US" altLang="en-US" sz="1400" smtClean="0"/>
              <a:pPr>
                <a:spcBef>
                  <a:spcPct val="0"/>
                </a:spcBef>
                <a:buFontTx/>
                <a:buNone/>
              </a:pPr>
              <a:t>26</a:t>
            </a:fld>
            <a:endParaRPr lang="en-US" altLang="en-US" sz="1400"/>
          </a:p>
        </p:txBody>
      </p:sp>
      <p:sp>
        <p:nvSpPr>
          <p:cNvPr id="28675" name="Rectangle 5">
            <a:extLst>
              <a:ext uri="{FF2B5EF4-FFF2-40B4-BE49-F238E27FC236}">
                <a16:creationId xmlns:a16="http://schemas.microsoft.com/office/drawing/2014/main" id="{A0BDFA27-0BB0-406F-A694-3E0D45D26F1D}"/>
              </a:ext>
            </a:extLst>
          </p:cNvPr>
          <p:cNvSpPr>
            <a:spLocks noGrp="1" noChangeArrowheads="1"/>
          </p:cNvSpPr>
          <p:nvPr>
            <p:ph type="title"/>
          </p:nvPr>
        </p:nvSpPr>
        <p:spPr/>
        <p:txBody>
          <a:bodyPr/>
          <a:lstStyle/>
          <a:p>
            <a:pPr eaLnBrk="1" hangingPunct="1"/>
            <a:r>
              <a:rPr lang="en-US" altLang="en-US"/>
              <a:t>Rotational Modes</a:t>
            </a:r>
          </a:p>
        </p:txBody>
      </p:sp>
      <p:sp>
        <p:nvSpPr>
          <p:cNvPr id="28676" name="Rectangle 3">
            <a:extLst>
              <a:ext uri="{FF2B5EF4-FFF2-40B4-BE49-F238E27FC236}">
                <a16:creationId xmlns:a16="http://schemas.microsoft.com/office/drawing/2014/main" id="{22683406-B92D-4B4F-AD1F-ACD91D2696F8}"/>
              </a:ext>
            </a:extLst>
          </p:cNvPr>
          <p:cNvSpPr>
            <a:spLocks noGrp="1" noChangeArrowheads="1"/>
          </p:cNvSpPr>
          <p:nvPr>
            <p:ph type="body" sz="half" idx="1"/>
          </p:nvPr>
        </p:nvSpPr>
        <p:spPr>
          <a:xfrm>
            <a:off x="457200" y="1600200"/>
            <a:ext cx="8305800" cy="2590800"/>
          </a:xfrm>
        </p:spPr>
        <p:txBody>
          <a:bodyPr/>
          <a:lstStyle/>
          <a:p>
            <a:pPr eaLnBrk="1" hangingPunct="1"/>
            <a:r>
              <a:rPr lang="en-US" altLang="en-US" sz="2800"/>
              <a:t>The energy of rotation is quantized and given by</a:t>
            </a:r>
          </a:p>
          <a:p>
            <a:pPr lvl="1" eaLnBrk="1" hangingPunct="1"/>
            <a:r>
              <a:rPr lang="en-US" altLang="en-US" sz="2400" i="1"/>
              <a:t>E</a:t>
            </a:r>
            <a:r>
              <a:rPr lang="en-US" altLang="en-US" sz="2400" i="1" baseline="-25000"/>
              <a:t>rot</a:t>
            </a:r>
            <a:r>
              <a:rPr lang="en-US" altLang="en-US" sz="2400"/>
              <a:t> = </a:t>
            </a:r>
            <a:r>
              <a:rPr lang="en-US" altLang="en-US" sz="2400" i="1"/>
              <a:t>hc</a:t>
            </a:r>
            <a:r>
              <a:rPr lang="en-US" altLang="en-US" sz="2400">
                <a:cs typeface="Arial" panose="020B0604020202020204" pitchFamily="34" charset="0"/>
              </a:rPr>
              <a:t>·</a:t>
            </a:r>
            <a:r>
              <a:rPr lang="en-US" altLang="en-US" sz="2400"/>
              <a:t>B</a:t>
            </a:r>
            <a:r>
              <a:rPr lang="en-US" altLang="en-US" sz="2400">
                <a:cs typeface="Arial" panose="020B0604020202020204" pitchFamily="34" charset="0"/>
              </a:rPr>
              <a:t>·</a:t>
            </a:r>
            <a:r>
              <a:rPr lang="en-US" altLang="en-US" sz="2400"/>
              <a:t>j</a:t>
            </a:r>
            <a:r>
              <a:rPr lang="en-US" altLang="en-US" sz="2400">
                <a:cs typeface="Arial" panose="020B0604020202020204" pitchFamily="34" charset="0"/>
              </a:rPr>
              <a:t>·</a:t>
            </a:r>
            <a:r>
              <a:rPr lang="en-US" altLang="en-US" sz="2400"/>
              <a:t>(j+1),  j = 0, 1, 2, 3, </a:t>
            </a:r>
            <a:r>
              <a:rPr lang="en-US" altLang="en-US" sz="2400">
                <a:sym typeface="Symbol" panose="05050102010706020507" pitchFamily="18" charset="2"/>
              </a:rPr>
              <a:t></a:t>
            </a:r>
          </a:p>
          <a:p>
            <a:pPr eaLnBrk="1" hangingPunct="1"/>
            <a:r>
              <a:rPr lang="en-US" altLang="en-US" sz="2800"/>
              <a:t>But as the molecule rotates it also has centrifugal forces</a:t>
            </a:r>
          </a:p>
          <a:p>
            <a:pPr lvl="1" eaLnBrk="1" hangingPunct="1"/>
            <a:r>
              <a:rPr lang="en-US" altLang="en-US" sz="2400" i="1"/>
              <a:t>E</a:t>
            </a:r>
            <a:r>
              <a:rPr lang="en-US" altLang="en-US" sz="2400" i="1" baseline="-25000"/>
              <a:t>rot</a:t>
            </a:r>
            <a:r>
              <a:rPr lang="en-US" altLang="en-US" sz="2400"/>
              <a:t> = </a:t>
            </a:r>
            <a:r>
              <a:rPr lang="en-US" altLang="en-US" sz="2400" i="1"/>
              <a:t>hc</a:t>
            </a:r>
            <a:r>
              <a:rPr lang="en-US" altLang="en-US" sz="2400">
                <a:cs typeface="Arial" panose="020B0604020202020204" pitchFamily="34" charset="0"/>
              </a:rPr>
              <a:t>·(</a:t>
            </a:r>
            <a:r>
              <a:rPr lang="en-US" altLang="en-US" sz="2400"/>
              <a:t>B</a:t>
            </a:r>
            <a:r>
              <a:rPr lang="en-US" altLang="en-US" sz="2400">
                <a:cs typeface="Arial" panose="020B0604020202020204" pitchFamily="34" charset="0"/>
              </a:rPr>
              <a:t>·</a:t>
            </a:r>
            <a:r>
              <a:rPr lang="en-US" altLang="en-US" sz="2400"/>
              <a:t>j</a:t>
            </a:r>
            <a:r>
              <a:rPr lang="en-US" altLang="en-US" sz="2400">
                <a:cs typeface="Arial" panose="020B0604020202020204" pitchFamily="34" charset="0"/>
              </a:rPr>
              <a:t>·</a:t>
            </a:r>
            <a:r>
              <a:rPr lang="en-US" altLang="en-US" sz="2400"/>
              <a:t>(j+1) - D</a:t>
            </a:r>
            <a:r>
              <a:rPr lang="en-US" altLang="en-US" sz="2400">
                <a:cs typeface="Arial" panose="020B0604020202020204" pitchFamily="34" charset="0"/>
              </a:rPr>
              <a:t>·j</a:t>
            </a:r>
            <a:r>
              <a:rPr lang="en-US" altLang="en-US" sz="2400" baseline="30000">
                <a:cs typeface="Arial" panose="020B0604020202020204" pitchFamily="34" charset="0"/>
              </a:rPr>
              <a:t>2</a:t>
            </a:r>
            <a:r>
              <a:rPr lang="en-US" altLang="en-US" sz="2400">
                <a:cs typeface="Arial" panose="020B0604020202020204" pitchFamily="34" charset="0"/>
              </a:rPr>
              <a:t>·(j+1)</a:t>
            </a:r>
            <a:r>
              <a:rPr lang="en-US" altLang="en-US" sz="2400" baseline="30000">
                <a:cs typeface="Arial" panose="020B0604020202020204" pitchFamily="34" charset="0"/>
              </a:rPr>
              <a:t>2</a:t>
            </a:r>
          </a:p>
          <a:p>
            <a:pPr eaLnBrk="1" hangingPunct="1">
              <a:buFontTx/>
              <a:buNone/>
            </a:pPr>
            <a:endParaRPr lang="en-US" altLang="en-US" sz="2800"/>
          </a:p>
        </p:txBody>
      </p:sp>
      <p:pic>
        <p:nvPicPr>
          <p:cNvPr id="28677" name="Picture 4" descr="pqr">
            <a:extLst>
              <a:ext uri="{FF2B5EF4-FFF2-40B4-BE49-F238E27FC236}">
                <a16:creationId xmlns:a16="http://schemas.microsoft.com/office/drawing/2014/main" id="{EA415AE9-BC59-482C-94BA-834FF12E5D8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114800" y="4214813"/>
            <a:ext cx="4481513" cy="2222500"/>
          </a:xfrm>
          <a:noFill/>
        </p:spPr>
      </p:pic>
      <p:sp>
        <p:nvSpPr>
          <p:cNvPr id="28678" name="Text Box 7">
            <a:extLst>
              <a:ext uri="{FF2B5EF4-FFF2-40B4-BE49-F238E27FC236}">
                <a16:creationId xmlns:a16="http://schemas.microsoft.com/office/drawing/2014/main" id="{365BA457-3DF5-4203-AEB4-B938F7FC6EAA}"/>
              </a:ext>
            </a:extLst>
          </p:cNvPr>
          <p:cNvSpPr txBox="1">
            <a:spLocks noChangeArrowheads="1"/>
          </p:cNvSpPr>
          <p:nvPr/>
        </p:nvSpPr>
        <p:spPr bwMode="auto">
          <a:xfrm>
            <a:off x="457200" y="4724400"/>
            <a:ext cx="3429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t>P-branch lines form when </a:t>
            </a:r>
            <a:r>
              <a:rPr lang="en-US" altLang="en-US" sz="1600">
                <a:sym typeface="Symbol" panose="05050102010706020507" pitchFamily="18" charset="2"/>
              </a:rPr>
              <a:t>j = +1</a:t>
            </a:r>
          </a:p>
          <a:p>
            <a:pPr eaLnBrk="1" hangingPunct="1">
              <a:spcBef>
                <a:spcPct val="50000"/>
              </a:spcBef>
              <a:buFontTx/>
              <a:buNone/>
            </a:pPr>
            <a:r>
              <a:rPr lang="en-US" altLang="en-US" sz="1600"/>
              <a:t>Q-branch lines form when </a:t>
            </a:r>
            <a:r>
              <a:rPr lang="en-US" altLang="en-US" sz="1600">
                <a:sym typeface="Symbol" panose="05050102010706020507" pitchFamily="18" charset="2"/>
              </a:rPr>
              <a:t>j =  0</a:t>
            </a:r>
          </a:p>
          <a:p>
            <a:pPr eaLnBrk="1" hangingPunct="1">
              <a:spcBef>
                <a:spcPct val="50000"/>
              </a:spcBef>
              <a:buFontTx/>
              <a:buNone/>
            </a:pPr>
            <a:r>
              <a:rPr lang="en-US" altLang="en-US" sz="1600"/>
              <a:t>R-branch lines form when </a:t>
            </a:r>
            <a:r>
              <a:rPr lang="en-US" altLang="en-US" sz="1600">
                <a:sym typeface="Symbol" panose="05050102010706020507" pitchFamily="18" charset="2"/>
              </a:rPr>
              <a:t>j = -1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7">
            <a:extLst>
              <a:ext uri="{FF2B5EF4-FFF2-40B4-BE49-F238E27FC236}">
                <a16:creationId xmlns:a16="http://schemas.microsoft.com/office/drawing/2014/main" id="{1561BCC7-D9BB-4B1D-8ADB-77F5B2897AB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802777D-DDDE-4CD2-8D35-27C570CB24E4}" type="slidenum">
              <a:rPr lang="en-US" altLang="en-US" sz="1400" smtClean="0"/>
              <a:pPr>
                <a:spcBef>
                  <a:spcPct val="0"/>
                </a:spcBef>
                <a:buFontTx/>
                <a:buNone/>
              </a:pPr>
              <a:t>27</a:t>
            </a:fld>
            <a:endParaRPr lang="en-US" altLang="en-US" sz="1400"/>
          </a:p>
        </p:txBody>
      </p:sp>
      <p:sp>
        <p:nvSpPr>
          <p:cNvPr id="29699" name="Rectangle 2">
            <a:extLst>
              <a:ext uri="{FF2B5EF4-FFF2-40B4-BE49-F238E27FC236}">
                <a16:creationId xmlns:a16="http://schemas.microsoft.com/office/drawing/2014/main" id="{E2A5B027-27C0-4975-9B74-6854D0458A73}"/>
              </a:ext>
            </a:extLst>
          </p:cNvPr>
          <p:cNvSpPr>
            <a:spLocks noGrp="1" noChangeArrowheads="1"/>
          </p:cNvSpPr>
          <p:nvPr>
            <p:ph type="title"/>
          </p:nvPr>
        </p:nvSpPr>
        <p:spPr>
          <a:xfrm>
            <a:off x="990600" y="76200"/>
            <a:ext cx="7239000" cy="914400"/>
          </a:xfrm>
        </p:spPr>
        <p:txBody>
          <a:bodyPr/>
          <a:lstStyle/>
          <a:p>
            <a:pPr eaLnBrk="1" hangingPunct="1"/>
            <a:r>
              <a:rPr lang="en-US" altLang="en-US" sz="2800">
                <a:solidFill>
                  <a:schemeClr val="tx1"/>
                </a:solidFill>
              </a:rPr>
              <a:t>All the Physics is Contained in a quantity called the Absorption Coefficient</a:t>
            </a:r>
          </a:p>
        </p:txBody>
      </p:sp>
      <p:sp>
        <p:nvSpPr>
          <p:cNvPr id="29700" name="Rectangle 3">
            <a:extLst>
              <a:ext uri="{FF2B5EF4-FFF2-40B4-BE49-F238E27FC236}">
                <a16:creationId xmlns:a16="http://schemas.microsoft.com/office/drawing/2014/main" id="{5839FA28-350F-4DB1-B5D9-FE65B7177B23}"/>
              </a:ext>
            </a:extLst>
          </p:cNvPr>
          <p:cNvSpPr>
            <a:spLocks noGrp="1" noChangeArrowheads="1"/>
          </p:cNvSpPr>
          <p:nvPr>
            <p:ph type="body" sz="half" idx="1"/>
          </p:nvPr>
        </p:nvSpPr>
        <p:spPr>
          <a:xfrm>
            <a:off x="152400" y="1295400"/>
            <a:ext cx="3810000" cy="3124200"/>
          </a:xfrm>
        </p:spPr>
        <p:txBody>
          <a:bodyPr/>
          <a:lstStyle/>
          <a:p>
            <a:pPr eaLnBrk="1" hangingPunct="1">
              <a:lnSpc>
                <a:spcPct val="90000"/>
              </a:lnSpc>
            </a:pPr>
            <a:r>
              <a:rPr lang="en-US" altLang="en-US" sz="2000"/>
              <a:t>The absorption coefficient is a complicated and highly non-linear function of molecule </a:t>
            </a:r>
            <a:r>
              <a:rPr lang="en-US" altLang="en-US" sz="2000" i="1"/>
              <a:t>i</a:t>
            </a:r>
            <a:r>
              <a:rPr lang="en-US" altLang="en-US" sz="2000"/>
              <a:t> and line </a:t>
            </a:r>
            <a:r>
              <a:rPr lang="en-US" altLang="en-US" sz="2000" i="1"/>
              <a:t>j</a:t>
            </a:r>
          </a:p>
          <a:p>
            <a:pPr eaLnBrk="1" hangingPunct="1">
              <a:lnSpc>
                <a:spcPct val="90000"/>
              </a:lnSpc>
            </a:pPr>
            <a:r>
              <a:rPr lang="en-US" altLang="en-US" sz="2000"/>
              <a:t>Line Strengths, </a:t>
            </a:r>
            <a:r>
              <a:rPr lang="en-US" altLang="en-US" sz="2000" i="1"/>
              <a:t>S</a:t>
            </a:r>
            <a:r>
              <a:rPr lang="en-US" altLang="en-US" sz="2000" i="1" baseline="-25000"/>
              <a:t>ij</a:t>
            </a:r>
            <a:r>
              <a:rPr lang="en-US" altLang="en-US" sz="2000"/>
              <a:t>, result from many molecular vibrational-rotational transitions of different molecular species and isotopes of those species(blue).</a:t>
            </a:r>
          </a:p>
        </p:txBody>
      </p:sp>
      <p:pic>
        <p:nvPicPr>
          <p:cNvPr id="29701" name="Picture 4" descr="all_ret_eqn_11">
            <a:extLst>
              <a:ext uri="{FF2B5EF4-FFF2-40B4-BE49-F238E27FC236}">
                <a16:creationId xmlns:a16="http://schemas.microsoft.com/office/drawing/2014/main" id="{25274CF8-DB9A-420D-8284-9043D7AB01EF}"/>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038600" y="1295400"/>
            <a:ext cx="4800600" cy="735013"/>
          </a:xfrm>
          <a:noFill/>
        </p:spPr>
      </p:pic>
      <p:pic>
        <p:nvPicPr>
          <p:cNvPr id="29702" name="Picture 5" descr="all_ret_eqn_12">
            <a:extLst>
              <a:ext uri="{FF2B5EF4-FFF2-40B4-BE49-F238E27FC236}">
                <a16:creationId xmlns:a16="http://schemas.microsoft.com/office/drawing/2014/main" id="{14DA5573-3DD4-4BF6-8C04-30BCD34EB61E}"/>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584950" y="2917825"/>
            <a:ext cx="2178050" cy="815975"/>
          </a:xfrm>
          <a:noFill/>
        </p:spPr>
      </p:pic>
      <p:pic>
        <p:nvPicPr>
          <p:cNvPr id="29703" name="Picture 6" descr="hitran_co2_15um">
            <a:extLst>
              <a:ext uri="{FF2B5EF4-FFF2-40B4-BE49-F238E27FC236}">
                <a16:creationId xmlns:a16="http://schemas.microsoft.com/office/drawing/2014/main" id="{C5820157-F32A-44AB-9562-002C0C38A9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789363"/>
            <a:ext cx="4724400"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Line 8">
            <a:extLst>
              <a:ext uri="{FF2B5EF4-FFF2-40B4-BE49-F238E27FC236}">
                <a16:creationId xmlns:a16="http://schemas.microsoft.com/office/drawing/2014/main" id="{94DDD5A3-CD88-44D3-A67E-DC303C921112}"/>
              </a:ext>
            </a:extLst>
          </p:cNvPr>
          <p:cNvSpPr>
            <a:spLocks noChangeShapeType="1"/>
          </p:cNvSpPr>
          <p:nvPr/>
        </p:nvSpPr>
        <p:spPr bwMode="auto">
          <a:xfrm>
            <a:off x="3124200" y="2971800"/>
            <a:ext cx="1066800" cy="914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5" name="Line 10">
            <a:extLst>
              <a:ext uri="{FF2B5EF4-FFF2-40B4-BE49-F238E27FC236}">
                <a16:creationId xmlns:a16="http://schemas.microsoft.com/office/drawing/2014/main" id="{0680F7B5-70BE-4C30-9D1F-DF21CD92EE6E}"/>
              </a:ext>
            </a:extLst>
          </p:cNvPr>
          <p:cNvSpPr>
            <a:spLocks noChangeShapeType="1"/>
          </p:cNvSpPr>
          <p:nvPr/>
        </p:nvSpPr>
        <p:spPr bwMode="auto">
          <a:xfrm>
            <a:off x="3505200" y="1600200"/>
            <a:ext cx="609600" cy="76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6" name="Text Box 11">
            <a:extLst>
              <a:ext uri="{FF2B5EF4-FFF2-40B4-BE49-F238E27FC236}">
                <a16:creationId xmlns:a16="http://schemas.microsoft.com/office/drawing/2014/main" id="{80420E90-26C4-418D-ABA1-7E688CB16488}"/>
              </a:ext>
            </a:extLst>
          </p:cNvPr>
          <p:cNvSpPr txBox="1">
            <a:spLocks noChangeArrowheads="1"/>
          </p:cNvSpPr>
          <p:nvPr/>
        </p:nvSpPr>
        <p:spPr bwMode="auto">
          <a:xfrm>
            <a:off x="228600" y="4648200"/>
            <a:ext cx="434340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t>Line strength (at T=300K) of CO2, H2O, and O3 in the 15 </a:t>
            </a:r>
            <a:r>
              <a:rPr lang="en-US" altLang="en-US" sz="1600">
                <a:sym typeface="Symbol" panose="05050102010706020507" pitchFamily="18" charset="2"/>
              </a:rPr>
              <a:t>m band.</a:t>
            </a:r>
          </a:p>
          <a:p>
            <a:pPr eaLnBrk="1" hangingPunct="1">
              <a:spcBef>
                <a:spcPct val="50000"/>
              </a:spcBef>
              <a:buFontTx/>
              <a:buNone/>
            </a:pPr>
            <a:r>
              <a:rPr lang="en-US" altLang="en-US" sz="1600">
                <a:sym typeface="Symbol" panose="05050102010706020507" pitchFamily="18" charset="2"/>
              </a:rPr>
              <a:t>Line strength, S, is also a function of temperature</a:t>
            </a:r>
          </a:p>
          <a:p>
            <a:pPr eaLnBrk="1" hangingPunct="1">
              <a:lnSpc>
                <a:spcPct val="75000"/>
              </a:lnSpc>
              <a:spcBef>
                <a:spcPct val="35000"/>
              </a:spcBef>
              <a:buFontTx/>
              <a:buNone/>
            </a:pPr>
            <a:r>
              <a:rPr lang="en-US" altLang="en-US" sz="1600">
                <a:sym typeface="Symbol" panose="05050102010706020507" pitchFamily="18" charset="2"/>
              </a:rPr>
              <a:t>                                  (</a:t>
            </a:r>
            <a:r>
              <a:rPr lang="en-US" altLang="en-US" sz="1600">
                <a:cs typeface="Arial" panose="020B0604020202020204" pitchFamily="34" charset="0"/>
                <a:sym typeface="Symbol" panose="05050102010706020507" pitchFamily="18" charset="2"/>
              </a:rPr>
              <a:t>1-EXP(1-1.439/T))</a:t>
            </a:r>
            <a:r>
              <a:rPr lang="en-US" altLang="en-US" sz="1600" baseline="30000">
                <a:cs typeface="Arial" panose="020B0604020202020204" pitchFamily="34" charset="0"/>
                <a:sym typeface="Symbol" panose="05050102010706020507" pitchFamily="18" charset="2"/>
              </a:rPr>
              <a:t>3 </a:t>
            </a:r>
            <a:endParaRPr lang="en-US" altLang="en-US" sz="1600">
              <a:sym typeface="Symbol" panose="05050102010706020507" pitchFamily="18" charset="2"/>
            </a:endParaRPr>
          </a:p>
          <a:p>
            <a:pPr eaLnBrk="1" hangingPunct="1">
              <a:lnSpc>
                <a:spcPct val="75000"/>
              </a:lnSpc>
              <a:spcBef>
                <a:spcPct val="35000"/>
              </a:spcBef>
              <a:buFontTx/>
              <a:buNone/>
            </a:pPr>
            <a:r>
              <a:rPr lang="en-US" altLang="en-US" sz="1600">
                <a:sym typeface="Symbol" panose="05050102010706020507" pitchFamily="18" charset="2"/>
              </a:rPr>
              <a:t>S(T)  = S(T</a:t>
            </a:r>
            <a:r>
              <a:rPr lang="en-US" altLang="en-US" sz="1600" baseline="-25000">
                <a:sym typeface="Symbol" panose="05050102010706020507" pitchFamily="18" charset="2"/>
              </a:rPr>
              <a:t>0</a:t>
            </a:r>
            <a:r>
              <a:rPr lang="en-US" altLang="en-US" sz="1600">
                <a:sym typeface="Symbol" panose="05050102010706020507" pitchFamily="18" charset="2"/>
              </a:rPr>
              <a:t>)·(T/T</a:t>
            </a:r>
            <a:r>
              <a:rPr lang="en-US" altLang="en-US" sz="1600" baseline="-25000">
                <a:sym typeface="Symbol" panose="05050102010706020507" pitchFamily="18" charset="2"/>
              </a:rPr>
              <a:t>0</a:t>
            </a:r>
            <a:r>
              <a:rPr lang="en-US" altLang="en-US" sz="1600">
                <a:sym typeface="Symbol" panose="05050102010706020507" pitchFamily="18" charset="2"/>
              </a:rPr>
              <a:t>)</a:t>
            </a:r>
            <a:r>
              <a:rPr lang="en-US" altLang="en-US" sz="1600">
                <a:cs typeface="Arial" panose="020B0604020202020204" pitchFamily="34" charset="0"/>
                <a:sym typeface="Symbol" panose="05050102010706020507" pitchFamily="18" charset="2"/>
              </a:rPr>
              <a:t>·------------------------------</a:t>
            </a:r>
          </a:p>
          <a:p>
            <a:pPr eaLnBrk="1" hangingPunct="1">
              <a:lnSpc>
                <a:spcPct val="75000"/>
              </a:lnSpc>
              <a:spcBef>
                <a:spcPct val="35000"/>
              </a:spcBef>
              <a:buFontTx/>
              <a:buNone/>
            </a:pPr>
            <a:r>
              <a:rPr lang="en-US" altLang="en-US" sz="1600">
                <a:sym typeface="Symbol" panose="05050102010706020507" pitchFamily="18" charset="2"/>
              </a:rPr>
              <a:t>                                  (1-EXP(1-1.439/T</a:t>
            </a:r>
            <a:r>
              <a:rPr lang="en-US" altLang="en-US" sz="1600" baseline="-25000">
                <a:sym typeface="Symbol" panose="05050102010706020507" pitchFamily="18" charset="2"/>
              </a:rPr>
              <a:t>0</a:t>
            </a:r>
            <a:r>
              <a:rPr lang="en-US" altLang="en-US" sz="1600">
                <a:sym typeface="Symbol" panose="05050102010706020507" pitchFamily="18" charset="2"/>
              </a:rPr>
              <a:t>))</a:t>
            </a:r>
            <a:r>
              <a:rPr lang="en-US" altLang="en-US" sz="1600" baseline="30000">
                <a:sym typeface="Symbol" panose="05050102010706020507" pitchFamily="18" charset="2"/>
              </a:rPr>
              <a:t>3</a:t>
            </a:r>
          </a:p>
        </p:txBody>
      </p:sp>
      <p:sp>
        <p:nvSpPr>
          <p:cNvPr id="29707" name="Text Box 12">
            <a:extLst>
              <a:ext uri="{FF2B5EF4-FFF2-40B4-BE49-F238E27FC236}">
                <a16:creationId xmlns:a16="http://schemas.microsoft.com/office/drawing/2014/main" id="{643F071F-177D-4FE1-A156-52CEF1284778}"/>
              </a:ext>
            </a:extLst>
          </p:cNvPr>
          <p:cNvSpPr txBox="1">
            <a:spLocks noChangeArrowheads="1"/>
          </p:cNvSpPr>
          <p:nvPr/>
        </p:nvSpPr>
        <p:spPr bwMode="auto">
          <a:xfrm>
            <a:off x="3962400" y="2054225"/>
            <a:ext cx="48006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t>Where width of line, </a:t>
            </a:r>
            <a:r>
              <a:rPr lang="en-US" altLang="en-US" sz="1600" i="1">
                <a:sym typeface="Symbol" panose="05050102010706020507" pitchFamily="18" charset="2"/>
              </a:rPr>
              <a:t></a:t>
            </a:r>
            <a:r>
              <a:rPr lang="en-US" altLang="en-US" sz="1600" i="1" baseline="-25000">
                <a:sym typeface="Symbol" panose="05050102010706020507" pitchFamily="18" charset="2"/>
              </a:rPr>
              <a:t>ij</a:t>
            </a:r>
            <a:r>
              <a:rPr lang="en-US" altLang="en-US" sz="1600"/>
              <a:t>, is a function of the molecule structure (natural broadening), temperature (doppler broadening) and pressure (collisional broadening)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86BFE9-29ED-44B0-8391-09DEB8FB72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0397" y="1717675"/>
            <a:ext cx="3438208" cy="4911725"/>
          </a:xfrm>
          <a:prstGeom prst="rect">
            <a:avLst/>
          </a:prstGeom>
        </p:spPr>
      </p:pic>
      <p:pic>
        <p:nvPicPr>
          <p:cNvPr id="5" name="Content Placeholder 4">
            <a:extLst>
              <a:ext uri="{FF2B5EF4-FFF2-40B4-BE49-F238E27FC236}">
                <a16:creationId xmlns:a16="http://schemas.microsoft.com/office/drawing/2014/main" id="{2BE153C3-7EBF-4E41-AF0B-F921F0BFBCD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04800" y="1717675"/>
            <a:ext cx="3358878" cy="4911725"/>
          </a:xfrm>
        </p:spPr>
      </p:pic>
      <p:sp>
        <p:nvSpPr>
          <p:cNvPr id="30722" name="Slide Number Placeholder 6">
            <a:extLst>
              <a:ext uri="{FF2B5EF4-FFF2-40B4-BE49-F238E27FC236}">
                <a16:creationId xmlns:a16="http://schemas.microsoft.com/office/drawing/2014/main" id="{FA95F4C1-5B33-4CFD-B54B-8CEA636689C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4FC3463-D349-444D-A26F-CFD33A5873FE}" type="slidenum">
              <a:rPr lang="en-US" altLang="en-US" sz="1400" smtClean="0"/>
              <a:pPr>
                <a:spcBef>
                  <a:spcPct val="0"/>
                </a:spcBef>
                <a:buFontTx/>
                <a:buNone/>
              </a:pPr>
              <a:t>28</a:t>
            </a:fld>
            <a:endParaRPr lang="en-US" altLang="en-US" sz="1400"/>
          </a:p>
        </p:txBody>
      </p:sp>
      <p:sp>
        <p:nvSpPr>
          <p:cNvPr id="30725" name="Rectangle 8">
            <a:extLst>
              <a:ext uri="{FF2B5EF4-FFF2-40B4-BE49-F238E27FC236}">
                <a16:creationId xmlns:a16="http://schemas.microsoft.com/office/drawing/2014/main" id="{3BB968D4-DF34-491E-9526-442D1C20D6CB}"/>
              </a:ext>
            </a:extLst>
          </p:cNvPr>
          <p:cNvSpPr>
            <a:spLocks noGrp="1" noChangeArrowheads="1"/>
          </p:cNvSpPr>
          <p:nvPr>
            <p:ph type="title"/>
          </p:nvPr>
        </p:nvSpPr>
        <p:spPr>
          <a:xfrm>
            <a:off x="1295400" y="228600"/>
            <a:ext cx="6858000" cy="685800"/>
          </a:xfrm>
        </p:spPr>
        <p:txBody>
          <a:bodyPr/>
          <a:lstStyle/>
          <a:p>
            <a:pPr eaLnBrk="1" hangingPunct="1"/>
            <a:r>
              <a:rPr lang="en-US" altLang="en-US" sz="2800"/>
              <a:t>Example of vibration rotational line strengths in 15 </a:t>
            </a:r>
            <a:r>
              <a:rPr lang="en-US" altLang="en-US" sz="2800">
                <a:sym typeface="Symbol" panose="05050102010706020507" pitchFamily="18" charset="2"/>
              </a:rPr>
              <a:t></a:t>
            </a:r>
            <a:r>
              <a:rPr lang="en-US" altLang="en-US" sz="2800"/>
              <a:t>m band region</a:t>
            </a:r>
          </a:p>
        </p:txBody>
      </p:sp>
      <p:sp>
        <p:nvSpPr>
          <p:cNvPr id="30726" name="Text Box 10">
            <a:extLst>
              <a:ext uri="{FF2B5EF4-FFF2-40B4-BE49-F238E27FC236}">
                <a16:creationId xmlns:a16="http://schemas.microsoft.com/office/drawing/2014/main" id="{8D2D6B07-2532-41A7-8396-CA180A28F8C6}"/>
              </a:ext>
            </a:extLst>
          </p:cNvPr>
          <p:cNvSpPr txBox="1">
            <a:spLocks noChangeArrowheads="1"/>
          </p:cNvSpPr>
          <p:nvPr/>
        </p:nvSpPr>
        <p:spPr bwMode="auto">
          <a:xfrm>
            <a:off x="762000" y="1295400"/>
            <a:ext cx="266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a:t>600 to 700 cm</a:t>
            </a:r>
            <a:r>
              <a:rPr lang="en-US" altLang="en-US" sz="2000" baseline="30000"/>
              <a:t>-1</a:t>
            </a:r>
          </a:p>
        </p:txBody>
      </p:sp>
      <p:sp>
        <p:nvSpPr>
          <p:cNvPr id="30727" name="Rectangle 11">
            <a:extLst>
              <a:ext uri="{FF2B5EF4-FFF2-40B4-BE49-F238E27FC236}">
                <a16:creationId xmlns:a16="http://schemas.microsoft.com/office/drawing/2014/main" id="{77C5DAA8-5358-4084-858F-75660CE559EA}"/>
              </a:ext>
            </a:extLst>
          </p:cNvPr>
          <p:cNvSpPr>
            <a:spLocks noChangeArrowheads="1"/>
          </p:cNvSpPr>
          <p:nvPr/>
        </p:nvSpPr>
        <p:spPr bwMode="auto">
          <a:xfrm>
            <a:off x="4702175" y="1322388"/>
            <a:ext cx="1995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t>700 to 800 cm</a:t>
            </a:r>
            <a:r>
              <a:rPr lang="en-US" altLang="en-US" sz="2000" baseline="30000"/>
              <a:t>-1</a:t>
            </a:r>
          </a:p>
        </p:txBody>
      </p:sp>
      <p:sp>
        <p:nvSpPr>
          <p:cNvPr id="30728" name="Text Box 12">
            <a:extLst>
              <a:ext uri="{FF2B5EF4-FFF2-40B4-BE49-F238E27FC236}">
                <a16:creationId xmlns:a16="http://schemas.microsoft.com/office/drawing/2014/main" id="{E3589AF1-9DA3-4F82-B6C1-53EF0F6C59C2}"/>
              </a:ext>
            </a:extLst>
          </p:cNvPr>
          <p:cNvSpPr txBox="1">
            <a:spLocks noChangeArrowheads="1"/>
          </p:cNvSpPr>
          <p:nvPr/>
        </p:nvSpPr>
        <p:spPr bwMode="auto">
          <a:xfrm>
            <a:off x="7467600" y="18288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t>H2O</a:t>
            </a:r>
          </a:p>
        </p:txBody>
      </p:sp>
      <p:sp>
        <p:nvSpPr>
          <p:cNvPr id="30729" name="Text Box 13">
            <a:extLst>
              <a:ext uri="{FF2B5EF4-FFF2-40B4-BE49-F238E27FC236}">
                <a16:creationId xmlns:a16="http://schemas.microsoft.com/office/drawing/2014/main" id="{F1D3C36A-CE32-4DA0-A74A-6ACA6E947DC5}"/>
              </a:ext>
            </a:extLst>
          </p:cNvPr>
          <p:cNvSpPr txBox="1">
            <a:spLocks noChangeArrowheads="1"/>
          </p:cNvSpPr>
          <p:nvPr/>
        </p:nvSpPr>
        <p:spPr bwMode="auto">
          <a:xfrm>
            <a:off x="7467600" y="23622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t>CO2</a:t>
            </a:r>
          </a:p>
        </p:txBody>
      </p:sp>
      <p:sp>
        <p:nvSpPr>
          <p:cNvPr id="30730" name="Text Box 14">
            <a:extLst>
              <a:ext uri="{FF2B5EF4-FFF2-40B4-BE49-F238E27FC236}">
                <a16:creationId xmlns:a16="http://schemas.microsoft.com/office/drawing/2014/main" id="{35BEC6D6-94D0-47AB-8527-674C6E58642C}"/>
              </a:ext>
            </a:extLst>
          </p:cNvPr>
          <p:cNvSpPr txBox="1">
            <a:spLocks noChangeArrowheads="1"/>
          </p:cNvSpPr>
          <p:nvPr/>
        </p:nvSpPr>
        <p:spPr bwMode="auto">
          <a:xfrm>
            <a:off x="7543800" y="28956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t>O3</a:t>
            </a:r>
          </a:p>
        </p:txBody>
      </p:sp>
      <p:sp>
        <p:nvSpPr>
          <p:cNvPr id="30731" name="Text Box 15">
            <a:extLst>
              <a:ext uri="{FF2B5EF4-FFF2-40B4-BE49-F238E27FC236}">
                <a16:creationId xmlns:a16="http://schemas.microsoft.com/office/drawing/2014/main" id="{934D6449-8D77-403B-874F-C5ECA2B05FE2}"/>
              </a:ext>
            </a:extLst>
          </p:cNvPr>
          <p:cNvSpPr txBox="1">
            <a:spLocks noChangeArrowheads="1"/>
          </p:cNvSpPr>
          <p:nvPr/>
        </p:nvSpPr>
        <p:spPr bwMode="auto">
          <a:xfrm>
            <a:off x="7543800" y="339725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t>N2O</a:t>
            </a:r>
          </a:p>
        </p:txBody>
      </p:sp>
      <p:sp>
        <p:nvSpPr>
          <p:cNvPr id="30732" name="Text Box 16">
            <a:extLst>
              <a:ext uri="{FF2B5EF4-FFF2-40B4-BE49-F238E27FC236}">
                <a16:creationId xmlns:a16="http://schemas.microsoft.com/office/drawing/2014/main" id="{54D1D680-080E-4F5F-AB2F-9175FA322AC4}"/>
              </a:ext>
            </a:extLst>
          </p:cNvPr>
          <p:cNvSpPr txBox="1">
            <a:spLocks noChangeArrowheads="1"/>
          </p:cNvSpPr>
          <p:nvPr/>
        </p:nvSpPr>
        <p:spPr bwMode="auto">
          <a:xfrm>
            <a:off x="7543800" y="51054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t>HNO3</a:t>
            </a:r>
          </a:p>
        </p:txBody>
      </p:sp>
      <p:sp>
        <p:nvSpPr>
          <p:cNvPr id="30733" name="Text Box 17">
            <a:extLst>
              <a:ext uri="{FF2B5EF4-FFF2-40B4-BE49-F238E27FC236}">
                <a16:creationId xmlns:a16="http://schemas.microsoft.com/office/drawing/2014/main" id="{BFED0BB4-A856-46EC-94A0-EB4E6B3005FC}"/>
              </a:ext>
            </a:extLst>
          </p:cNvPr>
          <p:cNvSpPr txBox="1">
            <a:spLocks noChangeArrowheads="1"/>
          </p:cNvSpPr>
          <p:nvPr/>
        </p:nvSpPr>
        <p:spPr bwMode="auto">
          <a:xfrm>
            <a:off x="7543800" y="560705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dirty="0"/>
              <a:t>SO2</a:t>
            </a:r>
          </a:p>
        </p:txBody>
      </p:sp>
      <p:sp>
        <p:nvSpPr>
          <p:cNvPr id="30734" name="Text Box 18">
            <a:extLst>
              <a:ext uri="{FF2B5EF4-FFF2-40B4-BE49-F238E27FC236}">
                <a16:creationId xmlns:a16="http://schemas.microsoft.com/office/drawing/2014/main" id="{67F23DD4-69F7-4994-8851-05A3022960E7}"/>
              </a:ext>
            </a:extLst>
          </p:cNvPr>
          <p:cNvSpPr txBox="1">
            <a:spLocks noChangeArrowheads="1"/>
          </p:cNvSpPr>
          <p:nvPr/>
        </p:nvSpPr>
        <p:spPr bwMode="auto">
          <a:xfrm>
            <a:off x="7543800" y="614045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dirty="0"/>
              <a:t>NH3</a:t>
            </a:r>
          </a:p>
        </p:txBody>
      </p:sp>
      <p:sp>
        <p:nvSpPr>
          <p:cNvPr id="30735" name="Text Box 19">
            <a:extLst>
              <a:ext uri="{FF2B5EF4-FFF2-40B4-BE49-F238E27FC236}">
                <a16:creationId xmlns:a16="http://schemas.microsoft.com/office/drawing/2014/main" id="{C9E3F817-8C44-496D-9A6F-62E66978F7A1}"/>
              </a:ext>
            </a:extLst>
          </p:cNvPr>
          <p:cNvSpPr txBox="1">
            <a:spLocks noChangeArrowheads="1"/>
          </p:cNvSpPr>
          <p:nvPr/>
        </p:nvSpPr>
        <p:spPr bwMode="auto">
          <a:xfrm>
            <a:off x="7543800" y="45720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t>CH4</a:t>
            </a:r>
          </a:p>
        </p:txBody>
      </p:sp>
      <p:sp>
        <p:nvSpPr>
          <p:cNvPr id="30736" name="Text Box 20">
            <a:extLst>
              <a:ext uri="{FF2B5EF4-FFF2-40B4-BE49-F238E27FC236}">
                <a16:creationId xmlns:a16="http://schemas.microsoft.com/office/drawing/2014/main" id="{07D65965-2E13-44F3-9412-34E7FF63FFD3}"/>
              </a:ext>
            </a:extLst>
          </p:cNvPr>
          <p:cNvSpPr txBox="1">
            <a:spLocks noChangeArrowheads="1"/>
          </p:cNvSpPr>
          <p:nvPr/>
        </p:nvSpPr>
        <p:spPr bwMode="auto">
          <a:xfrm>
            <a:off x="7543800" y="39624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t>CO</a:t>
            </a:r>
          </a:p>
        </p:txBody>
      </p:sp>
      <p:sp>
        <p:nvSpPr>
          <p:cNvPr id="30737" name="Rectangle 21">
            <a:extLst>
              <a:ext uri="{FF2B5EF4-FFF2-40B4-BE49-F238E27FC236}">
                <a16:creationId xmlns:a16="http://schemas.microsoft.com/office/drawing/2014/main" id="{FF6C14C1-F440-4DE8-AB6E-2BD554217DD0}"/>
              </a:ext>
            </a:extLst>
          </p:cNvPr>
          <p:cNvSpPr>
            <a:spLocks noChangeArrowheads="1"/>
          </p:cNvSpPr>
          <p:nvPr/>
        </p:nvSpPr>
        <p:spPr bwMode="auto">
          <a:xfrm>
            <a:off x="152400" y="2240280"/>
            <a:ext cx="7239000" cy="533400"/>
          </a:xfrm>
          <a:prstGeom prst="rect">
            <a:avLst/>
          </a:prstGeom>
          <a:noFill/>
          <a:ln w="34925" algn="ctr">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a:solidFill>
                <a:srgbClr val="00B050"/>
              </a:solidFill>
            </a:endParaRPr>
          </a:p>
        </p:txBody>
      </p:sp>
      <p:sp>
        <p:nvSpPr>
          <p:cNvPr id="27" name="Rectangle 21">
            <a:extLst>
              <a:ext uri="{FF2B5EF4-FFF2-40B4-BE49-F238E27FC236}">
                <a16:creationId xmlns:a16="http://schemas.microsoft.com/office/drawing/2014/main" id="{9777193A-5298-4836-BD9C-7CD0F2DA6019}"/>
              </a:ext>
            </a:extLst>
          </p:cNvPr>
          <p:cNvSpPr>
            <a:spLocks noChangeArrowheads="1"/>
          </p:cNvSpPr>
          <p:nvPr/>
        </p:nvSpPr>
        <p:spPr bwMode="auto">
          <a:xfrm>
            <a:off x="152400" y="1676400"/>
            <a:ext cx="7239000" cy="533400"/>
          </a:xfrm>
          <a:prstGeom prst="rect">
            <a:avLst/>
          </a:prstGeom>
          <a:noFill/>
          <a:ln w="222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a:p>
        </p:txBody>
      </p:sp>
      <p:sp>
        <p:nvSpPr>
          <p:cNvPr id="28" name="Rectangle 21">
            <a:extLst>
              <a:ext uri="{FF2B5EF4-FFF2-40B4-BE49-F238E27FC236}">
                <a16:creationId xmlns:a16="http://schemas.microsoft.com/office/drawing/2014/main" id="{82ED1E92-EEF5-47A1-AB0F-D5A8798A96D1}"/>
              </a:ext>
            </a:extLst>
          </p:cNvPr>
          <p:cNvSpPr>
            <a:spLocks noChangeArrowheads="1"/>
          </p:cNvSpPr>
          <p:nvPr/>
        </p:nvSpPr>
        <p:spPr bwMode="auto">
          <a:xfrm>
            <a:off x="152400" y="4949825"/>
            <a:ext cx="7239000" cy="1679575"/>
          </a:xfrm>
          <a:prstGeom prst="rect">
            <a:avLst/>
          </a:prstGeom>
          <a:noFill/>
          <a:ln w="222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a:p>
        </p:txBody>
      </p:sp>
      <p:sp>
        <p:nvSpPr>
          <p:cNvPr id="29" name="Rectangle 21">
            <a:extLst>
              <a:ext uri="{FF2B5EF4-FFF2-40B4-BE49-F238E27FC236}">
                <a16:creationId xmlns:a16="http://schemas.microsoft.com/office/drawing/2014/main" id="{7FD412FE-92AC-4468-9818-596DA9F97089}"/>
              </a:ext>
            </a:extLst>
          </p:cNvPr>
          <p:cNvSpPr>
            <a:spLocks noChangeArrowheads="1"/>
          </p:cNvSpPr>
          <p:nvPr/>
        </p:nvSpPr>
        <p:spPr bwMode="auto">
          <a:xfrm>
            <a:off x="152400" y="2819400"/>
            <a:ext cx="7239000" cy="533400"/>
          </a:xfrm>
          <a:prstGeom prst="rect">
            <a:avLst/>
          </a:prstGeom>
          <a:noFill/>
          <a:ln w="222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115DB2-C6DC-40F1-8002-7CB61874A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1755160"/>
            <a:ext cx="2498110" cy="4874240"/>
          </a:xfrm>
          <a:prstGeom prst="rect">
            <a:avLst/>
          </a:prstGeom>
        </p:spPr>
      </p:pic>
      <p:pic>
        <p:nvPicPr>
          <p:cNvPr id="9" name="Picture 8">
            <a:extLst>
              <a:ext uri="{FF2B5EF4-FFF2-40B4-BE49-F238E27FC236}">
                <a16:creationId xmlns:a16="http://schemas.microsoft.com/office/drawing/2014/main" id="{D720B699-41EB-44ED-89DE-654B45BC6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3709" y="1749490"/>
            <a:ext cx="2499609" cy="4877164"/>
          </a:xfrm>
          <a:prstGeom prst="rect">
            <a:avLst/>
          </a:prstGeom>
        </p:spPr>
      </p:pic>
      <p:pic>
        <p:nvPicPr>
          <p:cNvPr id="5" name="Picture 4">
            <a:extLst>
              <a:ext uri="{FF2B5EF4-FFF2-40B4-BE49-F238E27FC236}">
                <a16:creationId xmlns:a16="http://schemas.microsoft.com/office/drawing/2014/main" id="{8610AB80-0122-4983-B978-21C831EF4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752600"/>
            <a:ext cx="2438401" cy="4876800"/>
          </a:xfrm>
          <a:prstGeom prst="rect">
            <a:avLst/>
          </a:prstGeom>
        </p:spPr>
      </p:pic>
      <p:sp>
        <p:nvSpPr>
          <p:cNvPr id="33794" name="Slide Number Placeholder 6">
            <a:extLst>
              <a:ext uri="{FF2B5EF4-FFF2-40B4-BE49-F238E27FC236}">
                <a16:creationId xmlns:a16="http://schemas.microsoft.com/office/drawing/2014/main" id="{B2ED0C29-7D7B-43D7-9D97-08BC049F8E3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7A18DAA-DFBF-4D99-928F-7F7E1655A712}" type="slidenum">
              <a:rPr lang="en-US" altLang="en-US" sz="1400" smtClean="0"/>
              <a:pPr>
                <a:spcBef>
                  <a:spcPct val="0"/>
                </a:spcBef>
                <a:buFontTx/>
                <a:buNone/>
              </a:pPr>
              <a:t>29</a:t>
            </a:fld>
            <a:endParaRPr lang="en-US" altLang="en-US" sz="1400"/>
          </a:p>
        </p:txBody>
      </p:sp>
      <p:sp>
        <p:nvSpPr>
          <p:cNvPr id="33795" name="Rectangle 2">
            <a:extLst>
              <a:ext uri="{FF2B5EF4-FFF2-40B4-BE49-F238E27FC236}">
                <a16:creationId xmlns:a16="http://schemas.microsoft.com/office/drawing/2014/main" id="{0BD83BBF-56E5-4734-B907-D5C88D2E458A}"/>
              </a:ext>
            </a:extLst>
          </p:cNvPr>
          <p:cNvSpPr>
            <a:spLocks noGrp="1" noChangeArrowheads="1"/>
          </p:cNvSpPr>
          <p:nvPr>
            <p:ph type="title"/>
          </p:nvPr>
        </p:nvSpPr>
        <p:spPr>
          <a:xfrm>
            <a:off x="1066800" y="228600"/>
            <a:ext cx="6858000" cy="685800"/>
          </a:xfrm>
        </p:spPr>
        <p:txBody>
          <a:bodyPr/>
          <a:lstStyle/>
          <a:p>
            <a:pPr eaLnBrk="1" hangingPunct="1"/>
            <a:r>
              <a:rPr lang="en-US" altLang="en-US" sz="2800" dirty="0"/>
              <a:t>Example of vibration rotational line strengths in 4 </a:t>
            </a:r>
            <a:r>
              <a:rPr lang="en-US" altLang="en-US" sz="2800" dirty="0">
                <a:sym typeface="Symbol" panose="05050102010706020507" pitchFamily="18" charset="2"/>
              </a:rPr>
              <a:t></a:t>
            </a:r>
            <a:r>
              <a:rPr lang="en-US" altLang="en-US" sz="2800" dirty="0"/>
              <a:t>m band region</a:t>
            </a:r>
          </a:p>
        </p:txBody>
      </p:sp>
      <p:sp>
        <p:nvSpPr>
          <p:cNvPr id="33797" name="Text Box 5">
            <a:extLst>
              <a:ext uri="{FF2B5EF4-FFF2-40B4-BE49-F238E27FC236}">
                <a16:creationId xmlns:a16="http://schemas.microsoft.com/office/drawing/2014/main" id="{0596FFC5-05E3-41AB-BE79-0737633E7888}"/>
              </a:ext>
            </a:extLst>
          </p:cNvPr>
          <p:cNvSpPr txBox="1">
            <a:spLocks noChangeArrowheads="1"/>
          </p:cNvSpPr>
          <p:nvPr/>
        </p:nvSpPr>
        <p:spPr bwMode="auto">
          <a:xfrm>
            <a:off x="152400" y="1295400"/>
            <a:ext cx="266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dirty="0"/>
              <a:t>2100 to 2200 cm</a:t>
            </a:r>
            <a:r>
              <a:rPr lang="en-US" altLang="en-US" sz="2000" baseline="30000" dirty="0"/>
              <a:t>-1</a:t>
            </a:r>
          </a:p>
        </p:txBody>
      </p:sp>
      <p:sp>
        <p:nvSpPr>
          <p:cNvPr id="33798" name="Rectangle 6">
            <a:extLst>
              <a:ext uri="{FF2B5EF4-FFF2-40B4-BE49-F238E27FC236}">
                <a16:creationId xmlns:a16="http://schemas.microsoft.com/office/drawing/2014/main" id="{FFC9EFE0-5FC4-468C-8809-7977F684F8BA}"/>
              </a:ext>
            </a:extLst>
          </p:cNvPr>
          <p:cNvSpPr>
            <a:spLocks noChangeArrowheads="1"/>
          </p:cNvSpPr>
          <p:nvPr/>
        </p:nvSpPr>
        <p:spPr bwMode="auto">
          <a:xfrm>
            <a:off x="5570537" y="1295400"/>
            <a:ext cx="22780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dirty="0"/>
              <a:t>2300 to 2400 cm</a:t>
            </a:r>
            <a:r>
              <a:rPr lang="en-US" altLang="en-US" sz="2000" baseline="30000" dirty="0"/>
              <a:t>-1</a:t>
            </a:r>
          </a:p>
        </p:txBody>
      </p:sp>
      <p:sp>
        <p:nvSpPr>
          <p:cNvPr id="33799" name="Text Box 7">
            <a:extLst>
              <a:ext uri="{FF2B5EF4-FFF2-40B4-BE49-F238E27FC236}">
                <a16:creationId xmlns:a16="http://schemas.microsoft.com/office/drawing/2014/main" id="{6C090142-1746-4A14-8718-5E83A9C32A07}"/>
              </a:ext>
            </a:extLst>
          </p:cNvPr>
          <p:cNvSpPr txBox="1">
            <a:spLocks noChangeArrowheads="1"/>
          </p:cNvSpPr>
          <p:nvPr/>
        </p:nvSpPr>
        <p:spPr bwMode="auto">
          <a:xfrm>
            <a:off x="7848600" y="18288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dirty="0"/>
              <a:t>H2O</a:t>
            </a:r>
          </a:p>
        </p:txBody>
      </p:sp>
      <p:sp>
        <p:nvSpPr>
          <p:cNvPr id="33800" name="Text Box 8">
            <a:extLst>
              <a:ext uri="{FF2B5EF4-FFF2-40B4-BE49-F238E27FC236}">
                <a16:creationId xmlns:a16="http://schemas.microsoft.com/office/drawing/2014/main" id="{EF35C39B-29D5-4AA1-8ACC-903DEE712371}"/>
              </a:ext>
            </a:extLst>
          </p:cNvPr>
          <p:cNvSpPr txBox="1">
            <a:spLocks noChangeArrowheads="1"/>
          </p:cNvSpPr>
          <p:nvPr/>
        </p:nvSpPr>
        <p:spPr bwMode="auto">
          <a:xfrm>
            <a:off x="7848600" y="23622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dirty="0"/>
              <a:t>CO2</a:t>
            </a:r>
          </a:p>
        </p:txBody>
      </p:sp>
      <p:sp>
        <p:nvSpPr>
          <p:cNvPr id="33801" name="Text Box 9">
            <a:extLst>
              <a:ext uri="{FF2B5EF4-FFF2-40B4-BE49-F238E27FC236}">
                <a16:creationId xmlns:a16="http://schemas.microsoft.com/office/drawing/2014/main" id="{F0557B91-4848-4B17-8309-73BD5F49B51C}"/>
              </a:ext>
            </a:extLst>
          </p:cNvPr>
          <p:cNvSpPr txBox="1">
            <a:spLocks noChangeArrowheads="1"/>
          </p:cNvSpPr>
          <p:nvPr/>
        </p:nvSpPr>
        <p:spPr bwMode="auto">
          <a:xfrm>
            <a:off x="7924800" y="28956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dirty="0"/>
              <a:t>O3</a:t>
            </a:r>
          </a:p>
        </p:txBody>
      </p:sp>
      <p:sp>
        <p:nvSpPr>
          <p:cNvPr id="33802" name="Text Box 10">
            <a:extLst>
              <a:ext uri="{FF2B5EF4-FFF2-40B4-BE49-F238E27FC236}">
                <a16:creationId xmlns:a16="http://schemas.microsoft.com/office/drawing/2014/main" id="{0DB74304-DDD4-4781-8DB3-B41935A63642}"/>
              </a:ext>
            </a:extLst>
          </p:cNvPr>
          <p:cNvSpPr txBox="1">
            <a:spLocks noChangeArrowheads="1"/>
          </p:cNvSpPr>
          <p:nvPr/>
        </p:nvSpPr>
        <p:spPr bwMode="auto">
          <a:xfrm>
            <a:off x="7924800" y="339725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dirty="0"/>
              <a:t>N2O</a:t>
            </a:r>
          </a:p>
        </p:txBody>
      </p:sp>
      <p:sp>
        <p:nvSpPr>
          <p:cNvPr id="33803" name="Text Box 11">
            <a:extLst>
              <a:ext uri="{FF2B5EF4-FFF2-40B4-BE49-F238E27FC236}">
                <a16:creationId xmlns:a16="http://schemas.microsoft.com/office/drawing/2014/main" id="{7D30FF4C-8BEC-41D2-B34A-ABE23AE43489}"/>
              </a:ext>
            </a:extLst>
          </p:cNvPr>
          <p:cNvSpPr txBox="1">
            <a:spLocks noChangeArrowheads="1"/>
          </p:cNvSpPr>
          <p:nvPr/>
        </p:nvSpPr>
        <p:spPr bwMode="auto">
          <a:xfrm>
            <a:off x="7924800" y="51054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dirty="0"/>
              <a:t>HNO3</a:t>
            </a:r>
          </a:p>
        </p:txBody>
      </p:sp>
      <p:sp>
        <p:nvSpPr>
          <p:cNvPr id="33804" name="Text Box 12">
            <a:extLst>
              <a:ext uri="{FF2B5EF4-FFF2-40B4-BE49-F238E27FC236}">
                <a16:creationId xmlns:a16="http://schemas.microsoft.com/office/drawing/2014/main" id="{54B776E8-1640-4E96-92D5-EF732EC685A0}"/>
              </a:ext>
            </a:extLst>
          </p:cNvPr>
          <p:cNvSpPr txBox="1">
            <a:spLocks noChangeArrowheads="1"/>
          </p:cNvSpPr>
          <p:nvPr/>
        </p:nvSpPr>
        <p:spPr bwMode="auto">
          <a:xfrm>
            <a:off x="7924800" y="560705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dirty="0"/>
              <a:t>SO2</a:t>
            </a:r>
          </a:p>
        </p:txBody>
      </p:sp>
      <p:sp>
        <p:nvSpPr>
          <p:cNvPr id="33805" name="Text Box 13">
            <a:extLst>
              <a:ext uri="{FF2B5EF4-FFF2-40B4-BE49-F238E27FC236}">
                <a16:creationId xmlns:a16="http://schemas.microsoft.com/office/drawing/2014/main" id="{DC1D428D-6AB6-47C6-B9F2-7F0290DC24E9}"/>
              </a:ext>
            </a:extLst>
          </p:cNvPr>
          <p:cNvSpPr txBox="1">
            <a:spLocks noChangeArrowheads="1"/>
          </p:cNvSpPr>
          <p:nvPr/>
        </p:nvSpPr>
        <p:spPr bwMode="auto">
          <a:xfrm>
            <a:off x="7924800" y="614045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dirty="0"/>
              <a:t>NH3</a:t>
            </a:r>
          </a:p>
        </p:txBody>
      </p:sp>
      <p:sp>
        <p:nvSpPr>
          <p:cNvPr id="33806" name="Text Box 14">
            <a:extLst>
              <a:ext uri="{FF2B5EF4-FFF2-40B4-BE49-F238E27FC236}">
                <a16:creationId xmlns:a16="http://schemas.microsoft.com/office/drawing/2014/main" id="{5C2151ED-35FD-43CA-BD6F-E6A444825FF1}"/>
              </a:ext>
            </a:extLst>
          </p:cNvPr>
          <p:cNvSpPr txBox="1">
            <a:spLocks noChangeArrowheads="1"/>
          </p:cNvSpPr>
          <p:nvPr/>
        </p:nvSpPr>
        <p:spPr bwMode="auto">
          <a:xfrm>
            <a:off x="7924800" y="45720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dirty="0"/>
              <a:t>CH4</a:t>
            </a:r>
          </a:p>
        </p:txBody>
      </p:sp>
      <p:sp>
        <p:nvSpPr>
          <p:cNvPr id="33807" name="Text Box 15">
            <a:extLst>
              <a:ext uri="{FF2B5EF4-FFF2-40B4-BE49-F238E27FC236}">
                <a16:creationId xmlns:a16="http://schemas.microsoft.com/office/drawing/2014/main" id="{87292278-EA39-437E-84EA-056DCB668067}"/>
              </a:ext>
            </a:extLst>
          </p:cNvPr>
          <p:cNvSpPr txBox="1">
            <a:spLocks noChangeArrowheads="1"/>
          </p:cNvSpPr>
          <p:nvPr/>
        </p:nvSpPr>
        <p:spPr bwMode="auto">
          <a:xfrm>
            <a:off x="7924800" y="39624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dirty="0"/>
              <a:t>CO</a:t>
            </a:r>
          </a:p>
        </p:txBody>
      </p:sp>
      <p:sp>
        <p:nvSpPr>
          <p:cNvPr id="33809" name="Rectangle 22">
            <a:extLst>
              <a:ext uri="{FF2B5EF4-FFF2-40B4-BE49-F238E27FC236}">
                <a16:creationId xmlns:a16="http://schemas.microsoft.com/office/drawing/2014/main" id="{B9FAC19C-D3AC-42D3-8AB6-AF4D64684ADA}"/>
              </a:ext>
            </a:extLst>
          </p:cNvPr>
          <p:cNvSpPr>
            <a:spLocks noChangeArrowheads="1"/>
          </p:cNvSpPr>
          <p:nvPr/>
        </p:nvSpPr>
        <p:spPr bwMode="auto">
          <a:xfrm>
            <a:off x="76200" y="3930650"/>
            <a:ext cx="3810000" cy="488950"/>
          </a:xfrm>
          <a:prstGeom prst="rect">
            <a:avLst/>
          </a:prstGeom>
          <a:noFill/>
          <a:ln w="222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a:p>
        </p:txBody>
      </p:sp>
      <p:sp>
        <p:nvSpPr>
          <p:cNvPr id="33810" name="Rectangle 24">
            <a:extLst>
              <a:ext uri="{FF2B5EF4-FFF2-40B4-BE49-F238E27FC236}">
                <a16:creationId xmlns:a16="http://schemas.microsoft.com/office/drawing/2014/main" id="{D221037F-D9FD-461A-B9BD-65284321F527}"/>
              </a:ext>
            </a:extLst>
          </p:cNvPr>
          <p:cNvSpPr>
            <a:spLocks noChangeArrowheads="1"/>
          </p:cNvSpPr>
          <p:nvPr/>
        </p:nvSpPr>
        <p:spPr bwMode="auto">
          <a:xfrm>
            <a:off x="1524000" y="3385165"/>
            <a:ext cx="2895600" cy="501035"/>
          </a:xfrm>
          <a:prstGeom prst="rect">
            <a:avLst/>
          </a:prstGeom>
          <a:noFill/>
          <a:ln w="34925" algn="ctr">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a:p>
        </p:txBody>
      </p:sp>
      <p:sp>
        <p:nvSpPr>
          <p:cNvPr id="29" name="Rectangle 24">
            <a:extLst>
              <a:ext uri="{FF2B5EF4-FFF2-40B4-BE49-F238E27FC236}">
                <a16:creationId xmlns:a16="http://schemas.microsoft.com/office/drawing/2014/main" id="{4AA59B46-1649-4B59-8B07-2F7FC4B43CF8}"/>
              </a:ext>
            </a:extLst>
          </p:cNvPr>
          <p:cNvSpPr>
            <a:spLocks noChangeArrowheads="1"/>
          </p:cNvSpPr>
          <p:nvPr/>
        </p:nvSpPr>
        <p:spPr bwMode="auto">
          <a:xfrm>
            <a:off x="3962400" y="2240280"/>
            <a:ext cx="3810000" cy="568325"/>
          </a:xfrm>
          <a:prstGeom prst="rect">
            <a:avLst/>
          </a:prstGeom>
          <a:noFill/>
          <a:ln w="31750" algn="ctr">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a:p>
        </p:txBody>
      </p:sp>
      <p:sp>
        <p:nvSpPr>
          <p:cNvPr id="30" name="Rectangle 22">
            <a:extLst>
              <a:ext uri="{FF2B5EF4-FFF2-40B4-BE49-F238E27FC236}">
                <a16:creationId xmlns:a16="http://schemas.microsoft.com/office/drawing/2014/main" id="{0343D4B2-BF71-4FBA-AD6F-03B412B214DD}"/>
              </a:ext>
            </a:extLst>
          </p:cNvPr>
          <p:cNvSpPr>
            <a:spLocks noChangeArrowheads="1"/>
          </p:cNvSpPr>
          <p:nvPr/>
        </p:nvSpPr>
        <p:spPr bwMode="auto">
          <a:xfrm>
            <a:off x="76200" y="1752600"/>
            <a:ext cx="3810000" cy="488950"/>
          </a:xfrm>
          <a:prstGeom prst="rect">
            <a:avLst/>
          </a:prstGeom>
          <a:noFill/>
          <a:ln w="222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a:p>
        </p:txBody>
      </p:sp>
      <p:sp>
        <p:nvSpPr>
          <p:cNvPr id="31" name="Rectangle 6">
            <a:extLst>
              <a:ext uri="{FF2B5EF4-FFF2-40B4-BE49-F238E27FC236}">
                <a16:creationId xmlns:a16="http://schemas.microsoft.com/office/drawing/2014/main" id="{BB77533F-E7BD-474C-8F28-9E65C8177E78}"/>
              </a:ext>
            </a:extLst>
          </p:cNvPr>
          <p:cNvSpPr>
            <a:spLocks noChangeArrowheads="1"/>
          </p:cNvSpPr>
          <p:nvPr/>
        </p:nvSpPr>
        <p:spPr bwMode="auto">
          <a:xfrm>
            <a:off x="3055937" y="1295400"/>
            <a:ext cx="23022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dirty="0"/>
              <a:t>2200 to 2300 cm</a:t>
            </a:r>
            <a:r>
              <a:rPr lang="en-US" altLang="en-US" sz="2000" baseline="30000" dirty="0"/>
              <a:t>-1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FD6AD-1EEB-4855-9E40-1ECEF49DD9F9}"/>
              </a:ext>
            </a:extLst>
          </p:cNvPr>
          <p:cNvSpPr>
            <a:spLocks noGrp="1"/>
          </p:cNvSpPr>
          <p:nvPr>
            <p:ph type="title"/>
          </p:nvPr>
        </p:nvSpPr>
        <p:spPr>
          <a:xfrm>
            <a:off x="722313" y="1981200"/>
            <a:ext cx="7772400" cy="3276600"/>
          </a:xfrm>
        </p:spPr>
        <p:txBody>
          <a:bodyPr/>
          <a:lstStyle/>
          <a:p>
            <a:pPr algn="ctr"/>
            <a:br>
              <a:rPr lang="en-US" dirty="0"/>
            </a:br>
            <a:r>
              <a:rPr lang="en-US" dirty="0"/>
              <a:t>topic #1: A Little </a:t>
            </a:r>
            <a:r>
              <a:rPr lang="en-US" dirty="0" err="1"/>
              <a:t>HIStory</a:t>
            </a:r>
            <a:r>
              <a:rPr lang="en-US" dirty="0"/>
              <a:t> of hyperspectral Sounding Instruments</a:t>
            </a:r>
            <a:br>
              <a:rPr lang="en-US" dirty="0"/>
            </a:br>
            <a:br>
              <a:rPr lang="en-US" dirty="0"/>
            </a:br>
            <a:endParaRPr lang="en-US" dirty="0"/>
          </a:p>
        </p:txBody>
      </p:sp>
      <p:sp>
        <p:nvSpPr>
          <p:cNvPr id="4" name="Slide Number Placeholder 3">
            <a:extLst>
              <a:ext uri="{FF2B5EF4-FFF2-40B4-BE49-F238E27FC236}">
                <a16:creationId xmlns:a16="http://schemas.microsoft.com/office/drawing/2014/main" id="{1EC97D09-363C-47DE-AF82-C5114BF7F603}"/>
              </a:ext>
            </a:extLst>
          </p:cNvPr>
          <p:cNvSpPr>
            <a:spLocks noGrp="1"/>
          </p:cNvSpPr>
          <p:nvPr>
            <p:ph type="sldNum" sz="quarter" idx="12"/>
          </p:nvPr>
        </p:nvSpPr>
        <p:spPr/>
        <p:txBody>
          <a:bodyPr/>
          <a:lstStyle/>
          <a:p>
            <a:pPr>
              <a:defRPr/>
            </a:pPr>
            <a:fld id="{ACACFFD7-B335-47C8-BE7E-B90B2FC36587}" type="slidenum">
              <a:rPr lang="en-US" altLang="en-US" smtClean="0"/>
              <a:pPr>
                <a:defRPr/>
              </a:pPr>
              <a:t>3</a:t>
            </a:fld>
            <a:endParaRPr lang="en-US" altLang="en-US"/>
          </a:p>
        </p:txBody>
      </p:sp>
    </p:spTree>
    <p:extLst>
      <p:ext uri="{BB962C8B-B14F-4D97-AF65-F5344CB8AC3E}">
        <p14:creationId xmlns:p14="http://schemas.microsoft.com/office/powerpoint/2010/main" val="792278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FD6AD-1EEB-4855-9E40-1ECEF49DD9F9}"/>
              </a:ext>
            </a:extLst>
          </p:cNvPr>
          <p:cNvSpPr>
            <a:spLocks noGrp="1"/>
          </p:cNvSpPr>
          <p:nvPr>
            <p:ph type="title"/>
          </p:nvPr>
        </p:nvSpPr>
        <p:spPr>
          <a:xfrm>
            <a:off x="493713" y="2057400"/>
            <a:ext cx="8345487" cy="3276600"/>
          </a:xfrm>
        </p:spPr>
        <p:txBody>
          <a:bodyPr/>
          <a:lstStyle/>
          <a:p>
            <a:pPr algn="ctr"/>
            <a:br>
              <a:rPr lang="en-US" dirty="0"/>
            </a:br>
            <a:r>
              <a:rPr lang="en-US" dirty="0"/>
              <a:t>topic #5: non-LTE</a:t>
            </a:r>
          </a:p>
        </p:txBody>
      </p:sp>
      <p:sp>
        <p:nvSpPr>
          <p:cNvPr id="4" name="Slide Number Placeholder 3">
            <a:extLst>
              <a:ext uri="{FF2B5EF4-FFF2-40B4-BE49-F238E27FC236}">
                <a16:creationId xmlns:a16="http://schemas.microsoft.com/office/drawing/2014/main" id="{1EC97D09-363C-47DE-AF82-C5114BF7F603}"/>
              </a:ext>
            </a:extLst>
          </p:cNvPr>
          <p:cNvSpPr>
            <a:spLocks noGrp="1"/>
          </p:cNvSpPr>
          <p:nvPr>
            <p:ph type="sldNum" sz="quarter" idx="12"/>
          </p:nvPr>
        </p:nvSpPr>
        <p:spPr/>
        <p:txBody>
          <a:bodyPr/>
          <a:lstStyle/>
          <a:p>
            <a:pPr>
              <a:defRPr/>
            </a:pPr>
            <a:fld id="{ACACFFD7-B335-47C8-BE7E-B90B2FC36587}" type="slidenum">
              <a:rPr lang="en-US" altLang="en-US" smtClean="0"/>
              <a:pPr>
                <a:defRPr/>
              </a:pPr>
              <a:t>30</a:t>
            </a:fld>
            <a:endParaRPr lang="en-US" altLang="en-US"/>
          </a:p>
        </p:txBody>
      </p:sp>
    </p:spTree>
    <p:extLst>
      <p:ext uri="{BB962C8B-B14F-4D97-AF65-F5344CB8AC3E}">
        <p14:creationId xmlns:p14="http://schemas.microsoft.com/office/powerpoint/2010/main" val="4114643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F3C44-EF4E-4C6A-B125-596ABEAEDE81}"/>
              </a:ext>
            </a:extLst>
          </p:cNvPr>
          <p:cNvSpPr>
            <a:spLocks noGrp="1"/>
          </p:cNvSpPr>
          <p:nvPr>
            <p:ph type="title"/>
          </p:nvPr>
        </p:nvSpPr>
        <p:spPr/>
        <p:txBody>
          <a:bodyPr/>
          <a:lstStyle/>
          <a:p>
            <a:r>
              <a:rPr lang="en-US" dirty="0"/>
              <a:t>How big is the non-LTE effect?</a:t>
            </a:r>
          </a:p>
        </p:txBody>
      </p:sp>
      <p:pic>
        <p:nvPicPr>
          <p:cNvPr id="6" name="Content Placeholder 5">
            <a:extLst>
              <a:ext uri="{FF2B5EF4-FFF2-40B4-BE49-F238E27FC236}">
                <a16:creationId xmlns:a16="http://schemas.microsoft.com/office/drawing/2014/main" id="{708CFCA9-7896-4197-B306-DF7646E4D1C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0035" y="3161817"/>
            <a:ext cx="4801565" cy="2400783"/>
          </a:xfrm>
        </p:spPr>
      </p:pic>
      <p:sp>
        <p:nvSpPr>
          <p:cNvPr id="4" name="Slide Number Placeholder 3">
            <a:extLst>
              <a:ext uri="{FF2B5EF4-FFF2-40B4-BE49-F238E27FC236}">
                <a16:creationId xmlns:a16="http://schemas.microsoft.com/office/drawing/2014/main" id="{E7EE46B9-C86E-490C-8233-6379DE38327B}"/>
              </a:ext>
            </a:extLst>
          </p:cNvPr>
          <p:cNvSpPr>
            <a:spLocks noGrp="1"/>
          </p:cNvSpPr>
          <p:nvPr>
            <p:ph type="sldNum" sz="quarter" idx="12"/>
          </p:nvPr>
        </p:nvSpPr>
        <p:spPr/>
        <p:txBody>
          <a:bodyPr/>
          <a:lstStyle/>
          <a:p>
            <a:pPr>
              <a:defRPr/>
            </a:pPr>
            <a:fld id="{1660753A-2121-4AE5-8855-6E148DA86234}" type="slidenum">
              <a:rPr lang="en-US" altLang="en-US" smtClean="0"/>
              <a:pPr>
                <a:defRPr/>
              </a:pPr>
              <a:t>31</a:t>
            </a:fld>
            <a:endParaRPr lang="en-US" altLang="en-US"/>
          </a:p>
        </p:txBody>
      </p:sp>
      <p:sp>
        <p:nvSpPr>
          <p:cNvPr id="7" name="TextBox 6">
            <a:extLst>
              <a:ext uri="{FF2B5EF4-FFF2-40B4-BE49-F238E27FC236}">
                <a16:creationId xmlns:a16="http://schemas.microsoft.com/office/drawing/2014/main" id="{9FA4B162-DDFF-4D72-9A63-E4F209D72262}"/>
              </a:ext>
            </a:extLst>
          </p:cNvPr>
          <p:cNvSpPr txBox="1"/>
          <p:nvPr/>
        </p:nvSpPr>
        <p:spPr>
          <a:xfrm>
            <a:off x="1219200" y="5562600"/>
            <a:ext cx="3048000" cy="584775"/>
          </a:xfrm>
          <a:prstGeom prst="rect">
            <a:avLst/>
          </a:prstGeom>
          <a:noFill/>
        </p:spPr>
        <p:txBody>
          <a:bodyPr wrap="square" rtlCol="0">
            <a:spAutoFit/>
          </a:bodyPr>
          <a:lstStyle/>
          <a:p>
            <a:r>
              <a:rPr lang="en-US" dirty="0"/>
              <a:t>This figure stolen from </a:t>
            </a:r>
            <a:r>
              <a:rPr lang="en-US" dirty="0" err="1"/>
              <a:t>Zhenglong</a:t>
            </a:r>
            <a:r>
              <a:rPr lang="en-US" dirty="0"/>
              <a:t> Li (CIMSS)</a:t>
            </a:r>
          </a:p>
        </p:txBody>
      </p:sp>
      <p:sp>
        <p:nvSpPr>
          <p:cNvPr id="8" name="TextBox 7">
            <a:extLst>
              <a:ext uri="{FF2B5EF4-FFF2-40B4-BE49-F238E27FC236}">
                <a16:creationId xmlns:a16="http://schemas.microsoft.com/office/drawing/2014/main" id="{F8B82959-C1E1-4DD2-84D7-2A4649E34434}"/>
              </a:ext>
            </a:extLst>
          </p:cNvPr>
          <p:cNvSpPr txBox="1"/>
          <p:nvPr/>
        </p:nvSpPr>
        <p:spPr>
          <a:xfrm>
            <a:off x="685800" y="1371600"/>
            <a:ext cx="4648200" cy="1323439"/>
          </a:xfrm>
          <a:prstGeom prst="rect">
            <a:avLst/>
          </a:prstGeom>
          <a:noFill/>
        </p:spPr>
        <p:txBody>
          <a:bodyPr wrap="square" rtlCol="0">
            <a:spAutoFit/>
          </a:bodyPr>
          <a:lstStyle/>
          <a:p>
            <a:r>
              <a:rPr lang="en-US" dirty="0"/>
              <a:t>CRTM simulation of a channel pair difference </a:t>
            </a:r>
          </a:p>
          <a:p>
            <a:endParaRPr lang="en-US" dirty="0"/>
          </a:p>
          <a:p>
            <a:r>
              <a:rPr lang="en-US" dirty="0"/>
              <a:t>SWIR 2336.25 cm-1 minus LWIR 667.50</a:t>
            </a:r>
          </a:p>
          <a:p>
            <a:endParaRPr lang="en-US" dirty="0"/>
          </a:p>
          <a:p>
            <a:r>
              <a:rPr lang="en-US" dirty="0"/>
              <a:t>Non-LTE effect is </a:t>
            </a:r>
            <a:r>
              <a:rPr lang="en-US" dirty="0">
                <a:sym typeface="Symbol" panose="05050102010706020507" pitchFamily="18" charset="2"/>
              </a:rPr>
              <a:t>~5 to ~10 K in daytime </a:t>
            </a:r>
            <a:endParaRPr lang="en-US" dirty="0"/>
          </a:p>
        </p:txBody>
      </p:sp>
      <p:pic>
        <p:nvPicPr>
          <p:cNvPr id="12" name="Picture 11">
            <a:extLst>
              <a:ext uri="{FF2B5EF4-FFF2-40B4-BE49-F238E27FC236}">
                <a16:creationId xmlns:a16="http://schemas.microsoft.com/office/drawing/2014/main" id="{1800D711-F31E-4516-A450-A7D30B5E18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9072" y="3245862"/>
            <a:ext cx="2803928" cy="2240538"/>
          </a:xfrm>
          <a:prstGeom prst="rect">
            <a:avLst/>
          </a:prstGeom>
        </p:spPr>
      </p:pic>
      <p:sp>
        <p:nvSpPr>
          <p:cNvPr id="14" name="TextBox 13">
            <a:extLst>
              <a:ext uri="{FF2B5EF4-FFF2-40B4-BE49-F238E27FC236}">
                <a16:creationId xmlns:a16="http://schemas.microsoft.com/office/drawing/2014/main" id="{C7F792F4-4C9E-48DD-8AD9-E4F9F75A9814}"/>
              </a:ext>
            </a:extLst>
          </p:cNvPr>
          <p:cNvSpPr txBox="1"/>
          <p:nvPr/>
        </p:nvSpPr>
        <p:spPr>
          <a:xfrm>
            <a:off x="5791200" y="1402140"/>
            <a:ext cx="3048000" cy="1569660"/>
          </a:xfrm>
          <a:prstGeom prst="rect">
            <a:avLst/>
          </a:prstGeom>
          <a:noFill/>
        </p:spPr>
        <p:txBody>
          <a:bodyPr wrap="square" rtlCol="0">
            <a:spAutoFit/>
          </a:bodyPr>
          <a:lstStyle/>
          <a:p>
            <a:r>
              <a:rPr lang="en-US" dirty="0"/>
              <a:t>Bias in AIRS SWIR region for daytime radiances versus solar zenith angle</a:t>
            </a:r>
          </a:p>
          <a:p>
            <a:endParaRPr lang="en-US" dirty="0"/>
          </a:p>
          <a:p>
            <a:r>
              <a:rPr lang="en-US" dirty="0"/>
              <a:t>Need to correct for non-LTE from 2255  to 2383 cm-1</a:t>
            </a:r>
          </a:p>
        </p:txBody>
      </p:sp>
      <p:sp>
        <p:nvSpPr>
          <p:cNvPr id="15" name="TextBox 14">
            <a:extLst>
              <a:ext uri="{FF2B5EF4-FFF2-40B4-BE49-F238E27FC236}">
                <a16:creationId xmlns:a16="http://schemas.microsoft.com/office/drawing/2014/main" id="{B87EF294-2C4A-49B6-9E3D-692A191F2027}"/>
              </a:ext>
            </a:extLst>
          </p:cNvPr>
          <p:cNvSpPr txBox="1"/>
          <p:nvPr/>
        </p:nvSpPr>
        <p:spPr>
          <a:xfrm>
            <a:off x="5959072" y="5791200"/>
            <a:ext cx="2803928" cy="584775"/>
          </a:xfrm>
          <a:prstGeom prst="rect">
            <a:avLst/>
          </a:prstGeom>
          <a:noFill/>
        </p:spPr>
        <p:txBody>
          <a:bodyPr wrap="square" rtlCol="0">
            <a:spAutoFit/>
          </a:bodyPr>
          <a:lstStyle/>
          <a:p>
            <a:r>
              <a:rPr lang="en-US" dirty="0"/>
              <a:t>From </a:t>
            </a:r>
            <a:r>
              <a:rPr lang="en-US" dirty="0" err="1"/>
              <a:t>DeSouza</a:t>
            </a:r>
            <a:r>
              <a:rPr lang="en-US" dirty="0"/>
              <a:t>-Machado 2007 GRL, Fig. 3</a:t>
            </a:r>
          </a:p>
        </p:txBody>
      </p:sp>
    </p:spTree>
    <p:extLst>
      <p:ext uri="{BB962C8B-B14F-4D97-AF65-F5344CB8AC3E}">
        <p14:creationId xmlns:p14="http://schemas.microsoft.com/office/powerpoint/2010/main" val="4267638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FD0CD-E09A-430A-B80C-7765F05EAD13}"/>
              </a:ext>
            </a:extLst>
          </p:cNvPr>
          <p:cNvSpPr>
            <a:spLocks noGrp="1"/>
          </p:cNvSpPr>
          <p:nvPr>
            <p:ph type="title"/>
          </p:nvPr>
        </p:nvSpPr>
        <p:spPr/>
        <p:txBody>
          <a:bodyPr/>
          <a:lstStyle/>
          <a:p>
            <a:r>
              <a:rPr lang="en-US" dirty="0"/>
              <a:t>We know how to correct for non-LTE.</a:t>
            </a:r>
          </a:p>
        </p:txBody>
      </p:sp>
      <p:sp>
        <p:nvSpPr>
          <p:cNvPr id="3" name="Content Placeholder 2">
            <a:extLst>
              <a:ext uri="{FF2B5EF4-FFF2-40B4-BE49-F238E27FC236}">
                <a16:creationId xmlns:a16="http://schemas.microsoft.com/office/drawing/2014/main" id="{187BCB5C-49F1-4302-AEFC-C3DFE3054A31}"/>
              </a:ext>
            </a:extLst>
          </p:cNvPr>
          <p:cNvSpPr>
            <a:spLocks noGrp="1"/>
          </p:cNvSpPr>
          <p:nvPr>
            <p:ph idx="1"/>
          </p:nvPr>
        </p:nvSpPr>
        <p:spPr>
          <a:xfrm>
            <a:off x="152400" y="1295400"/>
            <a:ext cx="8458200" cy="5426075"/>
          </a:xfrm>
        </p:spPr>
        <p:txBody>
          <a:bodyPr/>
          <a:lstStyle/>
          <a:p>
            <a:r>
              <a:rPr lang="en-US" sz="2400" dirty="0"/>
              <a:t>The use of the Planck function assumes a Boltzmann distribution in the population of energy states – called thermodynamic equilibrium or LTE</a:t>
            </a:r>
          </a:p>
          <a:p>
            <a:r>
              <a:rPr lang="en-US" sz="2400" dirty="0"/>
              <a:t>Channels sensitive to high altitudes do not have enough molecular collisions to achieve equilibrium – called non-LTE</a:t>
            </a:r>
          </a:p>
          <a:p>
            <a:r>
              <a:rPr lang="en-US" sz="2400" dirty="0"/>
              <a:t>AIRS Science Team dealt with this issue and employed an algorithm to correct for non-LTE effects (</a:t>
            </a:r>
            <a:r>
              <a:rPr lang="en-US" sz="2400" dirty="0" err="1"/>
              <a:t>DeSouza</a:t>
            </a:r>
            <a:r>
              <a:rPr lang="en-US" sz="2400" dirty="0"/>
              <a:t>-Machado 2007 GRL)</a:t>
            </a:r>
          </a:p>
          <a:p>
            <a:r>
              <a:rPr lang="en-US" sz="2400" dirty="0">
                <a:solidFill>
                  <a:srgbClr val="00B050"/>
                </a:solidFill>
              </a:rPr>
              <a:t>NASA/AIRS ST and NOAA NUCAPS Teams have demonstrated that the SWIR + LWIR can be used for both day and night without introducing day-night artifacts.</a:t>
            </a:r>
          </a:p>
          <a:p>
            <a:r>
              <a:rPr lang="en-US" sz="2400" b="1" i="1" dirty="0">
                <a:solidFill>
                  <a:srgbClr val="00B050"/>
                </a:solidFill>
              </a:rPr>
              <a:t>Non-LTE correction is in the CRTM (Chen 2013 JAOT)</a:t>
            </a:r>
            <a:endParaRPr lang="en-US" sz="2800" b="1" i="1" dirty="0">
              <a:solidFill>
                <a:srgbClr val="00B050"/>
              </a:solidFill>
            </a:endParaRPr>
          </a:p>
        </p:txBody>
      </p:sp>
      <p:sp>
        <p:nvSpPr>
          <p:cNvPr id="4" name="Slide Number Placeholder 3">
            <a:extLst>
              <a:ext uri="{FF2B5EF4-FFF2-40B4-BE49-F238E27FC236}">
                <a16:creationId xmlns:a16="http://schemas.microsoft.com/office/drawing/2014/main" id="{3C63C835-6F91-4FBE-9248-904335B408CF}"/>
              </a:ext>
            </a:extLst>
          </p:cNvPr>
          <p:cNvSpPr>
            <a:spLocks noGrp="1"/>
          </p:cNvSpPr>
          <p:nvPr>
            <p:ph type="sldNum" sz="quarter" idx="12"/>
          </p:nvPr>
        </p:nvSpPr>
        <p:spPr/>
        <p:txBody>
          <a:bodyPr/>
          <a:lstStyle/>
          <a:p>
            <a:pPr>
              <a:defRPr/>
            </a:pPr>
            <a:fld id="{1660753A-2121-4AE5-8855-6E148DA86234}" type="slidenum">
              <a:rPr lang="en-US" altLang="en-US" smtClean="0"/>
              <a:pPr>
                <a:defRPr/>
              </a:pPr>
              <a:t>32</a:t>
            </a:fld>
            <a:endParaRPr lang="en-US" altLang="en-US"/>
          </a:p>
        </p:txBody>
      </p:sp>
    </p:spTree>
    <p:extLst>
      <p:ext uri="{BB962C8B-B14F-4D97-AF65-F5344CB8AC3E}">
        <p14:creationId xmlns:p14="http://schemas.microsoft.com/office/powerpoint/2010/main" val="3653381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FD6AD-1EEB-4855-9E40-1ECEF49DD9F9}"/>
              </a:ext>
            </a:extLst>
          </p:cNvPr>
          <p:cNvSpPr>
            <a:spLocks noGrp="1"/>
          </p:cNvSpPr>
          <p:nvPr>
            <p:ph type="title"/>
          </p:nvPr>
        </p:nvSpPr>
        <p:spPr>
          <a:xfrm>
            <a:off x="493713" y="2057400"/>
            <a:ext cx="8345487" cy="3276600"/>
          </a:xfrm>
        </p:spPr>
        <p:txBody>
          <a:bodyPr/>
          <a:lstStyle/>
          <a:p>
            <a:pPr algn="ctr"/>
            <a:br>
              <a:rPr lang="en-US" dirty="0"/>
            </a:br>
            <a:r>
              <a:rPr lang="en-US" dirty="0"/>
              <a:t>topic #6: What is The future of Infrared hyperspectral</a:t>
            </a:r>
          </a:p>
        </p:txBody>
      </p:sp>
      <p:sp>
        <p:nvSpPr>
          <p:cNvPr id="4" name="Slide Number Placeholder 3">
            <a:extLst>
              <a:ext uri="{FF2B5EF4-FFF2-40B4-BE49-F238E27FC236}">
                <a16:creationId xmlns:a16="http://schemas.microsoft.com/office/drawing/2014/main" id="{1EC97D09-363C-47DE-AF82-C5114BF7F603}"/>
              </a:ext>
            </a:extLst>
          </p:cNvPr>
          <p:cNvSpPr>
            <a:spLocks noGrp="1"/>
          </p:cNvSpPr>
          <p:nvPr>
            <p:ph type="sldNum" sz="quarter" idx="12"/>
          </p:nvPr>
        </p:nvSpPr>
        <p:spPr/>
        <p:txBody>
          <a:bodyPr/>
          <a:lstStyle/>
          <a:p>
            <a:pPr>
              <a:defRPr/>
            </a:pPr>
            <a:fld id="{ACACFFD7-B335-47C8-BE7E-B90B2FC36587}" type="slidenum">
              <a:rPr lang="en-US" altLang="en-US" smtClean="0"/>
              <a:pPr>
                <a:defRPr/>
              </a:pPr>
              <a:t>33</a:t>
            </a:fld>
            <a:endParaRPr lang="en-US" altLang="en-US"/>
          </a:p>
        </p:txBody>
      </p:sp>
    </p:spTree>
    <p:extLst>
      <p:ext uri="{BB962C8B-B14F-4D97-AF65-F5344CB8AC3E}">
        <p14:creationId xmlns:p14="http://schemas.microsoft.com/office/powerpoint/2010/main" val="1538339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982551" y="1708873"/>
            <a:ext cx="3710576" cy="2731316"/>
          </a:xfrm>
          <a:prstGeom prst="rect">
            <a:avLst/>
          </a:prstGeom>
        </p:spPr>
      </p:pic>
      <p:sp>
        <p:nvSpPr>
          <p:cNvPr id="2" name="Title 1"/>
          <p:cNvSpPr>
            <a:spLocks noGrp="1"/>
          </p:cNvSpPr>
          <p:nvPr>
            <p:ph type="title"/>
          </p:nvPr>
        </p:nvSpPr>
        <p:spPr>
          <a:xfrm>
            <a:off x="93860" y="231112"/>
            <a:ext cx="6687940" cy="683288"/>
          </a:xfrm>
        </p:spPr>
        <p:txBody>
          <a:bodyPr>
            <a:noAutofit/>
          </a:bodyPr>
          <a:lstStyle/>
          <a:p>
            <a:r>
              <a:rPr lang="en-US" sz="2000" dirty="0"/>
              <a:t>Example of technologies enabled by using SWIR:</a:t>
            </a:r>
            <a:br>
              <a:rPr lang="en-US" sz="2000" dirty="0"/>
            </a:br>
            <a:r>
              <a:rPr lang="en-US" sz="2000" dirty="0"/>
              <a:t>A NASA/JPL CubeSat Instrument called CIRAS</a:t>
            </a:r>
          </a:p>
        </p:txBody>
      </p:sp>
      <p:sp>
        <p:nvSpPr>
          <p:cNvPr id="4" name="Slide Number Placeholder 3"/>
          <p:cNvSpPr>
            <a:spLocks noGrp="1"/>
          </p:cNvSpPr>
          <p:nvPr>
            <p:ph type="sldNum" sz="quarter" idx="4294967295"/>
          </p:nvPr>
        </p:nvSpPr>
        <p:spPr>
          <a:prstGeom prst="rect">
            <a:avLst/>
          </a:prstGeom>
        </p:spPr>
        <p:txBody>
          <a:bodyPr/>
          <a:lstStyle/>
          <a:p>
            <a:fld id="{54184A1E-AF85-41DC-9F63-1C4B7A7BA2FB}" type="slidenum">
              <a:rPr lang="en-US" sz="900"/>
              <a:pPr/>
              <a:t>34</a:t>
            </a:fld>
            <a:endParaRPr lang="en-US" sz="900" dirty="0"/>
          </a:p>
        </p:txBody>
      </p:sp>
      <p:sp>
        <p:nvSpPr>
          <p:cNvPr id="55" name="TextBox 54"/>
          <p:cNvSpPr txBox="1"/>
          <p:nvPr/>
        </p:nvSpPr>
        <p:spPr>
          <a:xfrm>
            <a:off x="7010259" y="1735718"/>
            <a:ext cx="960686" cy="461665"/>
          </a:xfrm>
          <a:prstGeom prst="rect">
            <a:avLst/>
          </a:prstGeom>
          <a:noFill/>
        </p:spPr>
        <p:txBody>
          <a:bodyPr wrap="square" rtlCol="0">
            <a:spAutoFit/>
          </a:bodyPr>
          <a:lstStyle/>
          <a:p>
            <a:pPr algn="ctr"/>
            <a:r>
              <a:rPr lang="en-US" sz="1200" dirty="0">
                <a:latin typeface="Calibri" panose="020F0502020204030204" pitchFamily="34" charset="0"/>
              </a:rPr>
              <a:t>Spacecraft</a:t>
            </a:r>
          </a:p>
          <a:p>
            <a:pPr algn="ctr"/>
            <a:r>
              <a:rPr lang="en-US" sz="1200" dirty="0">
                <a:latin typeface="Calibri" panose="020F0502020204030204" pitchFamily="34" charset="0"/>
              </a:rPr>
              <a:t>(BCT)</a:t>
            </a:r>
          </a:p>
        </p:txBody>
      </p:sp>
      <p:sp>
        <p:nvSpPr>
          <p:cNvPr id="46" name="TextBox 45"/>
          <p:cNvSpPr txBox="1"/>
          <p:nvPr/>
        </p:nvSpPr>
        <p:spPr>
          <a:xfrm>
            <a:off x="5465963" y="4441751"/>
            <a:ext cx="1117808" cy="6232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a:r>
              <a:rPr lang="en-US" sz="1200" dirty="0">
                <a:latin typeface="Calibri" panose="020F0502020204030204" pitchFamily="34" charset="0"/>
              </a:rPr>
              <a:t>Blackbody  Assembly</a:t>
            </a:r>
          </a:p>
          <a:p>
            <a:pPr algn="ctr"/>
            <a:r>
              <a:rPr lang="en-US" sz="1200" dirty="0">
                <a:latin typeface="Calibri" panose="020F0502020204030204" pitchFamily="34" charset="0"/>
              </a:rPr>
              <a:t>Black Silicon</a:t>
            </a:r>
          </a:p>
        </p:txBody>
      </p:sp>
      <p:sp>
        <p:nvSpPr>
          <p:cNvPr id="47" name="TextBox 46"/>
          <p:cNvSpPr txBox="1"/>
          <p:nvPr/>
        </p:nvSpPr>
        <p:spPr>
          <a:xfrm>
            <a:off x="6835226" y="4667990"/>
            <a:ext cx="1158855" cy="43858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a:r>
              <a:rPr lang="en-US" sz="1200" dirty="0">
                <a:latin typeface="Calibri" panose="020F0502020204030204" pitchFamily="34" charset="0"/>
              </a:rPr>
              <a:t>Immersion Grating (JPL)</a:t>
            </a:r>
          </a:p>
        </p:txBody>
      </p:sp>
      <p:pic>
        <p:nvPicPr>
          <p:cNvPr id="52" name="Picture 5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029633" y="1735718"/>
            <a:ext cx="1355213" cy="993827"/>
          </a:xfrm>
          <a:prstGeom prst="roundRect">
            <a:avLst/>
          </a:prstGeom>
          <a:noFill/>
          <a:ln>
            <a:noFill/>
          </a:ln>
          <a:extLst/>
        </p:spPr>
      </p:pic>
      <p:pic>
        <p:nvPicPr>
          <p:cNvPr id="53" name="Picture 52"/>
          <p:cNvPicPr/>
          <p:nvPr/>
        </p:nvPicPr>
        <p:blipFill rotWithShape="1">
          <a:blip r:embed="rId5" cstate="print">
            <a:extLst>
              <a:ext uri="{28A0092B-C50C-407E-A947-70E740481C1C}">
                <a14:useLocalDpi xmlns:a14="http://schemas.microsoft.com/office/drawing/2010/main" val="0"/>
              </a:ext>
            </a:extLst>
          </a:blip>
          <a:srcRect l="86030" t="16555" r="2868" b="50020"/>
          <a:stretch/>
        </p:blipFill>
        <p:spPr bwMode="auto">
          <a:xfrm>
            <a:off x="5605673" y="5072192"/>
            <a:ext cx="838388" cy="874137"/>
          </a:xfrm>
          <a:prstGeom prst="rect">
            <a:avLst/>
          </a:prstGeom>
          <a:noFill/>
          <a:ln>
            <a:noFill/>
          </a:ln>
        </p:spPr>
      </p:pic>
      <p:pic>
        <p:nvPicPr>
          <p:cNvPr id="54" name="Picture 53"/>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9692" r="16729"/>
          <a:stretch/>
        </p:blipFill>
        <p:spPr>
          <a:xfrm>
            <a:off x="8008253" y="1655693"/>
            <a:ext cx="737363" cy="1229543"/>
          </a:xfrm>
          <a:prstGeom prst="rect">
            <a:avLst/>
          </a:prstGeom>
        </p:spPr>
      </p:pic>
      <p:cxnSp>
        <p:nvCxnSpPr>
          <p:cNvPr id="57" name="Straight Connector 56"/>
          <p:cNvCxnSpPr/>
          <p:nvPr/>
        </p:nvCxnSpPr>
        <p:spPr>
          <a:xfrm flipV="1">
            <a:off x="2274956" y="2885237"/>
            <a:ext cx="2324879" cy="1229975"/>
          </a:xfrm>
          <a:prstGeom prst="line">
            <a:avLst/>
          </a:prstGeom>
          <a:noFill/>
          <a:ln w="6350" cap="flat">
            <a:solidFill>
              <a:schemeClr val="tx1"/>
            </a:solidFill>
            <a:prstDash val="solid"/>
            <a:bevel/>
          </a:ln>
          <a:effectLst/>
          <a:sp3d/>
        </p:spPr>
        <p:style>
          <a:lnRef idx="0">
            <a:scrgbClr r="0" g="0" b="0"/>
          </a:lnRef>
          <a:fillRef idx="0">
            <a:scrgbClr r="0" g="0" b="0"/>
          </a:fillRef>
          <a:effectRef idx="0">
            <a:scrgbClr r="0" g="0" b="0"/>
          </a:effectRef>
          <a:fontRef idx="none"/>
        </p:style>
      </p:cxnSp>
      <p:sp>
        <p:nvSpPr>
          <p:cNvPr id="58" name="TextBox 57"/>
          <p:cNvSpPr txBox="1"/>
          <p:nvPr/>
        </p:nvSpPr>
        <p:spPr>
          <a:xfrm>
            <a:off x="7219920" y="2844162"/>
            <a:ext cx="1096067" cy="4385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ctr"/>
            <a:r>
              <a:rPr lang="en-US" sz="1200" dirty="0">
                <a:latin typeface="Calibri" panose="020F0502020204030204" pitchFamily="34" charset="0"/>
              </a:rPr>
              <a:t>Optics Assembly</a:t>
            </a:r>
          </a:p>
          <a:p>
            <a:pPr algn="ctr"/>
            <a:r>
              <a:rPr lang="en-US" sz="1200" dirty="0">
                <a:latin typeface="Calibri" panose="020F0502020204030204" pitchFamily="34" charset="0"/>
              </a:rPr>
              <a:t>(Ball)</a:t>
            </a:r>
          </a:p>
        </p:txBody>
      </p:sp>
      <p:cxnSp>
        <p:nvCxnSpPr>
          <p:cNvPr id="59" name="Straight Connector 58"/>
          <p:cNvCxnSpPr/>
          <p:nvPr/>
        </p:nvCxnSpPr>
        <p:spPr>
          <a:xfrm flipH="1">
            <a:off x="5996182" y="2218754"/>
            <a:ext cx="1875740" cy="421614"/>
          </a:xfrm>
          <a:prstGeom prst="line">
            <a:avLst/>
          </a:prstGeom>
          <a:noFill/>
          <a:ln w="6350" cap="flat">
            <a:solidFill>
              <a:schemeClr val="tx1"/>
            </a:solidFill>
            <a:prstDash val="solid"/>
            <a:bevel/>
          </a:ln>
          <a:effectLst/>
          <a:sp3d/>
        </p:spPr>
        <p:style>
          <a:lnRef idx="0">
            <a:scrgbClr r="0" g="0" b="0"/>
          </a:lnRef>
          <a:fillRef idx="0">
            <a:scrgbClr r="0" g="0" b="0"/>
          </a:fillRef>
          <a:effectRef idx="0">
            <a:scrgbClr r="0" g="0" b="0"/>
          </a:effectRef>
          <a:fontRef idx="none"/>
        </p:style>
      </p:cxnSp>
      <p:sp>
        <p:nvSpPr>
          <p:cNvPr id="60" name="TextBox 59"/>
          <p:cNvSpPr txBox="1"/>
          <p:nvPr/>
        </p:nvSpPr>
        <p:spPr>
          <a:xfrm>
            <a:off x="919894" y="3782874"/>
            <a:ext cx="1260281" cy="4385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a:r>
              <a:rPr lang="en-US" sz="1200" dirty="0">
                <a:latin typeface="Calibri" panose="020F0502020204030204" pitchFamily="34" charset="0"/>
              </a:rPr>
              <a:t>Dewar (IDCA)</a:t>
            </a:r>
          </a:p>
          <a:p>
            <a:pPr algn="ctr"/>
            <a:r>
              <a:rPr lang="en-US" sz="1200" dirty="0">
                <a:latin typeface="Calibri" panose="020F0502020204030204" pitchFamily="34" charset="0"/>
              </a:rPr>
              <a:t>(IR Cameras)</a:t>
            </a:r>
          </a:p>
        </p:txBody>
      </p:sp>
      <p:cxnSp>
        <p:nvCxnSpPr>
          <p:cNvPr id="61" name="Straight Connector 60"/>
          <p:cNvCxnSpPr>
            <a:stCxn id="45" idx="0"/>
          </p:cNvCxnSpPr>
          <p:nvPr/>
        </p:nvCxnSpPr>
        <p:spPr>
          <a:xfrm flipV="1">
            <a:off x="2133729" y="3482354"/>
            <a:ext cx="2272155" cy="1508824"/>
          </a:xfrm>
          <a:prstGeom prst="line">
            <a:avLst/>
          </a:prstGeom>
          <a:noFill/>
          <a:ln w="6350" cap="flat">
            <a:solidFill>
              <a:schemeClr val="tx1"/>
            </a:solidFill>
            <a:prstDash val="solid"/>
            <a:bevel/>
          </a:ln>
          <a:effectLst/>
          <a:sp3d/>
        </p:spPr>
        <p:style>
          <a:lnRef idx="0">
            <a:scrgbClr r="0" g="0" b="0"/>
          </a:lnRef>
          <a:fillRef idx="0">
            <a:scrgbClr r="0" g="0" b="0"/>
          </a:fillRef>
          <a:effectRef idx="0">
            <a:scrgbClr r="0" g="0" b="0"/>
          </a:effectRef>
          <a:fontRef idx="none"/>
        </p:style>
      </p:cxnSp>
      <p:cxnSp>
        <p:nvCxnSpPr>
          <p:cNvPr id="62" name="Straight Connector 61"/>
          <p:cNvCxnSpPr>
            <a:stCxn id="45" idx="0"/>
          </p:cNvCxnSpPr>
          <p:nvPr/>
        </p:nvCxnSpPr>
        <p:spPr>
          <a:xfrm flipV="1">
            <a:off x="2133729" y="3528305"/>
            <a:ext cx="2621389" cy="1462873"/>
          </a:xfrm>
          <a:prstGeom prst="line">
            <a:avLst/>
          </a:prstGeom>
          <a:noFill/>
          <a:ln w="6350" cap="flat">
            <a:solidFill>
              <a:schemeClr val="tx1"/>
            </a:solidFill>
            <a:prstDash val="solid"/>
            <a:bevel/>
          </a:ln>
          <a:effectLst/>
          <a:sp3d/>
        </p:spPr>
        <p:style>
          <a:lnRef idx="0">
            <a:scrgbClr r="0" g="0" b="0"/>
          </a:lnRef>
          <a:fillRef idx="0">
            <a:scrgbClr r="0" g="0" b="0"/>
          </a:fillRef>
          <a:effectRef idx="0">
            <a:scrgbClr r="0" g="0" b="0"/>
          </a:effectRef>
          <a:fontRef idx="none"/>
        </p:style>
      </p:cxnSp>
      <p:sp>
        <p:nvSpPr>
          <p:cNvPr id="63" name="TextBox 62"/>
          <p:cNvSpPr txBox="1"/>
          <p:nvPr/>
        </p:nvSpPr>
        <p:spPr>
          <a:xfrm>
            <a:off x="682022" y="2729545"/>
            <a:ext cx="1727333" cy="4385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a:r>
              <a:rPr lang="en-US" sz="1200" dirty="0">
                <a:latin typeface="Calibri" panose="020F0502020204030204" pitchFamily="34" charset="0"/>
              </a:rPr>
              <a:t>Camera Electronics </a:t>
            </a:r>
            <a:br>
              <a:rPr lang="en-US" sz="1200" dirty="0">
                <a:latin typeface="Calibri" panose="020F0502020204030204" pitchFamily="34" charset="0"/>
              </a:rPr>
            </a:br>
            <a:r>
              <a:rPr lang="en-US" sz="1200" dirty="0">
                <a:latin typeface="Calibri" panose="020F0502020204030204" pitchFamily="34" charset="0"/>
              </a:rPr>
              <a:t>(IR Cameras)</a:t>
            </a:r>
          </a:p>
        </p:txBody>
      </p:sp>
      <p:sp>
        <p:nvSpPr>
          <p:cNvPr id="66" name="TextBox 65"/>
          <p:cNvSpPr txBox="1"/>
          <p:nvPr/>
        </p:nvSpPr>
        <p:spPr>
          <a:xfrm>
            <a:off x="4261738" y="4448946"/>
            <a:ext cx="1176322" cy="6232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a:r>
              <a:rPr lang="en-US" sz="1200" dirty="0">
                <a:latin typeface="Calibri" panose="020F0502020204030204" pitchFamily="34" charset="0"/>
              </a:rPr>
              <a:t>Stepper Motor +</a:t>
            </a:r>
            <a:br>
              <a:rPr lang="en-US" sz="1200" dirty="0">
                <a:latin typeface="Calibri" panose="020F0502020204030204" pitchFamily="34" charset="0"/>
              </a:rPr>
            </a:br>
            <a:r>
              <a:rPr lang="en-US" sz="1200" dirty="0">
                <a:latin typeface="Calibri" panose="020F0502020204030204" pitchFamily="34" charset="0"/>
              </a:rPr>
              <a:t>Mirror</a:t>
            </a:r>
          </a:p>
          <a:p>
            <a:pPr algn="ctr"/>
            <a:r>
              <a:rPr lang="en-US" sz="1200" dirty="0">
                <a:latin typeface="Calibri" panose="020F0502020204030204" pitchFamily="34" charset="0"/>
              </a:rPr>
              <a:t>(Lin </a:t>
            </a:r>
            <a:r>
              <a:rPr lang="en-US" sz="1200" dirty="0" err="1">
                <a:latin typeface="Calibri" panose="020F0502020204030204" pitchFamily="34" charset="0"/>
              </a:rPr>
              <a:t>Eng</a:t>
            </a:r>
            <a:r>
              <a:rPr lang="en-US" sz="1200" dirty="0">
                <a:latin typeface="Calibri" panose="020F0502020204030204" pitchFamily="34" charset="0"/>
              </a:rPr>
              <a:t> )</a:t>
            </a:r>
          </a:p>
        </p:txBody>
      </p:sp>
      <p:cxnSp>
        <p:nvCxnSpPr>
          <p:cNvPr id="71" name="Straight Connector 70"/>
          <p:cNvCxnSpPr>
            <a:stCxn id="66" idx="0"/>
          </p:cNvCxnSpPr>
          <p:nvPr/>
        </p:nvCxnSpPr>
        <p:spPr>
          <a:xfrm flipV="1">
            <a:off x="4849899" y="3363916"/>
            <a:ext cx="371969" cy="1085030"/>
          </a:xfrm>
          <a:prstGeom prst="line">
            <a:avLst/>
          </a:prstGeom>
          <a:ln w="63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408752" y="5127149"/>
            <a:ext cx="1291020" cy="623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a:r>
              <a:rPr lang="en-US" sz="1200" dirty="0" err="1">
                <a:latin typeface="Calibri" panose="020F0502020204030204" pitchFamily="34" charset="0"/>
              </a:rPr>
              <a:t>Cryocoolers</a:t>
            </a:r>
            <a:r>
              <a:rPr lang="en-US" sz="1200" dirty="0">
                <a:latin typeface="Calibri" panose="020F0502020204030204" pitchFamily="34" charset="0"/>
              </a:rPr>
              <a:t> + Electronics </a:t>
            </a:r>
            <a:br>
              <a:rPr lang="en-US" sz="1200" dirty="0">
                <a:latin typeface="Calibri" panose="020F0502020204030204" pitchFamily="34" charset="0"/>
              </a:rPr>
            </a:br>
            <a:r>
              <a:rPr lang="en-US" sz="1200" dirty="0">
                <a:latin typeface="Calibri" panose="020F0502020204030204" pitchFamily="34" charset="0"/>
              </a:rPr>
              <a:t>(</a:t>
            </a:r>
            <a:r>
              <a:rPr lang="en-US" sz="1200" dirty="0" err="1">
                <a:latin typeface="Calibri" panose="020F0502020204030204" pitchFamily="34" charset="0"/>
              </a:rPr>
              <a:t>Ricor</a:t>
            </a:r>
            <a:r>
              <a:rPr lang="en-US" sz="1200" dirty="0">
                <a:latin typeface="Calibri" panose="020F0502020204030204" pitchFamily="34" charset="0"/>
              </a:rPr>
              <a:t> K508N )</a:t>
            </a:r>
          </a:p>
        </p:txBody>
      </p:sp>
      <p:pic>
        <p:nvPicPr>
          <p:cNvPr id="73" name="Picture 7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489289" y="5105141"/>
            <a:ext cx="754352" cy="789440"/>
          </a:xfrm>
          <a:prstGeom prst="rect">
            <a:avLst/>
          </a:prstGeom>
        </p:spPr>
      </p:pic>
      <p:cxnSp>
        <p:nvCxnSpPr>
          <p:cNvPr id="74" name="Straight Connector 73"/>
          <p:cNvCxnSpPr>
            <a:stCxn id="47" idx="0"/>
          </p:cNvCxnSpPr>
          <p:nvPr/>
        </p:nvCxnSpPr>
        <p:spPr>
          <a:xfrm flipV="1">
            <a:off x="7680778" y="4115212"/>
            <a:ext cx="566284" cy="574439"/>
          </a:xfrm>
          <a:prstGeom prst="line">
            <a:avLst/>
          </a:prstGeom>
          <a:noFill/>
          <a:ln w="6350" cap="flat">
            <a:solidFill>
              <a:schemeClr val="tx1"/>
            </a:solidFill>
            <a:prstDash val="solid"/>
            <a:bevel/>
          </a:ln>
          <a:effectLst/>
          <a:sp3d/>
        </p:spPr>
        <p:style>
          <a:lnRef idx="0">
            <a:scrgbClr r="0" g="0" b="0"/>
          </a:lnRef>
          <a:fillRef idx="0">
            <a:scrgbClr r="0" g="0" b="0"/>
          </a:fillRef>
          <a:effectRef idx="0">
            <a:scrgbClr r="0" g="0" b="0"/>
          </a:effectRef>
          <a:fontRef idx="none"/>
        </p:style>
      </p:cxnSp>
      <p:sp>
        <p:nvSpPr>
          <p:cNvPr id="78" name="TextBox 77"/>
          <p:cNvSpPr txBox="1"/>
          <p:nvPr/>
        </p:nvSpPr>
        <p:spPr>
          <a:xfrm>
            <a:off x="3102467" y="4510720"/>
            <a:ext cx="909902" cy="4385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a:r>
              <a:rPr lang="en-US" sz="1200" dirty="0">
                <a:latin typeface="Calibri" panose="020F0502020204030204" pitchFamily="34" charset="0"/>
              </a:rPr>
              <a:t>Payload Electronics</a:t>
            </a:r>
          </a:p>
        </p:txBody>
      </p:sp>
      <p:cxnSp>
        <p:nvCxnSpPr>
          <p:cNvPr id="56" name="Straight Connector 55"/>
          <p:cNvCxnSpPr/>
          <p:nvPr/>
        </p:nvCxnSpPr>
        <p:spPr>
          <a:xfrm>
            <a:off x="4723017" y="2574152"/>
            <a:ext cx="2495063" cy="1117976"/>
          </a:xfrm>
          <a:prstGeom prst="line">
            <a:avLst/>
          </a:prstGeom>
          <a:noFill/>
          <a:ln w="6350" cap="flat">
            <a:solidFill>
              <a:schemeClr val="tx1"/>
            </a:solidFill>
            <a:prstDash val="solid"/>
            <a:bevel/>
          </a:ln>
          <a:effectLst/>
          <a:sp3d/>
        </p:spPr>
        <p:style>
          <a:lnRef idx="0">
            <a:scrgbClr r="0" g="0" b="0"/>
          </a:lnRef>
          <a:fillRef idx="0">
            <a:scrgbClr r="0" g="0" b="0"/>
          </a:fillRef>
          <a:effectRef idx="0">
            <a:scrgbClr r="0" g="0" b="0"/>
          </a:effectRef>
          <a:fontRef idx="none"/>
        </p:style>
      </p:cxnSp>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38243" t="28162" r="35152" b="33901"/>
          <a:stretch/>
        </p:blipFill>
        <p:spPr>
          <a:xfrm>
            <a:off x="3091457" y="5003333"/>
            <a:ext cx="907550" cy="970598"/>
          </a:xfrm>
          <a:prstGeom prst="rect">
            <a:avLst/>
          </a:prstGeom>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24074" t="36502" r="54341" b="44732"/>
          <a:stretch/>
        </p:blipFill>
        <p:spPr>
          <a:xfrm>
            <a:off x="1054262" y="3142966"/>
            <a:ext cx="901505" cy="587834"/>
          </a:xfrm>
          <a:prstGeom prst="rect">
            <a:avLst/>
          </a:prstGeom>
        </p:spPr>
      </p:pic>
      <p:sp>
        <p:nvSpPr>
          <p:cNvPr id="49" name="TextBox 48"/>
          <p:cNvSpPr txBox="1"/>
          <p:nvPr/>
        </p:nvSpPr>
        <p:spPr>
          <a:xfrm>
            <a:off x="72960" y="1892319"/>
            <a:ext cx="1123172" cy="623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a:r>
              <a:rPr lang="en-US" sz="1200" dirty="0">
                <a:latin typeface="Calibri" panose="020F0502020204030204" pitchFamily="34" charset="0"/>
              </a:rPr>
              <a:t>FPA</a:t>
            </a:r>
          </a:p>
          <a:p>
            <a:pPr algn="ctr"/>
            <a:r>
              <a:rPr lang="en-US" sz="1200" dirty="0">
                <a:latin typeface="Calibri" panose="020F0502020204030204" pitchFamily="34" charset="0"/>
              </a:rPr>
              <a:t>HOTBIRD</a:t>
            </a:r>
          </a:p>
          <a:p>
            <a:pPr algn="ctr"/>
            <a:r>
              <a:rPr lang="en-US" sz="1200" dirty="0">
                <a:latin typeface="Calibri" panose="020F0502020204030204" pitchFamily="34" charset="0"/>
              </a:rPr>
              <a:t>(JPL)</a:t>
            </a: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10259" y="3149338"/>
            <a:ext cx="2100581" cy="1392461"/>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1408" y="4217284"/>
            <a:ext cx="1106935" cy="685800"/>
          </a:xfrm>
          <a:prstGeom prst="rect">
            <a:avLst/>
          </a:prstGeom>
        </p:spPr>
      </p:pic>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l="14247" t="25927" r="20062" b="28703"/>
          <a:stretch/>
        </p:blipFill>
        <p:spPr>
          <a:xfrm>
            <a:off x="6715299" y="5123849"/>
            <a:ext cx="1426076" cy="657983"/>
          </a:xfrm>
          <a:prstGeom prst="rect">
            <a:avLst/>
          </a:prstGeom>
        </p:spPr>
      </p:pic>
      <p:pic>
        <p:nvPicPr>
          <p:cNvPr id="40" name="Picture 39"/>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49287" y="3897403"/>
            <a:ext cx="770722" cy="435616"/>
          </a:xfrm>
          <a:prstGeom prst="rect">
            <a:avLst/>
          </a:prstGeom>
          <a:noFill/>
          <a:ln>
            <a:noFill/>
          </a:ln>
        </p:spPr>
      </p:pic>
      <p:cxnSp>
        <p:nvCxnSpPr>
          <p:cNvPr id="15" name="Straight Connector 14"/>
          <p:cNvCxnSpPr>
            <a:stCxn id="40" idx="3"/>
          </p:cNvCxnSpPr>
          <p:nvPr/>
        </p:nvCxnSpPr>
        <p:spPr>
          <a:xfrm>
            <a:off x="6820008" y="4115211"/>
            <a:ext cx="876356" cy="0"/>
          </a:xfrm>
          <a:prstGeom prst="line">
            <a:avLst/>
          </a:prstGeom>
          <a:noFill/>
          <a:ln w="6350" cap="flat">
            <a:solidFill>
              <a:schemeClr val="tx1"/>
            </a:solidFill>
            <a:prstDash val="solid"/>
            <a:bevel/>
          </a:ln>
          <a:effectLst/>
          <a:sp3d/>
        </p:spPr>
        <p:style>
          <a:lnRef idx="0">
            <a:scrgbClr r="0" g="0" b="0"/>
          </a:lnRef>
          <a:fillRef idx="0">
            <a:scrgbClr r="0" g="0" b="0"/>
          </a:fillRef>
          <a:effectRef idx="0">
            <a:scrgbClr r="0" g="0" b="0"/>
          </a:effectRef>
          <a:fontRef idx="none"/>
        </p:style>
      </p:cxnSp>
      <p:sp>
        <p:nvSpPr>
          <p:cNvPr id="44" name="TextBox 43"/>
          <p:cNvSpPr txBox="1"/>
          <p:nvPr/>
        </p:nvSpPr>
        <p:spPr>
          <a:xfrm>
            <a:off x="5960760" y="3624728"/>
            <a:ext cx="922617" cy="25391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a:r>
              <a:rPr lang="en-US" sz="1200" dirty="0">
                <a:latin typeface="Calibri" panose="020F0502020204030204" pitchFamily="34" charset="0"/>
              </a:rPr>
              <a:t>Slit (JPL)</a:t>
            </a:r>
          </a:p>
        </p:txBody>
      </p:sp>
      <p:pic>
        <p:nvPicPr>
          <p:cNvPr id="45" name="Picture 44" descr="IMG_4635"/>
          <p:cNvPicPr/>
          <p:nvPr/>
        </p:nvPicPr>
        <p:blipFill rotWithShape="1">
          <a:blip r:embed="rId14" cstate="print">
            <a:extLst>
              <a:ext uri="{28A0092B-C50C-407E-A947-70E740481C1C}">
                <a14:useLocalDpi xmlns:a14="http://schemas.microsoft.com/office/drawing/2010/main" val="0"/>
              </a:ext>
            </a:extLst>
          </a:blip>
          <a:srcRect l="10650" t="11902" r="8819" b="9969"/>
          <a:stretch/>
        </p:blipFill>
        <p:spPr bwMode="auto">
          <a:xfrm>
            <a:off x="1601561" y="4991178"/>
            <a:ext cx="1064336" cy="778225"/>
          </a:xfrm>
          <a:prstGeom prst="rect">
            <a:avLst/>
          </a:prstGeom>
          <a:noFill/>
          <a:ln>
            <a:noFill/>
          </a:ln>
        </p:spPr>
      </p:pic>
      <p:grpSp>
        <p:nvGrpSpPr>
          <p:cNvPr id="38" name="Group 37"/>
          <p:cNvGrpSpPr/>
          <p:nvPr/>
        </p:nvGrpSpPr>
        <p:grpSpPr>
          <a:xfrm>
            <a:off x="7297540" y="155065"/>
            <a:ext cx="1697476" cy="406550"/>
            <a:chOff x="6313521" y="66541"/>
            <a:chExt cx="2263301" cy="542066"/>
          </a:xfrm>
        </p:grpSpPr>
        <p:pic>
          <p:nvPicPr>
            <p:cNvPr id="39" name="Picture 38"/>
            <p:cNvPicPr>
              <a:picLocks noChangeAspect="1"/>
            </p:cNvPicPr>
            <p:nvPr/>
          </p:nvPicPr>
          <p:blipFill>
            <a:blip r:embed="rId15"/>
            <a:stretch>
              <a:fillRect/>
            </a:stretch>
          </p:blipFill>
          <p:spPr>
            <a:xfrm>
              <a:off x="7770178" y="66541"/>
              <a:ext cx="806644" cy="542065"/>
            </a:xfrm>
            <a:prstGeom prst="rect">
              <a:avLst/>
            </a:prstGeom>
          </p:spPr>
        </p:pic>
        <p:pic>
          <p:nvPicPr>
            <p:cNvPr id="41" name="Picture 4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802205" y="66542"/>
              <a:ext cx="967973" cy="542064"/>
            </a:xfrm>
            <a:prstGeom prst="rect">
              <a:avLst/>
            </a:prstGeom>
          </p:spPr>
        </p:pic>
        <p:pic>
          <p:nvPicPr>
            <p:cNvPr id="42" name="Picture 41" descr="Ball_Color_HEX-1-1.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313521" y="66542"/>
              <a:ext cx="542064" cy="542065"/>
            </a:xfrm>
            <a:prstGeom prst="rect">
              <a:avLst/>
            </a:prstGeom>
          </p:spPr>
        </p:pic>
      </p:grpSp>
      <p:grpSp>
        <p:nvGrpSpPr>
          <p:cNvPr id="8" name="Group 7"/>
          <p:cNvGrpSpPr/>
          <p:nvPr/>
        </p:nvGrpSpPr>
        <p:grpSpPr>
          <a:xfrm>
            <a:off x="6795590" y="155065"/>
            <a:ext cx="443648" cy="438912"/>
            <a:chOff x="6714285" y="228556"/>
            <a:chExt cx="443648" cy="438912"/>
          </a:xfrm>
        </p:grpSpPr>
        <p:sp>
          <p:nvSpPr>
            <p:cNvPr id="48" name="Oval 47"/>
            <p:cNvSpPr/>
            <p:nvPr userDrawn="1"/>
          </p:nvSpPr>
          <p:spPr>
            <a:xfrm>
              <a:off x="6714285" y="228556"/>
              <a:ext cx="439113" cy="438912"/>
            </a:xfrm>
            <a:prstGeom prst="ellipse">
              <a:avLst/>
            </a:prstGeom>
            <a:solidFill>
              <a:schemeClr val="bg1"/>
            </a:solidFill>
            <a:ln w="127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algn="ctr" defTabSz="342900" fontAlgn="auto" hangingPunct="0">
                <a:spcBef>
                  <a:spcPts val="0"/>
                </a:spcBef>
                <a:spcAft>
                  <a:spcPts val="0"/>
                </a:spcAft>
              </a:pPr>
              <a:endParaRPr lang="en-US" sz="900" dirty="0">
                <a:latin typeface="Calibri"/>
                <a:ea typeface="Calibri"/>
                <a:cs typeface="Calibri"/>
                <a:sym typeface="Calibri"/>
              </a:endParaRPr>
            </a:p>
          </p:txBody>
        </p:sp>
        <p:pic>
          <p:nvPicPr>
            <p:cNvPr id="50" name="Picture 49"/>
            <p:cNvPicPr>
              <a:picLocks noChangeAspect="1"/>
            </p:cNvPicPr>
            <p:nvPr userDrawn="1"/>
          </p:nvPicPr>
          <p:blipFill>
            <a:blip r:embed="rId18">
              <a:clrChange>
                <a:clrFrom>
                  <a:srgbClr val="FFFFFF"/>
                </a:clrFrom>
                <a:clrTo>
                  <a:srgbClr val="FFFFFF">
                    <a:alpha val="0"/>
                  </a:srgbClr>
                </a:clrTo>
              </a:clrChange>
            </a:blip>
            <a:stretch>
              <a:fillRect/>
            </a:stretch>
          </p:blipFill>
          <p:spPr>
            <a:xfrm>
              <a:off x="6718820" y="232055"/>
              <a:ext cx="439113" cy="434528"/>
            </a:xfrm>
            <a:prstGeom prst="rect">
              <a:avLst/>
            </a:prstGeom>
          </p:spPr>
        </p:pic>
      </p:grpSp>
      <p:sp>
        <p:nvSpPr>
          <p:cNvPr id="7" name="TextBox 6">
            <a:extLst>
              <a:ext uri="{FF2B5EF4-FFF2-40B4-BE49-F238E27FC236}">
                <a16:creationId xmlns:a16="http://schemas.microsoft.com/office/drawing/2014/main" id="{54C42509-07A4-46B1-A81F-F9AB592D9320}"/>
              </a:ext>
            </a:extLst>
          </p:cNvPr>
          <p:cNvSpPr txBox="1"/>
          <p:nvPr/>
        </p:nvSpPr>
        <p:spPr>
          <a:xfrm>
            <a:off x="408752" y="6172200"/>
            <a:ext cx="6888788" cy="400110"/>
          </a:xfrm>
          <a:prstGeom prst="rect">
            <a:avLst/>
          </a:prstGeom>
          <a:noFill/>
        </p:spPr>
        <p:txBody>
          <a:bodyPr wrap="square" rtlCol="0">
            <a:spAutoFit/>
          </a:bodyPr>
          <a:lstStyle/>
          <a:p>
            <a:r>
              <a:rPr lang="en-US" sz="2000" dirty="0"/>
              <a:t>Entire </a:t>
            </a:r>
            <a:r>
              <a:rPr lang="en-US" sz="2000" i="1" u="sng" dirty="0"/>
              <a:t>satellite</a:t>
            </a:r>
            <a:r>
              <a:rPr lang="en-US" sz="2000" dirty="0"/>
              <a:t> can fit in 6U (60x10x10 cm) enclosure!</a:t>
            </a:r>
          </a:p>
        </p:txBody>
      </p:sp>
    </p:spTree>
    <p:extLst>
      <p:ext uri="{BB962C8B-B14F-4D97-AF65-F5344CB8AC3E}">
        <p14:creationId xmlns:p14="http://schemas.microsoft.com/office/powerpoint/2010/main" val="4250805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EB4EF-8703-486E-8302-0AEAA4A6B633}"/>
              </a:ext>
            </a:extLst>
          </p:cNvPr>
          <p:cNvSpPr>
            <a:spLocks noGrp="1"/>
          </p:cNvSpPr>
          <p:nvPr>
            <p:ph type="title"/>
          </p:nvPr>
        </p:nvSpPr>
        <p:spPr>
          <a:xfrm>
            <a:off x="228600" y="76200"/>
            <a:ext cx="8686800" cy="1082675"/>
          </a:xfrm>
        </p:spPr>
        <p:txBody>
          <a:bodyPr/>
          <a:lstStyle/>
          <a:p>
            <a:r>
              <a:rPr lang="en-US" dirty="0"/>
              <a:t>Advantage of the SWIR might be most important for future instruments</a:t>
            </a:r>
          </a:p>
        </p:txBody>
      </p:sp>
      <p:sp>
        <p:nvSpPr>
          <p:cNvPr id="3" name="Content Placeholder 2">
            <a:extLst>
              <a:ext uri="{FF2B5EF4-FFF2-40B4-BE49-F238E27FC236}">
                <a16:creationId xmlns:a16="http://schemas.microsoft.com/office/drawing/2014/main" id="{838106D5-0ABD-435A-9650-4A6EAF02321F}"/>
              </a:ext>
            </a:extLst>
          </p:cNvPr>
          <p:cNvSpPr>
            <a:spLocks noGrp="1"/>
          </p:cNvSpPr>
          <p:nvPr>
            <p:ph idx="1"/>
          </p:nvPr>
        </p:nvSpPr>
        <p:spPr>
          <a:xfrm>
            <a:off x="304800" y="3505200"/>
            <a:ext cx="8458200" cy="3063875"/>
          </a:xfrm>
        </p:spPr>
        <p:txBody>
          <a:bodyPr/>
          <a:lstStyle/>
          <a:p>
            <a:r>
              <a:rPr lang="en-US" dirty="0"/>
              <a:t>Low power {and lower noise} detectors can drive the entire design of instruments </a:t>
            </a:r>
            <a:r>
              <a:rPr lang="en-US" i="1" dirty="0">
                <a:solidFill>
                  <a:srgbClr val="00B050"/>
                </a:solidFill>
              </a:rPr>
              <a:t>and satellites.</a:t>
            </a:r>
          </a:p>
          <a:p>
            <a:r>
              <a:rPr lang="en-US" dirty="0"/>
              <a:t>Low mass, power, and size will have significant implications for schedule and launch of these instruments.</a:t>
            </a:r>
          </a:p>
        </p:txBody>
      </p:sp>
      <p:sp>
        <p:nvSpPr>
          <p:cNvPr id="4" name="Slide Number Placeholder 3">
            <a:extLst>
              <a:ext uri="{FF2B5EF4-FFF2-40B4-BE49-F238E27FC236}">
                <a16:creationId xmlns:a16="http://schemas.microsoft.com/office/drawing/2014/main" id="{B3BABB0B-EAD5-414B-98A9-B8B9457A379C}"/>
              </a:ext>
            </a:extLst>
          </p:cNvPr>
          <p:cNvSpPr>
            <a:spLocks noGrp="1"/>
          </p:cNvSpPr>
          <p:nvPr>
            <p:ph type="sldNum" sz="quarter" idx="12"/>
          </p:nvPr>
        </p:nvSpPr>
        <p:spPr/>
        <p:txBody>
          <a:bodyPr/>
          <a:lstStyle/>
          <a:p>
            <a:pPr>
              <a:defRPr/>
            </a:pPr>
            <a:fld id="{1660753A-2121-4AE5-8855-6E148DA86234}" type="slidenum">
              <a:rPr lang="en-US" altLang="en-US" smtClean="0"/>
              <a:pPr>
                <a:defRPr/>
              </a:pPr>
              <a:t>35</a:t>
            </a:fld>
            <a:endParaRPr lang="en-US" altLang="en-US"/>
          </a:p>
        </p:txBody>
      </p:sp>
      <p:graphicFrame>
        <p:nvGraphicFramePr>
          <p:cNvPr id="5" name="Table 4">
            <a:extLst>
              <a:ext uri="{FF2B5EF4-FFF2-40B4-BE49-F238E27FC236}">
                <a16:creationId xmlns:a16="http://schemas.microsoft.com/office/drawing/2014/main" id="{1AC42676-6353-4108-90CC-420E24D9C74F}"/>
              </a:ext>
            </a:extLst>
          </p:cNvPr>
          <p:cNvGraphicFramePr>
            <a:graphicFrameLocks noGrp="1"/>
          </p:cNvGraphicFramePr>
          <p:nvPr>
            <p:extLst>
              <p:ext uri="{D42A27DB-BD31-4B8C-83A1-F6EECF244321}">
                <p14:modId xmlns:p14="http://schemas.microsoft.com/office/powerpoint/2010/main" val="2402642150"/>
              </p:ext>
            </p:extLst>
          </p:nvPr>
        </p:nvGraphicFramePr>
        <p:xfrm>
          <a:off x="685800" y="1397000"/>
          <a:ext cx="7848601" cy="1854200"/>
        </p:xfrm>
        <a:graphic>
          <a:graphicData uri="http://schemas.openxmlformats.org/drawingml/2006/table">
            <a:tbl>
              <a:tblPr firstRow="1" bandRow="1">
                <a:tableStyleId>{21E4AEA4-8DFA-4A89-87EB-49C32662AFE0}</a:tableStyleId>
              </a:tblPr>
              <a:tblGrid>
                <a:gridCol w="1177290">
                  <a:extLst>
                    <a:ext uri="{9D8B030D-6E8A-4147-A177-3AD203B41FA5}">
                      <a16:colId xmlns:a16="http://schemas.microsoft.com/office/drawing/2014/main" val="2601919078"/>
                    </a:ext>
                  </a:extLst>
                </a:gridCol>
                <a:gridCol w="3041333">
                  <a:extLst>
                    <a:ext uri="{9D8B030D-6E8A-4147-A177-3AD203B41FA5}">
                      <a16:colId xmlns:a16="http://schemas.microsoft.com/office/drawing/2014/main" val="2549165208"/>
                    </a:ext>
                  </a:extLst>
                </a:gridCol>
                <a:gridCol w="1667828">
                  <a:extLst>
                    <a:ext uri="{9D8B030D-6E8A-4147-A177-3AD203B41FA5}">
                      <a16:colId xmlns:a16="http://schemas.microsoft.com/office/drawing/2014/main" val="357926268"/>
                    </a:ext>
                  </a:extLst>
                </a:gridCol>
                <a:gridCol w="1962150">
                  <a:extLst>
                    <a:ext uri="{9D8B030D-6E8A-4147-A177-3AD203B41FA5}">
                      <a16:colId xmlns:a16="http://schemas.microsoft.com/office/drawing/2014/main" val="1853121896"/>
                    </a:ext>
                  </a:extLst>
                </a:gridCol>
              </a:tblGrid>
              <a:tr h="370840">
                <a:tc>
                  <a:txBody>
                    <a:bodyPr/>
                    <a:lstStyle/>
                    <a:p>
                      <a:pPr algn="ctr"/>
                      <a:endParaRPr lang="en-US" dirty="0"/>
                    </a:p>
                  </a:txBody>
                  <a:tcPr/>
                </a:tc>
                <a:tc>
                  <a:txBody>
                    <a:bodyPr/>
                    <a:lstStyle/>
                    <a:p>
                      <a:pPr algn="ctr"/>
                      <a:r>
                        <a:rPr lang="en-US" dirty="0"/>
                        <a:t>Size (cm)</a:t>
                      </a:r>
                    </a:p>
                  </a:txBody>
                  <a:tcPr/>
                </a:tc>
                <a:tc>
                  <a:txBody>
                    <a:bodyPr/>
                    <a:lstStyle/>
                    <a:p>
                      <a:pPr algn="ctr"/>
                      <a:r>
                        <a:rPr lang="en-US" dirty="0"/>
                        <a:t>Mass (kg)</a:t>
                      </a:r>
                    </a:p>
                  </a:txBody>
                  <a:tcPr/>
                </a:tc>
                <a:tc>
                  <a:txBody>
                    <a:bodyPr/>
                    <a:lstStyle/>
                    <a:p>
                      <a:pPr algn="ctr"/>
                      <a:r>
                        <a:rPr lang="en-US" dirty="0"/>
                        <a:t>Power (W)</a:t>
                      </a:r>
                    </a:p>
                  </a:txBody>
                  <a:tcPr/>
                </a:tc>
                <a:extLst>
                  <a:ext uri="{0D108BD9-81ED-4DB2-BD59-A6C34878D82A}">
                    <a16:rowId xmlns:a16="http://schemas.microsoft.com/office/drawing/2014/main" val="1233130956"/>
                  </a:ext>
                </a:extLst>
              </a:tr>
              <a:tr h="370840">
                <a:tc>
                  <a:txBody>
                    <a:bodyPr/>
                    <a:lstStyle/>
                    <a:p>
                      <a:pPr algn="ctr"/>
                      <a:r>
                        <a:rPr lang="en-US" dirty="0"/>
                        <a:t>AIRS</a:t>
                      </a:r>
                    </a:p>
                  </a:txBody>
                  <a:tcPr/>
                </a:tc>
                <a:tc>
                  <a:txBody>
                    <a:bodyPr/>
                    <a:lstStyle/>
                    <a:p>
                      <a:pPr algn="ctr"/>
                      <a:r>
                        <a:rPr lang="en-US" dirty="0"/>
                        <a:t>116 x 159 x  95</a:t>
                      </a:r>
                    </a:p>
                  </a:txBody>
                  <a:tcPr/>
                </a:tc>
                <a:tc>
                  <a:txBody>
                    <a:bodyPr/>
                    <a:lstStyle/>
                    <a:p>
                      <a:pPr algn="ctr"/>
                      <a:r>
                        <a:rPr lang="en-US" dirty="0"/>
                        <a:t>177</a:t>
                      </a:r>
                    </a:p>
                  </a:txBody>
                  <a:tcPr/>
                </a:tc>
                <a:tc>
                  <a:txBody>
                    <a:bodyPr/>
                    <a:lstStyle/>
                    <a:p>
                      <a:pPr algn="ctr"/>
                      <a:r>
                        <a:rPr lang="en-US" dirty="0"/>
                        <a:t>200</a:t>
                      </a:r>
                    </a:p>
                  </a:txBody>
                  <a:tcPr/>
                </a:tc>
                <a:extLst>
                  <a:ext uri="{0D108BD9-81ED-4DB2-BD59-A6C34878D82A}">
                    <a16:rowId xmlns:a16="http://schemas.microsoft.com/office/drawing/2014/main" val="824627675"/>
                  </a:ext>
                </a:extLst>
              </a:tr>
              <a:tr h="370840">
                <a:tc>
                  <a:txBody>
                    <a:bodyPr/>
                    <a:lstStyle/>
                    <a:p>
                      <a:pPr algn="ctr"/>
                      <a:r>
                        <a:rPr lang="en-US" dirty="0"/>
                        <a:t>IASI</a:t>
                      </a:r>
                    </a:p>
                  </a:txBody>
                  <a:tcPr/>
                </a:tc>
                <a:tc>
                  <a:txBody>
                    <a:bodyPr/>
                    <a:lstStyle/>
                    <a:p>
                      <a:pPr algn="ctr"/>
                      <a:r>
                        <a:rPr lang="en-US" dirty="0"/>
                        <a:t>120 x 110 x 130</a:t>
                      </a:r>
                    </a:p>
                  </a:txBody>
                  <a:tcPr/>
                </a:tc>
                <a:tc>
                  <a:txBody>
                    <a:bodyPr/>
                    <a:lstStyle/>
                    <a:p>
                      <a:pPr algn="ctr"/>
                      <a:r>
                        <a:rPr lang="en-US" dirty="0"/>
                        <a:t>236</a:t>
                      </a:r>
                    </a:p>
                  </a:txBody>
                  <a:tcPr/>
                </a:tc>
                <a:tc>
                  <a:txBody>
                    <a:bodyPr/>
                    <a:lstStyle/>
                    <a:p>
                      <a:pPr algn="ctr"/>
                      <a:r>
                        <a:rPr lang="en-US" dirty="0"/>
                        <a:t>210</a:t>
                      </a:r>
                    </a:p>
                  </a:txBody>
                  <a:tcPr/>
                </a:tc>
                <a:extLst>
                  <a:ext uri="{0D108BD9-81ED-4DB2-BD59-A6C34878D82A}">
                    <a16:rowId xmlns:a16="http://schemas.microsoft.com/office/drawing/2014/main" val="1991641996"/>
                  </a:ext>
                </a:extLst>
              </a:tr>
              <a:tr h="370840">
                <a:tc>
                  <a:txBody>
                    <a:bodyPr/>
                    <a:lstStyle/>
                    <a:p>
                      <a:pPr algn="ctr"/>
                      <a:r>
                        <a:rPr lang="en-US" dirty="0" err="1"/>
                        <a:t>CrIS</a:t>
                      </a:r>
                      <a:endParaRPr lang="en-US" dirty="0"/>
                    </a:p>
                  </a:txBody>
                  <a:tcPr/>
                </a:tc>
                <a:tc>
                  <a:txBody>
                    <a:bodyPr/>
                    <a:lstStyle/>
                    <a:p>
                      <a:pPr algn="ctr"/>
                      <a:r>
                        <a:rPr lang="en-US" dirty="0"/>
                        <a:t> 80 x  47 x  66</a:t>
                      </a:r>
                    </a:p>
                  </a:txBody>
                  <a:tcPr/>
                </a:tc>
                <a:tc>
                  <a:txBody>
                    <a:bodyPr/>
                    <a:lstStyle/>
                    <a:p>
                      <a:pPr algn="ctr"/>
                      <a:r>
                        <a:rPr lang="en-US" dirty="0"/>
                        <a:t>147</a:t>
                      </a:r>
                    </a:p>
                  </a:txBody>
                  <a:tcPr/>
                </a:tc>
                <a:tc>
                  <a:txBody>
                    <a:bodyPr/>
                    <a:lstStyle/>
                    <a:p>
                      <a:pPr algn="ctr"/>
                      <a:r>
                        <a:rPr lang="en-US" dirty="0"/>
                        <a:t>106</a:t>
                      </a:r>
                    </a:p>
                  </a:txBody>
                  <a:tcPr/>
                </a:tc>
                <a:extLst>
                  <a:ext uri="{0D108BD9-81ED-4DB2-BD59-A6C34878D82A}">
                    <a16:rowId xmlns:a16="http://schemas.microsoft.com/office/drawing/2014/main" val="2967576953"/>
                  </a:ext>
                </a:extLst>
              </a:tr>
              <a:tr h="370840">
                <a:tc>
                  <a:txBody>
                    <a:bodyPr/>
                    <a:lstStyle/>
                    <a:p>
                      <a:pPr algn="ctr"/>
                      <a:r>
                        <a:rPr lang="en-US" dirty="0"/>
                        <a:t>CIRAS</a:t>
                      </a:r>
                    </a:p>
                  </a:txBody>
                  <a:tcPr/>
                </a:tc>
                <a:tc>
                  <a:txBody>
                    <a:bodyPr/>
                    <a:lstStyle/>
                    <a:p>
                      <a:pPr algn="ctr"/>
                      <a:r>
                        <a:rPr lang="en-US" dirty="0"/>
                        <a:t>10 x 20 x 30</a:t>
                      </a:r>
                    </a:p>
                  </a:txBody>
                  <a:tcPr/>
                </a:tc>
                <a:tc>
                  <a:txBody>
                    <a:bodyPr/>
                    <a:lstStyle/>
                    <a:p>
                      <a:pPr algn="ctr"/>
                      <a:r>
                        <a:rPr lang="en-US" dirty="0"/>
                        <a:t>4</a:t>
                      </a:r>
                    </a:p>
                  </a:txBody>
                  <a:tcPr/>
                </a:tc>
                <a:tc>
                  <a:txBody>
                    <a:bodyPr/>
                    <a:lstStyle/>
                    <a:p>
                      <a:pPr algn="ctr"/>
                      <a:r>
                        <a:rPr lang="en-US"/>
                        <a:t>29</a:t>
                      </a:r>
                      <a:endParaRPr lang="en-US" dirty="0"/>
                    </a:p>
                  </a:txBody>
                  <a:tcPr/>
                </a:tc>
                <a:extLst>
                  <a:ext uri="{0D108BD9-81ED-4DB2-BD59-A6C34878D82A}">
                    <a16:rowId xmlns:a16="http://schemas.microsoft.com/office/drawing/2014/main" val="4220627351"/>
                  </a:ext>
                </a:extLst>
              </a:tr>
            </a:tbl>
          </a:graphicData>
        </a:graphic>
      </p:graphicFrame>
    </p:spTree>
    <p:extLst>
      <p:ext uri="{BB962C8B-B14F-4D97-AF65-F5344CB8AC3E}">
        <p14:creationId xmlns:p14="http://schemas.microsoft.com/office/powerpoint/2010/main" val="3960712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9AFAD-8C03-4F2B-9775-B36596A02206}"/>
              </a:ext>
            </a:extLst>
          </p:cNvPr>
          <p:cNvSpPr>
            <a:spLocks noGrp="1"/>
          </p:cNvSpPr>
          <p:nvPr>
            <p:ph type="title"/>
          </p:nvPr>
        </p:nvSpPr>
        <p:spPr/>
        <p:txBody>
          <a:bodyPr/>
          <a:lstStyle/>
          <a:p>
            <a:r>
              <a:rPr lang="en-US" dirty="0"/>
              <a:t>Summary of the experiment</a:t>
            </a:r>
          </a:p>
        </p:txBody>
      </p:sp>
      <p:sp>
        <p:nvSpPr>
          <p:cNvPr id="3" name="Content Placeholder 2">
            <a:extLst>
              <a:ext uri="{FF2B5EF4-FFF2-40B4-BE49-F238E27FC236}">
                <a16:creationId xmlns:a16="http://schemas.microsoft.com/office/drawing/2014/main" id="{EDB457B2-553E-459F-8600-BE3A0D296B5B}"/>
              </a:ext>
            </a:extLst>
          </p:cNvPr>
          <p:cNvSpPr>
            <a:spLocks noGrp="1"/>
          </p:cNvSpPr>
          <p:nvPr>
            <p:ph idx="1"/>
          </p:nvPr>
        </p:nvSpPr>
        <p:spPr>
          <a:xfrm>
            <a:off x="152400" y="1295400"/>
            <a:ext cx="8534400" cy="5426075"/>
          </a:xfrm>
        </p:spPr>
        <p:txBody>
          <a:bodyPr/>
          <a:lstStyle/>
          <a:p>
            <a:r>
              <a:rPr lang="en-US" sz="2800" dirty="0"/>
              <a:t>NOAA/OPPA has funded a study to study the impact of the </a:t>
            </a:r>
            <a:r>
              <a:rPr lang="en-US" sz="2800" dirty="0" err="1"/>
              <a:t>CrIS</a:t>
            </a:r>
            <a:r>
              <a:rPr lang="en-US" sz="2800" dirty="0"/>
              <a:t> SWIR in DA</a:t>
            </a:r>
          </a:p>
          <a:p>
            <a:pPr lvl="1"/>
            <a:r>
              <a:rPr lang="en-US" sz="2400" dirty="0"/>
              <a:t>We will account for non-LTE, solar surface reflection, scene dependent noise, etc.</a:t>
            </a:r>
          </a:p>
          <a:p>
            <a:r>
              <a:rPr lang="en-US" sz="2800" dirty="0"/>
              <a:t>My NOAA co-authors will perform an OSSE.</a:t>
            </a:r>
          </a:p>
          <a:p>
            <a:pPr lvl="1"/>
            <a:r>
              <a:rPr lang="en-US" sz="2400" dirty="0"/>
              <a:t>The </a:t>
            </a:r>
            <a:r>
              <a:rPr lang="en-US" sz="2400" dirty="0" err="1"/>
              <a:t>CrIS</a:t>
            </a:r>
            <a:r>
              <a:rPr lang="en-US" sz="2400" dirty="0"/>
              <a:t> instrument is being used as a proxy for future instrument concepts, such as CIRAS.</a:t>
            </a:r>
          </a:p>
          <a:p>
            <a:pPr lvl="1"/>
            <a:r>
              <a:rPr lang="en-US" sz="2400" dirty="0" err="1"/>
              <a:t>CrIS</a:t>
            </a:r>
            <a:r>
              <a:rPr lang="en-US" sz="2400" dirty="0"/>
              <a:t>-FSR is also operationally relevant to NCEP.</a:t>
            </a:r>
          </a:p>
          <a:p>
            <a:pPr lvl="1"/>
            <a:r>
              <a:rPr lang="en-US" sz="2400" dirty="0"/>
              <a:t>We will develop QC, thinning, and bias correction schemes suitable for SWIR.</a:t>
            </a:r>
          </a:p>
          <a:p>
            <a:pPr lvl="1"/>
            <a:r>
              <a:rPr lang="en-US" sz="2400" dirty="0"/>
              <a:t>We will also evaluate radiance data assimilation versus brightness temperature data assimilation.</a:t>
            </a:r>
          </a:p>
          <a:p>
            <a:pPr marL="457200" lvl="1"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8D5E6C61-77F3-43D3-A062-3976A50B3BD4}"/>
              </a:ext>
            </a:extLst>
          </p:cNvPr>
          <p:cNvSpPr>
            <a:spLocks noGrp="1"/>
          </p:cNvSpPr>
          <p:nvPr>
            <p:ph type="sldNum" sz="quarter" idx="12"/>
          </p:nvPr>
        </p:nvSpPr>
        <p:spPr/>
        <p:txBody>
          <a:bodyPr/>
          <a:lstStyle/>
          <a:p>
            <a:pPr>
              <a:defRPr/>
            </a:pPr>
            <a:fld id="{1660753A-2121-4AE5-8855-6E148DA86234}" type="slidenum">
              <a:rPr lang="en-US" altLang="en-US" smtClean="0"/>
              <a:pPr>
                <a:defRPr/>
              </a:pPr>
              <a:t>36</a:t>
            </a:fld>
            <a:endParaRPr lang="en-US" altLang="en-US"/>
          </a:p>
        </p:txBody>
      </p:sp>
    </p:spTree>
    <p:extLst>
      <p:ext uri="{BB962C8B-B14F-4D97-AF65-F5344CB8AC3E}">
        <p14:creationId xmlns:p14="http://schemas.microsoft.com/office/powerpoint/2010/main" val="923771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12726"/>
            <a:ext cx="5105400" cy="1158874"/>
          </a:xfrm>
        </p:spPr>
        <p:txBody>
          <a:bodyPr>
            <a:normAutofit/>
          </a:bodyPr>
          <a:lstStyle/>
          <a:p>
            <a:pPr algn="ctr"/>
            <a:r>
              <a:rPr lang="en-US" sz="5400" dirty="0">
                <a:solidFill>
                  <a:srgbClr val="FF0000"/>
                </a:solidFill>
              </a:rPr>
              <a:t>Questions?</a:t>
            </a:r>
          </a:p>
        </p:txBody>
      </p:sp>
      <p:sp>
        <p:nvSpPr>
          <p:cNvPr id="4" name="Slide Number Placeholder 3"/>
          <p:cNvSpPr>
            <a:spLocks noGrp="1"/>
          </p:cNvSpPr>
          <p:nvPr>
            <p:ph type="sldNum" sz="quarter" idx="12"/>
          </p:nvPr>
        </p:nvSpPr>
        <p:spPr/>
        <p:txBody>
          <a:bodyPr/>
          <a:lstStyle/>
          <a:p>
            <a:fld id="{E33BFD09-1BF9-4737-9990-82220144D922}" type="slidenum">
              <a:rPr lang="en-US" smtClean="0"/>
              <a:t>37</a:t>
            </a:fld>
            <a:endParaRPr lang="en-US"/>
          </a:p>
        </p:txBody>
      </p:sp>
      <p:pic>
        <p:nvPicPr>
          <p:cNvPr id="11" name="Picture 10">
            <a:extLst>
              <a:ext uri="{FF2B5EF4-FFF2-40B4-BE49-F238E27FC236}">
                <a16:creationId xmlns:a16="http://schemas.microsoft.com/office/drawing/2014/main" id="{25273278-8CD4-4B01-865B-BFEE255BB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870" y="1946909"/>
            <a:ext cx="5764530" cy="4054977"/>
          </a:xfrm>
          <a:prstGeom prst="rect">
            <a:avLst/>
          </a:prstGeom>
        </p:spPr>
      </p:pic>
    </p:spTree>
    <p:extLst>
      <p:ext uri="{BB962C8B-B14F-4D97-AF65-F5344CB8AC3E}">
        <p14:creationId xmlns:p14="http://schemas.microsoft.com/office/powerpoint/2010/main" val="2537000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a:extLst>
              <a:ext uri="{FF2B5EF4-FFF2-40B4-BE49-F238E27FC236}">
                <a16:creationId xmlns:a16="http://schemas.microsoft.com/office/drawing/2014/main" id="{E7F7D7FF-10D7-4F9A-B8C6-EE5F9B0EB05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7EEFB18-06B7-43F0-A9B2-B84507E79028}" type="slidenum">
              <a:rPr lang="en-US" altLang="en-US" sz="1400" smtClean="0"/>
              <a:pPr>
                <a:spcBef>
                  <a:spcPct val="0"/>
                </a:spcBef>
                <a:buFontTx/>
                <a:buNone/>
              </a:pPr>
              <a:t>38</a:t>
            </a:fld>
            <a:endParaRPr lang="en-US" altLang="en-US" sz="1400"/>
          </a:p>
        </p:txBody>
      </p:sp>
      <p:sp>
        <p:nvSpPr>
          <p:cNvPr id="6148" name="Text Box 3">
            <a:extLst>
              <a:ext uri="{FF2B5EF4-FFF2-40B4-BE49-F238E27FC236}">
                <a16:creationId xmlns:a16="http://schemas.microsoft.com/office/drawing/2014/main" id="{3502C378-9B92-4026-9092-6AD70EBEDD39}"/>
              </a:ext>
            </a:extLst>
          </p:cNvPr>
          <p:cNvSpPr txBox="1">
            <a:spLocks noChangeArrowheads="1"/>
          </p:cNvSpPr>
          <p:nvPr/>
        </p:nvSpPr>
        <p:spPr bwMode="auto">
          <a:xfrm>
            <a:off x="228600" y="1644650"/>
            <a:ext cx="86106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0" dirty="0">
                <a:solidFill>
                  <a:schemeClr val="accent2"/>
                </a:solidFill>
                <a:latin typeface="Times New Roman" panose="02020603050405020304" pitchFamily="18" charset="0"/>
              </a:rPr>
              <a:t>cell:</a:t>
            </a:r>
            <a:r>
              <a:rPr lang="en-US" altLang="en-US" sz="2400" b="0" dirty="0">
                <a:latin typeface="Times New Roman" panose="02020603050405020304" pitchFamily="18" charset="0"/>
              </a:rPr>
              <a:t> (301)-789-6934               </a:t>
            </a:r>
            <a:r>
              <a:rPr lang="en-US" altLang="en-US" sz="2400" b="0" dirty="0">
                <a:solidFill>
                  <a:schemeClr val="accent2"/>
                </a:solidFill>
                <a:latin typeface="Times New Roman" panose="02020603050405020304" pitchFamily="18" charset="0"/>
              </a:rPr>
              <a:t>email:</a:t>
            </a:r>
            <a:r>
              <a:rPr lang="en-US" altLang="en-US" sz="2400" b="0" dirty="0">
                <a:latin typeface="Times New Roman" panose="02020603050405020304" pitchFamily="18" charset="0"/>
              </a:rPr>
              <a:t> chrisdbarnet@gmail.com</a:t>
            </a:r>
          </a:p>
          <a:p>
            <a:pPr eaLnBrk="1" hangingPunct="1">
              <a:spcBef>
                <a:spcPct val="0"/>
              </a:spcBef>
              <a:buFontTx/>
              <a:buNone/>
            </a:pPr>
            <a:r>
              <a:rPr lang="en-US" altLang="en-US" sz="2400" b="0" dirty="0">
                <a:solidFill>
                  <a:schemeClr val="accent2"/>
                </a:solidFill>
                <a:latin typeface="Times New Roman" panose="02020603050405020304" pitchFamily="18" charset="0"/>
              </a:rPr>
              <a:t>Google drive short link:</a:t>
            </a:r>
            <a:r>
              <a:rPr lang="en-US" altLang="en-US" sz="2400" b="0" dirty="0">
                <a:latin typeface="Times New Roman" panose="02020603050405020304" pitchFamily="18" charset="0"/>
              </a:rPr>
              <a:t> </a:t>
            </a:r>
            <a:r>
              <a:rPr lang="en-US" altLang="en-US" sz="2800" dirty="0">
                <a:solidFill>
                  <a:srgbClr val="FF0000"/>
                </a:solidFill>
                <a:latin typeface="Times New Roman" panose="02020603050405020304" pitchFamily="18" charset="0"/>
              </a:rPr>
              <a:t>http://goo.gl/twuRtW</a:t>
            </a:r>
            <a:endParaRPr lang="en-US" altLang="en-US" sz="2400" dirty="0">
              <a:solidFill>
                <a:srgbClr val="FF0000"/>
              </a:solidFill>
              <a:latin typeface="Times New Roman" panose="02020603050405020304" pitchFamily="18" charset="0"/>
            </a:endParaRPr>
          </a:p>
        </p:txBody>
      </p:sp>
      <p:sp>
        <p:nvSpPr>
          <p:cNvPr id="6149" name="Text Box 4">
            <a:extLst>
              <a:ext uri="{FF2B5EF4-FFF2-40B4-BE49-F238E27FC236}">
                <a16:creationId xmlns:a16="http://schemas.microsoft.com/office/drawing/2014/main" id="{8F3D1849-999F-4FC5-BACC-CF4C29390D68}"/>
              </a:ext>
            </a:extLst>
          </p:cNvPr>
          <p:cNvSpPr txBox="1">
            <a:spLocks noChangeArrowheads="1"/>
          </p:cNvSpPr>
          <p:nvPr/>
        </p:nvSpPr>
        <p:spPr bwMode="auto">
          <a:xfrm>
            <a:off x="381000" y="2819400"/>
            <a:ext cx="7924800" cy="357020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0" dirty="0">
                <a:latin typeface="Times New Roman" panose="02020603050405020304" pitchFamily="18" charset="0"/>
              </a:rPr>
              <a:t>NOTES from UMBC classes, theory of remote sounding (PHYS741) and numerical methods documentation (PHYS 640)</a:t>
            </a:r>
          </a:p>
          <a:p>
            <a:pPr algn="ctr" eaLnBrk="1" hangingPunct="1">
              <a:spcBef>
                <a:spcPct val="50000"/>
              </a:spcBef>
              <a:buFontTx/>
              <a:buNone/>
            </a:pPr>
            <a:r>
              <a:rPr lang="en-US" altLang="en-US" sz="2800" dirty="0">
                <a:solidFill>
                  <a:srgbClr val="800080"/>
                </a:solidFill>
                <a:latin typeface="Times New Roman" panose="02020603050405020304" pitchFamily="18" charset="0"/>
              </a:rPr>
              <a:t>rs_notes.pdf (~17.5 MB, ~650 pages)</a:t>
            </a:r>
          </a:p>
          <a:p>
            <a:pPr algn="ctr" eaLnBrk="1" hangingPunct="1">
              <a:spcBef>
                <a:spcPct val="50000"/>
              </a:spcBef>
              <a:buNone/>
            </a:pPr>
            <a:r>
              <a:rPr lang="sv-SE" altLang="en-US" sz="2800" dirty="0">
                <a:solidFill>
                  <a:srgbClr val="800080"/>
                </a:solidFill>
                <a:latin typeface="Times New Roman" panose="02020603050405020304" pitchFamily="18" charset="0"/>
              </a:rPr>
              <a:t>180702_cuny_barnet.pdf (10 MB, 140 slides)</a:t>
            </a:r>
            <a:endParaRPr lang="en-US" altLang="en-US" sz="2800" dirty="0">
              <a:solidFill>
                <a:srgbClr val="800080"/>
              </a:solidFill>
              <a:latin typeface="Times New Roman" panose="02020603050405020304" pitchFamily="18" charset="0"/>
            </a:endParaRPr>
          </a:p>
          <a:p>
            <a:pPr algn="ctr" eaLnBrk="1" hangingPunct="1">
              <a:spcBef>
                <a:spcPct val="50000"/>
              </a:spcBef>
              <a:buFontTx/>
              <a:buNone/>
            </a:pPr>
            <a:r>
              <a:rPr lang="en-US" altLang="en-US" sz="2800" dirty="0">
                <a:solidFill>
                  <a:srgbClr val="800080"/>
                </a:solidFill>
                <a:latin typeface="Times New Roman" panose="02020603050405020304" pitchFamily="18" charset="0"/>
              </a:rPr>
              <a:t>phys640_s04.pdf (~8.8 MB, 370 pages)</a:t>
            </a:r>
          </a:p>
          <a:p>
            <a:pPr eaLnBrk="1" hangingPunct="1">
              <a:spcBef>
                <a:spcPct val="50000"/>
              </a:spcBef>
              <a:buFontTx/>
              <a:buNone/>
            </a:pPr>
            <a:r>
              <a:rPr lang="en-US" altLang="en-US" sz="2000" b="0" dirty="0">
                <a:latin typeface="Times New Roman" panose="02020603050405020304" pitchFamily="18" charset="0"/>
              </a:rPr>
              <a:t>These are </a:t>
            </a:r>
            <a:r>
              <a:rPr lang="en-US" altLang="en-US" sz="2000" b="0" i="1" dirty="0">
                <a:latin typeface="Times New Roman" panose="02020603050405020304" pitchFamily="18" charset="0"/>
              </a:rPr>
              <a:t>living </a:t>
            </a:r>
            <a:r>
              <a:rPr lang="en-US" altLang="en-US" sz="2000" b="0" dirty="0">
                <a:latin typeface="Times New Roman" panose="02020603050405020304" pitchFamily="18" charset="0"/>
              </a:rPr>
              <a:t>notes, or maybe a scrapbook – they are not textbooks.</a:t>
            </a:r>
          </a:p>
          <a:p>
            <a:pPr eaLnBrk="1" hangingPunct="1">
              <a:spcBef>
                <a:spcPct val="50000"/>
              </a:spcBef>
              <a:buFontTx/>
              <a:buNone/>
            </a:pPr>
            <a:r>
              <a:rPr lang="en-US" altLang="en-US" sz="2000" b="0" dirty="0">
                <a:latin typeface="Times New Roman" panose="02020603050405020304" pitchFamily="18" charset="0"/>
              </a:rPr>
              <a:t>Those documents refer to other documents that are also on the google drive.</a:t>
            </a:r>
          </a:p>
        </p:txBody>
      </p:sp>
      <p:sp>
        <p:nvSpPr>
          <p:cNvPr id="3" name="Title 2">
            <a:extLst>
              <a:ext uri="{FF2B5EF4-FFF2-40B4-BE49-F238E27FC236}">
                <a16:creationId xmlns:a16="http://schemas.microsoft.com/office/drawing/2014/main" id="{60760FF2-1A75-4C40-8C61-830018EB5DF3}"/>
              </a:ext>
            </a:extLst>
          </p:cNvPr>
          <p:cNvSpPr>
            <a:spLocks noGrp="1"/>
          </p:cNvSpPr>
          <p:nvPr>
            <p:ph type="title"/>
          </p:nvPr>
        </p:nvSpPr>
        <p:spPr/>
        <p:txBody>
          <a:bodyPr/>
          <a:lstStyle/>
          <a:p>
            <a:r>
              <a:rPr lang="en-US" dirty="0"/>
              <a:t>Documents available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7">
            <a:extLst>
              <a:ext uri="{FF2B5EF4-FFF2-40B4-BE49-F238E27FC236}">
                <a16:creationId xmlns:a16="http://schemas.microsoft.com/office/drawing/2014/main" id="{AFE3CD05-3693-45B8-9373-D74C7D28438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D0FFF9F-E1CD-4255-A157-5F19AB484BC1}" type="slidenum">
              <a:rPr lang="en-US" altLang="en-US" sz="1400" smtClean="0"/>
              <a:pPr>
                <a:spcBef>
                  <a:spcPct val="0"/>
                </a:spcBef>
                <a:buFontTx/>
                <a:buNone/>
              </a:pPr>
              <a:t>39</a:t>
            </a:fld>
            <a:endParaRPr lang="en-US" altLang="en-US" sz="1400"/>
          </a:p>
        </p:txBody>
      </p:sp>
      <p:sp>
        <p:nvSpPr>
          <p:cNvPr id="149507" name="Rectangle 2">
            <a:extLst>
              <a:ext uri="{FF2B5EF4-FFF2-40B4-BE49-F238E27FC236}">
                <a16:creationId xmlns:a16="http://schemas.microsoft.com/office/drawing/2014/main" id="{377B1E75-74D3-4D46-9A75-0B7C0855B3B0}"/>
              </a:ext>
            </a:extLst>
          </p:cNvPr>
          <p:cNvSpPr>
            <a:spLocks noGrp="1" noChangeArrowheads="1"/>
          </p:cNvSpPr>
          <p:nvPr>
            <p:ph type="title"/>
          </p:nvPr>
        </p:nvSpPr>
        <p:spPr/>
        <p:txBody>
          <a:bodyPr/>
          <a:lstStyle/>
          <a:p>
            <a:pPr eaLnBrk="1" hangingPunct="1"/>
            <a:r>
              <a:rPr lang="en-US" altLang="en-US" sz="2800">
                <a:solidFill>
                  <a:schemeClr val="tx1"/>
                </a:solidFill>
              </a:rPr>
              <a:t>Apodization Alters the ILS and Spectally Correlates the Noise.</a:t>
            </a:r>
          </a:p>
        </p:txBody>
      </p:sp>
      <p:sp>
        <p:nvSpPr>
          <p:cNvPr id="149508" name="Rectangle 3">
            <a:extLst>
              <a:ext uri="{FF2B5EF4-FFF2-40B4-BE49-F238E27FC236}">
                <a16:creationId xmlns:a16="http://schemas.microsoft.com/office/drawing/2014/main" id="{5D2659F6-052C-4082-9CFB-401F67D7C684}"/>
              </a:ext>
            </a:extLst>
          </p:cNvPr>
          <p:cNvSpPr>
            <a:spLocks noGrp="1" noChangeArrowheads="1"/>
          </p:cNvSpPr>
          <p:nvPr>
            <p:ph type="body" sz="half" idx="1"/>
          </p:nvPr>
        </p:nvSpPr>
        <p:spPr>
          <a:xfrm>
            <a:off x="304800" y="1219200"/>
            <a:ext cx="4191000" cy="3733800"/>
          </a:xfrm>
        </p:spPr>
        <p:txBody>
          <a:bodyPr/>
          <a:lstStyle/>
          <a:p>
            <a:pPr eaLnBrk="1" hangingPunct="1">
              <a:lnSpc>
                <a:spcPct val="80000"/>
              </a:lnSpc>
            </a:pPr>
            <a:r>
              <a:rPr lang="en-US" altLang="en-US" sz="1600"/>
              <a:t>Interferometers measure interferograms (green curve) signal as a function of optical delay, </a:t>
            </a:r>
            <a:r>
              <a:rPr lang="en-US" altLang="en-US" sz="1600">
                <a:sym typeface="Symbol" panose="05050102010706020507" pitchFamily="18" charset="2"/>
              </a:rPr>
              <a:t></a:t>
            </a:r>
          </a:p>
          <a:p>
            <a:pPr eaLnBrk="1" hangingPunct="1">
              <a:lnSpc>
                <a:spcPct val="80000"/>
              </a:lnSpc>
            </a:pPr>
            <a:r>
              <a:rPr lang="en-US" altLang="en-US" sz="1600">
                <a:sym typeface="Symbol" panose="05050102010706020507" pitchFamily="18" charset="2"/>
              </a:rPr>
              <a:t>Performing a inverse cosine transform will yield the spectrum.</a:t>
            </a:r>
          </a:p>
          <a:p>
            <a:pPr eaLnBrk="1" hangingPunct="1">
              <a:lnSpc>
                <a:spcPct val="80000"/>
              </a:lnSpc>
            </a:pPr>
            <a:r>
              <a:rPr lang="en-US" altLang="en-US" sz="1600">
                <a:sym typeface="Symbol" panose="05050102010706020507" pitchFamily="18" charset="2"/>
              </a:rPr>
              <a:t>Un-apodized transforms (red) have a SINC(x)=SIN(x)/x instrument line shape (ILS).</a:t>
            </a:r>
          </a:p>
          <a:p>
            <a:pPr eaLnBrk="1" hangingPunct="1">
              <a:lnSpc>
                <a:spcPct val="80000"/>
              </a:lnSpc>
            </a:pPr>
            <a:r>
              <a:rPr lang="en-US" altLang="en-US" sz="1600">
                <a:sym typeface="Symbol" panose="05050102010706020507" pitchFamily="18" charset="2"/>
              </a:rPr>
              <a:t>AIRS has a Gaussian ILS (black)</a:t>
            </a:r>
          </a:p>
          <a:p>
            <a:pPr eaLnBrk="1" hangingPunct="1">
              <a:lnSpc>
                <a:spcPct val="80000"/>
              </a:lnSpc>
            </a:pPr>
            <a:r>
              <a:rPr lang="en-US" altLang="en-US" sz="1600">
                <a:sym typeface="Symbol" panose="05050102010706020507" pitchFamily="18" charset="2"/>
              </a:rPr>
              <a:t>Apodization can produce a ILS that is localized and has small (&lt; 1%) side lobes. But the tradeoff is that the central lobe is wider and the signal is spectrally correlated between neighboring channels</a:t>
            </a:r>
          </a:p>
        </p:txBody>
      </p:sp>
      <p:pic>
        <p:nvPicPr>
          <p:cNvPr id="149509" name="Picture 4" descr="window_functions">
            <a:extLst>
              <a:ext uri="{FF2B5EF4-FFF2-40B4-BE49-F238E27FC236}">
                <a16:creationId xmlns:a16="http://schemas.microsoft.com/office/drawing/2014/main" id="{B0E9B19A-61E1-4D3B-A0B3-D4E11E9EE978}"/>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572000" y="1219200"/>
            <a:ext cx="3978275" cy="3200400"/>
          </a:xfrm>
          <a:noFill/>
        </p:spPr>
      </p:pic>
      <p:sp>
        <p:nvSpPr>
          <p:cNvPr id="149510" name="Line 5">
            <a:extLst>
              <a:ext uri="{FF2B5EF4-FFF2-40B4-BE49-F238E27FC236}">
                <a16:creationId xmlns:a16="http://schemas.microsoft.com/office/drawing/2014/main" id="{F4D70B3F-F3FD-49BA-9A1B-615A9F5D5D2D}"/>
              </a:ext>
            </a:extLst>
          </p:cNvPr>
          <p:cNvSpPr>
            <a:spLocks noChangeShapeType="1"/>
          </p:cNvSpPr>
          <p:nvPr/>
        </p:nvSpPr>
        <p:spPr bwMode="auto">
          <a:xfrm>
            <a:off x="3352800" y="1828800"/>
            <a:ext cx="1905000" cy="1752600"/>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368070" name="Group 6">
            <a:extLst>
              <a:ext uri="{FF2B5EF4-FFF2-40B4-BE49-F238E27FC236}">
                <a16:creationId xmlns:a16="http://schemas.microsoft.com/office/drawing/2014/main" id="{37DBC2B0-3767-45F0-9B94-50D80EE1ADB4}"/>
              </a:ext>
            </a:extLst>
          </p:cNvPr>
          <p:cNvGraphicFramePr>
            <a:graphicFrameLocks noGrp="1"/>
          </p:cNvGraphicFramePr>
          <p:nvPr>
            <p:ph sz="quarter" idx="3"/>
            <p:extLst>
              <p:ext uri="{D42A27DB-BD31-4B8C-83A1-F6EECF244321}">
                <p14:modId xmlns:p14="http://schemas.microsoft.com/office/powerpoint/2010/main" val="2251121468"/>
              </p:ext>
            </p:extLst>
          </p:nvPr>
        </p:nvGraphicFramePr>
        <p:xfrm>
          <a:off x="4876800" y="4648200"/>
          <a:ext cx="3429000" cy="2078040"/>
        </p:xfrm>
        <a:graphic>
          <a:graphicData uri="http://schemas.openxmlformats.org/drawingml/2006/table">
            <a:tbl>
              <a:tblPr/>
              <a:tblGrid>
                <a:gridCol w="857250">
                  <a:extLst>
                    <a:ext uri="{9D8B030D-6E8A-4147-A177-3AD203B41FA5}">
                      <a16:colId xmlns:a16="http://schemas.microsoft.com/office/drawing/2014/main" val="20000"/>
                    </a:ext>
                  </a:extLst>
                </a:gridCol>
                <a:gridCol w="813288">
                  <a:extLst>
                    <a:ext uri="{9D8B030D-6E8A-4147-A177-3AD203B41FA5}">
                      <a16:colId xmlns:a16="http://schemas.microsoft.com/office/drawing/2014/main" val="20001"/>
                    </a:ext>
                  </a:extLst>
                </a:gridCol>
                <a:gridCol w="879231">
                  <a:extLst>
                    <a:ext uri="{9D8B030D-6E8A-4147-A177-3AD203B41FA5}">
                      <a16:colId xmlns:a16="http://schemas.microsoft.com/office/drawing/2014/main" val="20002"/>
                    </a:ext>
                  </a:extLst>
                </a:gridCol>
                <a:gridCol w="879231">
                  <a:extLst>
                    <a:ext uri="{9D8B030D-6E8A-4147-A177-3AD203B41FA5}">
                      <a16:colId xmlns:a16="http://schemas.microsoft.com/office/drawing/2014/main" val="20003"/>
                    </a:ext>
                  </a:extLst>
                </a:gridCol>
              </a:tblGrid>
              <a:tr h="4267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Channel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Spacing</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Gaussian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rgbClr val="FF0000"/>
                          </a:solidFill>
                          <a:effectLst/>
                          <a:latin typeface="Arial" charset="0"/>
                        </a:rPr>
                        <a:t>Hamming</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Blackman</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02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cs typeface="Times New Roman" pitchFamily="18" charset="0"/>
                        </a:rPr>
                        <a:t>±1</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70.74%</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rgbClr val="FF0000"/>
                          </a:solidFill>
                          <a:effectLst/>
                          <a:latin typeface="Arial" charset="0"/>
                        </a:rPr>
                        <a:t>62.5%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75.5%</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02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cs typeface="Times New Roman" pitchFamily="18" charset="0"/>
                        </a:rPr>
                        <a:t>±3</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25.0%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rgbClr val="FF0000"/>
                          </a:solidFill>
                          <a:effectLst/>
                          <a:latin typeface="Arial" charset="0"/>
                        </a:rPr>
                        <a:t>13.3%</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31.6%</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02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cs typeface="Times New Roman" pitchFamily="18" charset="0"/>
                        </a:rPr>
                        <a:t>±4</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4.43%</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rgbClr val="FF0000"/>
                          </a:solidFill>
                          <a:effectLst/>
                          <a:latin typeface="Arial" charset="0"/>
                        </a:rPr>
                        <a:t>-</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6.57%</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02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cs typeface="Times New Roman" pitchFamily="18" charset="0"/>
                        </a:rPr>
                        <a:t>±5</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0.38%</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rgbClr val="FF0000"/>
                          </a:solidFill>
                          <a:effectLst/>
                          <a:latin typeface="Arial" charset="0"/>
                        </a:rPr>
                        <a:t>-</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0.53%</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02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cs typeface="Times New Roman" pitchFamily="18" charset="0"/>
                        </a:rPr>
                        <a:t>±6</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0.025%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rgbClr val="FF0000"/>
                          </a:solidFill>
                          <a:effectLst/>
                          <a:latin typeface="Arial" charset="0"/>
                        </a:rPr>
                        <a:t>-</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49548" name="Line 43">
            <a:extLst>
              <a:ext uri="{FF2B5EF4-FFF2-40B4-BE49-F238E27FC236}">
                <a16:creationId xmlns:a16="http://schemas.microsoft.com/office/drawing/2014/main" id="{419490F8-DCE8-47B0-AA6A-A3C34DE64A8B}"/>
              </a:ext>
            </a:extLst>
          </p:cNvPr>
          <p:cNvSpPr>
            <a:spLocks noChangeShapeType="1"/>
          </p:cNvSpPr>
          <p:nvPr/>
        </p:nvSpPr>
        <p:spPr bwMode="auto">
          <a:xfrm>
            <a:off x="4038600" y="4038600"/>
            <a:ext cx="762000" cy="609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1368108" name="Group 44">
            <a:extLst>
              <a:ext uri="{FF2B5EF4-FFF2-40B4-BE49-F238E27FC236}">
                <a16:creationId xmlns:a16="http://schemas.microsoft.com/office/drawing/2014/main" id="{39F8DEE9-1B39-4CED-A5D1-A31133EDCD45}"/>
              </a:ext>
            </a:extLst>
          </p:cNvPr>
          <p:cNvGraphicFramePr>
            <a:graphicFrameLocks noGrp="1"/>
          </p:cNvGraphicFramePr>
          <p:nvPr>
            <p:extLst>
              <p:ext uri="{D42A27DB-BD31-4B8C-83A1-F6EECF244321}">
                <p14:modId xmlns:p14="http://schemas.microsoft.com/office/powerpoint/2010/main" val="3993274571"/>
              </p:ext>
            </p:extLst>
          </p:nvPr>
        </p:nvGraphicFramePr>
        <p:xfrm>
          <a:off x="533400" y="4572000"/>
          <a:ext cx="3886200" cy="1879600"/>
        </p:xfrm>
        <a:graphic>
          <a:graphicData uri="http://schemas.openxmlformats.org/drawingml/2006/table">
            <a:tbl>
              <a:tblPr/>
              <a:tblGrid>
                <a:gridCol w="15240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tblGrid>
              <a:tr h="330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Gaussian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rgbClr val="FF0000"/>
                          </a:solidFill>
                          <a:effectLst/>
                          <a:latin typeface="Arial" charset="0"/>
                        </a:rPr>
                        <a:t>Hamming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Blackman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0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Times New Roman" pitchFamily="18" charset="0"/>
                        </a:rPr>
                        <a:t>FWHM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Times New Roman" pitchFamily="18" charset="0"/>
                        </a:rPr>
                        <a:t>FWHM(SINC)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1.682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rgbClr val="FF0000"/>
                          </a:solidFill>
                          <a:effectLst/>
                          <a:latin typeface="Arial" charset="0"/>
                        </a:rPr>
                        <a:t>1.5043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1.905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0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Times New Roman" pitchFamily="18" charset="0"/>
                        </a:rPr>
                        <a:t>Random Noise reduction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1.735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rgbClr val="FF0000"/>
                          </a:solidFill>
                          <a:effectLst/>
                          <a:latin typeface="Arial" charset="0"/>
                        </a:rPr>
                        <a:t>1.586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1.812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0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Times New Roman" pitchFamily="18" charset="0"/>
                        </a:rPr>
                        <a:t>Maximum Side-Lobe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0.45%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rgbClr val="FF0000"/>
                          </a:solidFill>
                          <a:effectLst/>
                          <a:latin typeface="Arial" charset="0"/>
                        </a:rPr>
                        <a:t>0.73%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0.12%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0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Times New Roman" pitchFamily="18" charset="0"/>
                        </a:rPr>
                        <a:t>% of signal in central Lobe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95.1%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rgbClr val="FF0000"/>
                          </a:solidFill>
                          <a:effectLst/>
                          <a:latin typeface="Arial" charset="0"/>
                        </a:rPr>
                        <a:t>87.5%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99.8%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AF677-5C05-4ACB-9374-13C9CB8580D2}"/>
              </a:ext>
            </a:extLst>
          </p:cNvPr>
          <p:cNvSpPr>
            <a:spLocks noGrp="1"/>
          </p:cNvSpPr>
          <p:nvPr>
            <p:ph type="title"/>
          </p:nvPr>
        </p:nvSpPr>
        <p:spPr>
          <a:xfrm>
            <a:off x="247650" y="152400"/>
            <a:ext cx="8515350" cy="847948"/>
          </a:xfrm>
        </p:spPr>
        <p:txBody>
          <a:bodyPr/>
          <a:lstStyle/>
          <a:p>
            <a:r>
              <a:rPr lang="en-US" dirty="0"/>
              <a:t>1980’s began the launch of microwave and infrared sounders for weather forecasting</a:t>
            </a:r>
          </a:p>
        </p:txBody>
      </p:sp>
      <p:sp>
        <p:nvSpPr>
          <p:cNvPr id="3" name="Content Placeholder 2">
            <a:extLst>
              <a:ext uri="{FF2B5EF4-FFF2-40B4-BE49-F238E27FC236}">
                <a16:creationId xmlns:a16="http://schemas.microsoft.com/office/drawing/2014/main" id="{0541C1EC-A3E0-42BD-BB3E-CC64E049AAAC}"/>
              </a:ext>
            </a:extLst>
          </p:cNvPr>
          <p:cNvSpPr>
            <a:spLocks noGrp="1"/>
          </p:cNvSpPr>
          <p:nvPr>
            <p:ph idx="1"/>
          </p:nvPr>
        </p:nvSpPr>
        <p:spPr>
          <a:xfrm>
            <a:off x="304800" y="1295400"/>
            <a:ext cx="5638800" cy="3352800"/>
          </a:xfrm>
        </p:spPr>
        <p:txBody>
          <a:bodyPr/>
          <a:lstStyle/>
          <a:p>
            <a:r>
              <a:rPr lang="en-US" sz="2800" dirty="0"/>
              <a:t>1977 Lewis Kaplan published idea that SWIR (</a:t>
            </a:r>
            <a:r>
              <a:rPr lang="en-US" sz="2400" dirty="0"/>
              <a:t>2000-2800 cm</a:t>
            </a:r>
            <a:r>
              <a:rPr lang="en-US" sz="2400" baseline="30000" dirty="0"/>
              <a:t>-1</a:t>
            </a:r>
            <a:r>
              <a:rPr lang="en-US" sz="2800" dirty="0"/>
              <a:t>) has unique sounding properties. </a:t>
            </a:r>
          </a:p>
          <a:p>
            <a:pPr lvl="1"/>
            <a:r>
              <a:rPr lang="en-US" sz="2000" b="1" dirty="0"/>
              <a:t>See Kaplan, Chahine, Susskind </a:t>
            </a:r>
            <a:r>
              <a:rPr lang="en-US" sz="2000" b="1" dirty="0" err="1"/>
              <a:t>Searl</a:t>
            </a:r>
            <a:r>
              <a:rPr lang="en-US" sz="2000" b="1" dirty="0"/>
              <a:t> 1977 Applied Optics v.16 p.322-324.</a:t>
            </a:r>
            <a:endParaRPr lang="en-US" sz="2400" b="1" dirty="0"/>
          </a:p>
          <a:p>
            <a:r>
              <a:rPr lang="en-US" sz="2800" dirty="0"/>
              <a:t>1989 Dave </a:t>
            </a:r>
            <a:r>
              <a:rPr lang="en-US" sz="2800" dirty="0" err="1"/>
              <a:t>Wark</a:t>
            </a:r>
            <a:r>
              <a:rPr lang="en-US" sz="2800" dirty="0"/>
              <a:t> writes the NOAA specifications for a hyperspectral infrared sounder</a:t>
            </a:r>
            <a:endParaRPr lang="en-US" dirty="0"/>
          </a:p>
          <a:p>
            <a:pPr marL="0" indent="0">
              <a:buNone/>
            </a:pPr>
            <a:endParaRPr lang="en-US" dirty="0"/>
          </a:p>
        </p:txBody>
      </p:sp>
      <p:pic>
        <p:nvPicPr>
          <p:cNvPr id="5" name="Picture 4">
            <a:extLst>
              <a:ext uri="{FF2B5EF4-FFF2-40B4-BE49-F238E27FC236}">
                <a16:creationId xmlns:a16="http://schemas.microsoft.com/office/drawing/2014/main" id="{552D1261-7281-459E-AC4E-AEB47E750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52" y="4800600"/>
            <a:ext cx="4216878" cy="1933155"/>
          </a:xfrm>
          <a:prstGeom prst="rect">
            <a:avLst/>
          </a:prstGeom>
        </p:spPr>
      </p:pic>
      <p:pic>
        <p:nvPicPr>
          <p:cNvPr id="7" name="Picture 6">
            <a:extLst>
              <a:ext uri="{FF2B5EF4-FFF2-40B4-BE49-F238E27FC236}">
                <a16:creationId xmlns:a16="http://schemas.microsoft.com/office/drawing/2014/main" id="{A05EED1E-E474-4D88-B513-2695A95FCB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108" y="3458885"/>
            <a:ext cx="2297566" cy="1744781"/>
          </a:xfrm>
          <a:prstGeom prst="rect">
            <a:avLst/>
          </a:prstGeom>
        </p:spPr>
      </p:pic>
      <p:sp>
        <p:nvSpPr>
          <p:cNvPr id="9" name="Rectangle 8">
            <a:extLst>
              <a:ext uri="{FF2B5EF4-FFF2-40B4-BE49-F238E27FC236}">
                <a16:creationId xmlns:a16="http://schemas.microsoft.com/office/drawing/2014/main" id="{6789B56F-7CD8-45EE-B3A0-E42C0E493ACE}"/>
              </a:ext>
            </a:extLst>
          </p:cNvPr>
          <p:cNvSpPr/>
          <p:nvPr/>
        </p:nvSpPr>
        <p:spPr>
          <a:xfrm>
            <a:off x="533400" y="6248400"/>
            <a:ext cx="4343400" cy="304800"/>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TextBox 9">
            <a:extLst>
              <a:ext uri="{FF2B5EF4-FFF2-40B4-BE49-F238E27FC236}">
                <a16:creationId xmlns:a16="http://schemas.microsoft.com/office/drawing/2014/main" id="{90A64471-884C-4553-A747-6325424C120B}"/>
              </a:ext>
            </a:extLst>
          </p:cNvPr>
          <p:cNvSpPr txBox="1"/>
          <p:nvPr/>
        </p:nvSpPr>
        <p:spPr>
          <a:xfrm>
            <a:off x="5257800" y="5638800"/>
            <a:ext cx="3733800" cy="738664"/>
          </a:xfrm>
          <a:prstGeom prst="rect">
            <a:avLst/>
          </a:prstGeom>
          <a:noFill/>
          <a:ln w="3175">
            <a:solidFill>
              <a:schemeClr val="accent1">
                <a:shade val="50000"/>
              </a:schemeClr>
            </a:solidFill>
          </a:ln>
        </p:spPr>
        <p:txBody>
          <a:bodyPr wrap="square" rtlCol="0">
            <a:spAutoFit/>
          </a:bodyPr>
          <a:lstStyle/>
          <a:p>
            <a:r>
              <a:rPr lang="en-US" sz="2100" dirty="0"/>
              <a:t>Makes use of Kaplan’s idea of using SWIR </a:t>
            </a:r>
            <a:r>
              <a:rPr lang="en-US" sz="2100" dirty="0">
                <a:sym typeface="Symbol" panose="05050102010706020507" pitchFamily="18" charset="2"/>
              </a:rPr>
              <a:t>CO</a:t>
            </a:r>
            <a:r>
              <a:rPr lang="en-US" sz="2100" baseline="-25000" dirty="0">
                <a:sym typeface="Symbol" panose="05050102010706020507" pitchFamily="18" charset="2"/>
              </a:rPr>
              <a:t>2</a:t>
            </a:r>
            <a:r>
              <a:rPr lang="en-US" sz="2100" dirty="0">
                <a:sym typeface="Symbol" panose="05050102010706020507" pitchFamily="18" charset="2"/>
              </a:rPr>
              <a:t> band</a:t>
            </a:r>
            <a:endParaRPr lang="en-US" sz="2100" dirty="0"/>
          </a:p>
        </p:txBody>
      </p:sp>
      <p:cxnSp>
        <p:nvCxnSpPr>
          <p:cNvPr id="12" name="Straight Arrow Connector 11">
            <a:extLst>
              <a:ext uri="{FF2B5EF4-FFF2-40B4-BE49-F238E27FC236}">
                <a16:creationId xmlns:a16="http://schemas.microsoft.com/office/drawing/2014/main" id="{1C9CEF54-1C05-4D39-AE9F-EA1216912EBC}"/>
              </a:ext>
            </a:extLst>
          </p:cNvPr>
          <p:cNvCxnSpPr>
            <a:cxnSpLocks/>
            <a:stCxn id="10" idx="1"/>
          </p:cNvCxnSpPr>
          <p:nvPr/>
        </p:nvCxnSpPr>
        <p:spPr>
          <a:xfrm flipH="1">
            <a:off x="4876800" y="6008132"/>
            <a:ext cx="381000" cy="240268"/>
          </a:xfrm>
          <a:prstGeom prst="straightConnector1">
            <a:avLst/>
          </a:prstGeom>
          <a:ln w="34925">
            <a:tailEnd type="stealth" w="lg" len="lg"/>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783049A-EB6F-4996-A501-7B75470DCB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0912" y="1662870"/>
            <a:ext cx="2652088" cy="1661975"/>
          </a:xfrm>
          <a:prstGeom prst="rect">
            <a:avLst/>
          </a:prstGeom>
        </p:spPr>
      </p:pic>
    </p:spTree>
    <p:extLst>
      <p:ext uri="{BB962C8B-B14F-4D97-AF65-F5344CB8AC3E}">
        <p14:creationId xmlns:p14="http://schemas.microsoft.com/office/powerpoint/2010/main" val="1642810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AF677-5C05-4ACB-9374-13C9CB8580D2}"/>
              </a:ext>
            </a:extLst>
          </p:cNvPr>
          <p:cNvSpPr>
            <a:spLocks noGrp="1"/>
          </p:cNvSpPr>
          <p:nvPr>
            <p:ph type="title"/>
          </p:nvPr>
        </p:nvSpPr>
        <p:spPr>
          <a:xfrm>
            <a:off x="304800" y="76200"/>
            <a:ext cx="8534400" cy="1025187"/>
          </a:xfrm>
        </p:spPr>
        <p:txBody>
          <a:bodyPr/>
          <a:lstStyle/>
          <a:p>
            <a:r>
              <a:rPr lang="en-US" dirty="0"/>
              <a:t>1990’s: The AIRS Science Team is formed and implements the NOAA requirements</a:t>
            </a:r>
          </a:p>
        </p:txBody>
      </p:sp>
      <p:sp>
        <p:nvSpPr>
          <p:cNvPr id="3" name="Content Placeholder 2">
            <a:extLst>
              <a:ext uri="{FF2B5EF4-FFF2-40B4-BE49-F238E27FC236}">
                <a16:creationId xmlns:a16="http://schemas.microsoft.com/office/drawing/2014/main" id="{0541C1EC-A3E0-42BD-BB3E-CC64E049AAAC}"/>
              </a:ext>
            </a:extLst>
          </p:cNvPr>
          <p:cNvSpPr>
            <a:spLocks noGrp="1"/>
          </p:cNvSpPr>
          <p:nvPr>
            <p:ph idx="1"/>
          </p:nvPr>
        </p:nvSpPr>
        <p:spPr>
          <a:xfrm>
            <a:off x="304799" y="1371600"/>
            <a:ext cx="8534399" cy="2438400"/>
          </a:xfrm>
        </p:spPr>
        <p:txBody>
          <a:bodyPr>
            <a:normAutofit fontScale="32500" lnSpcReduction="20000"/>
          </a:bodyPr>
          <a:lstStyle/>
          <a:p>
            <a:r>
              <a:rPr lang="en-US" sz="7400" dirty="0"/>
              <a:t>Advanced the design of microwave + infrared advanced sounding instruments.</a:t>
            </a:r>
          </a:p>
          <a:p>
            <a:r>
              <a:rPr lang="en-US" sz="7400" dirty="0"/>
              <a:t>Developed advanced forward models for the microwave and infrared.</a:t>
            </a:r>
          </a:p>
          <a:p>
            <a:pPr lvl="1"/>
            <a:r>
              <a:rPr lang="en-US" sz="6200" b="1" i="1" dirty="0">
                <a:solidFill>
                  <a:srgbClr val="00B050"/>
                </a:solidFill>
              </a:rPr>
              <a:t>Major investment in low noise, high spectral resolution SWIR</a:t>
            </a:r>
          </a:p>
          <a:p>
            <a:r>
              <a:rPr lang="en-US" sz="7400" dirty="0"/>
              <a:t>Developed an algorithm approach that merged numerous concepts, </a:t>
            </a:r>
            <a:r>
              <a:rPr lang="en-US" sz="7400" b="1" i="1" u="sng" dirty="0">
                <a:solidFill>
                  <a:srgbClr val="00B050"/>
                </a:solidFill>
              </a:rPr>
              <a:t>including the use of the SWIR for sounding.</a:t>
            </a:r>
          </a:p>
          <a:p>
            <a:pPr marL="0" indent="0">
              <a:buNone/>
            </a:pPr>
            <a:endParaRPr lang="en-US" dirty="0"/>
          </a:p>
        </p:txBody>
      </p:sp>
      <p:pic>
        <p:nvPicPr>
          <p:cNvPr id="5" name="Picture 4">
            <a:extLst>
              <a:ext uri="{FF2B5EF4-FFF2-40B4-BE49-F238E27FC236}">
                <a16:creationId xmlns:a16="http://schemas.microsoft.com/office/drawing/2014/main" id="{7BC186F4-CEDB-4015-B496-B0C44D568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080212"/>
            <a:ext cx="8534399" cy="2549187"/>
          </a:xfrm>
          <a:prstGeom prst="rect">
            <a:avLst/>
          </a:prstGeom>
        </p:spPr>
      </p:pic>
    </p:spTree>
    <p:extLst>
      <p:ext uri="{BB962C8B-B14F-4D97-AF65-F5344CB8AC3E}">
        <p14:creationId xmlns:p14="http://schemas.microsoft.com/office/powerpoint/2010/main" val="4188176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defRPr>
            </a:lvl1pPr>
            <a:lvl2pPr marL="557213" indent="-214313" eaLnBrk="0" hangingPunct="0">
              <a:defRPr sz="1200" b="1">
                <a:solidFill>
                  <a:schemeClr val="tx1"/>
                </a:solidFill>
                <a:latin typeface="Arial" charset="0"/>
              </a:defRPr>
            </a:lvl2pPr>
            <a:lvl3pPr marL="857250" indent="-171450" eaLnBrk="0" hangingPunct="0">
              <a:defRPr sz="1200" b="1">
                <a:solidFill>
                  <a:schemeClr val="tx1"/>
                </a:solidFill>
                <a:latin typeface="Arial" charset="0"/>
              </a:defRPr>
            </a:lvl3pPr>
            <a:lvl4pPr marL="1200150" indent="-171450" eaLnBrk="0" hangingPunct="0">
              <a:defRPr sz="1200" b="1">
                <a:solidFill>
                  <a:schemeClr val="tx1"/>
                </a:solidFill>
                <a:latin typeface="Arial" charset="0"/>
              </a:defRPr>
            </a:lvl4pPr>
            <a:lvl5pPr marL="1543050" indent="-171450" eaLnBrk="0" hangingPunct="0">
              <a:defRPr sz="1200" b="1">
                <a:solidFill>
                  <a:schemeClr val="tx1"/>
                </a:solidFill>
                <a:latin typeface="Arial" charset="0"/>
              </a:defRPr>
            </a:lvl5pPr>
            <a:lvl6pPr marL="1885950" indent="-171450" eaLnBrk="0" fontAlgn="base" hangingPunct="0">
              <a:spcBef>
                <a:spcPct val="0"/>
              </a:spcBef>
              <a:spcAft>
                <a:spcPct val="0"/>
              </a:spcAft>
              <a:defRPr sz="1200" b="1">
                <a:solidFill>
                  <a:schemeClr val="tx1"/>
                </a:solidFill>
                <a:latin typeface="Arial" charset="0"/>
              </a:defRPr>
            </a:lvl6pPr>
            <a:lvl7pPr marL="2228850" indent="-171450" eaLnBrk="0" fontAlgn="base" hangingPunct="0">
              <a:spcBef>
                <a:spcPct val="0"/>
              </a:spcBef>
              <a:spcAft>
                <a:spcPct val="0"/>
              </a:spcAft>
              <a:defRPr sz="1200" b="1">
                <a:solidFill>
                  <a:schemeClr val="tx1"/>
                </a:solidFill>
                <a:latin typeface="Arial" charset="0"/>
              </a:defRPr>
            </a:lvl7pPr>
            <a:lvl8pPr marL="2571750" indent="-171450" eaLnBrk="0" fontAlgn="base" hangingPunct="0">
              <a:spcBef>
                <a:spcPct val="0"/>
              </a:spcBef>
              <a:spcAft>
                <a:spcPct val="0"/>
              </a:spcAft>
              <a:defRPr sz="1200" b="1">
                <a:solidFill>
                  <a:schemeClr val="tx1"/>
                </a:solidFill>
                <a:latin typeface="Arial" charset="0"/>
              </a:defRPr>
            </a:lvl8pPr>
            <a:lvl9pPr marL="2914650" indent="-171450" eaLnBrk="0" fontAlgn="base" hangingPunct="0">
              <a:spcBef>
                <a:spcPct val="0"/>
              </a:spcBef>
              <a:spcAft>
                <a:spcPct val="0"/>
              </a:spcAft>
              <a:defRPr sz="1200" b="1">
                <a:solidFill>
                  <a:schemeClr val="tx1"/>
                </a:solidFill>
                <a:latin typeface="Arial" charset="0"/>
              </a:defRPr>
            </a:lvl9pPr>
          </a:lstStyle>
          <a:p>
            <a:pPr eaLnBrk="1" hangingPunct="1"/>
            <a:fld id="{271E530B-0B82-477E-BDEE-35B16BDFF884}" type="slidenum">
              <a:rPr lang="en-US" altLang="en-US" sz="1050" b="0"/>
              <a:pPr eaLnBrk="1" hangingPunct="1"/>
              <a:t>6</a:t>
            </a:fld>
            <a:endParaRPr lang="en-US" altLang="en-US" sz="1050" b="0"/>
          </a:p>
        </p:txBody>
      </p:sp>
      <p:sp>
        <p:nvSpPr>
          <p:cNvPr id="7171" name="Rectangle 2"/>
          <p:cNvSpPr>
            <a:spLocks noGrp="1" noChangeArrowheads="1"/>
          </p:cNvSpPr>
          <p:nvPr>
            <p:ph type="title"/>
          </p:nvPr>
        </p:nvSpPr>
        <p:spPr>
          <a:xfrm>
            <a:off x="464950" y="233362"/>
            <a:ext cx="8334213" cy="833438"/>
          </a:xfrm>
        </p:spPr>
        <p:txBody>
          <a:bodyPr>
            <a:normAutofit/>
          </a:bodyPr>
          <a:lstStyle/>
          <a:p>
            <a:pPr algn="ctr" eaLnBrk="1" hangingPunct="1"/>
            <a:r>
              <a:rPr lang="en-US" altLang="en-US" sz="2400" dirty="0"/>
              <a:t>The first (and only) AIRS instrument was launched on the NASA EOS Aqua Platform May 4, 2002</a:t>
            </a:r>
          </a:p>
        </p:txBody>
      </p:sp>
      <p:pic>
        <p:nvPicPr>
          <p:cNvPr id="7172" name="Picture 3" descr="304101-00-03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822632" y="1830014"/>
            <a:ext cx="2635068" cy="3833692"/>
          </a:xfrm>
          <a:noFill/>
        </p:spPr>
      </p:pic>
      <p:pic>
        <p:nvPicPr>
          <p:cNvPr id="7173" name="Picture 4" descr="aqua_l1"/>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5543550" y="2057400"/>
            <a:ext cx="2343150" cy="3314700"/>
          </a:xfrm>
          <a:noFill/>
        </p:spPr>
      </p:pic>
      <p:sp>
        <p:nvSpPr>
          <p:cNvPr id="7174" name="Line 5"/>
          <p:cNvSpPr>
            <a:spLocks noChangeShapeType="1"/>
          </p:cNvSpPr>
          <p:nvPr/>
        </p:nvSpPr>
        <p:spPr bwMode="auto">
          <a:xfrm flipV="1">
            <a:off x="945357" y="3361198"/>
            <a:ext cx="1645443" cy="710783"/>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sz="1200"/>
          </a:p>
        </p:txBody>
      </p:sp>
      <p:sp>
        <p:nvSpPr>
          <p:cNvPr id="7175" name="Rectangle 6"/>
          <p:cNvSpPr>
            <a:spLocks noChangeArrowheads="1"/>
          </p:cNvSpPr>
          <p:nvPr/>
        </p:nvSpPr>
        <p:spPr bwMode="auto">
          <a:xfrm>
            <a:off x="228600" y="3934398"/>
            <a:ext cx="716757" cy="300082"/>
          </a:xfrm>
          <a:prstGeom prst="rect">
            <a:avLst/>
          </a:prstGeom>
          <a:solidFill>
            <a:schemeClr val="accent1"/>
          </a:solidFill>
          <a:ln w="9525" algn="ctr">
            <a:solidFill>
              <a:schemeClr val="tx1"/>
            </a:solidFill>
            <a:miter lim="800000"/>
            <a:headEnd/>
            <a:tailEnd/>
          </a:ln>
        </p:spPr>
        <p:txBody>
          <a:bodyPr wrap="square" anchor="ct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r>
              <a:rPr lang="en-US" altLang="en-US" sz="1350" b="0"/>
              <a:t>AIRS</a:t>
            </a:r>
          </a:p>
        </p:txBody>
      </p:sp>
      <p:sp>
        <p:nvSpPr>
          <p:cNvPr id="7176" name="Line 7"/>
          <p:cNvSpPr>
            <a:spLocks noChangeShapeType="1"/>
          </p:cNvSpPr>
          <p:nvPr/>
        </p:nvSpPr>
        <p:spPr bwMode="auto">
          <a:xfrm flipV="1">
            <a:off x="4457700" y="2743199"/>
            <a:ext cx="2057399" cy="372047"/>
          </a:xfrm>
          <a:prstGeom prst="line">
            <a:avLst/>
          </a:prstGeom>
          <a:noFill/>
          <a:ln w="57150">
            <a:solidFill>
              <a:srgbClr val="FF0000"/>
            </a:solidFill>
            <a:round/>
            <a:headEnd type="oval" w="med" len="med"/>
            <a:tailEnd type="triangle" w="med" len="med"/>
          </a:ln>
          <a:extLst>
            <a:ext uri="{909E8E84-426E-40DD-AFC4-6F175D3DCCD1}">
              <a14:hiddenFill xmlns:a14="http://schemas.microsoft.com/office/drawing/2010/main">
                <a:noFill/>
              </a14:hiddenFill>
            </a:ext>
          </a:extLst>
        </p:spPr>
        <p:txBody>
          <a:bodyPr wrap="square">
            <a:spAutoFit/>
          </a:bodyPr>
          <a:lstStyle/>
          <a:p>
            <a:endParaRPr lang="en-US" sz="1200"/>
          </a:p>
        </p:txBody>
      </p:sp>
      <p:sp>
        <p:nvSpPr>
          <p:cNvPr id="7177" name="Line 8"/>
          <p:cNvSpPr>
            <a:spLocks noChangeShapeType="1"/>
          </p:cNvSpPr>
          <p:nvPr/>
        </p:nvSpPr>
        <p:spPr bwMode="auto">
          <a:xfrm flipV="1">
            <a:off x="1073933" y="3501696"/>
            <a:ext cx="1897867" cy="155550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sz="1200"/>
          </a:p>
        </p:txBody>
      </p:sp>
      <p:sp>
        <p:nvSpPr>
          <p:cNvPr id="7178" name="Rectangle 9"/>
          <p:cNvSpPr>
            <a:spLocks noChangeArrowheads="1"/>
          </p:cNvSpPr>
          <p:nvPr/>
        </p:nvSpPr>
        <p:spPr bwMode="auto">
          <a:xfrm>
            <a:off x="533400" y="4972051"/>
            <a:ext cx="540533" cy="300082"/>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r>
              <a:rPr lang="en-US" altLang="en-US" sz="1350" b="0" dirty="0"/>
              <a:t>HSB</a:t>
            </a:r>
          </a:p>
        </p:txBody>
      </p:sp>
      <p:sp>
        <p:nvSpPr>
          <p:cNvPr id="7179" name="Line 10"/>
          <p:cNvSpPr>
            <a:spLocks noChangeShapeType="1"/>
          </p:cNvSpPr>
          <p:nvPr/>
        </p:nvSpPr>
        <p:spPr bwMode="auto">
          <a:xfrm>
            <a:off x="1644372" y="1937982"/>
            <a:ext cx="1085850" cy="877914"/>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sz="1200"/>
          </a:p>
        </p:txBody>
      </p:sp>
      <p:sp>
        <p:nvSpPr>
          <p:cNvPr id="7180" name="Line 11"/>
          <p:cNvSpPr>
            <a:spLocks noChangeShapeType="1"/>
          </p:cNvSpPr>
          <p:nvPr/>
        </p:nvSpPr>
        <p:spPr bwMode="auto">
          <a:xfrm>
            <a:off x="1536882" y="2738482"/>
            <a:ext cx="1511118" cy="28045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sz="1200"/>
          </a:p>
        </p:txBody>
      </p:sp>
      <p:sp>
        <p:nvSpPr>
          <p:cNvPr id="7181" name="Rectangle 12"/>
          <p:cNvSpPr>
            <a:spLocks noChangeArrowheads="1"/>
          </p:cNvSpPr>
          <p:nvPr/>
        </p:nvSpPr>
        <p:spPr bwMode="auto">
          <a:xfrm>
            <a:off x="228600" y="1752600"/>
            <a:ext cx="1415772" cy="300082"/>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r>
              <a:rPr lang="en-US" altLang="en-US" sz="1350" b="0" dirty="0"/>
              <a:t>AMSU-A1(3-15</a:t>
            </a:r>
            <a:r>
              <a:rPr lang="en-US" altLang="en-US" sz="1350" b="0" dirty="0">
                <a:solidFill>
                  <a:schemeClr val="accent1"/>
                </a:solidFill>
              </a:rPr>
              <a:t>)</a:t>
            </a:r>
          </a:p>
        </p:txBody>
      </p:sp>
      <p:sp>
        <p:nvSpPr>
          <p:cNvPr id="7182" name="Rectangle 13"/>
          <p:cNvSpPr>
            <a:spLocks noChangeArrowheads="1"/>
          </p:cNvSpPr>
          <p:nvPr/>
        </p:nvSpPr>
        <p:spPr bwMode="auto">
          <a:xfrm>
            <a:off x="228600" y="2590800"/>
            <a:ext cx="1319592" cy="300082"/>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r>
              <a:rPr lang="en-US" altLang="en-US" sz="1350" b="0" dirty="0"/>
              <a:t>AMSU-A2(1-2)</a:t>
            </a:r>
          </a:p>
        </p:txBody>
      </p:sp>
      <p:sp>
        <p:nvSpPr>
          <p:cNvPr id="7183" name="Text Box 14"/>
          <p:cNvSpPr txBox="1">
            <a:spLocks noChangeArrowheads="1"/>
          </p:cNvSpPr>
          <p:nvPr/>
        </p:nvSpPr>
        <p:spPr bwMode="auto">
          <a:xfrm>
            <a:off x="6229350" y="5486401"/>
            <a:ext cx="1165704" cy="300082"/>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r>
              <a:rPr lang="en-US" altLang="en-US" sz="1350" b="0"/>
              <a:t>Delta II 7920</a:t>
            </a:r>
          </a:p>
        </p:txBody>
      </p:sp>
      <p:sp>
        <p:nvSpPr>
          <p:cNvPr id="7184" name="Line 15"/>
          <p:cNvSpPr>
            <a:spLocks noChangeShapeType="1"/>
          </p:cNvSpPr>
          <p:nvPr/>
        </p:nvSpPr>
        <p:spPr bwMode="auto">
          <a:xfrm flipH="1">
            <a:off x="3200400" y="2128483"/>
            <a:ext cx="1371600" cy="514749"/>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sz="1200"/>
          </a:p>
        </p:txBody>
      </p:sp>
      <p:sp>
        <p:nvSpPr>
          <p:cNvPr id="7185" name="Rectangle 16"/>
          <p:cNvSpPr>
            <a:spLocks noChangeArrowheads="1"/>
          </p:cNvSpPr>
          <p:nvPr/>
        </p:nvSpPr>
        <p:spPr bwMode="auto">
          <a:xfrm>
            <a:off x="4572000" y="1991298"/>
            <a:ext cx="773906" cy="300082"/>
          </a:xfrm>
          <a:prstGeom prst="rect">
            <a:avLst/>
          </a:prstGeom>
          <a:solidFill>
            <a:schemeClr val="accent1"/>
          </a:solidFill>
          <a:ln w="9525" algn="ctr">
            <a:solidFill>
              <a:schemeClr val="tx1"/>
            </a:solidFill>
            <a:miter lim="800000"/>
            <a:headEnd/>
            <a:tailEnd/>
          </a:ln>
        </p:spPr>
        <p:txBody>
          <a:bodyPr wrap="square" anchor="ct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r>
              <a:rPr lang="en-US" altLang="en-US" sz="1350" b="0" dirty="0"/>
              <a:t>MODIS</a:t>
            </a:r>
          </a:p>
        </p:txBody>
      </p:sp>
      <p:sp>
        <p:nvSpPr>
          <p:cNvPr id="7186" name="Text Box 17"/>
          <p:cNvSpPr txBox="1">
            <a:spLocks noChangeArrowheads="1"/>
          </p:cNvSpPr>
          <p:nvPr/>
        </p:nvSpPr>
        <p:spPr bwMode="auto">
          <a:xfrm>
            <a:off x="1600200" y="5643518"/>
            <a:ext cx="31432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spcBef>
                <a:spcPct val="50000"/>
              </a:spcBef>
            </a:pPr>
            <a:r>
              <a:rPr lang="en-US" altLang="en-US" sz="1350" b="0" dirty="0"/>
              <a:t>Aqua Acquires 325 Gb of data per day</a:t>
            </a:r>
          </a:p>
        </p:txBody>
      </p:sp>
      <p:sp>
        <p:nvSpPr>
          <p:cNvPr id="7188" name="TextBox 1"/>
          <p:cNvSpPr txBox="1">
            <a:spLocks noChangeArrowheads="1"/>
          </p:cNvSpPr>
          <p:nvPr/>
        </p:nvSpPr>
        <p:spPr bwMode="auto">
          <a:xfrm>
            <a:off x="2286000" y="1295400"/>
            <a:ext cx="1085850" cy="300082"/>
          </a:xfrm>
          <a:prstGeom prst="rect">
            <a:avLst/>
          </a:prstGeom>
          <a:solidFill>
            <a:schemeClr val="accent1"/>
          </a:solidFill>
          <a:ln>
            <a:noFill/>
          </a:ln>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r>
              <a:rPr lang="en-US" altLang="en-US" sz="1350" b="0" dirty="0"/>
              <a:t>AMSR-E</a:t>
            </a:r>
          </a:p>
        </p:txBody>
      </p:sp>
      <p:sp>
        <p:nvSpPr>
          <p:cNvPr id="7189" name="Line 10"/>
          <p:cNvSpPr>
            <a:spLocks noChangeShapeType="1"/>
          </p:cNvSpPr>
          <p:nvPr/>
        </p:nvSpPr>
        <p:spPr bwMode="auto">
          <a:xfrm>
            <a:off x="2828925" y="1563316"/>
            <a:ext cx="219075" cy="28413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sz="1200"/>
          </a:p>
        </p:txBody>
      </p:sp>
      <p:sp>
        <p:nvSpPr>
          <p:cNvPr id="2" name="TextBox 1">
            <a:extLst>
              <a:ext uri="{FF2B5EF4-FFF2-40B4-BE49-F238E27FC236}">
                <a16:creationId xmlns:a16="http://schemas.microsoft.com/office/drawing/2014/main" id="{11C716D3-CD7A-45E2-A2F7-2B28BD293C37}"/>
              </a:ext>
            </a:extLst>
          </p:cNvPr>
          <p:cNvSpPr txBox="1"/>
          <p:nvPr/>
        </p:nvSpPr>
        <p:spPr>
          <a:xfrm>
            <a:off x="464950" y="6096000"/>
            <a:ext cx="5935850" cy="584775"/>
          </a:xfrm>
          <a:prstGeom prst="rect">
            <a:avLst/>
          </a:prstGeom>
          <a:noFill/>
          <a:ln w="28575">
            <a:solidFill>
              <a:schemeClr val="accent6">
                <a:lumMod val="60000"/>
                <a:lumOff val="40000"/>
              </a:schemeClr>
            </a:solidFill>
          </a:ln>
        </p:spPr>
        <p:txBody>
          <a:bodyPr wrap="square" rtlCol="0">
            <a:spAutoFit/>
          </a:bodyPr>
          <a:lstStyle/>
          <a:p>
            <a:r>
              <a:rPr lang="en-US" dirty="0"/>
              <a:t>AIRS Version.5, fully exploiting the SWIR and the basis for NUCAPS, has been operational at NASA since 2007</a:t>
            </a:r>
          </a:p>
        </p:txBody>
      </p:sp>
    </p:spTree>
    <p:extLst>
      <p:ext uri="{BB962C8B-B14F-4D97-AF65-F5344CB8AC3E}">
        <p14:creationId xmlns:p14="http://schemas.microsoft.com/office/powerpoint/2010/main" val="607646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6">
            <a:extLst>
              <a:ext uri="{FF2B5EF4-FFF2-40B4-BE49-F238E27FC236}">
                <a16:creationId xmlns:a16="http://schemas.microsoft.com/office/drawing/2014/main" id="{6248854D-485D-4538-8BB1-6F671627277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D48DA61-CBAD-4D4C-9378-D84316BA6275}" type="slidenum">
              <a:rPr lang="en-US" altLang="en-US" sz="1400" smtClean="0"/>
              <a:pPr>
                <a:spcBef>
                  <a:spcPct val="0"/>
                </a:spcBef>
                <a:buFontTx/>
                <a:buNone/>
              </a:pPr>
              <a:t>7</a:t>
            </a:fld>
            <a:endParaRPr lang="en-US" altLang="en-US" sz="1400"/>
          </a:p>
        </p:txBody>
      </p:sp>
      <p:sp>
        <p:nvSpPr>
          <p:cNvPr id="39939" name="Rectangle 5">
            <a:extLst>
              <a:ext uri="{FF2B5EF4-FFF2-40B4-BE49-F238E27FC236}">
                <a16:creationId xmlns:a16="http://schemas.microsoft.com/office/drawing/2014/main" id="{DE116590-A15A-49D5-8258-DB6B1E740914}"/>
              </a:ext>
            </a:extLst>
          </p:cNvPr>
          <p:cNvSpPr>
            <a:spLocks noGrp="1" noChangeArrowheads="1"/>
          </p:cNvSpPr>
          <p:nvPr>
            <p:ph type="title"/>
          </p:nvPr>
        </p:nvSpPr>
        <p:spPr>
          <a:xfrm>
            <a:off x="533400" y="136525"/>
            <a:ext cx="8229600" cy="1006475"/>
          </a:xfrm>
        </p:spPr>
        <p:txBody>
          <a:bodyPr/>
          <a:lstStyle/>
          <a:p>
            <a:pPr eaLnBrk="1" hangingPunct="1"/>
            <a:r>
              <a:rPr lang="en-US" altLang="en-US" sz="2800" dirty="0"/>
              <a:t>Example of 15 </a:t>
            </a:r>
            <a:r>
              <a:rPr lang="en-US" altLang="en-US" sz="2800" dirty="0">
                <a:sym typeface="Symbol" panose="05050102010706020507" pitchFamily="18" charset="2"/>
              </a:rPr>
              <a:t></a:t>
            </a:r>
            <a:r>
              <a:rPr lang="en-US" altLang="en-US" sz="2800" dirty="0"/>
              <a:t>m band radiance measurement from AIRS 1</a:t>
            </a:r>
            <a:r>
              <a:rPr lang="en-US" altLang="en-US" sz="2800" baseline="30000" dirty="0"/>
              <a:t>st</a:t>
            </a:r>
            <a:r>
              <a:rPr lang="en-US" altLang="en-US" sz="2800" dirty="0"/>
              <a:t> operational day, Sep. 6, 2002</a:t>
            </a:r>
          </a:p>
        </p:txBody>
      </p:sp>
      <p:pic>
        <p:nvPicPr>
          <p:cNvPr id="39940" name="Picture 4" descr="airs_bigco2">
            <a:extLst>
              <a:ext uri="{FF2B5EF4-FFF2-40B4-BE49-F238E27FC236}">
                <a16:creationId xmlns:a16="http://schemas.microsoft.com/office/drawing/2014/main" id="{C0BA7E99-AE84-4E0A-A5D5-FAB858903B6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04800" y="1295400"/>
            <a:ext cx="8458200" cy="5467350"/>
          </a:xfr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7" name="Picture 13" descr="suomi_npp_diagr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878" y="4781549"/>
            <a:ext cx="24860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a:extLst>
              <a:ext uri="{FF2B5EF4-FFF2-40B4-BE49-F238E27FC236}">
                <a16:creationId xmlns:a16="http://schemas.microsoft.com/office/drawing/2014/main" id="{CDDED74A-5C86-4BA6-9177-AA30E29CD151}"/>
              </a:ext>
            </a:extLst>
          </p:cNvPr>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3515878" y="2221782"/>
            <a:ext cx="2286000" cy="2286000"/>
          </a:xfrm>
        </p:spPr>
      </p:pic>
      <p:sp>
        <p:nvSpPr>
          <p:cNvPr id="11266"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defRPr>
            </a:lvl1pPr>
            <a:lvl2pPr marL="557213" indent="-214313" eaLnBrk="0" hangingPunct="0">
              <a:defRPr sz="1200" b="1">
                <a:solidFill>
                  <a:schemeClr val="tx1"/>
                </a:solidFill>
                <a:latin typeface="Arial" charset="0"/>
              </a:defRPr>
            </a:lvl2pPr>
            <a:lvl3pPr marL="857250" indent="-171450" eaLnBrk="0" hangingPunct="0">
              <a:defRPr sz="1200" b="1">
                <a:solidFill>
                  <a:schemeClr val="tx1"/>
                </a:solidFill>
                <a:latin typeface="Arial" charset="0"/>
              </a:defRPr>
            </a:lvl3pPr>
            <a:lvl4pPr marL="1200150" indent="-171450" eaLnBrk="0" hangingPunct="0">
              <a:defRPr sz="1200" b="1">
                <a:solidFill>
                  <a:schemeClr val="tx1"/>
                </a:solidFill>
                <a:latin typeface="Arial" charset="0"/>
              </a:defRPr>
            </a:lvl4pPr>
            <a:lvl5pPr marL="1543050" indent="-171450" eaLnBrk="0" hangingPunct="0">
              <a:defRPr sz="1200" b="1">
                <a:solidFill>
                  <a:schemeClr val="tx1"/>
                </a:solidFill>
                <a:latin typeface="Arial" charset="0"/>
              </a:defRPr>
            </a:lvl5pPr>
            <a:lvl6pPr marL="1885950" indent="-171450" eaLnBrk="0" fontAlgn="base" hangingPunct="0">
              <a:spcBef>
                <a:spcPct val="0"/>
              </a:spcBef>
              <a:spcAft>
                <a:spcPct val="0"/>
              </a:spcAft>
              <a:defRPr sz="1200" b="1">
                <a:solidFill>
                  <a:schemeClr val="tx1"/>
                </a:solidFill>
                <a:latin typeface="Arial" charset="0"/>
              </a:defRPr>
            </a:lvl6pPr>
            <a:lvl7pPr marL="2228850" indent="-171450" eaLnBrk="0" fontAlgn="base" hangingPunct="0">
              <a:spcBef>
                <a:spcPct val="0"/>
              </a:spcBef>
              <a:spcAft>
                <a:spcPct val="0"/>
              </a:spcAft>
              <a:defRPr sz="1200" b="1">
                <a:solidFill>
                  <a:schemeClr val="tx1"/>
                </a:solidFill>
                <a:latin typeface="Arial" charset="0"/>
              </a:defRPr>
            </a:lvl7pPr>
            <a:lvl8pPr marL="2571750" indent="-171450" eaLnBrk="0" fontAlgn="base" hangingPunct="0">
              <a:spcBef>
                <a:spcPct val="0"/>
              </a:spcBef>
              <a:spcAft>
                <a:spcPct val="0"/>
              </a:spcAft>
              <a:defRPr sz="1200" b="1">
                <a:solidFill>
                  <a:schemeClr val="tx1"/>
                </a:solidFill>
                <a:latin typeface="Arial" charset="0"/>
              </a:defRPr>
            </a:lvl8pPr>
            <a:lvl9pPr marL="2914650" indent="-171450" eaLnBrk="0" fontAlgn="base" hangingPunct="0">
              <a:spcBef>
                <a:spcPct val="0"/>
              </a:spcBef>
              <a:spcAft>
                <a:spcPct val="0"/>
              </a:spcAft>
              <a:defRPr sz="1200" b="1">
                <a:solidFill>
                  <a:schemeClr val="tx1"/>
                </a:solidFill>
                <a:latin typeface="Arial" charset="0"/>
              </a:defRPr>
            </a:lvl9pPr>
          </a:lstStyle>
          <a:p>
            <a:pPr eaLnBrk="1" hangingPunct="1"/>
            <a:fld id="{B2603314-6D28-44DA-B8A2-7753CF2B1152}" type="slidenum">
              <a:rPr lang="en-US" altLang="en-US" sz="1050" b="0"/>
              <a:pPr eaLnBrk="1" hangingPunct="1"/>
              <a:t>8</a:t>
            </a:fld>
            <a:endParaRPr lang="en-US" altLang="en-US" sz="1050" b="0"/>
          </a:p>
        </p:txBody>
      </p:sp>
      <p:sp>
        <p:nvSpPr>
          <p:cNvPr id="11267" name="Rectangle 2"/>
          <p:cNvSpPr>
            <a:spLocks noGrp="1" noChangeArrowheads="1"/>
          </p:cNvSpPr>
          <p:nvPr>
            <p:ph type="title"/>
          </p:nvPr>
        </p:nvSpPr>
        <p:spPr>
          <a:xfrm>
            <a:off x="457200" y="76200"/>
            <a:ext cx="8070742" cy="966180"/>
          </a:xfrm>
        </p:spPr>
        <p:txBody>
          <a:bodyPr>
            <a:noAutofit/>
          </a:bodyPr>
          <a:lstStyle/>
          <a:p>
            <a:pPr eaLnBrk="1" hangingPunct="1"/>
            <a:r>
              <a:rPr lang="en-US" altLang="en-US" sz="2100" dirty="0"/>
              <a:t>The NOAA-Unique Combined Atmospheric Processing System (NUCAPS) was envisioned in late 1990’s.</a:t>
            </a:r>
            <a:br>
              <a:rPr lang="en-US" altLang="en-US" sz="2100" dirty="0"/>
            </a:br>
            <a:r>
              <a:rPr lang="en-US" altLang="en-US" sz="2100" i="1" dirty="0">
                <a:solidFill>
                  <a:srgbClr val="0000FF"/>
                </a:solidFill>
              </a:rPr>
              <a:t>NUCAPS leverages the lessons learned by NASA AIRS Team</a:t>
            </a:r>
          </a:p>
        </p:txBody>
      </p:sp>
      <p:sp>
        <p:nvSpPr>
          <p:cNvPr id="11268" name="Rectangle 3"/>
          <p:cNvSpPr>
            <a:spLocks noGrp="1" noChangeArrowheads="1"/>
          </p:cNvSpPr>
          <p:nvPr>
            <p:ph type="body" sz="half" idx="1"/>
          </p:nvPr>
        </p:nvSpPr>
        <p:spPr>
          <a:xfrm>
            <a:off x="533400" y="1295400"/>
            <a:ext cx="2406112" cy="3242697"/>
          </a:xfrm>
        </p:spPr>
        <p:txBody>
          <a:bodyPr>
            <a:normAutofit/>
          </a:bodyPr>
          <a:lstStyle/>
          <a:p>
            <a:pPr algn="ctr" eaLnBrk="1" hangingPunct="1">
              <a:lnSpc>
                <a:spcPct val="80000"/>
              </a:lnSpc>
              <a:buFontTx/>
              <a:buNone/>
            </a:pPr>
            <a:r>
              <a:rPr lang="en-US" altLang="en-US" sz="1500" dirty="0"/>
              <a:t>NASA/Aqua</a:t>
            </a:r>
          </a:p>
          <a:p>
            <a:pPr algn="ctr" eaLnBrk="1" hangingPunct="1">
              <a:lnSpc>
                <a:spcPct val="80000"/>
              </a:lnSpc>
              <a:buFontTx/>
              <a:buNone/>
            </a:pPr>
            <a:r>
              <a:rPr lang="en-US" altLang="en-US" sz="1500" dirty="0"/>
              <a:t>1:30 pm orbit</a:t>
            </a:r>
          </a:p>
          <a:p>
            <a:pPr algn="ctr" eaLnBrk="1" hangingPunct="1">
              <a:lnSpc>
                <a:spcPct val="80000"/>
              </a:lnSpc>
              <a:buFontTx/>
              <a:buNone/>
            </a:pPr>
            <a:r>
              <a:rPr lang="en-US" altLang="en-US" sz="1500" dirty="0"/>
              <a:t> (May 4, 2002)</a:t>
            </a:r>
          </a:p>
          <a:p>
            <a:pPr algn="ctr" eaLnBrk="1" hangingPunct="1">
              <a:lnSpc>
                <a:spcPct val="80000"/>
              </a:lnSpc>
              <a:buFontTx/>
              <a:buNone/>
            </a:pPr>
            <a:endParaRPr lang="en-US" altLang="en-US" sz="1500" dirty="0"/>
          </a:p>
          <a:p>
            <a:pPr algn="ctr" eaLnBrk="1" hangingPunct="1">
              <a:lnSpc>
                <a:spcPct val="80000"/>
              </a:lnSpc>
              <a:buFontTx/>
              <a:buNone/>
            </a:pPr>
            <a:endParaRPr lang="en-US" altLang="en-US" sz="1500" dirty="0"/>
          </a:p>
          <a:p>
            <a:pPr algn="ctr" eaLnBrk="1" hangingPunct="1">
              <a:lnSpc>
                <a:spcPct val="80000"/>
              </a:lnSpc>
              <a:buFontTx/>
              <a:buNone/>
            </a:pPr>
            <a:endParaRPr lang="en-US" altLang="en-US" sz="1500" dirty="0"/>
          </a:p>
          <a:p>
            <a:pPr algn="ctr" eaLnBrk="1" hangingPunct="1">
              <a:lnSpc>
                <a:spcPct val="80000"/>
              </a:lnSpc>
              <a:buFontTx/>
              <a:buNone/>
            </a:pPr>
            <a:endParaRPr lang="en-US" altLang="en-US" sz="1500" dirty="0"/>
          </a:p>
          <a:p>
            <a:pPr algn="ctr" eaLnBrk="1" hangingPunct="1">
              <a:lnSpc>
                <a:spcPct val="80000"/>
              </a:lnSpc>
              <a:buFontTx/>
              <a:buNone/>
            </a:pPr>
            <a:endParaRPr lang="en-US" altLang="en-US" sz="1500" dirty="0"/>
          </a:p>
          <a:p>
            <a:pPr algn="ctr" eaLnBrk="1" hangingPunct="1">
              <a:lnSpc>
                <a:spcPct val="80000"/>
              </a:lnSpc>
              <a:buFontTx/>
              <a:buNone/>
            </a:pPr>
            <a:endParaRPr lang="en-US" altLang="en-US" sz="1500" dirty="0"/>
          </a:p>
          <a:p>
            <a:pPr algn="ctr" eaLnBrk="1" hangingPunct="1">
              <a:lnSpc>
                <a:spcPct val="80000"/>
              </a:lnSpc>
              <a:buFontTx/>
              <a:buNone/>
            </a:pPr>
            <a:endParaRPr lang="en-US" altLang="en-US" sz="1500" dirty="0"/>
          </a:p>
          <a:p>
            <a:pPr algn="ctr" eaLnBrk="1" hangingPunct="1">
              <a:lnSpc>
                <a:spcPct val="80000"/>
              </a:lnSpc>
              <a:buFontTx/>
              <a:buNone/>
            </a:pPr>
            <a:r>
              <a:rPr lang="en-US" altLang="en-US" sz="1500" dirty="0"/>
              <a:t>Suomi-NPP &amp; JPSS</a:t>
            </a:r>
          </a:p>
          <a:p>
            <a:pPr algn="ctr" eaLnBrk="1" hangingPunct="1">
              <a:lnSpc>
                <a:spcPct val="80000"/>
              </a:lnSpc>
              <a:buFontTx/>
              <a:buNone/>
            </a:pPr>
            <a:r>
              <a:rPr lang="en-US" altLang="en-US" sz="1500" dirty="0"/>
              <a:t>1:30 pm orbit</a:t>
            </a:r>
          </a:p>
          <a:p>
            <a:pPr algn="ctr" eaLnBrk="1" hangingPunct="1">
              <a:lnSpc>
                <a:spcPct val="80000"/>
              </a:lnSpc>
              <a:buFontTx/>
              <a:buNone/>
            </a:pPr>
            <a:r>
              <a:rPr lang="en-US" altLang="en-US" sz="1500" dirty="0"/>
              <a:t>(Oct. 28, 2011, Nov. 18, 2017, 2021)</a:t>
            </a:r>
          </a:p>
        </p:txBody>
      </p:sp>
      <p:pic>
        <p:nvPicPr>
          <p:cNvPr id="11269" name="Picture 4" descr="metop_lay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7899" y="2133600"/>
            <a:ext cx="282297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INSTMAP"/>
          <p:cNvPicPr>
            <a:picLocks noGrp="1" noChangeAspect="1" noChangeArrowheads="1"/>
          </p:cNvPicPr>
          <p:nvPr>
            <p:ph sz="quarter" idx="3"/>
          </p:nvPr>
        </p:nvPicPr>
        <p:blipFill>
          <a:blip r:embed="rId6" cstate="print">
            <a:extLst>
              <a:ext uri="{28A0092B-C50C-407E-A947-70E740481C1C}">
                <a14:useLocalDpi xmlns:a14="http://schemas.microsoft.com/office/drawing/2010/main" val="0"/>
              </a:ext>
            </a:extLst>
          </a:blip>
          <a:srcRect/>
          <a:stretch>
            <a:fillRect/>
          </a:stretch>
        </p:blipFill>
        <p:spPr>
          <a:xfrm>
            <a:off x="914400" y="2077915"/>
            <a:ext cx="1575804" cy="1339969"/>
          </a:xfrm>
          <a:noFill/>
        </p:spPr>
      </p:pic>
      <p:sp>
        <p:nvSpPr>
          <p:cNvPr id="1296390" name="Text Box 6"/>
          <p:cNvSpPr txBox="1">
            <a:spLocks noChangeArrowheads="1"/>
          </p:cNvSpPr>
          <p:nvPr/>
        </p:nvSpPr>
        <p:spPr bwMode="auto">
          <a:xfrm>
            <a:off x="6057900" y="4486870"/>
            <a:ext cx="2857500" cy="923330"/>
          </a:xfrm>
          <a:prstGeom prst="rect">
            <a:avLst/>
          </a:prstGeom>
          <a:noFill/>
          <a:ln w="12700">
            <a:noFill/>
            <a:miter lim="800000"/>
            <a:headEnd type="none" w="sm" len="sm"/>
            <a:tailEnd type="none" w="sm" len="sm"/>
          </a:ln>
          <a:effectLst/>
        </p:spPr>
        <p:txBody>
          <a:bodyPr wrap="square">
            <a:spAutoFit/>
          </a:bodyPr>
          <a:lstStyle/>
          <a:p>
            <a:pPr algn="ctr">
              <a:lnSpc>
                <a:spcPct val="80000"/>
              </a:lnSpc>
              <a:spcBef>
                <a:spcPct val="20000"/>
              </a:spcBef>
              <a:buClr>
                <a:srgbClr val="A2D7FF"/>
              </a:buClr>
              <a:buSzPct val="100000"/>
              <a:defRPr/>
            </a:pPr>
            <a:r>
              <a:rPr lang="en-US" sz="1500" dirty="0">
                <a:effectLst>
                  <a:outerShdw blurRad="38100" dist="38100" dir="2700000" algn="tl">
                    <a:srgbClr val="FFFFFF"/>
                  </a:outerShdw>
                </a:effectLst>
                <a:latin typeface="Times New Roman" pitchFamily="18" charset="0"/>
              </a:rPr>
              <a:t>EUMETSAT/METOP-A,B, C</a:t>
            </a:r>
          </a:p>
          <a:p>
            <a:pPr algn="ctr">
              <a:lnSpc>
                <a:spcPct val="80000"/>
              </a:lnSpc>
              <a:spcBef>
                <a:spcPct val="20000"/>
              </a:spcBef>
              <a:buClr>
                <a:srgbClr val="A2D7FF"/>
              </a:buClr>
              <a:buSzPct val="100000"/>
              <a:defRPr/>
            </a:pPr>
            <a:r>
              <a:rPr lang="en-US" sz="1500" dirty="0">
                <a:effectLst>
                  <a:outerShdw blurRad="38100" dist="38100" dir="2700000" algn="tl">
                    <a:srgbClr val="FFFFFF"/>
                  </a:outerShdw>
                </a:effectLst>
                <a:latin typeface="Times New Roman" pitchFamily="18" charset="0"/>
              </a:rPr>
              <a:t>9:30 am orbit</a:t>
            </a:r>
          </a:p>
          <a:p>
            <a:pPr algn="ctr">
              <a:lnSpc>
                <a:spcPct val="80000"/>
              </a:lnSpc>
              <a:spcBef>
                <a:spcPct val="20000"/>
              </a:spcBef>
              <a:buClr>
                <a:srgbClr val="A2D7FF"/>
              </a:buClr>
              <a:buSzPct val="100000"/>
              <a:defRPr/>
            </a:pPr>
            <a:r>
              <a:rPr lang="en-US" sz="1500" dirty="0">
                <a:effectLst>
                  <a:outerShdw blurRad="38100" dist="38100" dir="2700000" algn="tl">
                    <a:srgbClr val="FFFFFF"/>
                  </a:outerShdw>
                </a:effectLst>
                <a:latin typeface="Times New Roman" pitchFamily="18" charset="0"/>
              </a:rPr>
              <a:t>(Oct. 19, 2006, Sep. 17, 2012, Nov. 7, 2018)</a:t>
            </a:r>
            <a:endParaRPr lang="en-US" sz="1500" dirty="0">
              <a:latin typeface="Times New Roman" pitchFamily="18" charset="0"/>
            </a:endParaRPr>
          </a:p>
        </p:txBody>
      </p:sp>
      <p:sp>
        <p:nvSpPr>
          <p:cNvPr id="11273" name="Line 8"/>
          <p:cNvSpPr>
            <a:spLocks noChangeShapeType="1"/>
          </p:cNvSpPr>
          <p:nvPr/>
        </p:nvSpPr>
        <p:spPr bwMode="auto">
          <a:xfrm flipV="1">
            <a:off x="3124200" y="3429000"/>
            <a:ext cx="762000" cy="152400"/>
          </a:xfrm>
          <a:prstGeom prst="line">
            <a:avLst/>
          </a:prstGeom>
          <a:noFill/>
          <a:ln w="38100">
            <a:solidFill>
              <a:srgbClr val="FF0000"/>
            </a:solidFill>
            <a:round/>
            <a:headEnd type="none" w="lg" len="lg"/>
            <a:tailEnd type="stealth" w="lg" len="lg"/>
          </a:ln>
          <a:extLst>
            <a:ext uri="{909E8E84-426E-40DD-AFC4-6F175D3DCCD1}">
              <a14:hiddenFill xmlns:a14="http://schemas.microsoft.com/office/drawing/2010/main">
                <a:noFill/>
              </a14:hiddenFill>
            </a:ext>
          </a:extLst>
        </p:spPr>
        <p:txBody>
          <a:bodyPr/>
          <a:lstStyle/>
          <a:p>
            <a:endParaRPr lang="en-US" sz="1200"/>
          </a:p>
        </p:txBody>
      </p:sp>
      <p:sp>
        <p:nvSpPr>
          <p:cNvPr id="11274" name="Line 10"/>
          <p:cNvSpPr>
            <a:spLocks noChangeShapeType="1"/>
          </p:cNvSpPr>
          <p:nvPr/>
        </p:nvSpPr>
        <p:spPr bwMode="auto">
          <a:xfrm flipV="1">
            <a:off x="5486399" y="2758249"/>
            <a:ext cx="571499" cy="283996"/>
          </a:xfrm>
          <a:prstGeom prst="line">
            <a:avLst/>
          </a:prstGeom>
          <a:noFill/>
          <a:ln w="38100">
            <a:solidFill>
              <a:srgbClr val="FF0000"/>
            </a:solidFill>
            <a:round/>
            <a:headEnd type="stealth" w="lg" len="lg"/>
            <a:tailEnd type="stealth" w="lg" len="lg"/>
          </a:ln>
          <a:extLst>
            <a:ext uri="{909E8E84-426E-40DD-AFC4-6F175D3DCCD1}">
              <a14:hiddenFill xmlns:a14="http://schemas.microsoft.com/office/drawing/2010/main">
                <a:noFill/>
              </a14:hiddenFill>
            </a:ext>
          </a:extLst>
        </p:spPr>
        <p:txBody>
          <a:bodyPr/>
          <a:lstStyle/>
          <a:p>
            <a:endParaRPr lang="en-US" sz="1200"/>
          </a:p>
        </p:txBody>
      </p:sp>
      <p:sp>
        <p:nvSpPr>
          <p:cNvPr id="11275" name="AutoShape 11"/>
          <p:cNvSpPr>
            <a:spLocks/>
          </p:cNvSpPr>
          <p:nvPr/>
        </p:nvSpPr>
        <p:spPr bwMode="auto">
          <a:xfrm>
            <a:off x="2667000" y="1333500"/>
            <a:ext cx="457200" cy="4533900"/>
          </a:xfrm>
          <a:prstGeom prst="rightBrace">
            <a:avLst>
              <a:gd name="adj1" fmla="val 62500"/>
              <a:gd name="adj2" fmla="val 50000"/>
            </a:avLst>
          </a:prstGeom>
          <a:noFill/>
          <a:ln w="3492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1" hangingPunct="1"/>
            <a:endParaRPr lang="en-US" altLang="en-US" sz="1200"/>
          </a:p>
        </p:txBody>
      </p:sp>
      <p:sp>
        <p:nvSpPr>
          <p:cNvPr id="11276" name="Text Box 12"/>
          <p:cNvSpPr txBox="1">
            <a:spLocks noChangeArrowheads="1"/>
          </p:cNvSpPr>
          <p:nvPr/>
        </p:nvSpPr>
        <p:spPr bwMode="auto">
          <a:xfrm>
            <a:off x="3848100" y="1334869"/>
            <a:ext cx="4000500" cy="646331"/>
          </a:xfrm>
          <a:prstGeom prst="rect">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1" hangingPunct="1">
              <a:spcBef>
                <a:spcPct val="50000"/>
              </a:spcBef>
            </a:pPr>
            <a:r>
              <a:rPr lang="en-US" altLang="en-US" sz="1800" b="0" dirty="0">
                <a:solidFill>
                  <a:srgbClr val="FF3300"/>
                </a:solidFill>
                <a:latin typeface="Times New Roman" pitchFamily="18" charset="0"/>
              </a:rPr>
              <a:t>9:30 and 1:30 orbits provide information at critical times in the diurnal cycle</a:t>
            </a:r>
          </a:p>
        </p:txBody>
      </p:sp>
      <p:pic>
        <p:nvPicPr>
          <p:cNvPr id="3" name="Picture 2">
            <a:extLst>
              <a:ext uri="{FF2B5EF4-FFF2-40B4-BE49-F238E27FC236}">
                <a16:creationId xmlns:a16="http://schemas.microsoft.com/office/drawing/2014/main" id="{42A79FF2-FCE8-4208-A0EC-36B3B8807C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6150" y="4712494"/>
            <a:ext cx="1482328" cy="1976437"/>
          </a:xfrm>
          <a:prstGeom prst="rect">
            <a:avLst/>
          </a:prstGeom>
          <a:ln>
            <a:solidFill>
              <a:srgbClr val="0000FF"/>
            </a:solidFill>
          </a:ln>
        </p:spPr>
      </p:pic>
      <p:sp>
        <p:nvSpPr>
          <p:cNvPr id="4" name="TextBox 3">
            <a:extLst>
              <a:ext uri="{FF2B5EF4-FFF2-40B4-BE49-F238E27FC236}">
                <a16:creationId xmlns:a16="http://schemas.microsoft.com/office/drawing/2014/main" id="{16BC3599-6B8B-421D-8841-652124005E6A}"/>
              </a:ext>
            </a:extLst>
          </p:cNvPr>
          <p:cNvSpPr txBox="1"/>
          <p:nvPr/>
        </p:nvSpPr>
        <p:spPr>
          <a:xfrm>
            <a:off x="5562600" y="5523131"/>
            <a:ext cx="2965342" cy="1077218"/>
          </a:xfrm>
          <a:prstGeom prst="rect">
            <a:avLst/>
          </a:prstGeom>
          <a:noFill/>
          <a:ln w="15875">
            <a:solidFill>
              <a:schemeClr val="tx2"/>
            </a:solidFill>
          </a:ln>
        </p:spPr>
        <p:txBody>
          <a:bodyPr wrap="square" rtlCol="0">
            <a:spAutoFit/>
          </a:bodyPr>
          <a:lstStyle/>
          <a:p>
            <a:r>
              <a:rPr lang="en-US" dirty="0"/>
              <a:t>Discussions at 1999 ITOVS and OSA meetings led to the 2004 NOAA Research Plan to implement NUCAPS</a:t>
            </a:r>
          </a:p>
        </p:txBody>
      </p:sp>
      <p:cxnSp>
        <p:nvCxnSpPr>
          <p:cNvPr id="7" name="Straight Arrow Connector 6">
            <a:extLst>
              <a:ext uri="{FF2B5EF4-FFF2-40B4-BE49-F238E27FC236}">
                <a16:creationId xmlns:a16="http://schemas.microsoft.com/office/drawing/2014/main" id="{3A4E004A-D182-4263-98DE-27BF3941B610}"/>
              </a:ext>
            </a:extLst>
          </p:cNvPr>
          <p:cNvCxnSpPr>
            <a:cxnSpLocks/>
            <a:stCxn id="4" idx="1"/>
            <a:endCxn id="3" idx="3"/>
          </p:cNvCxnSpPr>
          <p:nvPr/>
        </p:nvCxnSpPr>
        <p:spPr bwMode="auto">
          <a:xfrm flipH="1" flipV="1">
            <a:off x="4968478" y="5700713"/>
            <a:ext cx="594122" cy="361027"/>
          </a:xfrm>
          <a:prstGeom prst="straightConnector1">
            <a:avLst/>
          </a:prstGeom>
          <a:solidFill>
            <a:schemeClr val="accent1"/>
          </a:solidFill>
          <a:ln w="22225" cap="flat" cmpd="sng" algn="ctr">
            <a:solidFill>
              <a:schemeClr val="tx1"/>
            </a:solidFill>
            <a:prstDash val="solid"/>
            <a:round/>
            <a:headEnd type="none" w="med" len="med"/>
            <a:tailEnd type="stealth" w="lg" len="lg"/>
          </a:ln>
          <a:effectLst/>
        </p:spPr>
      </p:cxnSp>
    </p:spTree>
    <p:extLst>
      <p:ext uri="{BB962C8B-B14F-4D97-AF65-F5344CB8AC3E}">
        <p14:creationId xmlns:p14="http://schemas.microsoft.com/office/powerpoint/2010/main" val="452973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769BB40-F22F-44F3-8672-97DF97B4C051}"/>
              </a:ext>
            </a:extLst>
          </p:cNvPr>
          <p:cNvPicPr>
            <a:picLocks noGrp="1" noChangeAspect="1"/>
          </p:cNvPicPr>
          <p:nvPr>
            <p:ph sz="quarter" idx="3"/>
          </p:nvPr>
        </p:nvPicPr>
        <p:blipFill rotWithShape="1">
          <a:blip r:embed="rId3">
            <a:extLst>
              <a:ext uri="{28A0092B-C50C-407E-A947-70E740481C1C}">
                <a14:useLocalDpi xmlns:a14="http://schemas.microsoft.com/office/drawing/2010/main" val="0"/>
              </a:ext>
            </a:extLst>
          </a:blip>
          <a:srcRect l="18772" t="9233" r="17341" b="-808"/>
          <a:stretch/>
        </p:blipFill>
        <p:spPr>
          <a:xfrm>
            <a:off x="1181100" y="2075765"/>
            <a:ext cx="2667000" cy="4169460"/>
          </a:xfrm>
        </p:spPr>
      </p:pic>
      <p:sp>
        <p:nvSpPr>
          <p:cNvPr id="9218"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defRPr>
            </a:lvl1pPr>
            <a:lvl2pPr marL="557213" indent="-214313" eaLnBrk="0" hangingPunct="0">
              <a:defRPr sz="1200" b="1">
                <a:solidFill>
                  <a:schemeClr val="tx1"/>
                </a:solidFill>
                <a:latin typeface="Arial" charset="0"/>
              </a:defRPr>
            </a:lvl2pPr>
            <a:lvl3pPr marL="857250" indent="-171450" eaLnBrk="0" hangingPunct="0">
              <a:defRPr sz="1200" b="1">
                <a:solidFill>
                  <a:schemeClr val="tx1"/>
                </a:solidFill>
                <a:latin typeface="Arial" charset="0"/>
              </a:defRPr>
            </a:lvl3pPr>
            <a:lvl4pPr marL="1200150" indent="-171450" eaLnBrk="0" hangingPunct="0">
              <a:defRPr sz="1200" b="1">
                <a:solidFill>
                  <a:schemeClr val="tx1"/>
                </a:solidFill>
                <a:latin typeface="Arial" charset="0"/>
              </a:defRPr>
            </a:lvl4pPr>
            <a:lvl5pPr marL="1543050" indent="-171450" eaLnBrk="0" hangingPunct="0">
              <a:defRPr sz="1200" b="1">
                <a:solidFill>
                  <a:schemeClr val="tx1"/>
                </a:solidFill>
                <a:latin typeface="Arial" charset="0"/>
              </a:defRPr>
            </a:lvl5pPr>
            <a:lvl6pPr marL="1885950" indent="-171450" eaLnBrk="0" fontAlgn="base" hangingPunct="0">
              <a:spcBef>
                <a:spcPct val="0"/>
              </a:spcBef>
              <a:spcAft>
                <a:spcPct val="0"/>
              </a:spcAft>
              <a:defRPr sz="1200" b="1">
                <a:solidFill>
                  <a:schemeClr val="tx1"/>
                </a:solidFill>
                <a:latin typeface="Arial" charset="0"/>
              </a:defRPr>
            </a:lvl6pPr>
            <a:lvl7pPr marL="2228850" indent="-171450" eaLnBrk="0" fontAlgn="base" hangingPunct="0">
              <a:spcBef>
                <a:spcPct val="0"/>
              </a:spcBef>
              <a:spcAft>
                <a:spcPct val="0"/>
              </a:spcAft>
              <a:defRPr sz="1200" b="1">
                <a:solidFill>
                  <a:schemeClr val="tx1"/>
                </a:solidFill>
                <a:latin typeface="Arial" charset="0"/>
              </a:defRPr>
            </a:lvl7pPr>
            <a:lvl8pPr marL="2571750" indent="-171450" eaLnBrk="0" fontAlgn="base" hangingPunct="0">
              <a:spcBef>
                <a:spcPct val="0"/>
              </a:spcBef>
              <a:spcAft>
                <a:spcPct val="0"/>
              </a:spcAft>
              <a:defRPr sz="1200" b="1">
                <a:solidFill>
                  <a:schemeClr val="tx1"/>
                </a:solidFill>
                <a:latin typeface="Arial" charset="0"/>
              </a:defRPr>
            </a:lvl8pPr>
            <a:lvl9pPr marL="2914650" indent="-171450" eaLnBrk="0" fontAlgn="base" hangingPunct="0">
              <a:spcBef>
                <a:spcPct val="0"/>
              </a:spcBef>
              <a:spcAft>
                <a:spcPct val="0"/>
              </a:spcAft>
              <a:defRPr sz="1200" b="1">
                <a:solidFill>
                  <a:schemeClr val="tx1"/>
                </a:solidFill>
                <a:latin typeface="Arial" charset="0"/>
              </a:defRPr>
            </a:lvl9pPr>
          </a:lstStyle>
          <a:p>
            <a:pPr eaLnBrk="1" hangingPunct="1"/>
            <a:fld id="{E82A4701-3B35-425C-B022-14CC47DBF7D6}" type="slidenum">
              <a:rPr lang="en-US" altLang="en-US" sz="1050" b="0"/>
              <a:pPr eaLnBrk="1" hangingPunct="1"/>
              <a:t>9</a:t>
            </a:fld>
            <a:endParaRPr lang="en-US" altLang="en-US" sz="1050" b="0"/>
          </a:p>
        </p:txBody>
      </p:sp>
      <p:pic>
        <p:nvPicPr>
          <p:cNvPr id="9219" name="Picture 2" descr="metop_launch_182842_L"/>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895849" y="1676400"/>
            <a:ext cx="3388127" cy="2515791"/>
          </a:xfrm>
          <a:noFill/>
        </p:spPr>
      </p:pic>
      <p:sp>
        <p:nvSpPr>
          <p:cNvPr id="9220" name="Rectangle 3"/>
          <p:cNvSpPr>
            <a:spLocks noGrp="1" noChangeArrowheads="1"/>
          </p:cNvSpPr>
          <p:nvPr>
            <p:ph type="title"/>
          </p:nvPr>
        </p:nvSpPr>
        <p:spPr>
          <a:xfrm>
            <a:off x="918274" y="304800"/>
            <a:ext cx="7597076" cy="685800"/>
          </a:xfrm>
        </p:spPr>
        <p:txBody>
          <a:bodyPr>
            <a:normAutofit fontScale="90000"/>
          </a:bodyPr>
          <a:lstStyle/>
          <a:p>
            <a:pPr algn="ctr" eaLnBrk="1" hangingPunct="1"/>
            <a:r>
              <a:rPr lang="en-US" altLang="en-US" sz="2400" dirty="0"/>
              <a:t>First IASI instrument was launched on the EUMETSAT </a:t>
            </a:r>
            <a:r>
              <a:rPr lang="en-US" altLang="en-US" sz="2400" dirty="0" err="1"/>
              <a:t>MetOp</a:t>
            </a:r>
            <a:r>
              <a:rPr lang="en-US" altLang="en-US" sz="2400" dirty="0"/>
              <a:t>-A Satellite  on Oct. 19, 2006</a:t>
            </a:r>
          </a:p>
        </p:txBody>
      </p:sp>
      <p:sp>
        <p:nvSpPr>
          <p:cNvPr id="9222" name="Text Box 5"/>
          <p:cNvSpPr txBox="1">
            <a:spLocks noChangeArrowheads="1"/>
          </p:cNvSpPr>
          <p:nvPr/>
        </p:nvSpPr>
        <p:spPr bwMode="auto">
          <a:xfrm>
            <a:off x="5410200" y="4267200"/>
            <a:ext cx="262785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1" hangingPunct="1">
              <a:spcBef>
                <a:spcPct val="50000"/>
              </a:spcBef>
            </a:pPr>
            <a:r>
              <a:rPr lang="en-US" altLang="en-US" sz="1800" b="0" dirty="0">
                <a:latin typeface="Times New Roman" pitchFamily="18" charset="0"/>
              </a:rPr>
              <a:t>Soyuz 2/Fregat launcher,</a:t>
            </a:r>
          </a:p>
          <a:p>
            <a:pPr eaLnBrk="1" hangingPunct="1">
              <a:spcBef>
                <a:spcPct val="50000"/>
              </a:spcBef>
            </a:pPr>
            <a:r>
              <a:rPr lang="en-US" altLang="en-US" sz="1800" b="0" dirty="0">
                <a:latin typeface="Times New Roman" pitchFamily="18" charset="0"/>
              </a:rPr>
              <a:t>Baikonur, Kazakhstan</a:t>
            </a:r>
          </a:p>
        </p:txBody>
      </p:sp>
      <p:sp>
        <p:nvSpPr>
          <p:cNvPr id="9223" name="Text Box 6"/>
          <p:cNvSpPr txBox="1">
            <a:spLocks noChangeArrowheads="1"/>
          </p:cNvSpPr>
          <p:nvPr/>
        </p:nvSpPr>
        <p:spPr bwMode="auto">
          <a:xfrm>
            <a:off x="381000" y="1600200"/>
            <a:ext cx="800100" cy="32316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50000"/>
              </a:spcBef>
            </a:pPr>
            <a:r>
              <a:rPr lang="en-US" altLang="en-US" sz="1500" b="0" dirty="0">
                <a:latin typeface="Times New Roman" pitchFamily="18" charset="0"/>
              </a:rPr>
              <a:t>IASI</a:t>
            </a:r>
          </a:p>
        </p:txBody>
      </p:sp>
      <p:sp>
        <p:nvSpPr>
          <p:cNvPr id="9224" name="Line 7"/>
          <p:cNvSpPr>
            <a:spLocks noChangeShapeType="1"/>
          </p:cNvSpPr>
          <p:nvPr/>
        </p:nvSpPr>
        <p:spPr bwMode="auto">
          <a:xfrm>
            <a:off x="762000" y="1923365"/>
            <a:ext cx="1112044" cy="68133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200"/>
          </a:p>
        </p:txBody>
      </p:sp>
      <p:sp>
        <p:nvSpPr>
          <p:cNvPr id="9225" name="Text Box 8"/>
          <p:cNvSpPr txBox="1">
            <a:spLocks noChangeArrowheads="1"/>
          </p:cNvSpPr>
          <p:nvPr/>
        </p:nvSpPr>
        <p:spPr bwMode="auto">
          <a:xfrm>
            <a:off x="228600" y="3944035"/>
            <a:ext cx="685800" cy="32316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50000"/>
              </a:spcBef>
            </a:pPr>
            <a:r>
              <a:rPr lang="en-US" altLang="en-US" sz="1500" b="0" dirty="0">
                <a:latin typeface="Times New Roman" pitchFamily="18" charset="0"/>
              </a:rPr>
              <a:t>MHS</a:t>
            </a:r>
          </a:p>
        </p:txBody>
      </p:sp>
      <p:sp>
        <p:nvSpPr>
          <p:cNvPr id="9226" name="Line 9"/>
          <p:cNvSpPr>
            <a:spLocks noChangeShapeType="1"/>
          </p:cNvSpPr>
          <p:nvPr/>
        </p:nvSpPr>
        <p:spPr bwMode="auto">
          <a:xfrm flipV="1">
            <a:off x="914400" y="3595277"/>
            <a:ext cx="914400" cy="50783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200"/>
          </a:p>
        </p:txBody>
      </p:sp>
      <p:sp>
        <p:nvSpPr>
          <p:cNvPr id="9227" name="Text Box 10"/>
          <p:cNvSpPr txBox="1">
            <a:spLocks noChangeArrowheads="1"/>
          </p:cNvSpPr>
          <p:nvPr/>
        </p:nvSpPr>
        <p:spPr bwMode="auto">
          <a:xfrm>
            <a:off x="3657600" y="2502695"/>
            <a:ext cx="1059656" cy="32316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50000"/>
              </a:spcBef>
            </a:pPr>
            <a:r>
              <a:rPr lang="en-US" altLang="en-US" sz="1500" b="0" dirty="0">
                <a:latin typeface="Times New Roman" pitchFamily="18" charset="0"/>
              </a:rPr>
              <a:t>AMSU-A1</a:t>
            </a:r>
          </a:p>
        </p:txBody>
      </p:sp>
      <p:sp>
        <p:nvSpPr>
          <p:cNvPr id="9228" name="Text Box 11"/>
          <p:cNvSpPr txBox="1">
            <a:spLocks noChangeArrowheads="1"/>
          </p:cNvSpPr>
          <p:nvPr/>
        </p:nvSpPr>
        <p:spPr bwMode="auto">
          <a:xfrm>
            <a:off x="3657600" y="3200400"/>
            <a:ext cx="1066800" cy="32316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50000"/>
              </a:spcBef>
            </a:pPr>
            <a:r>
              <a:rPr lang="en-US" altLang="en-US" sz="1500" b="0" dirty="0">
                <a:latin typeface="Times New Roman" pitchFamily="18" charset="0"/>
              </a:rPr>
              <a:t>AMSU-A2</a:t>
            </a:r>
          </a:p>
        </p:txBody>
      </p:sp>
      <p:sp>
        <p:nvSpPr>
          <p:cNvPr id="9229" name="Line 12"/>
          <p:cNvSpPr>
            <a:spLocks noChangeShapeType="1"/>
          </p:cNvSpPr>
          <p:nvPr/>
        </p:nvSpPr>
        <p:spPr bwMode="auto">
          <a:xfrm flipH="1" flipV="1">
            <a:off x="2819400" y="2604701"/>
            <a:ext cx="838200" cy="806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200"/>
          </a:p>
        </p:txBody>
      </p:sp>
      <p:sp>
        <p:nvSpPr>
          <p:cNvPr id="9230" name="Line 13"/>
          <p:cNvSpPr>
            <a:spLocks noChangeShapeType="1"/>
          </p:cNvSpPr>
          <p:nvPr/>
        </p:nvSpPr>
        <p:spPr bwMode="auto">
          <a:xfrm flipH="1" flipV="1">
            <a:off x="2743200" y="3124200"/>
            <a:ext cx="914400" cy="133349"/>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200"/>
          </a:p>
        </p:txBody>
      </p:sp>
      <p:sp>
        <p:nvSpPr>
          <p:cNvPr id="9231" name="Text Box 14"/>
          <p:cNvSpPr txBox="1">
            <a:spLocks noChangeArrowheads="1"/>
          </p:cNvSpPr>
          <p:nvPr/>
        </p:nvSpPr>
        <p:spPr bwMode="auto">
          <a:xfrm>
            <a:off x="76200" y="4521369"/>
            <a:ext cx="914400" cy="32316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50000"/>
              </a:spcBef>
            </a:pPr>
            <a:r>
              <a:rPr lang="en-US" altLang="en-US" sz="1500" b="0" dirty="0">
                <a:latin typeface="Times New Roman" pitchFamily="18" charset="0"/>
              </a:rPr>
              <a:t>ASCAT</a:t>
            </a:r>
            <a:endParaRPr lang="en-US" altLang="en-US" sz="1200" b="0" dirty="0">
              <a:latin typeface="Times New Roman" pitchFamily="18" charset="0"/>
            </a:endParaRPr>
          </a:p>
        </p:txBody>
      </p:sp>
      <p:sp>
        <p:nvSpPr>
          <p:cNvPr id="9233" name="Line 16"/>
          <p:cNvSpPr>
            <a:spLocks noChangeShapeType="1"/>
          </p:cNvSpPr>
          <p:nvPr/>
        </p:nvSpPr>
        <p:spPr bwMode="auto">
          <a:xfrm>
            <a:off x="990600" y="4724399"/>
            <a:ext cx="457200" cy="228601"/>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200"/>
          </a:p>
        </p:txBody>
      </p:sp>
      <p:sp>
        <p:nvSpPr>
          <p:cNvPr id="9234" name="Text Box 17"/>
          <p:cNvSpPr txBox="1">
            <a:spLocks noChangeArrowheads="1"/>
          </p:cNvSpPr>
          <p:nvPr/>
        </p:nvSpPr>
        <p:spPr bwMode="auto">
          <a:xfrm>
            <a:off x="1905000" y="1524000"/>
            <a:ext cx="628650" cy="32316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50000"/>
              </a:spcBef>
            </a:pPr>
            <a:r>
              <a:rPr lang="en-US" altLang="en-US" sz="1500" b="0">
                <a:latin typeface="Times New Roman" pitchFamily="18" charset="0"/>
              </a:rPr>
              <a:t>HIRS</a:t>
            </a:r>
          </a:p>
        </p:txBody>
      </p:sp>
      <p:sp>
        <p:nvSpPr>
          <p:cNvPr id="9235" name="Line 18"/>
          <p:cNvSpPr>
            <a:spLocks noChangeShapeType="1"/>
          </p:cNvSpPr>
          <p:nvPr/>
        </p:nvSpPr>
        <p:spPr bwMode="auto">
          <a:xfrm>
            <a:off x="2228850" y="1847165"/>
            <a:ext cx="228600" cy="59123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200"/>
          </a:p>
        </p:txBody>
      </p:sp>
      <p:sp>
        <p:nvSpPr>
          <p:cNvPr id="9236" name="Line 19"/>
          <p:cNvSpPr>
            <a:spLocks noChangeShapeType="1"/>
          </p:cNvSpPr>
          <p:nvPr/>
        </p:nvSpPr>
        <p:spPr bwMode="auto">
          <a:xfrm flipH="1">
            <a:off x="3048000" y="1828801"/>
            <a:ext cx="152400" cy="381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200"/>
          </a:p>
        </p:txBody>
      </p:sp>
      <p:sp>
        <p:nvSpPr>
          <p:cNvPr id="9237" name="Text Box 20"/>
          <p:cNvSpPr txBox="1">
            <a:spLocks noChangeArrowheads="1"/>
          </p:cNvSpPr>
          <p:nvPr/>
        </p:nvSpPr>
        <p:spPr bwMode="auto">
          <a:xfrm>
            <a:off x="2743200" y="1524000"/>
            <a:ext cx="914400" cy="32316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50000"/>
              </a:spcBef>
            </a:pPr>
            <a:r>
              <a:rPr lang="en-US" altLang="en-US" sz="1500" b="0" dirty="0">
                <a:latin typeface="Times New Roman" pitchFamily="18" charset="0"/>
              </a:rPr>
              <a:t>AVHRR</a:t>
            </a:r>
          </a:p>
        </p:txBody>
      </p:sp>
      <p:sp>
        <p:nvSpPr>
          <p:cNvPr id="2" name="TextBox 1">
            <a:extLst>
              <a:ext uri="{FF2B5EF4-FFF2-40B4-BE49-F238E27FC236}">
                <a16:creationId xmlns:a16="http://schemas.microsoft.com/office/drawing/2014/main" id="{C860217E-ADC6-4400-84CD-BFABB567EC22}"/>
              </a:ext>
            </a:extLst>
          </p:cNvPr>
          <p:cNvSpPr txBox="1"/>
          <p:nvPr/>
        </p:nvSpPr>
        <p:spPr>
          <a:xfrm>
            <a:off x="4724400" y="5892225"/>
            <a:ext cx="3581400" cy="584775"/>
          </a:xfrm>
          <a:prstGeom prst="rect">
            <a:avLst/>
          </a:prstGeom>
          <a:noFill/>
          <a:ln w="31750">
            <a:solidFill>
              <a:schemeClr val="accent6">
                <a:lumMod val="60000"/>
                <a:lumOff val="40000"/>
              </a:schemeClr>
            </a:solidFill>
          </a:ln>
        </p:spPr>
        <p:txBody>
          <a:bodyPr wrap="square" rtlCol="0">
            <a:spAutoFit/>
          </a:bodyPr>
          <a:lstStyle/>
          <a:p>
            <a:r>
              <a:rPr lang="en-US" dirty="0"/>
              <a:t>NUCAPS, using IASI SWIR, has been operational since Dec. 2008</a:t>
            </a:r>
          </a:p>
        </p:txBody>
      </p:sp>
    </p:spTree>
    <p:extLst>
      <p:ext uri="{BB962C8B-B14F-4D97-AF65-F5344CB8AC3E}">
        <p14:creationId xmlns:p14="http://schemas.microsoft.com/office/powerpoint/2010/main" val="2274732159"/>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19874</TotalTime>
  <Words>3324</Words>
  <Application>Microsoft Office PowerPoint</Application>
  <PresentationFormat>On-screen Show (4:3)</PresentationFormat>
  <Paragraphs>563</Paragraphs>
  <Slides>39</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Symbol</vt:lpstr>
      <vt:lpstr>Times New Roman</vt:lpstr>
      <vt:lpstr>Default Design</vt:lpstr>
      <vt:lpstr>PowerPoint Presentation</vt:lpstr>
      <vt:lpstr>Topics for today</vt:lpstr>
      <vt:lpstr> topic #1: A Little HIStory of hyperspectral Sounding Instruments  </vt:lpstr>
      <vt:lpstr>1980’s began the launch of microwave and infrared sounders for weather forecasting</vt:lpstr>
      <vt:lpstr>1990’s: The AIRS Science Team is formed and implements the NOAA requirements</vt:lpstr>
      <vt:lpstr>The first (and only) AIRS instrument was launched on the NASA EOS Aqua Platform May 4, 2002</vt:lpstr>
      <vt:lpstr>Example of 15 m band radiance measurement from AIRS 1st operational day, Sep. 6, 2002</vt:lpstr>
      <vt:lpstr>The NOAA-Unique Combined Atmospheric Processing System (NUCAPS) was envisioned in late 1990’s. NUCAPS leverages the lessons learned by NASA AIRS Team</vt:lpstr>
      <vt:lpstr>First IASI instrument was launched on the EUMETSAT MetOp-A Satellite  on Oct. 19, 2006</vt:lpstr>
      <vt:lpstr>First CrIS/ATMS was launched on the NPP Satellite on Oct. 28, 2011  </vt:lpstr>
      <vt:lpstr>Spectral Coverage of Thermal Sounders &amp; Imagers (Aqua, Metop-A,B,C, Suomi-NPP, NOAA-20+)</vt:lpstr>
      <vt:lpstr>What is important for sounding is signal to noise</vt:lpstr>
      <vt:lpstr>So where are we today?</vt:lpstr>
      <vt:lpstr> TOPIC #2: So let’s talk about the Pro’s and Con’s of using the SWIR</vt:lpstr>
      <vt:lpstr>The Advantage of High Spectral Resolution is improved Vertical Resolution (selectivity)</vt:lpstr>
      <vt:lpstr>These instruments really measure radiance that is,  energy/time/area/steradian/frequency-interval</vt:lpstr>
      <vt:lpstr>The SWIR is ~3x more sensitive due to the non-linearity of Planck function</vt:lpstr>
      <vt:lpstr>The CrIS FSR LWIR &amp; SWIR Temperature (top) and Moisture Channel Kernel Functions</vt:lpstr>
      <vt:lpstr>Pro’s and con’s of SWIR vs. LWIR</vt:lpstr>
      <vt:lpstr> TOPIC #3: Radiance versus brightness temperature data assimilation</vt:lpstr>
      <vt:lpstr>One of the biggest outcomes of this experiment might be communication </vt:lpstr>
      <vt:lpstr>Simplified view of how things are done</vt:lpstr>
      <vt:lpstr>But nothing in life is free.</vt:lpstr>
      <vt:lpstr> TOPIC #4: Spectral PuritY</vt:lpstr>
      <vt:lpstr>Molecular Vibrational Modes  (Example: CO2)</vt:lpstr>
      <vt:lpstr>Rotational Modes</vt:lpstr>
      <vt:lpstr>All the Physics is Contained in a quantity called the Absorption Coefficient</vt:lpstr>
      <vt:lpstr>Example of vibration rotational line strengths in 15 m band region</vt:lpstr>
      <vt:lpstr>Example of vibration rotational line strengths in 4 m band region</vt:lpstr>
      <vt:lpstr> topic #5: non-LTE</vt:lpstr>
      <vt:lpstr>How big is the non-LTE effect?</vt:lpstr>
      <vt:lpstr>We know how to correct for non-LTE.</vt:lpstr>
      <vt:lpstr> topic #6: What is The future of Infrared hyperspectral</vt:lpstr>
      <vt:lpstr>Example of technologies enabled by using SWIR: A NASA/JPL CubeSat Instrument called CIRAS</vt:lpstr>
      <vt:lpstr>Advantage of the SWIR might be most important for future instruments</vt:lpstr>
      <vt:lpstr>Summary of the experiment</vt:lpstr>
      <vt:lpstr>Questions?</vt:lpstr>
      <vt:lpstr>Documents available </vt:lpstr>
      <vt:lpstr>Apodization Alters the ILS and Spectally Correlates the Noise.</vt:lpstr>
    </vt:vector>
  </TitlesOfParts>
  <Company>NOAA/NESDIS/STAR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Atmospheric Remote Sounding</dc:title>
  <dc:creator>Chris Barnet</dc:creator>
  <cp:keywords>Intro to Sounding</cp:keywords>
  <cp:lastModifiedBy>Chris Barnet</cp:lastModifiedBy>
  <cp:revision>663</cp:revision>
  <cp:lastPrinted>2018-07-02T11:38:13Z</cp:lastPrinted>
  <dcterms:created xsi:type="dcterms:W3CDTF">2005-06-07T15:47:52Z</dcterms:created>
  <dcterms:modified xsi:type="dcterms:W3CDTF">2019-03-05T19:02:17Z</dcterms:modified>
</cp:coreProperties>
</file>